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63" r:id="rId3"/>
    <p:sldId id="259" r:id="rId4"/>
    <p:sldId id="260" r:id="rId5"/>
    <p:sldId id="261" r:id="rId6"/>
    <p:sldId id="258" r:id="rId7"/>
    <p:sldId id="277" r:id="rId8"/>
    <p:sldId id="263" r:id="rId9"/>
    <p:sldId id="26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8" r:id="rId19"/>
    <p:sldId id="272" r:id="rId20"/>
    <p:sldId id="275" r:id="rId21"/>
    <p:sldId id="273" r:id="rId22"/>
    <p:sldId id="274" r:id="rId23"/>
    <p:sldId id="276" r:id="rId24"/>
    <p:sldId id="279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4" r:id="rId38"/>
    <p:sldId id="295" r:id="rId39"/>
    <p:sldId id="293" r:id="rId40"/>
    <p:sldId id="280" r:id="rId41"/>
    <p:sldId id="296" r:id="rId42"/>
    <p:sldId id="298" r:id="rId43"/>
    <p:sldId id="299" r:id="rId44"/>
    <p:sldId id="300" r:id="rId45"/>
    <p:sldId id="301" r:id="rId46"/>
    <p:sldId id="304" r:id="rId47"/>
    <p:sldId id="302" r:id="rId48"/>
    <p:sldId id="303" r:id="rId49"/>
    <p:sldId id="297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74" r:id="rId66"/>
    <p:sldId id="375" r:id="rId67"/>
    <p:sldId id="376" r:id="rId68"/>
    <p:sldId id="377" r:id="rId69"/>
    <p:sldId id="378" r:id="rId70"/>
    <p:sldId id="379" r:id="rId71"/>
    <p:sldId id="305" r:id="rId72"/>
    <p:sldId id="322" r:id="rId73"/>
    <p:sldId id="323" r:id="rId74"/>
    <p:sldId id="368" r:id="rId75"/>
    <p:sldId id="369" r:id="rId76"/>
    <p:sldId id="370" r:id="rId77"/>
    <p:sldId id="371" r:id="rId78"/>
    <p:sldId id="372" r:id="rId79"/>
    <p:sldId id="373" r:id="rId80"/>
    <p:sldId id="324" r:id="rId81"/>
    <p:sldId id="325" r:id="rId82"/>
    <p:sldId id="326" r:id="rId83"/>
    <p:sldId id="327" r:id="rId84"/>
    <p:sldId id="328" r:id="rId85"/>
    <p:sldId id="329" r:id="rId86"/>
    <p:sldId id="330" r:id="rId87"/>
    <p:sldId id="331" r:id="rId88"/>
    <p:sldId id="332" r:id="rId89"/>
    <p:sldId id="321" r:id="rId90"/>
    <p:sldId id="334" r:id="rId91"/>
    <p:sldId id="335" r:id="rId92"/>
    <p:sldId id="336" r:id="rId93"/>
    <p:sldId id="337" r:id="rId94"/>
    <p:sldId id="338" r:id="rId95"/>
    <p:sldId id="340" r:id="rId96"/>
    <p:sldId id="341" r:id="rId97"/>
    <p:sldId id="339" r:id="rId98"/>
    <p:sldId id="342" r:id="rId99"/>
    <p:sldId id="343" r:id="rId100"/>
    <p:sldId id="344" r:id="rId101"/>
    <p:sldId id="345" r:id="rId102"/>
    <p:sldId id="364" r:id="rId103"/>
    <p:sldId id="365" r:id="rId104"/>
    <p:sldId id="366" r:id="rId105"/>
    <p:sldId id="367" r:id="rId106"/>
    <p:sldId id="346" r:id="rId107"/>
    <p:sldId id="347" r:id="rId108"/>
    <p:sldId id="348" r:id="rId109"/>
    <p:sldId id="349" r:id="rId110"/>
    <p:sldId id="350" r:id="rId111"/>
    <p:sldId id="351" r:id="rId112"/>
    <p:sldId id="352" r:id="rId113"/>
    <p:sldId id="353" r:id="rId114"/>
    <p:sldId id="354" r:id="rId115"/>
    <p:sldId id="355" r:id="rId116"/>
    <p:sldId id="356" r:id="rId117"/>
    <p:sldId id="357" r:id="rId118"/>
    <p:sldId id="358" r:id="rId119"/>
    <p:sldId id="359" r:id="rId120"/>
    <p:sldId id="360" r:id="rId121"/>
    <p:sldId id="361" r:id="rId122"/>
    <p:sldId id="362" r:id="rId1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77B1C-4F18-4CCE-A0B7-5DD8DE7997CF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DD37B-C8E1-408A-ABB1-CB3E75C61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32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77B1C-4F18-4CCE-A0B7-5DD8DE7997CF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DD37B-C8E1-408A-ABB1-CB3E75C61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749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77B1C-4F18-4CCE-A0B7-5DD8DE7997CF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DD37B-C8E1-408A-ABB1-CB3E75C61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0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77B1C-4F18-4CCE-A0B7-5DD8DE7997CF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DD37B-C8E1-408A-ABB1-CB3E75C61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00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77B1C-4F18-4CCE-A0B7-5DD8DE7997CF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DD37B-C8E1-408A-ABB1-CB3E75C61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821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77B1C-4F18-4CCE-A0B7-5DD8DE7997CF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DD37B-C8E1-408A-ABB1-CB3E75C61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552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77B1C-4F18-4CCE-A0B7-5DD8DE7997CF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DD37B-C8E1-408A-ABB1-CB3E75C61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924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77B1C-4F18-4CCE-A0B7-5DD8DE7997CF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DD37B-C8E1-408A-ABB1-CB3E75C61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206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77B1C-4F18-4CCE-A0B7-5DD8DE7997CF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DD37B-C8E1-408A-ABB1-CB3E75C61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60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77B1C-4F18-4CCE-A0B7-5DD8DE7997CF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DD37B-C8E1-408A-ABB1-CB3E75C61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734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77B1C-4F18-4CCE-A0B7-5DD8DE7997CF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DD37B-C8E1-408A-ABB1-CB3E75C61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7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77B1C-4F18-4CCE-A0B7-5DD8DE7997CF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DD37B-C8E1-408A-ABB1-CB3E75C61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49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ebp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31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3345" y="988291"/>
            <a:ext cx="519083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“</a:t>
            </a:r>
            <a:r>
              <a:rPr lang="en-US" sz="54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China is a sea that salts all rivers”</a:t>
            </a:r>
          </a:p>
          <a:p>
            <a:r>
              <a:rPr lang="en-US" sz="54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A Chinese Proverb</a:t>
            </a:r>
            <a:endParaRPr lang="en-US" sz="54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91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2: Expansion (2020–2025)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SEZs:</a:t>
            </a:r>
          </a:p>
          <a:p>
            <a:pPr lvl="1"/>
            <a:r>
              <a:rPr lang="en-US" dirty="0" smtClean="0"/>
              <a:t>Rashakai </a:t>
            </a:r>
            <a:r>
              <a:rPr lang="en-US" dirty="0"/>
              <a:t>(KP) – Engineering goods, textile, IT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Dhabeji </a:t>
            </a:r>
            <a:r>
              <a:rPr lang="en-US" dirty="0"/>
              <a:t>(Sindh) – Heavy industries, steel, petrochemicals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Allama </a:t>
            </a:r>
            <a:r>
              <a:rPr lang="en-US" dirty="0"/>
              <a:t>Iqbal Industrial City (Punjab) – Value-added textiles, pharmaceuticals</a:t>
            </a:r>
            <a:r>
              <a:rPr lang="en-US" dirty="0" smtClean="0"/>
              <a:t>.</a:t>
            </a:r>
          </a:p>
          <a:p>
            <a:r>
              <a:rPr lang="en-US" dirty="0" smtClean="0"/>
              <a:t>Agriculture</a:t>
            </a:r>
            <a:r>
              <a:rPr lang="en-US" dirty="0"/>
              <a:t>: Modern irrigation, seed technology transfer</a:t>
            </a:r>
            <a:r>
              <a:rPr lang="en-US" dirty="0" smtClean="0"/>
              <a:t>.</a:t>
            </a:r>
          </a:p>
          <a:p>
            <a:r>
              <a:rPr lang="en-US" dirty="0" smtClean="0"/>
              <a:t>IT</a:t>
            </a:r>
            <a:r>
              <a:rPr lang="en-US" dirty="0"/>
              <a:t>: Fiber optic expansion (Khunjerab–Rawalpindi cable).</a:t>
            </a:r>
          </a:p>
        </p:txBody>
      </p:sp>
    </p:spTree>
    <p:extLst>
      <p:ext uri="{BB962C8B-B14F-4D97-AF65-F5344CB8AC3E}">
        <p14:creationId xmlns:p14="http://schemas.microsoft.com/office/powerpoint/2010/main" val="427083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3: Integration (2025–2030)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Trade </a:t>
            </a:r>
            <a:r>
              <a:rPr lang="en-US" dirty="0"/>
              <a:t>Network Expansion: Gwadar as transshipment hub for Middle East &amp; Africa</a:t>
            </a:r>
            <a:r>
              <a:rPr lang="en-US" dirty="0" smtClean="0"/>
              <a:t>.</a:t>
            </a:r>
          </a:p>
          <a:p>
            <a:r>
              <a:rPr lang="en-US" dirty="0" smtClean="0"/>
              <a:t>Regional </a:t>
            </a:r>
            <a:r>
              <a:rPr lang="en-US" dirty="0"/>
              <a:t>Connectivity: Linkages with CARs, Iran, Turkey</a:t>
            </a:r>
            <a:r>
              <a:rPr lang="en-US" dirty="0" smtClean="0"/>
              <a:t>.</a:t>
            </a:r>
          </a:p>
          <a:p>
            <a:r>
              <a:rPr lang="en-US" dirty="0" smtClean="0"/>
              <a:t>Energy </a:t>
            </a:r>
            <a:r>
              <a:rPr lang="en-US" dirty="0"/>
              <a:t>Integration: Cross-border power trade with Central Asia (CASA-1000 synergy</a:t>
            </a:r>
            <a:r>
              <a:rPr lang="en-US" dirty="0" smtClean="0"/>
              <a:t>).</a:t>
            </a:r>
          </a:p>
          <a:p>
            <a:r>
              <a:rPr lang="en-US" dirty="0" smtClean="0"/>
              <a:t>Industry</a:t>
            </a:r>
            <a:r>
              <a:rPr lang="en-US" dirty="0"/>
              <a:t>: High-value manufacturing, tech parks.</a:t>
            </a:r>
          </a:p>
        </p:txBody>
      </p:sp>
    </p:spTree>
    <p:extLst>
      <p:ext uri="{BB962C8B-B14F-4D97-AF65-F5344CB8AC3E}">
        <p14:creationId xmlns:p14="http://schemas.microsoft.com/office/powerpoint/2010/main" val="397146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Updated Information till SEP 2025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Updated Plan: </a:t>
            </a:r>
            <a:r>
              <a:rPr lang="en-US" dirty="0"/>
              <a:t>Pakistan and China will release a revised CPEC Long-Term Plan within 90 days, aligning </a:t>
            </a:r>
            <a:r>
              <a:rPr lang="en-US" b="1" dirty="0">
                <a:solidFill>
                  <a:srgbClr val="002060"/>
                </a:solidFill>
              </a:rPr>
              <a:t>Pakistan’s 5Es framework </a:t>
            </a:r>
            <a:r>
              <a:rPr lang="en-US" dirty="0"/>
              <a:t>with CPEC’s Five Corridors for Phase-II</a:t>
            </a:r>
            <a:r>
              <a:rPr lang="en-US" dirty="0" smtClean="0"/>
              <a:t>.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Phase-II </a:t>
            </a:r>
            <a:r>
              <a:rPr lang="en-US" b="1" dirty="0">
                <a:solidFill>
                  <a:srgbClr val="C00000"/>
                </a:solidFill>
              </a:rPr>
              <a:t>Focus: </a:t>
            </a:r>
            <a:r>
              <a:rPr lang="en-US" dirty="0"/>
              <a:t>The next phase will emphasize </a:t>
            </a:r>
            <a:r>
              <a:rPr lang="en-US" b="1" u="sng" dirty="0" smtClean="0"/>
              <a:t>industrialization</a:t>
            </a:r>
            <a:r>
              <a:rPr lang="en-US" dirty="0" smtClean="0"/>
              <a:t>, </a:t>
            </a:r>
            <a:r>
              <a:rPr lang="en-US" b="1" u="sng" dirty="0"/>
              <a:t>technology</a:t>
            </a:r>
            <a:r>
              <a:rPr lang="en-US" dirty="0"/>
              <a:t>, </a:t>
            </a:r>
            <a:r>
              <a:rPr lang="en-US" b="1" u="sng" dirty="0"/>
              <a:t>sustainability</a:t>
            </a:r>
            <a:r>
              <a:rPr lang="en-US" dirty="0"/>
              <a:t>, and </a:t>
            </a:r>
            <a:r>
              <a:rPr lang="en-US" b="1" u="sng" dirty="0"/>
              <a:t>regional connectivity</a:t>
            </a:r>
            <a:r>
              <a:rPr lang="en-US" dirty="0" smtClean="0"/>
              <a:t>.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Key </a:t>
            </a:r>
            <a:r>
              <a:rPr lang="en-US" b="1" dirty="0">
                <a:solidFill>
                  <a:srgbClr val="C00000"/>
                </a:solidFill>
              </a:rPr>
              <a:t>Projects</a:t>
            </a:r>
            <a:r>
              <a:rPr lang="en-US" dirty="0"/>
              <a:t>: Major initiatives include the </a:t>
            </a:r>
            <a:r>
              <a:rPr lang="en-US" b="1" dirty="0">
                <a:solidFill>
                  <a:srgbClr val="00B050"/>
                </a:solidFill>
              </a:rPr>
              <a:t>ML-1 Railway upgrade</a:t>
            </a:r>
            <a:r>
              <a:rPr lang="en-US" dirty="0"/>
              <a:t>, </a:t>
            </a:r>
            <a:r>
              <a:rPr lang="en-US" b="1" dirty="0">
                <a:solidFill>
                  <a:srgbClr val="002060"/>
                </a:solidFill>
              </a:rPr>
              <a:t>Karakoram Highway realignment</a:t>
            </a:r>
            <a:r>
              <a:rPr lang="en-US" dirty="0"/>
              <a:t>, and </a:t>
            </a:r>
            <a:r>
              <a:rPr lang="en-US" b="1" dirty="0">
                <a:solidFill>
                  <a:srgbClr val="00B0F0"/>
                </a:solidFill>
              </a:rPr>
              <a:t>Gwadar port development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Coordination</a:t>
            </a:r>
            <a:r>
              <a:rPr lang="en-US" b="1" dirty="0"/>
              <a:t>:</a:t>
            </a:r>
            <a:r>
              <a:rPr lang="en-US" dirty="0"/>
              <a:t> Minister Ahsan Iqbal proposed more frequent JCC and Working Group meetings to maintain progress and oversight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Commitment</a:t>
            </a:r>
            <a:r>
              <a:rPr lang="en-US" b="1" dirty="0"/>
              <a:t>: Pakistan reaffirmed safety of Chinese workers and called CPEC both an economic engine and a symbol of enduring Pak–China friendship.</a:t>
            </a:r>
          </a:p>
        </p:txBody>
      </p:sp>
    </p:spTree>
    <p:extLst>
      <p:ext uri="{BB962C8B-B14F-4D97-AF65-F5344CB8AC3E}">
        <p14:creationId xmlns:p14="http://schemas.microsoft.com/office/powerpoint/2010/main" val="359950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“5Es</a:t>
            </a:r>
            <a:r>
              <a:rPr lang="en-US" b="1" dirty="0">
                <a:solidFill>
                  <a:srgbClr val="002060"/>
                </a:solidFill>
              </a:rPr>
              <a:t>” </a:t>
            </a:r>
            <a:r>
              <a:rPr lang="en-US" dirty="0"/>
              <a:t>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Export Expansion</a:t>
            </a:r>
            <a:r>
              <a:rPr lang="en-US" dirty="0"/>
              <a:t>: Diversify and boost Pakistan’s exports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Energy</a:t>
            </a:r>
            <a:r>
              <a:rPr lang="en-US" dirty="0"/>
              <a:t>: Ensure affordable, reliable, sustainable national power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Environment</a:t>
            </a:r>
            <a:r>
              <a:rPr lang="en-US" dirty="0"/>
              <a:t>: Promote green growth and climate resilience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Equity </a:t>
            </a:r>
            <a:r>
              <a:rPr lang="en-US" b="1" dirty="0"/>
              <a:t>&amp; Empowerment</a:t>
            </a:r>
            <a:r>
              <a:rPr lang="en-US" dirty="0"/>
              <a:t>: Reduce inequality, empower marginalized groups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E-Governance</a:t>
            </a:r>
            <a:r>
              <a:rPr lang="en-US" dirty="0"/>
              <a:t>: Digitize governance for transparency and efficiency</a:t>
            </a:r>
          </a:p>
        </p:txBody>
      </p:sp>
    </p:spTree>
    <p:extLst>
      <p:ext uri="{BB962C8B-B14F-4D97-AF65-F5344CB8AC3E}">
        <p14:creationId xmlns:p14="http://schemas.microsoft.com/office/powerpoint/2010/main" val="97682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CPEC Phase-II: Progress, Promises, and Policy Gaps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14th JCC launched CPEC Phase-II roadmap </a:t>
            </a:r>
            <a:r>
              <a:rPr lang="en-US" dirty="0"/>
              <a:t>– Focus on </a:t>
            </a:r>
            <a:r>
              <a:rPr lang="en-US" dirty="0" smtClean="0"/>
              <a:t>industrialization, </a:t>
            </a:r>
            <a:r>
              <a:rPr lang="en-US" dirty="0"/>
              <a:t>tech, sustainability, connectivity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Updated </a:t>
            </a:r>
            <a:r>
              <a:rPr lang="en-US" b="1" dirty="0"/>
              <a:t>Plan in 90 days announced </a:t>
            </a:r>
            <a:r>
              <a:rPr lang="en-US" dirty="0"/>
              <a:t>– Aligns </a:t>
            </a:r>
            <a:r>
              <a:rPr lang="en-US" b="1" dirty="0"/>
              <a:t>Pakistan’s 5Es </a:t>
            </a:r>
            <a:r>
              <a:rPr lang="en-US" dirty="0"/>
              <a:t>with Five Corridors of CPEC</a:t>
            </a:r>
            <a:r>
              <a:rPr lang="en-US" dirty="0" smtClean="0"/>
              <a:t>.</a:t>
            </a:r>
          </a:p>
          <a:p>
            <a:pPr lvl="1"/>
            <a:r>
              <a:rPr lang="en-US" b="1" dirty="0">
                <a:solidFill>
                  <a:srgbClr val="00B050"/>
                </a:solidFill>
              </a:rPr>
              <a:t>Five Corridors of CPEC Phase-II: </a:t>
            </a:r>
            <a:r>
              <a:rPr lang="en-US" b="1" i="1" u="sng" dirty="0">
                <a:solidFill>
                  <a:srgbClr val="00B050"/>
                </a:solidFill>
              </a:rPr>
              <a:t>Growth, Innovation, Green Development, Livelihood, Regional Connectivity.</a:t>
            </a:r>
            <a:endParaRPr lang="en-US" b="1" i="1" u="sng" dirty="0" smtClean="0">
              <a:solidFill>
                <a:srgbClr val="00B050"/>
              </a:solidFill>
            </a:endParaRPr>
          </a:p>
          <a:p>
            <a:r>
              <a:rPr lang="en-US" b="1" dirty="0" smtClean="0"/>
              <a:t>Unresolved </a:t>
            </a:r>
            <a:r>
              <a:rPr lang="en-US" b="1" dirty="0"/>
              <a:t>issues: </a:t>
            </a:r>
            <a:r>
              <a:rPr lang="en-US" dirty="0"/>
              <a:t>IPP dues, ML-1 financing – Rs 250 bn unpaid; China demands IMF clarity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China’s </a:t>
            </a:r>
            <a:r>
              <a:rPr lang="en-US" b="1" dirty="0"/>
              <a:t>caution shows trust-deficit emerging </a:t>
            </a:r>
            <a:r>
              <a:rPr lang="en-US" dirty="0"/>
              <a:t>– Rollovers continue but new financing uncertain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Institutional </a:t>
            </a:r>
            <a:r>
              <a:rPr lang="en-US" b="1" dirty="0"/>
              <a:t>inertia stalls mega projects</a:t>
            </a:r>
            <a:r>
              <a:rPr lang="en-US" dirty="0"/>
              <a:t> – SEZs like Rashakai, Dhabeji lag due to bureaucracy.</a:t>
            </a:r>
          </a:p>
        </p:txBody>
      </p:sp>
    </p:spTree>
    <p:extLst>
      <p:ext uri="{BB962C8B-B14F-4D97-AF65-F5344CB8AC3E}">
        <p14:creationId xmlns:p14="http://schemas.microsoft.com/office/powerpoint/2010/main" val="408061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CPEC: Opportunities amid Fiscal &amp; Strategic Risks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Economic relief but rising dependency visible </a:t>
            </a:r>
            <a:r>
              <a:rPr lang="en-US" dirty="0"/>
              <a:t>– Debt rollovers </a:t>
            </a:r>
            <a:r>
              <a:rPr lang="en-US" dirty="0" smtClean="0"/>
              <a:t>$</a:t>
            </a:r>
            <a:r>
              <a:rPr lang="en-US" dirty="0"/>
              <a:t>5–6 b annually since 2019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Foreign </a:t>
            </a:r>
            <a:r>
              <a:rPr lang="en-US" b="1" dirty="0"/>
              <a:t>investment remains below expectations </a:t>
            </a:r>
            <a:r>
              <a:rPr lang="en-US" dirty="0"/>
              <a:t>– FDI &lt; $1.5 b (2024) </a:t>
            </a:r>
            <a:endParaRPr lang="en-US" dirty="0" smtClean="0"/>
          </a:p>
          <a:p>
            <a:r>
              <a:rPr lang="en-US" b="1" dirty="0" smtClean="0"/>
              <a:t>Security </a:t>
            </a:r>
            <a:r>
              <a:rPr lang="en-US" b="1" dirty="0"/>
              <a:t>concerns hinder Chinese participation </a:t>
            </a:r>
            <a:r>
              <a:rPr lang="en-US" dirty="0"/>
              <a:t>– BLA attacks; 2024 Dasu incident rattled investors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IMF</a:t>
            </a:r>
            <a:r>
              <a:rPr lang="en-US" b="1" dirty="0"/>
              <a:t>, China dual pressure on sovereignty </a:t>
            </a:r>
            <a:r>
              <a:rPr lang="en-US" dirty="0"/>
              <a:t>– Fiscal discipline vs. strategic loyalty dilemma grows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Reform</a:t>
            </a:r>
            <a:r>
              <a:rPr lang="en-US" b="1" dirty="0"/>
              <a:t>, transparency key to CPEC revival </a:t>
            </a:r>
            <a:r>
              <a:rPr lang="en-US" dirty="0"/>
              <a:t>– Policy continuity + SEZ reform = sustainable dividends.</a:t>
            </a:r>
          </a:p>
        </p:txBody>
      </p:sp>
    </p:spTree>
    <p:extLst>
      <p:ext uri="{BB962C8B-B14F-4D97-AF65-F5344CB8AC3E}">
        <p14:creationId xmlns:p14="http://schemas.microsoft.com/office/powerpoint/2010/main" val="208119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932" y="1020278"/>
            <a:ext cx="8287350" cy="531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47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Gwadar Port: Strategic Importance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Location</a:t>
            </a:r>
            <a:r>
              <a:rPr lang="en-US" dirty="0"/>
              <a:t>: At the mouth of the </a:t>
            </a:r>
            <a:r>
              <a:rPr lang="en-US" b="1" dirty="0">
                <a:solidFill>
                  <a:srgbClr val="00B0F0"/>
                </a:solidFill>
              </a:rPr>
              <a:t>Strait of Hormuz (20% of world’s oil passes</a:t>
            </a:r>
            <a:r>
              <a:rPr lang="en-US" b="1" dirty="0" smtClean="0">
                <a:solidFill>
                  <a:srgbClr val="00B0F0"/>
                </a:solidFill>
              </a:rPr>
              <a:t>).</a:t>
            </a:r>
          </a:p>
          <a:p>
            <a:r>
              <a:rPr lang="en-US" dirty="0" smtClean="0"/>
              <a:t>Advantages:</a:t>
            </a:r>
          </a:p>
          <a:p>
            <a:pPr lvl="1"/>
            <a:r>
              <a:rPr lang="en-US" dirty="0" smtClean="0"/>
              <a:t>Deep-sea </a:t>
            </a:r>
            <a:r>
              <a:rPr lang="en-US" dirty="0"/>
              <a:t>port (18m depth, large vessel capacity</a:t>
            </a:r>
            <a:r>
              <a:rPr lang="en-US" dirty="0" smtClean="0"/>
              <a:t>).</a:t>
            </a:r>
          </a:p>
          <a:p>
            <a:pPr lvl="1"/>
            <a:r>
              <a:rPr lang="en-US" dirty="0" smtClean="0"/>
              <a:t>600 </a:t>
            </a:r>
            <a:r>
              <a:rPr lang="en-US" dirty="0"/>
              <a:t>km from Oman, 380 km from Chahbahar</a:t>
            </a:r>
            <a:r>
              <a:rPr lang="en-US" dirty="0" smtClean="0"/>
              <a:t>.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Chinese </a:t>
            </a:r>
            <a:r>
              <a:rPr lang="en-US" b="1" dirty="0">
                <a:solidFill>
                  <a:srgbClr val="FF0000"/>
                </a:solidFill>
              </a:rPr>
              <a:t>Interest: Potential future naval logistics hub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Trade </a:t>
            </a:r>
            <a:r>
              <a:rPr lang="en-US" b="1" dirty="0">
                <a:solidFill>
                  <a:srgbClr val="FF0000"/>
                </a:solidFill>
              </a:rPr>
              <a:t>Impact: Cuts shipping time from China to Europe/Middle East by </a:t>
            </a:r>
            <a:r>
              <a:rPr lang="en-US" b="1" dirty="0" smtClean="0">
                <a:solidFill>
                  <a:srgbClr val="FF0000"/>
                </a:solidFill>
              </a:rPr>
              <a:t>12–14 </a:t>
            </a:r>
            <a:r>
              <a:rPr lang="en-US" b="1" dirty="0">
                <a:solidFill>
                  <a:srgbClr val="FF0000"/>
                </a:solidFill>
              </a:rPr>
              <a:t>days.</a:t>
            </a:r>
          </a:p>
        </p:txBody>
      </p:sp>
    </p:spTree>
    <p:extLst>
      <p:ext uri="{BB962C8B-B14F-4D97-AF65-F5344CB8AC3E}">
        <p14:creationId xmlns:p14="http://schemas.microsoft.com/office/powerpoint/2010/main" val="239986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Gwadar–Chabahar Dilemma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Chabahar </a:t>
            </a:r>
            <a:r>
              <a:rPr lang="en-US" dirty="0"/>
              <a:t>(Iran): Developed by India as counter to CPEC</a:t>
            </a:r>
            <a:r>
              <a:rPr lang="en-US" dirty="0" smtClean="0"/>
              <a:t>.</a:t>
            </a:r>
          </a:p>
          <a:p>
            <a:r>
              <a:rPr lang="en-US" dirty="0" smtClean="0"/>
              <a:t>Competition:</a:t>
            </a:r>
          </a:p>
          <a:p>
            <a:pPr lvl="1"/>
            <a:r>
              <a:rPr lang="en-US" dirty="0" smtClean="0"/>
              <a:t>Gwadar</a:t>
            </a:r>
            <a:r>
              <a:rPr lang="en-US" dirty="0"/>
              <a:t>: Chinese-led, linked to Xinjiang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Chabahar</a:t>
            </a:r>
            <a:r>
              <a:rPr lang="en-US" dirty="0"/>
              <a:t>: Indian-led, linked to Afghanistan &amp; CARs via Iran</a:t>
            </a:r>
            <a:r>
              <a:rPr lang="en-US" dirty="0" smtClean="0"/>
              <a:t>.</a:t>
            </a:r>
          </a:p>
          <a:p>
            <a:r>
              <a:rPr lang="en-US" dirty="0" smtClean="0"/>
              <a:t>Strategic </a:t>
            </a:r>
            <a:r>
              <a:rPr lang="en-US" dirty="0"/>
              <a:t>Chessboard: US quietly supported Chabahar to counter Chinese influence in the Arabian Sea.</a:t>
            </a:r>
          </a:p>
        </p:txBody>
      </p:sp>
    </p:spTree>
    <p:extLst>
      <p:ext uri="{BB962C8B-B14F-4D97-AF65-F5344CB8AC3E}">
        <p14:creationId xmlns:p14="http://schemas.microsoft.com/office/powerpoint/2010/main" val="231201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Reservations &amp; Opposition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United States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Sees </a:t>
            </a:r>
            <a:r>
              <a:rPr lang="en-US" dirty="0"/>
              <a:t>CPEC as strengthening China’s </a:t>
            </a:r>
            <a:r>
              <a:rPr lang="en-US" b="1" dirty="0">
                <a:solidFill>
                  <a:srgbClr val="FF0000"/>
                </a:solidFill>
              </a:rPr>
              <a:t>“String of Pearls” </a:t>
            </a:r>
            <a:r>
              <a:rPr lang="en-US" dirty="0"/>
              <a:t>strategy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Concern </a:t>
            </a:r>
            <a:r>
              <a:rPr lang="en-US" dirty="0"/>
              <a:t>over Chinese military foothold in Gwadar</a:t>
            </a:r>
            <a:r>
              <a:rPr lang="en-US" dirty="0" smtClean="0"/>
              <a:t>.</a:t>
            </a:r>
          </a:p>
          <a:p>
            <a:r>
              <a:rPr lang="en-US" dirty="0" smtClean="0"/>
              <a:t>India:</a:t>
            </a:r>
          </a:p>
          <a:p>
            <a:pPr lvl="1"/>
            <a:r>
              <a:rPr lang="en-US" dirty="0" smtClean="0"/>
              <a:t>Objects </a:t>
            </a:r>
            <a:r>
              <a:rPr lang="en-US" dirty="0"/>
              <a:t>as CPEC passes through Gilgit-Baltistan (claimed territory</a:t>
            </a:r>
            <a:r>
              <a:rPr lang="en-US" dirty="0" smtClean="0"/>
              <a:t>).</a:t>
            </a:r>
          </a:p>
          <a:p>
            <a:pPr lvl="1"/>
            <a:r>
              <a:rPr lang="en-US" dirty="0" smtClean="0"/>
              <a:t>Sees </a:t>
            </a:r>
            <a:r>
              <a:rPr lang="en-US" dirty="0"/>
              <a:t>Gwadar as a threat to its western seaboard security</a:t>
            </a:r>
            <a:r>
              <a:rPr lang="en-US" dirty="0" smtClean="0"/>
              <a:t>.</a:t>
            </a:r>
          </a:p>
          <a:p>
            <a:r>
              <a:rPr lang="en-US" dirty="0" smtClean="0"/>
              <a:t>Japan </a:t>
            </a:r>
            <a:r>
              <a:rPr lang="en-US" dirty="0"/>
              <a:t>&amp; Australia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Wary </a:t>
            </a:r>
            <a:r>
              <a:rPr lang="en-US" dirty="0"/>
              <a:t>of BRI’s debt diplomacy; part of </a:t>
            </a:r>
            <a:r>
              <a:rPr lang="en-US" b="1" dirty="0">
                <a:solidFill>
                  <a:srgbClr val="FF0000"/>
                </a:solidFill>
              </a:rPr>
              <a:t>“Quad” </a:t>
            </a:r>
            <a:r>
              <a:rPr lang="en-US" dirty="0"/>
              <a:t>response to China’s Indo-Pacific rise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Avoid </a:t>
            </a:r>
            <a:r>
              <a:rPr lang="en-US" dirty="0"/>
              <a:t>direct support for CPEC-linked projects</a:t>
            </a:r>
            <a:r>
              <a:rPr lang="en-US" dirty="0" smtClean="0"/>
              <a:t>.</a:t>
            </a:r>
          </a:p>
          <a:p>
            <a:r>
              <a:rPr lang="en-US" dirty="0" smtClean="0"/>
              <a:t>Some </a:t>
            </a:r>
            <a:r>
              <a:rPr lang="en-US" dirty="0"/>
              <a:t>EU States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Raise </a:t>
            </a:r>
            <a:r>
              <a:rPr lang="en-US" dirty="0"/>
              <a:t>concerns over transparency, environmental &amp; debt risks.</a:t>
            </a:r>
          </a:p>
        </p:txBody>
      </p:sp>
    </p:spTree>
    <p:extLst>
      <p:ext uri="{BB962C8B-B14F-4D97-AF65-F5344CB8AC3E}">
        <p14:creationId xmlns:p14="http://schemas.microsoft.com/office/powerpoint/2010/main" val="102430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145" y="406401"/>
            <a:ext cx="9402619" cy="597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43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53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Significance </a:t>
            </a:r>
            <a:r>
              <a:rPr lang="en-US" dirty="0"/>
              <a:t>for Pakistan: Energy Security &amp; Economic Growth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Benefits</a:t>
            </a:r>
            <a:r>
              <a:rPr lang="en-US" dirty="0" smtClean="0"/>
              <a:t>:</a:t>
            </a:r>
          </a:p>
          <a:p>
            <a:pPr lvl="1"/>
            <a:r>
              <a:rPr lang="en-US" dirty="0"/>
              <a:t>Mitigates chronic energy shortages. Pakistan’s energy shortfalls in 2013 reached 4,000–6,000 MW, peaking around 7,000 MW in 2017, stalling economic growth by </a:t>
            </a:r>
            <a:r>
              <a:rPr lang="en-US" dirty="0" smtClean="0"/>
              <a:t>2</a:t>
            </a:r>
            <a:r>
              <a:rPr lang="en-US" dirty="0"/>
              <a:t>% annually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 </a:t>
            </a:r>
            <a:r>
              <a:rPr lang="en-US" dirty="0"/>
              <a:t>CPEC energy projects helped reduce these deficits </a:t>
            </a:r>
            <a:r>
              <a:rPr lang="en-US" dirty="0" smtClean="0"/>
              <a:t>significantly.</a:t>
            </a:r>
          </a:p>
          <a:p>
            <a:pPr lvl="1"/>
            <a:r>
              <a:rPr lang="en-US" dirty="0" smtClean="0"/>
              <a:t>Massive </a:t>
            </a:r>
            <a:r>
              <a:rPr lang="en-US" dirty="0"/>
              <a:t>energy additions. Approximately 11,110 MW of new generation capacity has been realized (though 17,000 MW was initially targeted) 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Balanced </a:t>
            </a:r>
            <a:r>
              <a:rPr lang="en-US" dirty="0"/>
              <a:t>energy mix. The corridor added over 5,000 MW to the national grid by 2021 via coal, hydro, wind, and solar </a:t>
            </a:r>
            <a:r>
              <a:rPr lang="en-US" dirty="0" smtClean="0"/>
              <a:t>projects.</a:t>
            </a:r>
          </a:p>
          <a:p>
            <a:pPr lvl="1"/>
            <a:r>
              <a:rPr lang="en-US" dirty="0" smtClean="0"/>
              <a:t>GDP </a:t>
            </a:r>
            <a:r>
              <a:rPr lang="en-US" dirty="0"/>
              <a:t>uplift. Planning Commission projects CPEC will raise GDP growth by 2–2.5 percentage points by 2030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6877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Infrastructure and Trade Connectivity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Key Benefits:</a:t>
            </a:r>
          </a:p>
          <a:p>
            <a:pPr lvl="1"/>
            <a:r>
              <a:rPr lang="en-US" dirty="0" smtClean="0"/>
              <a:t>Accelerated </a:t>
            </a:r>
            <a:r>
              <a:rPr lang="en-US" dirty="0"/>
              <a:t>infrastructure growth. Over 1,500 km of new highways—including sections of the Karakoram and Multan–Sukkur motorways—have been constructed.</a:t>
            </a:r>
          </a:p>
          <a:p>
            <a:pPr lvl="1"/>
            <a:r>
              <a:rPr lang="en-US" dirty="0"/>
              <a:t>Rail modernization. The ML-1 upgrade (Karachi–Peshawar line) is cutting transit times significantly, with rail's share of freight projected to rise from 4% to 20% by 2025.</a:t>
            </a:r>
          </a:p>
          <a:p>
            <a:pPr lvl="1"/>
            <a:r>
              <a:rPr lang="en-US" dirty="0"/>
              <a:t>Gwadar strategic node. Development includes port expansion, East Bay Expressway, and a greenfield airport to handle wide-body aircraft &amp; 400,000 passengers/year.</a:t>
            </a:r>
          </a:p>
          <a:p>
            <a:pPr lvl="1"/>
            <a:r>
              <a:rPr lang="en-US" dirty="0"/>
              <a:t>Global trade gateway. Gwadar connects Pakistan to Middle East, Africa, and Central Asia, positioning it as a vital trade hub.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76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Industrialization &amp; Employment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Benefits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SEZ-driven </a:t>
            </a:r>
            <a:r>
              <a:rPr lang="en-US" dirty="0"/>
              <a:t>industrial growth. Zones like Rashakai SEZ (operational since July 2023) are forecasted to generate 70,000+ direct and 250,000 indirect </a:t>
            </a:r>
            <a:r>
              <a:rPr lang="en-US" dirty="0" smtClean="0"/>
              <a:t>jobs.</a:t>
            </a:r>
          </a:p>
          <a:p>
            <a:pPr lvl="1"/>
            <a:r>
              <a:rPr lang="en-US" dirty="0" smtClean="0"/>
              <a:t> </a:t>
            </a:r>
            <a:r>
              <a:rPr lang="en-US" dirty="0"/>
              <a:t>Pakistani targets foresee 2.3 million new jobs by 2030, supported by infrastructure, energy, and SEZ </a:t>
            </a:r>
            <a:r>
              <a:rPr lang="en-US" dirty="0" smtClean="0"/>
              <a:t>expansion.</a:t>
            </a:r>
          </a:p>
          <a:p>
            <a:pPr lvl="1"/>
            <a:r>
              <a:rPr lang="en-US" dirty="0" smtClean="0"/>
              <a:t>FDI </a:t>
            </a:r>
            <a:r>
              <a:rPr lang="en-US" dirty="0"/>
              <a:t>injection. CPEC is Pakistan’s largest FDI source: $27.3B in initial four years (2013‑2017), rising to $62B–65B by </a:t>
            </a:r>
            <a:r>
              <a:rPr lang="en-US" dirty="0" smtClean="0"/>
              <a:t>2022.</a:t>
            </a:r>
          </a:p>
          <a:p>
            <a:pPr lvl="1"/>
            <a:r>
              <a:rPr lang="en-US" dirty="0" smtClean="0"/>
              <a:t>Industrial </a:t>
            </a:r>
            <a:r>
              <a:rPr lang="en-US" dirty="0"/>
              <a:t>diversification. SEZs will boost manufacturing in sectors like textiles, auto-assembly, food processing, and </a:t>
            </a:r>
            <a:r>
              <a:rPr lang="en-US" dirty="0" smtClean="0"/>
              <a:t>minerals.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77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Hurdles &amp; Controversies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Governance</a:t>
            </a:r>
            <a:r>
              <a:rPr lang="en-US" b="1" dirty="0"/>
              <a:t>:</a:t>
            </a:r>
            <a:r>
              <a:rPr lang="en-US" dirty="0"/>
              <a:t> Inconsistent policy enforcement, federal–provincial frictions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b="1" dirty="0" smtClean="0"/>
              <a:t>Delays</a:t>
            </a:r>
            <a:r>
              <a:rPr lang="en-US" b="1" dirty="0"/>
              <a:t>:</a:t>
            </a:r>
            <a:r>
              <a:rPr lang="en-US" dirty="0"/>
              <a:t> Rashakai SEZ NOCs &gt;1 year delay, Azad </a:t>
            </a:r>
            <a:r>
              <a:rPr lang="en-US" dirty="0" err="1"/>
              <a:t>Pattan</a:t>
            </a:r>
            <a:r>
              <a:rPr lang="en-US" dirty="0"/>
              <a:t> Hydro litigation, NEPRA compliance issues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b="1" dirty="0" smtClean="0"/>
              <a:t>Debt </a:t>
            </a:r>
            <a:r>
              <a:rPr lang="en-US" b="1" dirty="0"/>
              <a:t>Concerns: </a:t>
            </a:r>
            <a:r>
              <a:rPr lang="en-US" dirty="0"/>
              <a:t>High-interest commercial loans for some energy projects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b="1" dirty="0" smtClean="0"/>
              <a:t>Security </a:t>
            </a:r>
            <a:r>
              <a:rPr lang="en-US" b="1" dirty="0"/>
              <a:t>Risks: </a:t>
            </a:r>
            <a:r>
              <a:rPr lang="en-US" dirty="0"/>
              <a:t>Attacks in Balochistan (e.g., Majeed Brigade targeting Chinese workers).</a:t>
            </a:r>
          </a:p>
        </p:txBody>
      </p:sp>
    </p:spTree>
    <p:extLst>
      <p:ext uri="{BB962C8B-B14F-4D97-AF65-F5344CB8AC3E}">
        <p14:creationId xmlns:p14="http://schemas.microsoft.com/office/powerpoint/2010/main" val="275807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Securing &amp; Strengthening CPEC.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Address </a:t>
            </a:r>
            <a:r>
              <a:rPr lang="en-US" dirty="0"/>
              <a:t>External </a:t>
            </a:r>
            <a:r>
              <a:rPr lang="en-US" dirty="0" smtClean="0"/>
              <a:t>Threats</a:t>
            </a:r>
          </a:p>
          <a:p>
            <a:pPr lvl="1"/>
            <a:r>
              <a:rPr lang="en-US" dirty="0" smtClean="0"/>
              <a:t>Strengthen </a:t>
            </a:r>
            <a:r>
              <a:rPr lang="en-US" dirty="0"/>
              <a:t>naval &amp; air surveillance around Gwadar to deter regional rivals (India/US concerns</a:t>
            </a:r>
            <a:r>
              <a:rPr lang="en-US" dirty="0" smtClean="0"/>
              <a:t>).</a:t>
            </a:r>
          </a:p>
          <a:p>
            <a:pPr lvl="1"/>
            <a:r>
              <a:rPr lang="en-US" dirty="0" smtClean="0"/>
              <a:t>Diplomatic </a:t>
            </a:r>
            <a:r>
              <a:rPr lang="en-US" dirty="0"/>
              <a:t>engagement with neighbors (Iran, Afghanistan) to reduce regional hostility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Counter </a:t>
            </a:r>
            <a:r>
              <a:rPr lang="en-US" dirty="0"/>
              <a:t>hostile narratives (“Debt Trap Diplomacy”) through transparency in agreements</a:t>
            </a:r>
            <a:r>
              <a:rPr lang="en-US" dirty="0" smtClean="0"/>
              <a:t>.</a:t>
            </a:r>
          </a:p>
          <a:p>
            <a:r>
              <a:rPr lang="en-US" dirty="0" smtClean="0"/>
              <a:t>Counter </a:t>
            </a:r>
            <a:r>
              <a:rPr lang="en-US" dirty="0"/>
              <a:t>Internal Security </a:t>
            </a:r>
            <a:r>
              <a:rPr lang="en-US" dirty="0" smtClean="0"/>
              <a:t>Risks</a:t>
            </a:r>
          </a:p>
          <a:p>
            <a:pPr lvl="1"/>
            <a:r>
              <a:rPr lang="en-US" dirty="0" smtClean="0"/>
              <a:t>Expand </a:t>
            </a:r>
            <a:r>
              <a:rPr lang="en-US" dirty="0"/>
              <a:t>&amp; professionalize the CPEC Special Security Division (SSD) to protect projects &amp; Chinese personnel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Enhance </a:t>
            </a:r>
            <a:r>
              <a:rPr lang="en-US" dirty="0"/>
              <a:t>intelligence coordination to counter BLA/TTP attacks in Balochistan &amp; KP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Invest </a:t>
            </a:r>
            <a:r>
              <a:rPr lang="en-US" dirty="0"/>
              <a:t>in local community development to reduce alienation in Gwadar &amp; Balochistan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263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Continued…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Overcome Governance &amp; Delay Issues</a:t>
            </a:r>
          </a:p>
          <a:p>
            <a:pPr lvl="1"/>
            <a:r>
              <a:rPr lang="en-US" dirty="0" smtClean="0"/>
              <a:t>Federal–Provincial </a:t>
            </a:r>
            <a:r>
              <a:rPr lang="en-US" dirty="0"/>
              <a:t>Coordination: Streamline approvals via a joint CPEC authority.</a:t>
            </a:r>
          </a:p>
          <a:p>
            <a:pPr lvl="1"/>
            <a:r>
              <a:rPr lang="en-US" dirty="0"/>
              <a:t>Transparency: Publish project timelines, costs, and compliance status to boost confidence.</a:t>
            </a:r>
          </a:p>
          <a:p>
            <a:pPr lvl="1"/>
            <a:r>
              <a:rPr lang="en-US" dirty="0"/>
              <a:t>Policy Continuity: Insulate CPEC from political instability (change of </a:t>
            </a:r>
            <a:r>
              <a:rPr lang="en-US" dirty="0" err="1"/>
              <a:t>govt</a:t>
            </a:r>
            <a:r>
              <a:rPr lang="en-US" dirty="0"/>
              <a:t>/military transitions).</a:t>
            </a:r>
          </a:p>
          <a:p>
            <a:pPr lvl="1"/>
            <a:r>
              <a:rPr lang="en-US" dirty="0"/>
              <a:t>Reform NEPRA &amp; SEZ Approvals: Fast-track energy tariffs, land allotments, and tax facilitation.</a:t>
            </a:r>
          </a:p>
          <a:p>
            <a:r>
              <a:rPr lang="en-US" dirty="0" smtClean="0"/>
              <a:t>Strategic </a:t>
            </a:r>
            <a:r>
              <a:rPr lang="en-US" dirty="0"/>
              <a:t>Vision</a:t>
            </a:r>
          </a:p>
          <a:p>
            <a:pPr lvl="1"/>
            <a:r>
              <a:rPr lang="en-US" dirty="0"/>
              <a:t>Shift from just energy &amp; roads to industrialization, IT, and export-led growth.</a:t>
            </a:r>
          </a:p>
          <a:p>
            <a:pPr lvl="1"/>
            <a:r>
              <a:rPr lang="en-US" dirty="0"/>
              <a:t>Link CPEC with Central Asia, Turkey, Gulf states to maximize transit trade revenue.</a:t>
            </a:r>
          </a:p>
          <a:p>
            <a:r>
              <a:rPr lang="en-US" b="1" dirty="0">
                <a:solidFill>
                  <a:srgbClr val="FF0000"/>
                </a:solidFill>
              </a:rPr>
              <a:t>👉 This way, Pakistan turns CPEC into a national project above politics, secures it against threats, and unlocks its full game-changer potential.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97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3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1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5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0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Century of Humiliation (1839–1949)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Theme: Decline, Foreign Domination, and Nationalist Struggle</a:t>
            </a:r>
          </a:p>
          <a:p>
            <a:pPr lvl="1"/>
            <a:r>
              <a:rPr lang="en-US" dirty="0" smtClean="0"/>
              <a:t>Opium Wars (1839–42, 1856–60) weakened Qing dynasty.</a:t>
            </a:r>
          </a:p>
          <a:p>
            <a:pPr lvl="2"/>
            <a:r>
              <a:rPr lang="en-US" dirty="0" smtClean="0"/>
              <a:t>Treaty of Nanking in 1842</a:t>
            </a:r>
          </a:p>
          <a:p>
            <a:pPr lvl="1"/>
            <a:r>
              <a:rPr lang="en-US" dirty="0" smtClean="0"/>
              <a:t>Treaty ports, loss of Hong Kong to Britain in 1842.</a:t>
            </a:r>
          </a:p>
          <a:p>
            <a:pPr lvl="1"/>
            <a:r>
              <a:rPr lang="en-US" dirty="0" smtClean="0"/>
              <a:t>1895 defeat by Japan; Taiwan ceded under </a:t>
            </a:r>
            <a:r>
              <a:rPr lang="en-US" b="1" dirty="0" smtClean="0">
                <a:solidFill>
                  <a:srgbClr val="00B0F0"/>
                </a:solidFill>
              </a:rPr>
              <a:t>Treaty of Shimonoseki.</a:t>
            </a:r>
          </a:p>
          <a:p>
            <a:pPr lvl="1"/>
            <a:r>
              <a:rPr lang="en-US" dirty="0" smtClean="0"/>
              <a:t>1931 Japanese invasion of Manchuria; </a:t>
            </a:r>
            <a:r>
              <a:rPr lang="en-US" b="1" dirty="0" smtClean="0">
                <a:solidFill>
                  <a:srgbClr val="00B0F0"/>
                </a:solidFill>
              </a:rPr>
              <a:t>Nanjing Massacre (1937).</a:t>
            </a:r>
          </a:p>
          <a:p>
            <a:pPr lvl="1"/>
            <a:r>
              <a:rPr lang="en-US" dirty="0" smtClean="0"/>
              <a:t>Nationalist–Communist civil war until Communist victory in 1949.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Critical Note: This period forged China’s obsession with sovereignty, shaping foreign policy till today. Mao often invoked “never again” as a rallying cry.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13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8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255" y="0"/>
            <a:ext cx="86267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08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36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927" y="1025236"/>
            <a:ext cx="5486399" cy="50892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26" y="140854"/>
            <a:ext cx="58695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35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45" y="18473"/>
            <a:ext cx="1222894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79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Mao Era (1949–1976)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Theme: Revolution, Centralization, and Isolation</a:t>
            </a:r>
            <a:endParaRPr lang="en-US" b="1" dirty="0"/>
          </a:p>
          <a:p>
            <a:pPr lvl="1"/>
            <a:r>
              <a:rPr lang="en-US" b="1" dirty="0" smtClean="0"/>
              <a:t>Mao Zedong declares People’s Republic of China on Oct 1, 1949.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Land reforms and nationalization of industries.</a:t>
            </a:r>
          </a:p>
          <a:p>
            <a:pPr lvl="1"/>
            <a:r>
              <a:rPr lang="en-US" b="1" dirty="0" smtClean="0"/>
              <a:t>Break with USSR in 1960; Cold War isolation.</a:t>
            </a:r>
          </a:p>
          <a:p>
            <a:pPr lvl="1"/>
            <a:r>
              <a:rPr lang="en-US" b="1" dirty="0" smtClean="0">
                <a:solidFill>
                  <a:srgbClr val="00B0F0"/>
                </a:solidFill>
              </a:rPr>
              <a:t>The Great Leap Forward (1958–62) caused famine; 30M deaths.</a:t>
            </a:r>
          </a:p>
          <a:p>
            <a:pPr lvl="1"/>
            <a:r>
              <a:rPr lang="en-US" b="1" dirty="0" smtClean="0">
                <a:solidFill>
                  <a:srgbClr val="00B0F0"/>
                </a:solidFill>
              </a:rPr>
              <a:t>Cultural Revolution (1966–76) </a:t>
            </a:r>
            <a:r>
              <a:rPr lang="en-US" b="1" dirty="0" smtClean="0"/>
              <a:t>disrupted education, politics, culture.</a:t>
            </a:r>
            <a:endParaRPr lang="en-US" b="1" dirty="0"/>
          </a:p>
          <a:p>
            <a:r>
              <a:rPr lang="en-US" b="1" dirty="0" smtClean="0">
                <a:solidFill>
                  <a:srgbClr val="C00000"/>
                </a:solidFill>
              </a:rPr>
              <a:t>Critical Note: Mao transformed China’s sovereignty and unity but at massive human cost. Isolation kept China militarily secure but economically stagnant.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84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73" y="1439995"/>
            <a:ext cx="3962400" cy="39410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872" y="0"/>
            <a:ext cx="7957127" cy="699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89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12284364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9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18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545"/>
            <a:ext cx="12192000" cy="706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6293"/>
          </a:xfrm>
        </p:spPr>
        <p:txBody>
          <a:bodyPr/>
          <a:lstStyle/>
          <a:p>
            <a:r>
              <a:rPr lang="en-US" dirty="0" smtClean="0"/>
              <a:t>Fear by Khalil Gibran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36073"/>
            <a:ext cx="10515600" cy="504089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It is said that before entering the sea </a:t>
            </a:r>
            <a:r>
              <a:rPr lang="en-US" b="1" dirty="0" smtClean="0">
                <a:solidFill>
                  <a:srgbClr val="FF0000"/>
                </a:solidFill>
              </a:rPr>
              <a:t>a river </a:t>
            </a:r>
            <a:r>
              <a:rPr lang="en-US" dirty="0" smtClean="0"/>
              <a:t>trembles with fear</a:t>
            </a:r>
          </a:p>
          <a:p>
            <a:r>
              <a:rPr lang="en-US" dirty="0" smtClean="0"/>
              <a:t>She looks back at the path she has traveled,</a:t>
            </a:r>
          </a:p>
          <a:p>
            <a:r>
              <a:rPr lang="en-US" dirty="0" smtClean="0"/>
              <a:t>From the peaks of the mountains, the long winding road crossing forests and villages</a:t>
            </a:r>
          </a:p>
          <a:p>
            <a:r>
              <a:rPr lang="en-US" dirty="0"/>
              <a:t>And in front of </a:t>
            </a:r>
            <a:r>
              <a:rPr lang="en-US" dirty="0" smtClean="0"/>
              <a:t>her, </a:t>
            </a:r>
            <a:r>
              <a:rPr lang="en-US" b="1" dirty="0" smtClean="0">
                <a:solidFill>
                  <a:srgbClr val="0070C0"/>
                </a:solidFill>
              </a:rPr>
              <a:t>she </a:t>
            </a:r>
            <a:r>
              <a:rPr lang="en-US" b="1" dirty="0">
                <a:solidFill>
                  <a:srgbClr val="0070C0"/>
                </a:solidFill>
              </a:rPr>
              <a:t>sees an ocean so vast,</a:t>
            </a:r>
          </a:p>
          <a:p>
            <a:r>
              <a:rPr lang="en-US" dirty="0"/>
              <a:t>that to </a:t>
            </a:r>
            <a:r>
              <a:rPr lang="en-US" dirty="0" smtClean="0"/>
              <a:t>enter there </a:t>
            </a:r>
            <a:r>
              <a:rPr lang="en-US" dirty="0"/>
              <a:t>seems nothing more than to disappear </a:t>
            </a:r>
            <a:r>
              <a:rPr lang="en-US" dirty="0" smtClean="0"/>
              <a:t>forever.</a:t>
            </a:r>
          </a:p>
          <a:p>
            <a:r>
              <a:rPr lang="en-US" dirty="0" smtClean="0"/>
              <a:t>But </a:t>
            </a:r>
            <a:r>
              <a:rPr lang="en-US" dirty="0"/>
              <a:t>there is no other way.</a:t>
            </a:r>
          </a:p>
          <a:p>
            <a:r>
              <a:rPr lang="en-US" dirty="0"/>
              <a:t>The river can not go </a:t>
            </a:r>
            <a:r>
              <a:rPr lang="en-US" dirty="0" smtClean="0"/>
              <a:t>back.</a:t>
            </a:r>
          </a:p>
          <a:p>
            <a:r>
              <a:rPr lang="en-US" dirty="0" smtClean="0"/>
              <a:t>Nobody </a:t>
            </a:r>
            <a:r>
              <a:rPr lang="en-US" dirty="0"/>
              <a:t>can go back.</a:t>
            </a:r>
          </a:p>
          <a:p>
            <a:r>
              <a:rPr lang="en-US" dirty="0"/>
              <a:t>To go back is impossible in </a:t>
            </a:r>
            <a:r>
              <a:rPr lang="en-US" dirty="0" smtClean="0"/>
              <a:t>existence.</a:t>
            </a:r>
          </a:p>
          <a:p>
            <a:r>
              <a:rPr lang="en-US" dirty="0" smtClean="0"/>
              <a:t>The </a:t>
            </a:r>
            <a:r>
              <a:rPr lang="en-US" dirty="0"/>
              <a:t>river needs to take the </a:t>
            </a:r>
            <a:r>
              <a:rPr lang="en-US" dirty="0" smtClean="0"/>
              <a:t>risk of </a:t>
            </a:r>
            <a:r>
              <a:rPr lang="en-US" dirty="0"/>
              <a:t>entering the ocean</a:t>
            </a:r>
          </a:p>
          <a:p>
            <a:r>
              <a:rPr lang="en-US" dirty="0"/>
              <a:t>because only then will </a:t>
            </a:r>
            <a:r>
              <a:rPr lang="en-US" b="1" dirty="0"/>
              <a:t>fear </a:t>
            </a:r>
            <a:r>
              <a:rPr lang="en-US" b="1" dirty="0" smtClean="0"/>
              <a:t>disappear</a:t>
            </a:r>
            <a:r>
              <a:rPr lang="en-US" dirty="0" smtClean="0"/>
              <a:t>, because </a:t>
            </a:r>
            <a:r>
              <a:rPr lang="en-US" dirty="0"/>
              <a:t>that's where the river will know</a:t>
            </a:r>
          </a:p>
          <a:p>
            <a:r>
              <a:rPr lang="en-US" dirty="0"/>
              <a:t>it's not about </a:t>
            </a:r>
            <a:r>
              <a:rPr lang="en-US" b="1" dirty="0">
                <a:solidFill>
                  <a:srgbClr val="0070C0"/>
                </a:solidFill>
              </a:rPr>
              <a:t>disappearing into the ocean</a:t>
            </a:r>
            <a:r>
              <a:rPr lang="en-US" dirty="0"/>
              <a:t>,</a:t>
            </a:r>
          </a:p>
          <a:p>
            <a:r>
              <a:rPr lang="en-US" dirty="0"/>
              <a:t>but of </a:t>
            </a:r>
            <a:r>
              <a:rPr lang="en-US" b="1" dirty="0">
                <a:solidFill>
                  <a:srgbClr val="C00000"/>
                </a:solidFill>
              </a:rPr>
              <a:t>becoming the ocean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000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7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30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Deng Xiaoping Era (1978–1990s)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Theme: Reform, Opening Up, and Economic Takeoff</a:t>
            </a:r>
            <a:r>
              <a:rPr lang="en-US" dirty="0"/>
              <a:t>	</a:t>
            </a:r>
            <a:endParaRPr lang="en-US" dirty="0" smtClean="0"/>
          </a:p>
          <a:p>
            <a:pPr lvl="1"/>
            <a:r>
              <a:rPr lang="en-US" dirty="0" smtClean="0"/>
              <a:t>Deng’s motto: </a:t>
            </a:r>
            <a:r>
              <a:rPr lang="en-US" b="1" dirty="0" smtClean="0">
                <a:solidFill>
                  <a:srgbClr val="00B050"/>
                </a:solidFill>
              </a:rPr>
              <a:t>“It doesn’t matter if the cat is black or white as long as it catches mouse, it is a good cat”.</a:t>
            </a:r>
          </a:p>
          <a:p>
            <a:pPr lvl="1"/>
            <a:r>
              <a:rPr lang="en-US" dirty="0" smtClean="0"/>
              <a:t>Special Economic Zones (SEZs) attracted foreign investment.</a:t>
            </a:r>
          </a:p>
          <a:p>
            <a:pPr lvl="1"/>
            <a:r>
              <a:rPr lang="en-US" dirty="0" smtClean="0"/>
              <a:t>Agricultural de-collectivization increased rural incomes.</a:t>
            </a:r>
          </a:p>
          <a:p>
            <a:pPr lvl="1"/>
            <a:r>
              <a:rPr lang="en-US" dirty="0" smtClean="0"/>
              <a:t>GDP grew 9–10% annually; export-led industrialization.</a:t>
            </a:r>
          </a:p>
          <a:p>
            <a:pPr lvl="1"/>
            <a:r>
              <a:rPr lang="en-US" dirty="0" smtClean="0"/>
              <a:t>China joins World Bank (1980), WTO (2001) foundations laid here.</a:t>
            </a:r>
            <a:r>
              <a:rPr lang="en-US" dirty="0"/>
              <a:t>	</a:t>
            </a:r>
            <a:endParaRPr lang="en-US" dirty="0" smtClean="0"/>
          </a:p>
          <a:p>
            <a:r>
              <a:rPr lang="en-US" b="1" dirty="0" smtClean="0">
                <a:solidFill>
                  <a:srgbClr val="C00000"/>
                </a:solidFill>
              </a:rPr>
              <a:t>Critical Note: Pragmatic economic reform turned China into the “world’s factory” but created inequality and environmental degradation.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84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647" y="0"/>
            <a:ext cx="387870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3426"/>
            <a:ext cx="4157054" cy="51911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2" y="898235"/>
            <a:ext cx="4156647" cy="506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5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China Today (2000s–2025)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Theme: Global Power &amp; Strategic Outreach</a:t>
            </a:r>
          </a:p>
          <a:p>
            <a:pPr lvl="1"/>
            <a:r>
              <a:rPr lang="en-US" dirty="0" smtClean="0"/>
              <a:t>Second-largest economy; </a:t>
            </a:r>
            <a:r>
              <a:rPr lang="en-US" b="1" dirty="0" smtClean="0">
                <a:solidFill>
                  <a:schemeClr val="accent1"/>
                </a:solidFill>
              </a:rPr>
              <a:t>GDP $18 trillion (2024).</a:t>
            </a:r>
          </a:p>
          <a:p>
            <a:pPr lvl="1"/>
            <a:r>
              <a:rPr lang="en-US" dirty="0" smtClean="0"/>
              <a:t>Leader in 5G, AI, high-speed rail, green energy.</a:t>
            </a:r>
          </a:p>
          <a:p>
            <a:pPr lvl="1"/>
            <a:r>
              <a:rPr lang="en-US" dirty="0" smtClean="0"/>
              <a:t>Belt &amp; Road Initiative (BRI): 150+ countries partnered.</a:t>
            </a:r>
          </a:p>
          <a:p>
            <a:pPr lvl="1"/>
            <a:r>
              <a:rPr lang="en-US" dirty="0" smtClean="0"/>
              <a:t>Military modernization; largest navy by ship count (2023).</a:t>
            </a:r>
          </a:p>
          <a:p>
            <a:pPr lvl="1"/>
            <a:r>
              <a:rPr lang="en-US" dirty="0" smtClean="0"/>
              <a:t>Strategic competition with US in Indo-Pacific.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Critical Note: China’s rise inspires admiration and fear. Its authoritarian model challenges the Western-led order, making it central to 21st-century geopolitics.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87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85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2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4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China–Muslim World Solidarity in WWII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Hui Imam Da Pusheng </a:t>
            </a:r>
            <a:r>
              <a:rPr lang="en-US" dirty="0" smtClean="0"/>
              <a:t>toured Middle East &amp; South Asia to counter Japanese propaganda in Muslim nations.</a:t>
            </a:r>
          </a:p>
          <a:p>
            <a:r>
              <a:rPr lang="en-US" dirty="0" smtClean="0"/>
              <a:t>At the World Islamic Congress (Hejaz), he exposed fake Japanese “Muslim” agents as non-Muslims.</a:t>
            </a:r>
          </a:p>
          <a:p>
            <a:r>
              <a:rPr lang="en-US" dirty="0" smtClean="0"/>
              <a:t>Explained Japan’s imperialist record to Muslim leaders.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Muhammad Ali Jinnah pledged support for Chinese Muslims’ anti-Japanese effort.</a:t>
            </a:r>
          </a:p>
          <a:p>
            <a:r>
              <a:rPr lang="en-US" dirty="0" smtClean="0"/>
              <a:t>Delegation led by Ma Fuliang met Tagore, Gandhi, Jinnah in Turkey &amp; South Asia; also met Turkish President İsmet İnönü.</a:t>
            </a:r>
          </a:p>
          <a:p>
            <a:r>
              <a:rPr lang="en-US" dirty="0" smtClean="0"/>
              <a:t>Strengthened China–Muslim solidarity before Pakistan’s creation.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19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1950: Pakistan Recognizes PRC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B0F0"/>
                </a:solidFill>
              </a:rPr>
              <a:t>January 4, 1950: Pakistan becomes first Muslim country to recognize the PRC.</a:t>
            </a:r>
          </a:p>
          <a:p>
            <a:r>
              <a:rPr lang="en-US" dirty="0" smtClean="0"/>
              <a:t>Diplomatic relations formally established May 21, 1951.</a:t>
            </a:r>
          </a:p>
          <a:p>
            <a:r>
              <a:rPr lang="en-US" dirty="0" smtClean="0"/>
              <a:t>Early trade: 1952 trade agreement worth </a:t>
            </a:r>
            <a:r>
              <a:rPr lang="en-US" b="1" dirty="0" smtClean="0">
                <a:solidFill>
                  <a:srgbClr val="00B0F0"/>
                </a:solidFill>
              </a:rPr>
              <a:t>$1.8M in textiles &amp; machinery.</a:t>
            </a:r>
          </a:p>
          <a:p>
            <a:r>
              <a:rPr lang="en-US" dirty="0" smtClean="0"/>
              <a:t>Recognition defied Western bloc pressure during early Cold War.</a:t>
            </a:r>
          </a:p>
          <a:p>
            <a:r>
              <a:rPr lang="en-US" dirty="0" smtClean="0"/>
              <a:t>Laid diplomatic foundation for a relationship based on mutual trust.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80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8118764" cy="6781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18764" y="1071418"/>
            <a:ext cx="402705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Pakistani Prime Minister Huseyn Shaheed Suhrawardy and Chinese Premier Zhou Enlai signing the Treaty of Friendship Between China and Pakistan in Beijing in 1956.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63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1963: Peaceful Border Agreement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March 2, 1963: China–Pakistan Boundary Agreement signed in Beijing.</a:t>
            </a:r>
          </a:p>
          <a:p>
            <a:r>
              <a:rPr lang="en-US" dirty="0" smtClean="0"/>
              <a:t>Settled 596 km border in Karakoram Mountains without conflict.</a:t>
            </a:r>
          </a:p>
          <a:p>
            <a:r>
              <a:rPr lang="en-US" dirty="0" smtClean="0"/>
              <a:t>Pakistan ceded 1,942 </a:t>
            </a:r>
            <a:r>
              <a:rPr lang="en-US" dirty="0" err="1" smtClean="0"/>
              <a:t>sq</a:t>
            </a:r>
            <a:r>
              <a:rPr lang="en-US" dirty="0" smtClean="0"/>
              <a:t> km in Shaksgam Valley to China.</a:t>
            </a:r>
          </a:p>
          <a:p>
            <a:r>
              <a:rPr lang="en-US" dirty="0" smtClean="0"/>
              <a:t>Enabled future Karakoram Highway (completed 1978).Example cited in UN as a model peaceful settlement.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47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9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3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42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1965: War-time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</a:t>
            </a:r>
            <a:r>
              <a:rPr lang="en-US" dirty="0" smtClean="0"/>
              <a:t>ndo–Pak War (Sept 6–23, 1965): China aligned firmly with Pakistan.</a:t>
            </a:r>
          </a:p>
          <a:p>
            <a:r>
              <a:rPr lang="en-US" dirty="0" smtClean="0"/>
              <a:t>Military Aid: Provided </a:t>
            </a:r>
            <a:r>
              <a:rPr lang="en-US" b="1" dirty="0" smtClean="0">
                <a:solidFill>
                  <a:srgbClr val="00B0F0"/>
                </a:solidFill>
              </a:rPr>
              <a:t>200 artillery pieces, 200 tanks (Type 59), and spare parts for MiG-19 fighter jets.</a:t>
            </a:r>
          </a:p>
          <a:p>
            <a:r>
              <a:rPr lang="en-US" dirty="0" smtClean="0"/>
              <a:t>Strategic Pressure: Issued ultimatum to India (Sept 16, 1965) over border disputes in Sikkim–Tibet area, forcing India to keep troops on the Chinese front.</a:t>
            </a:r>
          </a:p>
          <a:p>
            <a:r>
              <a:rPr lang="en-US" dirty="0" smtClean="0"/>
              <a:t>Diplomatic Support: Chinese FM Chen Yi delivered strong UN speeches backing Pakistan’s stance on Kashmir, calling it a right to self-determination.</a:t>
            </a:r>
          </a:p>
          <a:p>
            <a:r>
              <a:rPr lang="en-US" dirty="0" smtClean="0"/>
              <a:t>Symbolic Alliance: The popular phrase </a:t>
            </a:r>
            <a:r>
              <a:rPr lang="en-US" b="1" dirty="0" smtClean="0">
                <a:solidFill>
                  <a:srgbClr val="00B050"/>
                </a:solidFill>
              </a:rPr>
              <a:t>“Friendship higher than Himalayas, deeper than oceans”</a:t>
            </a:r>
            <a:r>
              <a:rPr lang="en-US" dirty="0" smtClean="0"/>
              <a:t> gained prominence during this period.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31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223520"/>
            <a:ext cx="8477250" cy="66344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760" y="1066800"/>
            <a:ext cx="30378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B050"/>
                </a:solidFill>
              </a:rPr>
              <a:t>Ayub Khan’s 1965 visit of China.</a:t>
            </a:r>
            <a:endParaRPr lang="en-US" sz="4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2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1971: Secret US–China Diplomacy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July 1971: Pakistan secretly facilitated Henry Kissinger’s visit to Beijing.</a:t>
            </a:r>
          </a:p>
          <a:p>
            <a:r>
              <a:rPr lang="en-US" dirty="0" smtClean="0"/>
              <a:t>Led to President Nixon’s historic 1972 China visit, normalizing US–China ties.</a:t>
            </a:r>
          </a:p>
          <a:p>
            <a:r>
              <a:rPr lang="en-US" dirty="0" smtClean="0"/>
              <a:t>Pakistan Air Force flew Kissinger from Islamabad to Beijing.</a:t>
            </a:r>
          </a:p>
          <a:p>
            <a:r>
              <a:rPr lang="en-US" dirty="0" smtClean="0"/>
              <a:t>Elevated Pakistan’s status as a strategic bridge between superpowers.</a:t>
            </a:r>
          </a:p>
          <a:p>
            <a:r>
              <a:rPr lang="en-US" dirty="0" smtClean="0"/>
              <a:t>Won Beijing’s lasting goodwill for helping end China’s isolation.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87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1980s–1990s: Nuclear &amp; Defense Cooperation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1986: China signs nuclear cooperation agreement with Pakistan.</a:t>
            </a:r>
          </a:p>
          <a:p>
            <a:r>
              <a:rPr lang="en-US" dirty="0" smtClean="0"/>
              <a:t>Assisted in building </a:t>
            </a:r>
            <a:r>
              <a:rPr lang="en-US" b="1" dirty="0" smtClean="0"/>
              <a:t>Chashma Nuclear Power Plant.</a:t>
            </a:r>
          </a:p>
          <a:p>
            <a:r>
              <a:rPr lang="en-US" dirty="0" smtClean="0"/>
              <a:t>1990s: Helped develop </a:t>
            </a:r>
            <a:r>
              <a:rPr lang="en-US" b="1" dirty="0" smtClean="0"/>
              <a:t>M-11 missiles and JF-17 Thunder fighter program groundwork.</a:t>
            </a:r>
          </a:p>
          <a:p>
            <a:r>
              <a:rPr lang="en-US" dirty="0" smtClean="0"/>
              <a:t>Joint production agreements reduced reliance on Western arms.</a:t>
            </a:r>
          </a:p>
          <a:p>
            <a:r>
              <a:rPr lang="en-US" b="1" dirty="0" smtClean="0"/>
              <a:t>Balanced India’s rising military capabilities post-1974 nuclear test.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0489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2005–2013: Gwadar Port &amp; Infrastructure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Gwadar Port construction funded by China ($248M Phase 1 cost).</a:t>
            </a:r>
          </a:p>
          <a:p>
            <a:r>
              <a:rPr lang="en-US" dirty="0" smtClean="0"/>
              <a:t>Operational control given to China Overseas Port Holding Company (2013).</a:t>
            </a:r>
          </a:p>
          <a:p>
            <a:r>
              <a:rPr lang="en-US" dirty="0" smtClean="0"/>
              <a:t>Linked to future CPEC maritime trade routes.</a:t>
            </a:r>
          </a:p>
          <a:p>
            <a:r>
              <a:rPr lang="en-US" dirty="0" smtClean="0"/>
              <a:t>Projects included Coastal Highway, fiber optics, and energy plants.</a:t>
            </a:r>
          </a:p>
          <a:p>
            <a:r>
              <a:rPr lang="en-US" dirty="0" smtClean="0"/>
              <a:t>Gwadar seen as China’s gateway to the Arabian Sea &amp; Indian Ocean.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21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360" y="0"/>
            <a:ext cx="8961120" cy="694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0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69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0"/>
            <a:ext cx="12171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61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2015: CPEC Launch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April 2015: </a:t>
            </a:r>
            <a:r>
              <a:rPr lang="en-US" b="1" dirty="0" smtClean="0">
                <a:solidFill>
                  <a:srgbClr val="00B0F0"/>
                </a:solidFill>
              </a:rPr>
              <a:t>$46B pledged; later expanded to $62B.</a:t>
            </a:r>
          </a:p>
          <a:p>
            <a:r>
              <a:rPr lang="en-US" dirty="0" smtClean="0"/>
              <a:t>Covers 3,000 km network of roads, railways, pipelines from Gwadar to Kashgar.</a:t>
            </a:r>
          </a:p>
          <a:p>
            <a:r>
              <a:rPr lang="en-US" dirty="0" smtClean="0"/>
              <a:t>Early Harvest Projects (2015–2020) added 5,320 MW to Pakistan’s grid.</a:t>
            </a:r>
          </a:p>
          <a:p>
            <a:r>
              <a:rPr lang="en-US" dirty="0" smtClean="0"/>
              <a:t>Flagship of Belt &amp; Road Initiative with 150+ participating nations.</a:t>
            </a:r>
          </a:p>
          <a:p>
            <a:r>
              <a:rPr lang="en-US" dirty="0" smtClean="0"/>
              <a:t>Seen by China as securing energy supply via shortest sea–land route.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11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945" y="203199"/>
            <a:ext cx="9393382" cy="682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4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04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Consistent Mutual Support in International Forums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China has consistently backed Pakistan’s stance on Kashmir in the UN Security Council, opposing Indian unilateral actions.</a:t>
            </a:r>
          </a:p>
          <a:p>
            <a:pPr lvl="1"/>
            <a:r>
              <a:rPr lang="en-US" b="1" dirty="0" smtClean="0"/>
              <a:t>August 1999 and 2000 UN Security Council sessions where Beijing opposed attempts to dilute UNSC resolutions on the Kashmir dispute. </a:t>
            </a:r>
          </a:p>
          <a:p>
            <a:pPr lvl="1"/>
            <a:r>
              <a:rPr lang="en-US" b="1" dirty="0" smtClean="0"/>
              <a:t>China supported Pakistan’s request for UNSC discussion after the </a:t>
            </a:r>
            <a:r>
              <a:rPr lang="en-US" b="1" dirty="0" err="1" smtClean="0"/>
              <a:t>Kargil</a:t>
            </a:r>
            <a:r>
              <a:rPr lang="en-US" b="1" dirty="0" smtClean="0"/>
              <a:t> conflict and reaffirmed the need for a peaceful resolution “in accordance with the UN Charter and relevant resolutions,” implicitly countering India’s position that Kashmir was purely a bilateral matter under the </a:t>
            </a:r>
            <a:r>
              <a:rPr lang="en-US" b="1" dirty="0" err="1" smtClean="0"/>
              <a:t>Simla</a:t>
            </a:r>
            <a:r>
              <a:rPr lang="en-US" b="1" dirty="0" smtClean="0"/>
              <a:t> Agreement .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Pakistan reciprocates by supporting China’s positions on Taiwan, Xinjiang, Hong Kong, and Tibet, especially in UN Human Rights Council votes.</a:t>
            </a:r>
            <a:endParaRPr lang="en-US" b="1" dirty="0">
              <a:solidFill>
                <a:srgbClr val="C00000"/>
              </a:solidFill>
            </a:endParaRPr>
          </a:p>
          <a:p>
            <a:pPr lvl="1"/>
            <a:r>
              <a:rPr lang="en-US" b="1" dirty="0" smtClean="0"/>
              <a:t>In 2019, Pakistan was among 50 countries that signed a letter supporting China’s policies in Xinjiang when Western countries criticized them.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8452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China’s Role in FATF Diplomacy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Evidence from Javid Husain’s Pakistan and a World in Disorder: </a:t>
            </a:r>
            <a:r>
              <a:rPr lang="en-US" b="1" dirty="0" smtClean="0">
                <a:solidFill>
                  <a:srgbClr val="C00000"/>
                </a:solidFill>
              </a:rPr>
              <a:t>China, as a permanent FATF member, repeatedly opposed moves to blacklist Pakistan despite pressure from the US and India.</a:t>
            </a:r>
          </a:p>
          <a:p>
            <a:r>
              <a:rPr lang="en-US" b="1" dirty="0" smtClean="0"/>
              <a:t>Example: </a:t>
            </a:r>
            <a:r>
              <a:rPr lang="en-US" dirty="0" smtClean="0"/>
              <a:t>In February 2020, China used its position to delay or dilute resolutions aimed at pushing Pakistan into the FATF blacklist, giving Islamabad space to implement reforms.</a:t>
            </a:r>
          </a:p>
          <a:p>
            <a:r>
              <a:rPr lang="en-US" dirty="0" smtClean="0"/>
              <a:t>This diplomatic shield prevented Pakistan from facing crippling international financial sanctions.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25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Non-Interference in Internal Politics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Evidence from Pakistan at Seventy: </a:t>
            </a:r>
            <a:r>
              <a:rPr lang="en-US" dirty="0" smtClean="0"/>
              <a:t>Unlike the US, which often comments on Pakistan’s governance, human rights, and democracy, China maintains a principle of non-interference.</a:t>
            </a:r>
          </a:p>
          <a:p>
            <a:r>
              <a:rPr lang="en-US" dirty="0" smtClean="0"/>
              <a:t>This policy aligns with Beijing’s broader foreign relations approach under Xi Jinping, valuing stability and continuity over political change in partner states.</a:t>
            </a:r>
          </a:p>
          <a:p>
            <a:r>
              <a:rPr lang="en-US" b="1" dirty="0" smtClean="0"/>
              <a:t>Impact: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C00000"/>
                </a:solidFill>
              </a:rPr>
              <a:t>It allows Islamabad to deal with domestic political transitions (e.g., between civilian and military governments) without fearing a loss of Chinese support.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10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Pakistan’s “One China Policy” Commitment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i="1" dirty="0" smtClean="0"/>
              <a:t>Evidence from Abdul Sattar’s Pakistan’s Foreign Policy: </a:t>
            </a:r>
            <a:r>
              <a:rPr lang="en-US" b="1" dirty="0" smtClean="0">
                <a:solidFill>
                  <a:srgbClr val="00B0F0"/>
                </a:solidFill>
              </a:rPr>
              <a:t>Pakistan formally recognized PRC in 1950, long before the US did in 1979, and never had formal diplomatic relations with Taiwan.</a:t>
            </a:r>
          </a:p>
          <a:p>
            <a:r>
              <a:rPr lang="en-US" dirty="0" smtClean="0"/>
              <a:t>Pakistan regularly reaffirms </a:t>
            </a:r>
            <a:r>
              <a:rPr lang="en-US" b="1" dirty="0" smtClean="0">
                <a:solidFill>
                  <a:srgbClr val="FF0000"/>
                </a:solidFill>
              </a:rPr>
              <a:t>“One China” </a:t>
            </a:r>
            <a:r>
              <a:rPr lang="en-US" dirty="0" smtClean="0"/>
              <a:t>in joint statements, including during high-level visits (e.g., PM Imran Khan’s 2022 Beijing visit).</a:t>
            </a:r>
          </a:p>
          <a:p>
            <a:r>
              <a:rPr lang="en-US" dirty="0" smtClean="0"/>
              <a:t>Example: </a:t>
            </a:r>
            <a:r>
              <a:rPr lang="en-US" b="1" dirty="0" smtClean="0">
                <a:solidFill>
                  <a:srgbClr val="FF0000"/>
                </a:solidFill>
              </a:rPr>
              <a:t>Pakistan refused to send any representatives to events hosted by Taiwan despite trade incentives, maintaining strategic solidarity with Beijing.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04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Pakistan–Taiwan Relations: Trade over Politics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 smtClean="0"/>
              <a:t>Primarily Economic Ties </a:t>
            </a:r>
            <a:r>
              <a:rPr lang="en-US" dirty="0" smtClean="0"/>
              <a:t>– Relations focus on commerce, limited political engagement due to Pakistan’s One-China policy.</a:t>
            </a:r>
          </a:p>
          <a:p>
            <a:r>
              <a:rPr lang="en-US" b="1" dirty="0" smtClean="0"/>
              <a:t>Historical Shift (1947–1951) </a:t>
            </a:r>
            <a:r>
              <a:rPr lang="en-US" dirty="0" smtClean="0"/>
              <a:t>– Initially recognized Taiwan, switched to PRC after Chinese Civil War victory.</a:t>
            </a:r>
          </a:p>
          <a:p>
            <a:r>
              <a:rPr lang="en-US" b="1" dirty="0" smtClean="0"/>
              <a:t>No Official Diplomatic Presence </a:t>
            </a:r>
            <a:r>
              <a:rPr lang="en-US" dirty="0" smtClean="0"/>
              <a:t>– No embassies or cultural centers; trade via private channels and third-party jurisdictions.</a:t>
            </a:r>
          </a:p>
          <a:p>
            <a:r>
              <a:rPr lang="en-US" b="1" dirty="0" smtClean="0"/>
              <a:t>2019 Textile Relocation Interest </a:t>
            </a:r>
            <a:r>
              <a:rPr lang="en-US" dirty="0" smtClean="0"/>
              <a:t>– Taiwan considered moving textile industry from Vietnam to Pakistan for lower labor costs.</a:t>
            </a:r>
          </a:p>
          <a:p>
            <a:r>
              <a:rPr lang="en-US" b="1" dirty="0" smtClean="0"/>
              <a:t>Trade Volume (2019) </a:t>
            </a:r>
            <a:r>
              <a:rPr lang="en-US" dirty="0" smtClean="0"/>
              <a:t>– Imports from Taiwan: </a:t>
            </a:r>
            <a:r>
              <a:rPr lang="en-US" b="1" dirty="0" smtClean="0">
                <a:solidFill>
                  <a:srgbClr val="00B0F0"/>
                </a:solidFill>
              </a:rPr>
              <a:t>US$626M; exports to Taiwan: US$100M (mainly textiles, leather, agricultural goods).</a:t>
            </a:r>
          </a:p>
          <a:p>
            <a:r>
              <a:rPr lang="en-US" b="1" dirty="0" smtClean="0"/>
              <a:t>Key Imports from Taiwan </a:t>
            </a:r>
            <a:r>
              <a:rPr lang="en-US" dirty="0" smtClean="0"/>
              <a:t>– Petroleum, electrical machinery, plastics, iron, and steel dominate trade.</a:t>
            </a:r>
          </a:p>
          <a:p>
            <a:r>
              <a:rPr lang="en-US" b="1" dirty="0" smtClean="0"/>
              <a:t>Strategic Context – </a:t>
            </a:r>
            <a:r>
              <a:rPr lang="en-US" dirty="0" smtClean="0"/>
              <a:t>Ties remain constrained by Pakistan’s strong political alliance with China.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3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Strategic Diplomatic Facilitation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Pakistan played a historic diplomatic role in 1971 when it facilitated Henry Kissinger’s secret trip to Beijing, paving the way </a:t>
            </a:r>
            <a:r>
              <a:rPr lang="en-US" b="1" dirty="0" smtClean="0">
                <a:solidFill>
                  <a:srgbClr val="FF0000"/>
                </a:solidFill>
              </a:rPr>
              <a:t>for US–China rapprochement.</a:t>
            </a:r>
          </a:p>
          <a:p>
            <a:r>
              <a:rPr lang="en-US" b="1" dirty="0" smtClean="0"/>
              <a:t>This act significantly elevated Pakistan’s importance in Chinese foreign policy and is still referenced by Chinese diplomats as an example of trust in the relationship.</a:t>
            </a:r>
          </a:p>
          <a:p>
            <a:r>
              <a:rPr lang="en-US" b="1" dirty="0" smtClean="0"/>
              <a:t>Long-term Impact: Cemented Pakistan’s role as a bridge between China and the West, which Beijing values for backchannel diplomacy even today.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7798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China’s Support for Pakistan in Multilateral Forums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1. </a:t>
            </a:r>
            <a:r>
              <a:rPr lang="en-US" b="1" dirty="0" smtClean="0"/>
              <a:t>Shanghai Cooperation Organization (SCO)</a:t>
            </a:r>
          </a:p>
          <a:p>
            <a:pPr lvl="1"/>
            <a:r>
              <a:rPr lang="en-US" dirty="0" smtClean="0"/>
              <a:t>Backed Pakistan’s full membership in 2017 alongside India, giving Islamabad a regional security &amp; economic platform.</a:t>
            </a:r>
          </a:p>
          <a:p>
            <a:pPr lvl="1"/>
            <a:r>
              <a:rPr lang="en-US" dirty="0" smtClean="0"/>
              <a:t>Facilitated Pakistan’s integration into SCO’s counterterrorism and trade frameworks.</a:t>
            </a:r>
          </a:p>
          <a:p>
            <a:r>
              <a:rPr lang="en-US" dirty="0" smtClean="0"/>
              <a:t>2. </a:t>
            </a:r>
            <a:r>
              <a:rPr lang="en-US" b="1" dirty="0" smtClean="0"/>
              <a:t>BRICS Engagement</a:t>
            </a:r>
          </a:p>
          <a:p>
            <a:pPr lvl="1"/>
            <a:r>
              <a:rPr lang="en-US" dirty="0" smtClean="0"/>
              <a:t>While Pakistan is not a BRICS member, China has advocated for greater outreach to include friendly developing countries like Pakistan in BRICS+ dialogues.</a:t>
            </a:r>
          </a:p>
          <a:p>
            <a:pPr lvl="1"/>
            <a:r>
              <a:rPr lang="en-US" dirty="0" smtClean="0"/>
              <a:t>This aligns with Beijing’s push for a multipolar world where Global South countries have a stronger voice.</a:t>
            </a:r>
          </a:p>
          <a:p>
            <a:r>
              <a:rPr lang="en-US" dirty="0" smtClean="0"/>
              <a:t>3</a:t>
            </a:r>
            <a:r>
              <a:rPr lang="en-US" b="1" dirty="0" smtClean="0"/>
              <a:t>. Nuclear Suppliers Group (NSG)</a:t>
            </a:r>
          </a:p>
          <a:p>
            <a:pPr lvl="1"/>
            <a:r>
              <a:rPr lang="en-US" dirty="0" smtClean="0"/>
              <a:t>China blocked India’s entry into NSG multiple times (2016–2021) due to its non-signatory status to the NPT.</a:t>
            </a:r>
          </a:p>
          <a:p>
            <a:pPr lvl="1"/>
            <a:r>
              <a:rPr lang="en-US" dirty="0" smtClean="0"/>
              <a:t>Beijing insists on criteria-based membership, which would open the door for Pakistan’s entry as well.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2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6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9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02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Strategic Depth of Pak–China Military Alliance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Nature of Ties:</a:t>
            </a:r>
            <a:r>
              <a:rPr lang="en-US" dirty="0" smtClean="0"/>
              <a:t> Long-standing, multi-dimensional military cooperation since 1962.</a:t>
            </a:r>
          </a:p>
          <a:p>
            <a:r>
              <a:rPr lang="en-US" b="1" dirty="0" smtClean="0"/>
              <a:t>Purpose:</a:t>
            </a:r>
            <a:r>
              <a:rPr lang="en-US" dirty="0" smtClean="0"/>
              <a:t> Counter Indian &amp; US influence, previously to repel Soviet presence.</a:t>
            </a:r>
          </a:p>
          <a:p>
            <a:r>
              <a:rPr lang="en-US" b="1" dirty="0" smtClean="0"/>
              <a:t>Quote: </a:t>
            </a:r>
            <a:r>
              <a:rPr lang="en-US" dirty="0" smtClean="0"/>
              <a:t>Chinese Premier </a:t>
            </a:r>
            <a:r>
              <a:rPr lang="en-US" b="1" i="1" dirty="0" smtClean="0">
                <a:solidFill>
                  <a:srgbClr val="00B050"/>
                </a:solidFill>
              </a:rPr>
              <a:t>Li Keqiang </a:t>
            </a:r>
            <a:r>
              <a:rPr lang="en-US" dirty="0" smtClean="0"/>
              <a:t>– </a:t>
            </a:r>
            <a:r>
              <a:rPr lang="en-US" b="1" i="1" dirty="0" smtClean="0">
                <a:solidFill>
                  <a:srgbClr val="00B050"/>
                </a:solidFill>
              </a:rPr>
              <a:t>“If you love China, love Pakistan too.”</a:t>
            </a:r>
          </a:p>
          <a:p>
            <a:r>
              <a:rPr lang="en-US" b="1" dirty="0" smtClean="0"/>
              <a:t>Geopolitical Significance: </a:t>
            </a:r>
            <a:r>
              <a:rPr lang="en-US" dirty="0" smtClean="0"/>
              <a:t>Strengthens regional deterrence architecture in South Asia.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35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Pakistan as China’s Top Arms Buyer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SIPRI Data: </a:t>
            </a:r>
          </a:p>
          <a:p>
            <a:pPr lvl="1"/>
            <a:r>
              <a:rPr lang="en-US" b="1" dirty="0" smtClean="0">
                <a:solidFill>
                  <a:srgbClr val="00B0F0"/>
                </a:solidFill>
              </a:rPr>
              <a:t>63% of Chinese arms exports go to Pakistan.</a:t>
            </a:r>
          </a:p>
          <a:p>
            <a:pPr lvl="1"/>
            <a:r>
              <a:rPr lang="en-US" b="1" dirty="0" smtClean="0">
                <a:solidFill>
                  <a:srgbClr val="00B0F0"/>
                </a:solidFill>
              </a:rPr>
              <a:t>81% of Pakistan’s arms imports (2019–2024) are from China.</a:t>
            </a:r>
          </a:p>
          <a:p>
            <a:r>
              <a:rPr lang="en-US" b="1" dirty="0" smtClean="0"/>
              <a:t>Implication:</a:t>
            </a:r>
            <a:r>
              <a:rPr lang="en-US" dirty="0" smtClean="0"/>
              <a:t> Ensures strategic interoperability &amp; dependence on Chinese tech.</a:t>
            </a:r>
          </a:p>
          <a:p>
            <a:r>
              <a:rPr lang="en-US" b="1" dirty="0" smtClean="0"/>
              <a:t>Support Since 1962: </a:t>
            </a:r>
            <a:r>
              <a:rPr lang="en-US" dirty="0" smtClean="0"/>
              <a:t>Ammunition factories, tech transfer, facility upgrades.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47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Joint Development &amp; Major Platforms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430" y="1419701"/>
            <a:ext cx="4762500" cy="3171825"/>
          </a:xfrm>
        </p:spPr>
      </p:pic>
      <p:sp>
        <p:nvSpPr>
          <p:cNvPr id="5" name="TextBox 4"/>
          <p:cNvSpPr txBox="1"/>
          <p:nvPr/>
        </p:nvSpPr>
        <p:spPr>
          <a:xfrm>
            <a:off x="538480" y="2052320"/>
            <a:ext cx="65938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Aircraft: JF-17 Thunder, K-8 Karakorum trainer, tailor-made training jets (Hongdu L-15 design).</a:t>
            </a:r>
          </a:p>
          <a:p>
            <a:r>
              <a:rPr lang="en-US" sz="2800" b="1" dirty="0" smtClean="0"/>
              <a:t>Ground Systems: Al-Khalid tanks (Type 90/MBT-2000 base).</a:t>
            </a:r>
          </a:p>
          <a:p>
            <a:r>
              <a:rPr lang="en-US" sz="2800" b="1" dirty="0" smtClean="0"/>
              <a:t>Air Systems: AWACS integration, LOMADS LY-80 air defense system.</a:t>
            </a:r>
          </a:p>
          <a:p>
            <a:r>
              <a:rPr lang="en-US" sz="2800" b="1" dirty="0" smtClean="0"/>
              <a:t>Naval Assets: </a:t>
            </a:r>
            <a:r>
              <a:rPr lang="en-US" sz="2800" b="1" dirty="0" err="1" smtClean="0"/>
              <a:t>Zulfiquar</a:t>
            </a:r>
            <a:r>
              <a:rPr lang="en-US" sz="2800" b="1" dirty="0" smtClean="0"/>
              <a:t>-class frigates jointly built.</a:t>
            </a:r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975" y="4598352"/>
            <a:ext cx="314325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2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Joint Development of JF-17 Thunder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Origins:</a:t>
            </a:r>
            <a:r>
              <a:rPr lang="en-US" dirty="0" smtClean="0"/>
              <a:t> Co-developed by Pakistan Aeronautical Complex (PAC) Kamra &amp; Chengdu Aircraft Corporation (CAC) of China.</a:t>
            </a:r>
          </a:p>
          <a:p>
            <a:r>
              <a:rPr lang="en-US" b="1" dirty="0" smtClean="0"/>
              <a:t>Induction: </a:t>
            </a:r>
            <a:r>
              <a:rPr lang="en-US" dirty="0" smtClean="0"/>
              <a:t>First inducted into Pakistan Air Force (PAF) in 2007.</a:t>
            </a:r>
          </a:p>
          <a:p>
            <a:r>
              <a:rPr lang="en-US" b="1" dirty="0" smtClean="0"/>
              <a:t>Features: </a:t>
            </a:r>
            <a:r>
              <a:rPr lang="en-US" dirty="0" smtClean="0"/>
              <a:t>Multirole fighter, cost-effective </a:t>
            </a:r>
            <a:r>
              <a:rPr lang="en-US" b="1" dirty="0" smtClean="0">
                <a:solidFill>
                  <a:srgbClr val="00B0F0"/>
                </a:solidFill>
              </a:rPr>
              <a:t>($25–30 million/unit) compared to Western jets.</a:t>
            </a:r>
          </a:p>
          <a:p>
            <a:r>
              <a:rPr lang="en-US" b="1" dirty="0" smtClean="0"/>
              <a:t>Impact: </a:t>
            </a:r>
            <a:r>
              <a:rPr lang="en-US" dirty="0" smtClean="0"/>
              <a:t>Reduced dependency on US aircraft (e.g., F-16s) and allowed Pakistan to export jets (e.g., Myanmar, Nigeria).</a:t>
            </a:r>
          </a:p>
          <a:p>
            <a:r>
              <a:rPr lang="en-US" b="1" dirty="0" smtClean="0"/>
              <a:t>Analysis:</a:t>
            </a:r>
            <a:r>
              <a:rPr lang="en-US" dirty="0" smtClean="0"/>
              <a:t> Strengthens Pakistan’s air defense autonomy &amp; China’s defense export market.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27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High-End Fighter &amp; Submarine Deals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J-10C Acquisition: </a:t>
            </a:r>
            <a:r>
              <a:rPr lang="en-US" dirty="0" smtClean="0"/>
              <a:t>Chosen over </a:t>
            </a:r>
            <a:r>
              <a:rPr lang="en-US" b="1" dirty="0" smtClean="0">
                <a:solidFill>
                  <a:srgbClr val="00B0F0"/>
                </a:solidFill>
              </a:rPr>
              <a:t>US F-16C Block 52/60 </a:t>
            </a:r>
            <a:r>
              <a:rPr lang="en-US" dirty="0" smtClean="0"/>
              <a:t>due to advanced radar, OLS targeting, and stealth features (DSI intake).</a:t>
            </a:r>
          </a:p>
          <a:p>
            <a:r>
              <a:rPr lang="en-US" b="1" dirty="0" smtClean="0"/>
              <a:t>Submarine Deal:</a:t>
            </a:r>
            <a:r>
              <a:rPr lang="en-US" dirty="0" smtClean="0"/>
              <a:t> 8 Yuan-class (Type 039B) AIP subs, </a:t>
            </a:r>
            <a:r>
              <a:rPr lang="en-US" b="1" dirty="0" smtClean="0">
                <a:solidFill>
                  <a:srgbClr val="C00000"/>
                </a:solidFill>
              </a:rPr>
              <a:t>$5B deal (largest arms sale in China’s history), low-interest financing.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Impact: Enhances deep-sea and aerial strike capabilities.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49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Chinese Drones for Pakistan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Models Supplied: </a:t>
            </a:r>
            <a:r>
              <a:rPr lang="en-US" dirty="0" smtClean="0"/>
              <a:t>CH-4 &amp; Wing Loong UAVs for reconnaissance &amp; precision strikes.</a:t>
            </a:r>
          </a:p>
          <a:p>
            <a:r>
              <a:rPr lang="en-US" b="1" dirty="0" smtClean="0"/>
              <a:t>Purpose: </a:t>
            </a:r>
            <a:r>
              <a:rPr lang="en-US" dirty="0" smtClean="0"/>
              <a:t>Counterterrorism in tribal areas, border surveillance with India &amp; Afghanistan.</a:t>
            </a:r>
          </a:p>
          <a:p>
            <a:r>
              <a:rPr lang="en-US" b="1" dirty="0" smtClean="0"/>
              <a:t>Fact: </a:t>
            </a:r>
            <a:r>
              <a:rPr lang="en-US" b="1" dirty="0" smtClean="0">
                <a:solidFill>
                  <a:srgbClr val="00B0F0"/>
                </a:solidFill>
              </a:rPr>
              <a:t>CH-4 endurance 30 hours, payload 345 kg, range 5,000 km.</a:t>
            </a:r>
          </a:p>
          <a:p>
            <a:r>
              <a:rPr lang="en-US" b="1" dirty="0" smtClean="0"/>
              <a:t>Example:</a:t>
            </a:r>
            <a:r>
              <a:rPr lang="en-US" dirty="0" smtClean="0"/>
              <a:t> Used in anti-TTP and anti-BLA operations.</a:t>
            </a:r>
          </a:p>
          <a:p>
            <a:r>
              <a:rPr lang="en-US" b="1" dirty="0" smtClean="0"/>
              <a:t>Analysis: </a:t>
            </a:r>
            <a:r>
              <a:rPr lang="en-US" b="1" dirty="0" smtClean="0">
                <a:solidFill>
                  <a:srgbClr val="C00000"/>
                </a:solidFill>
              </a:rPr>
              <a:t>Enhances real-time intelligence and targeted strike capability without relying on US tech (post-2011 deterioration of ties).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42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660400"/>
            <a:ext cx="874776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0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Submarine Cooperation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Project:</a:t>
            </a:r>
            <a:r>
              <a:rPr lang="en-US" dirty="0" smtClean="0"/>
              <a:t> Acquisition of 8 Type 039B Yuan-class submarines (AIP – Air Independent Propulsion).</a:t>
            </a:r>
          </a:p>
          <a:p>
            <a:r>
              <a:rPr lang="en-US" b="1" dirty="0" smtClean="0">
                <a:solidFill>
                  <a:srgbClr val="00B0F0"/>
                </a:solidFill>
              </a:rPr>
              <a:t>Deal Value: $4–5 billion, delivery by 2028.</a:t>
            </a:r>
          </a:p>
          <a:p>
            <a:r>
              <a:rPr lang="en-US" b="1" dirty="0" smtClean="0"/>
              <a:t>Impact:</a:t>
            </a:r>
            <a:r>
              <a:rPr lang="en-US" dirty="0" smtClean="0"/>
              <a:t> Strengthens Pakistan Navy’s deterrence in Indian Ocean.</a:t>
            </a:r>
          </a:p>
          <a:p>
            <a:r>
              <a:rPr lang="en-US" b="1" dirty="0" smtClean="0"/>
              <a:t>Example:</a:t>
            </a:r>
            <a:r>
              <a:rPr lang="en-US" dirty="0" smtClean="0"/>
              <a:t> AIP tech allows 3 weeks submerged operation without surfacing.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Analysis: Balances India’s naval buildup, supports China’s strategic interests in Arabian Sea.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83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Maritime Strategy &amp; Gwadar Port Security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Gwadar: </a:t>
            </a:r>
            <a:r>
              <a:rPr lang="en-US" dirty="0" smtClean="0"/>
              <a:t>Deep-sea port at Strait of Hormuz—possible future Chinese naval outpost.</a:t>
            </a:r>
          </a:p>
          <a:p>
            <a:r>
              <a:rPr lang="en-US" b="1" dirty="0" smtClean="0"/>
              <a:t>Investment:</a:t>
            </a:r>
            <a:r>
              <a:rPr lang="en-US" dirty="0" smtClean="0"/>
              <a:t> </a:t>
            </a:r>
            <a:r>
              <a:rPr lang="en-US" b="1" dirty="0" smtClean="0"/>
              <a:t>China pledged $43B, making Gwadar central to CPEC logistics &amp; security.</a:t>
            </a:r>
          </a:p>
          <a:p>
            <a:r>
              <a:rPr lang="en-US" b="1" dirty="0" smtClean="0"/>
              <a:t>Perception:</a:t>
            </a:r>
            <a:r>
              <a:rPr lang="en-US" dirty="0" smtClean="0"/>
              <a:t> Watched closely by US &amp; India for potential Chinese submarine/warship deployment.</a:t>
            </a:r>
          </a:p>
          <a:p>
            <a:r>
              <a:rPr lang="en-US" b="1" dirty="0" smtClean="0"/>
              <a:t>Joint Exercises: </a:t>
            </a:r>
            <a:r>
              <a:rPr lang="en-US" b="1" dirty="0" smtClean="0">
                <a:solidFill>
                  <a:srgbClr val="FF0000"/>
                </a:solidFill>
              </a:rPr>
              <a:t>“Sea Guardian 2” </a:t>
            </a:r>
            <a:r>
              <a:rPr lang="en-US" b="1" dirty="0" smtClean="0"/>
              <a:t>(July 2022) as part of naval security cooperation.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4517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0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Intelligence, Satellites, and Real-Time Warfare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2025 India–Pakistan Conflict: </a:t>
            </a:r>
          </a:p>
          <a:p>
            <a:pPr lvl="1"/>
            <a:r>
              <a:rPr lang="en-US" dirty="0" smtClean="0"/>
              <a:t>China provided </a:t>
            </a:r>
            <a:r>
              <a:rPr lang="en-US" b="1" dirty="0" smtClean="0">
                <a:solidFill>
                  <a:srgbClr val="FF0000"/>
                </a:solidFill>
              </a:rPr>
              <a:t>44 satellites </a:t>
            </a:r>
            <a:r>
              <a:rPr lang="en-US" dirty="0" smtClean="0"/>
              <a:t>to aid Pakistan in tracking Indian troop/missile movements.</a:t>
            </a:r>
          </a:p>
          <a:p>
            <a:pPr lvl="1"/>
            <a:r>
              <a:rPr lang="en-US" dirty="0" smtClean="0"/>
              <a:t>Support Included:</a:t>
            </a:r>
          </a:p>
          <a:p>
            <a:pPr lvl="2"/>
            <a:r>
              <a:rPr lang="en-US" dirty="0" smtClean="0"/>
              <a:t>Signals intelligence.</a:t>
            </a:r>
          </a:p>
          <a:p>
            <a:pPr lvl="2"/>
            <a:r>
              <a:rPr lang="en-US" dirty="0" smtClean="0"/>
              <a:t>Adjusted satellite coverage for optimal monitoring.</a:t>
            </a:r>
          </a:p>
          <a:p>
            <a:pPr lvl="2"/>
            <a:r>
              <a:rPr lang="en-US" dirty="0" smtClean="0"/>
              <a:t>Assistance reorganizing radar &amp; air defense systems.</a:t>
            </a:r>
          </a:p>
          <a:p>
            <a:r>
              <a:rPr lang="en-US" b="1" dirty="0" smtClean="0"/>
              <a:t>Effect: Provided real-time operational advantage during hostilities.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5076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 to BeiDou Military Satellite Service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BeiDou: </a:t>
            </a:r>
            <a:r>
              <a:rPr lang="en-US" dirty="0" smtClean="0"/>
              <a:t>China’s global satellite navigation system, rival to GPS.</a:t>
            </a:r>
          </a:p>
          <a:p>
            <a:r>
              <a:rPr lang="en-US" b="1" dirty="0" smtClean="0"/>
              <a:t>Access Granted: </a:t>
            </a:r>
            <a:r>
              <a:rPr lang="en-US" dirty="0" smtClean="0"/>
              <a:t>Pakistan is the only foreign country with full military-level access.</a:t>
            </a:r>
          </a:p>
          <a:p>
            <a:r>
              <a:rPr lang="en-US" dirty="0" smtClean="0"/>
              <a:t>Benefits: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Real-time precision targeting for missiles &amp; drones.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Secure, jam-resistant military communication.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Analysis: Enhances Pakistan’s C4ISR (Command, Control, Communications, Computers, Intelligence, Surveillance, Reconnaissance) capabilities, reducing reliance on US GPS which can be restricted in wartime.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21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Counterterrorism Cooperation &amp; Security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Joint Efforts: </a:t>
            </a:r>
            <a:r>
              <a:rPr lang="en-US" dirty="0" smtClean="0"/>
              <a:t>Coordination with Afghanistan to stabilize region; Xinjiang as economic-security hub.</a:t>
            </a:r>
          </a:p>
          <a:p>
            <a:r>
              <a:rPr lang="en-US" b="1" dirty="0" smtClean="0"/>
              <a:t>Chinese Recognition</a:t>
            </a:r>
            <a:r>
              <a:rPr lang="en-US" dirty="0" smtClean="0"/>
              <a:t>: Praised Pakistan’s elimination of al-Qaeda, TTP, and ETIM/Islamic Party of Turkistan.</a:t>
            </a:r>
          </a:p>
          <a:p>
            <a:r>
              <a:rPr lang="en-US" b="1" dirty="0" smtClean="0"/>
              <a:t>Threats:</a:t>
            </a:r>
            <a:r>
              <a:rPr lang="en-US" dirty="0" smtClean="0"/>
              <a:t> Baloch separatist attacks (e.g., </a:t>
            </a:r>
            <a:r>
              <a:rPr lang="en-US" b="1" dirty="0" smtClean="0"/>
              <a:t>Majeed Brigade of BLA</a:t>
            </a:r>
            <a:r>
              <a:rPr lang="en-US" dirty="0" smtClean="0"/>
              <a:t>) targeting Chinese nationals &amp; CPEC projects.</a:t>
            </a:r>
          </a:p>
          <a:p>
            <a:r>
              <a:rPr lang="en-US" b="1" dirty="0" smtClean="0"/>
              <a:t>Response:</a:t>
            </a:r>
            <a:r>
              <a:rPr lang="en-US" dirty="0" smtClean="0"/>
              <a:t> Increased Chinese security presence &amp; demand for tighter Pakistani protection.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85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Strategic Implications of Pak–China Defense 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Balance of Power: </a:t>
            </a:r>
            <a:r>
              <a:rPr lang="en-US" dirty="0" smtClean="0"/>
              <a:t>Counters India’s defense pacts with US, Israel, France, and Russia.</a:t>
            </a:r>
          </a:p>
          <a:p>
            <a:r>
              <a:rPr lang="en-US" b="1" dirty="0" smtClean="0"/>
              <a:t>Technology Transfer: </a:t>
            </a:r>
            <a:r>
              <a:rPr lang="en-US" dirty="0" smtClean="0"/>
              <a:t>China provides ToT (Transfer of Technology), unlike most Western suppliers.</a:t>
            </a:r>
          </a:p>
          <a:p>
            <a:r>
              <a:rPr lang="en-US" b="1" dirty="0" smtClean="0"/>
              <a:t>Regional Strategy: </a:t>
            </a:r>
            <a:r>
              <a:rPr lang="en-US" dirty="0" smtClean="0"/>
              <a:t>Secures Chinese interests in Arabian Sea &amp; Persian Gulf energy routes (via Gwadar).</a:t>
            </a:r>
          </a:p>
          <a:p>
            <a:r>
              <a:rPr lang="en-US" b="1" dirty="0" smtClean="0"/>
              <a:t>Evidence:</a:t>
            </a:r>
            <a:r>
              <a:rPr lang="en-US" dirty="0" smtClean="0"/>
              <a:t> CPEC-related security forces (Special Security Division) equipped with Chinese surveillance gear.</a:t>
            </a:r>
          </a:p>
          <a:p>
            <a:r>
              <a:rPr lang="en-US" b="1" dirty="0" smtClean="0"/>
              <a:t>Analysis:</a:t>
            </a:r>
            <a:r>
              <a:rPr lang="en-US" dirty="0" smtClean="0"/>
              <a:t> Deep defense ties embed Pakistan in China’s regional security architecture under BRI.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04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Cultural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Confucius Institutes in Pakistan.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Scholarships (28,000 Pakistani students in China).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Growing Chinese language courses &amp; cultural exchanges.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Picture 3" descr="I Don't Think &lt;strong&gt;Donkey&lt;/strong&gt; Can Carry His Own &lt;strong&gt;Shrek&lt;/strong&gt; Movie, And I've Got A Few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00" y="3271520"/>
            <a:ext cx="6375964" cy="358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61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Ancient &amp; Civilizational Roots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Silk </a:t>
            </a:r>
            <a:r>
              <a:rPr lang="en-US" dirty="0"/>
              <a:t>Road Legacy: Over 2,000 years of trade and cultural exchange linking South Asia and China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Buddhist </a:t>
            </a:r>
            <a:r>
              <a:rPr lang="en-US" b="1" dirty="0"/>
              <a:t>Transmission</a:t>
            </a:r>
            <a:r>
              <a:rPr lang="en-US" dirty="0"/>
              <a:t>: Gandhara (modern KP) served as a key source of Buddhist learning for China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Chinese </a:t>
            </a:r>
            <a:r>
              <a:rPr lang="en-US" b="1" dirty="0"/>
              <a:t>Pilgrims: </a:t>
            </a:r>
            <a:r>
              <a:rPr lang="en-US" dirty="0"/>
              <a:t>Faxian (4th century) and Xuanzang (7th century) visited the Indus region, documenting its culture, education, and religious life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Civilizational </a:t>
            </a:r>
            <a:r>
              <a:rPr lang="en-US" b="1" dirty="0"/>
              <a:t>Link: </a:t>
            </a:r>
            <a:r>
              <a:rPr lang="en-US" dirty="0"/>
              <a:t>Early people-to-people interaction predates modern diplomacy by centuries.</a:t>
            </a:r>
          </a:p>
        </p:txBody>
      </p:sp>
    </p:spTree>
    <p:extLst>
      <p:ext uri="{BB962C8B-B14F-4D97-AF65-F5344CB8AC3E}">
        <p14:creationId xmlns:p14="http://schemas.microsoft.com/office/powerpoint/2010/main" val="322667131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Diplomatic &amp; Cultural Foundations (1950–1979)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Early </a:t>
            </a:r>
            <a:r>
              <a:rPr lang="en-US" b="1" dirty="0"/>
              <a:t>Recognition</a:t>
            </a:r>
            <a:r>
              <a:rPr lang="en-US" dirty="0"/>
              <a:t>: Pakistan recognized the PRC in 1950; diplomatic relations established May 21, 1951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Cultural </a:t>
            </a:r>
            <a:r>
              <a:rPr lang="en-US" b="1" dirty="0"/>
              <a:t>Cooperation Agreement (1965): </a:t>
            </a:r>
            <a:r>
              <a:rPr lang="en-US" dirty="0"/>
              <a:t>Formalized exchanges in arts, media, and delegations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Karakoram </a:t>
            </a:r>
            <a:r>
              <a:rPr lang="en-US" b="1" dirty="0"/>
              <a:t>Highway (1978): </a:t>
            </a:r>
            <a:r>
              <a:rPr lang="en-US" dirty="0"/>
              <a:t>Physical symbol of connectivity, facilitating cultural and social interaction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Trust </a:t>
            </a:r>
            <a:r>
              <a:rPr lang="en-US" b="1" dirty="0"/>
              <a:t>Building: </a:t>
            </a:r>
            <a:r>
              <a:rPr lang="en-US" dirty="0"/>
              <a:t>Cultural ties reinforced political alignment during Cold War uncertainties.</a:t>
            </a:r>
          </a:p>
        </p:txBody>
      </p:sp>
    </p:spTree>
    <p:extLst>
      <p:ext uri="{BB962C8B-B14F-4D97-AF65-F5344CB8AC3E}">
        <p14:creationId xmlns:p14="http://schemas.microsoft.com/office/powerpoint/2010/main" val="276324823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Institutionalization &amp; Strategic Culture (1980–2013)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Cultural Delegations: </a:t>
            </a:r>
            <a:r>
              <a:rPr lang="en-US" dirty="0"/>
              <a:t>Regular exchanges in music, literature, sports, and broadcasting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Media </a:t>
            </a:r>
            <a:r>
              <a:rPr lang="en-US" b="1" dirty="0"/>
              <a:t>Collaboration: </a:t>
            </a:r>
            <a:r>
              <a:rPr lang="en-US" dirty="0"/>
              <a:t>Joint productions like “Affection on the Highway” strengthened public goodwill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Educational </a:t>
            </a:r>
            <a:r>
              <a:rPr lang="en-US" b="1" dirty="0"/>
              <a:t>Exchange: </a:t>
            </a:r>
            <a:r>
              <a:rPr lang="en-US" dirty="0"/>
              <a:t>Pakistani students increasingly enrolled in Chinese universities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2005 </a:t>
            </a:r>
            <a:r>
              <a:rPr lang="en-US" b="1" dirty="0"/>
              <a:t>Friendship Treaty: </a:t>
            </a:r>
            <a:r>
              <a:rPr lang="en-US" dirty="0"/>
              <a:t>Explicitly emphasized cultural understanding and people-to-people bonds as pillars of the relationship.</a:t>
            </a:r>
          </a:p>
        </p:txBody>
      </p:sp>
    </p:spTree>
    <p:extLst>
      <p:ext uri="{BB962C8B-B14F-4D97-AF65-F5344CB8AC3E}">
        <p14:creationId xmlns:p14="http://schemas.microsoft.com/office/powerpoint/2010/main" val="298778597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CPEC Era &amp; People-to-People Expansion (2013–Present)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Education Boom: </a:t>
            </a:r>
            <a:r>
              <a:rPr lang="en-US" dirty="0"/>
              <a:t>Over </a:t>
            </a:r>
            <a:r>
              <a:rPr lang="en-US" b="1" dirty="0">
                <a:solidFill>
                  <a:srgbClr val="00B0F0"/>
                </a:solidFill>
              </a:rPr>
              <a:t>25,000 Pakistani </a:t>
            </a:r>
            <a:r>
              <a:rPr lang="en-US" dirty="0"/>
              <a:t>students currently studying in China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Language </a:t>
            </a:r>
            <a:r>
              <a:rPr lang="en-US" b="1" dirty="0"/>
              <a:t>&amp; Institutions: </a:t>
            </a:r>
            <a:r>
              <a:rPr lang="en-US" dirty="0"/>
              <a:t>Five Confucius Institutes in Pakistan; Mandarin widely taught in universities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Cultural </a:t>
            </a:r>
            <a:r>
              <a:rPr lang="en-US" b="1" dirty="0"/>
              <a:t>Media: </a:t>
            </a:r>
            <a:r>
              <a:rPr lang="en-US" dirty="0"/>
              <a:t>Film collaborations such as Batie Girl (2023) reflect modern cultural integration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Heritage </a:t>
            </a:r>
            <a:r>
              <a:rPr lang="en-US" b="1" dirty="0"/>
              <a:t>Cooperation (2025): </a:t>
            </a:r>
            <a:r>
              <a:rPr lang="en-US" dirty="0"/>
              <a:t>Joint accord on archaeology, museums, and anti-smuggling efforts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75th </a:t>
            </a:r>
            <a:r>
              <a:rPr lang="en-US" b="1" dirty="0"/>
              <a:t>Anniversary (2026): </a:t>
            </a:r>
            <a:r>
              <a:rPr lang="en-US" dirty="0"/>
              <a:t>“Platinum Jubilee” celebrations, logo launch, and Hero Mudan art exhibitions across Pakistan.</a:t>
            </a:r>
          </a:p>
        </p:txBody>
      </p:sp>
    </p:spTree>
    <p:extLst>
      <p:ext uri="{BB962C8B-B14F-4D97-AF65-F5344CB8AC3E}">
        <p14:creationId xmlns:p14="http://schemas.microsoft.com/office/powerpoint/2010/main" val="358322282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162" y="1245177"/>
            <a:ext cx="7078068" cy="406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08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8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710" y="328221"/>
            <a:ext cx="9032586" cy="645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27825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00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7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Economic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Bilateral trade: $18.69 billion (trade deficit in China’s favor).</a:t>
            </a:r>
          </a:p>
          <a:p>
            <a:pPr lvl="1"/>
            <a:r>
              <a:rPr lang="en-US" dirty="0" smtClean="0"/>
              <a:t>Pakistan's exports to China : $2.38 billion (FY2024-2025)</a:t>
            </a:r>
          </a:p>
          <a:p>
            <a:pPr lvl="1"/>
            <a:r>
              <a:rPr lang="en-US" dirty="0" smtClean="0"/>
              <a:t>Pakistan’s imports from China: $16.31 billion same period</a:t>
            </a:r>
          </a:p>
          <a:p>
            <a:pPr lvl="1"/>
            <a:r>
              <a:rPr lang="en-US" b="1" dirty="0" smtClean="0">
                <a:solidFill>
                  <a:srgbClr val="0070C0"/>
                </a:solidFill>
              </a:rPr>
              <a:t>Trade Deficit (For Pakistan): $13.93 billion for FY2025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CPEC: $62 billion announced; $25 billion already invested (energy, transport).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77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China-Pakistan Free Trade Agreement (CPFTA)</a:t>
            </a:r>
            <a:br>
              <a:rPr lang="en-US" dirty="0" smtClean="0"/>
            </a:br>
            <a:r>
              <a:rPr lang="en-US" dirty="0" smtClean="0"/>
              <a:t>Phase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Duration: July 2007 to December 2012</a:t>
            </a:r>
            <a:endParaRPr lang="en-US" dirty="0"/>
          </a:p>
          <a:p>
            <a:r>
              <a:rPr lang="en-US" dirty="0" smtClean="0"/>
              <a:t>Primary Objective: reducing tariffs on appx </a:t>
            </a:r>
            <a:r>
              <a:rPr lang="en-US" b="1" dirty="0" smtClean="0">
                <a:solidFill>
                  <a:srgbClr val="FF0000"/>
                </a:solidFill>
              </a:rPr>
              <a:t>85% of product lines</a:t>
            </a:r>
            <a:r>
              <a:rPr lang="en-US" dirty="0" smtClean="0"/>
              <a:t>, with </a:t>
            </a:r>
            <a:r>
              <a:rPr lang="en-US" b="1" dirty="0" smtClean="0">
                <a:solidFill>
                  <a:srgbClr val="FF0000"/>
                </a:solidFill>
              </a:rPr>
              <a:t>36% becoming zero-rated within 3 years.</a:t>
            </a:r>
          </a:p>
          <a:p>
            <a:r>
              <a:rPr lang="en-US" dirty="0"/>
              <a:t>Trade Growth (</a:t>
            </a:r>
            <a:r>
              <a:rPr lang="en-US" b="1" dirty="0"/>
              <a:t>Strong but Imbalanced</a:t>
            </a:r>
            <a:r>
              <a:rPr lang="en-US" b="1" dirty="0" smtClean="0"/>
              <a:t>)</a:t>
            </a:r>
          </a:p>
          <a:p>
            <a:pPr lvl="1"/>
            <a:r>
              <a:rPr lang="en-US" b="1" dirty="0">
                <a:solidFill>
                  <a:srgbClr val="0070C0"/>
                </a:solidFill>
              </a:rPr>
              <a:t>Bilateral trade grew 242% (2007–2018) → $3.5B to $13.8B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 lvl="1"/>
            <a:r>
              <a:rPr lang="en-US" b="1" dirty="0" smtClean="0">
                <a:solidFill>
                  <a:srgbClr val="0070C0"/>
                </a:solidFill>
              </a:rPr>
              <a:t>Pakistan’s </a:t>
            </a:r>
            <a:r>
              <a:rPr lang="en-US" b="1" dirty="0">
                <a:solidFill>
                  <a:srgbClr val="0070C0"/>
                </a:solidFill>
              </a:rPr>
              <a:t>exports: $0.5B (2006) → $1.6B (2016</a:t>
            </a:r>
            <a:r>
              <a:rPr lang="en-US" b="1" dirty="0" smtClean="0">
                <a:solidFill>
                  <a:srgbClr val="0070C0"/>
                </a:solidFill>
              </a:rPr>
              <a:t>).</a:t>
            </a:r>
          </a:p>
          <a:p>
            <a:pPr lvl="1"/>
            <a:r>
              <a:rPr lang="en-US" b="1" dirty="0" smtClean="0">
                <a:solidFill>
                  <a:srgbClr val="0070C0"/>
                </a:solidFill>
              </a:rPr>
              <a:t>China’s </a:t>
            </a:r>
            <a:r>
              <a:rPr lang="en-US" b="1" dirty="0">
                <a:solidFill>
                  <a:srgbClr val="0070C0"/>
                </a:solidFill>
              </a:rPr>
              <a:t>exports: $1.4B (2006) → $12.1B (2016</a:t>
            </a:r>
            <a:r>
              <a:rPr lang="en-US" b="1" dirty="0" smtClean="0">
                <a:solidFill>
                  <a:srgbClr val="0070C0"/>
                </a:solidFill>
              </a:rPr>
              <a:t>).</a:t>
            </a:r>
          </a:p>
          <a:p>
            <a:pPr lvl="1"/>
            <a:r>
              <a:rPr lang="en-US" b="1" dirty="0" smtClean="0">
                <a:solidFill>
                  <a:srgbClr val="0070C0"/>
                </a:solidFill>
              </a:rPr>
              <a:t>Pakistan’s </a:t>
            </a:r>
            <a:r>
              <a:rPr lang="en-US" b="1" dirty="0">
                <a:solidFill>
                  <a:srgbClr val="0070C0"/>
                </a:solidFill>
              </a:rPr>
              <a:t>trade deficit rose to </a:t>
            </a:r>
            <a:r>
              <a:rPr lang="en-US" b="1" dirty="0" smtClean="0">
                <a:solidFill>
                  <a:srgbClr val="0070C0"/>
                </a:solidFill>
              </a:rPr>
              <a:t>$</a:t>
            </a:r>
            <a:r>
              <a:rPr lang="en-US" b="1" dirty="0">
                <a:solidFill>
                  <a:srgbClr val="0070C0"/>
                </a:solidFill>
              </a:rPr>
              <a:t>13B (35% of total trade)</a:t>
            </a:r>
          </a:p>
        </p:txBody>
      </p:sp>
    </p:spTree>
    <p:extLst>
      <p:ext uri="{BB962C8B-B14F-4D97-AF65-F5344CB8AC3E}">
        <p14:creationId xmlns:p14="http://schemas.microsoft.com/office/powerpoint/2010/main" val="185274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Market </a:t>
            </a:r>
            <a:r>
              <a:rPr lang="en-US" dirty="0"/>
              <a:t>Access </a:t>
            </a:r>
            <a:r>
              <a:rPr lang="en-US" dirty="0" smtClean="0"/>
              <a:t>Realities</a:t>
            </a:r>
          </a:p>
          <a:p>
            <a:pPr lvl="1"/>
            <a:r>
              <a:rPr lang="en-US" b="1" dirty="0" smtClean="0">
                <a:solidFill>
                  <a:srgbClr val="00B050"/>
                </a:solidFill>
              </a:rPr>
              <a:t>Pakistan </a:t>
            </a:r>
            <a:r>
              <a:rPr lang="en-US" b="1" dirty="0">
                <a:solidFill>
                  <a:srgbClr val="00B050"/>
                </a:solidFill>
              </a:rPr>
              <a:t>benefited in: textiles, marble, sports goods, industrial alcohol, </a:t>
            </a:r>
            <a:r>
              <a:rPr lang="en-US" b="1" dirty="0" smtClean="0">
                <a:solidFill>
                  <a:srgbClr val="00B050"/>
                </a:solidFill>
              </a:rPr>
              <a:t>fruits.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China </a:t>
            </a:r>
            <a:r>
              <a:rPr lang="en-US" b="1" dirty="0">
                <a:solidFill>
                  <a:srgbClr val="FF0000"/>
                </a:solidFill>
              </a:rPr>
              <a:t>gained in: machinery, electrical equipment, organic chemicals, raw materials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dirty="0"/>
              <a:t>Key </a:t>
            </a:r>
            <a:r>
              <a:rPr lang="en-US" dirty="0" smtClean="0"/>
              <a:t>Criticisms</a:t>
            </a:r>
            <a:endParaRPr lang="en-US" b="1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Pakistan’s </a:t>
            </a:r>
            <a:r>
              <a:rPr lang="en-US" dirty="0"/>
              <a:t>concession utilization only 5% vs China’s 57</a:t>
            </a:r>
            <a:r>
              <a:rPr lang="en-US" dirty="0" smtClean="0"/>
              <a:t>%.</a:t>
            </a:r>
          </a:p>
          <a:p>
            <a:pPr lvl="1"/>
            <a:r>
              <a:rPr lang="en-US" dirty="0" smtClean="0"/>
              <a:t>Weak </a:t>
            </a:r>
            <a:r>
              <a:rPr lang="en-US" dirty="0"/>
              <a:t>Pakistani competitiveness → surge of cheaper Chinese goods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Limited </a:t>
            </a:r>
            <a:r>
              <a:rPr lang="en-US" dirty="0"/>
              <a:t>access for Pakistan’s major exports (textile value-added, leather, agriculture).</a:t>
            </a:r>
            <a:r>
              <a:rPr lang="en-US" dirty="0" smtClean="0"/>
              <a:t>	</a:t>
            </a:r>
          </a:p>
          <a:p>
            <a:r>
              <a:rPr lang="en-US" dirty="0" smtClean="0"/>
              <a:t>Overall Assessment</a:t>
            </a:r>
          </a:p>
          <a:p>
            <a:pPr lvl="1"/>
            <a:r>
              <a:rPr lang="en-US" dirty="0" smtClean="0"/>
              <a:t>Trade </a:t>
            </a:r>
            <a:r>
              <a:rPr lang="en-US" dirty="0"/>
              <a:t>increased massively but asymmetrically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CPFTA-I </a:t>
            </a:r>
            <a:r>
              <a:rPr lang="en-US" dirty="0"/>
              <a:t>exposed structural weaknesses of Pakistani industry and informed the need for Phase-II renegotiation on tariffs &amp; safeguards.</a:t>
            </a:r>
            <a:r>
              <a:rPr lang="en-US" dirty="0" smtClean="0"/>
              <a:t>	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28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CPFTA Phase II: Structure &amp; Market Access (Effective Jan 2020)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Core Objective</a:t>
            </a:r>
          </a:p>
          <a:p>
            <a:pPr lvl="1"/>
            <a:r>
              <a:rPr lang="en-US" dirty="0" smtClean="0"/>
              <a:t>Correct </a:t>
            </a:r>
            <a:r>
              <a:rPr lang="en-US" dirty="0"/>
              <a:t>Phase-I imbalance, expand access, add services &amp; investment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Tariff Liberalization</a:t>
            </a:r>
          </a:p>
          <a:p>
            <a:pPr lvl="1"/>
            <a:r>
              <a:rPr lang="en-US" b="1" dirty="0" smtClean="0">
                <a:solidFill>
                  <a:srgbClr val="00B050"/>
                </a:solidFill>
              </a:rPr>
              <a:t>313 </a:t>
            </a:r>
            <a:r>
              <a:rPr lang="en-US" b="1" dirty="0">
                <a:solidFill>
                  <a:srgbClr val="00B050"/>
                </a:solidFill>
              </a:rPr>
              <a:t>Pakistani priority items granted immediate zero-duty access</a:t>
            </a:r>
            <a:r>
              <a:rPr lang="en-US" b="1" dirty="0" smtClean="0">
                <a:solidFill>
                  <a:srgbClr val="00B050"/>
                </a:solidFill>
              </a:rPr>
              <a:t>.</a:t>
            </a:r>
          </a:p>
          <a:p>
            <a:pPr lvl="1"/>
            <a:r>
              <a:rPr lang="en-US" b="1" dirty="0" smtClean="0">
                <a:solidFill>
                  <a:srgbClr val="00B050"/>
                </a:solidFill>
              </a:rPr>
              <a:t>Covers </a:t>
            </a:r>
            <a:r>
              <a:rPr lang="en-US" b="1" dirty="0">
                <a:solidFill>
                  <a:srgbClr val="00B050"/>
                </a:solidFill>
              </a:rPr>
              <a:t>75% of tariff lines over 10–15 </a:t>
            </a:r>
            <a:r>
              <a:rPr lang="en-US" b="1" dirty="0" smtClean="0">
                <a:solidFill>
                  <a:srgbClr val="00B050"/>
                </a:solidFill>
              </a:rPr>
              <a:t>years.</a:t>
            </a:r>
          </a:p>
          <a:p>
            <a:r>
              <a:rPr lang="en-US" dirty="0" smtClean="0"/>
              <a:t> </a:t>
            </a:r>
            <a:r>
              <a:rPr lang="en-US" b="1" dirty="0"/>
              <a:t>Key Pakistani Export </a:t>
            </a:r>
            <a:r>
              <a:rPr lang="en-US" b="1" dirty="0" smtClean="0"/>
              <a:t>Gains</a:t>
            </a:r>
          </a:p>
          <a:p>
            <a:pPr lvl="1"/>
            <a:r>
              <a:rPr lang="en-US" dirty="0" smtClean="0"/>
              <a:t>Zero-duty </a:t>
            </a:r>
            <a:r>
              <a:rPr lang="en-US" dirty="0"/>
              <a:t>entry for: textiles, apparel, seafood, meat, leather</a:t>
            </a:r>
            <a:r>
              <a:rPr lang="en-US" dirty="0" smtClean="0"/>
              <a:t>, plastics</a:t>
            </a:r>
            <a:r>
              <a:rPr lang="en-US" dirty="0"/>
              <a:t>, chemicals, auto </a:t>
            </a:r>
            <a:r>
              <a:rPr lang="en-US" dirty="0" smtClean="0"/>
              <a:t>parts.</a:t>
            </a:r>
          </a:p>
          <a:p>
            <a:r>
              <a:rPr lang="en-US" b="1" dirty="0" smtClean="0"/>
              <a:t>Services </a:t>
            </a:r>
            <a:r>
              <a:rPr lang="en-US" b="1" dirty="0"/>
              <a:t>Agreement </a:t>
            </a:r>
            <a:r>
              <a:rPr lang="en-US" b="1" dirty="0" smtClean="0"/>
              <a:t>Operational</a:t>
            </a:r>
          </a:p>
          <a:p>
            <a:pPr lvl="1"/>
            <a:r>
              <a:rPr lang="en-US" dirty="0" smtClean="0"/>
              <a:t>Access </a:t>
            </a:r>
            <a:r>
              <a:rPr lang="en-US" dirty="0"/>
              <a:t>in </a:t>
            </a:r>
            <a:r>
              <a:rPr lang="en-US" b="1" dirty="0">
                <a:solidFill>
                  <a:srgbClr val="00B050"/>
                </a:solidFill>
              </a:rPr>
              <a:t>133 Chinese sub-sectors</a:t>
            </a:r>
            <a:r>
              <a:rPr lang="en-US" dirty="0"/>
              <a:t>: IT, retail, wholesale, </a:t>
            </a:r>
            <a:r>
              <a:rPr lang="en-US" dirty="0" smtClean="0"/>
              <a:t>construction.</a:t>
            </a:r>
          </a:p>
          <a:p>
            <a:r>
              <a:rPr lang="en-US" b="1" dirty="0" smtClean="0"/>
              <a:t>Safeguard </a:t>
            </a:r>
            <a:r>
              <a:rPr lang="en-US" b="1" dirty="0"/>
              <a:t>Mechanism </a:t>
            </a:r>
            <a:r>
              <a:rPr lang="en-US" b="1" dirty="0" smtClean="0"/>
              <a:t>Introduced</a:t>
            </a:r>
          </a:p>
          <a:p>
            <a:pPr lvl="1"/>
            <a:r>
              <a:rPr lang="en-US" dirty="0" smtClean="0"/>
              <a:t>Countries </a:t>
            </a:r>
            <a:r>
              <a:rPr lang="en-US" dirty="0"/>
              <a:t>may impose temporary tariffs on import surges threatening domestic industry.</a:t>
            </a:r>
          </a:p>
        </p:txBody>
      </p:sp>
    </p:spTree>
    <p:extLst>
      <p:ext uri="{BB962C8B-B14F-4D97-AF65-F5344CB8AC3E}">
        <p14:creationId xmlns:p14="http://schemas.microsoft.com/office/powerpoint/2010/main" val="388021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Implementation, Impact &amp; Future Outlook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1" dirty="0"/>
              <a:t>Export Boost </a:t>
            </a:r>
            <a:r>
              <a:rPr lang="en-US" b="1" dirty="0" smtClean="0"/>
              <a:t>Potential</a:t>
            </a:r>
          </a:p>
          <a:p>
            <a:pPr lvl="1"/>
            <a:r>
              <a:rPr lang="en-US" dirty="0" smtClean="0"/>
              <a:t>Expected </a:t>
            </a:r>
            <a:r>
              <a:rPr lang="en-US" dirty="0"/>
              <a:t>to raise </a:t>
            </a:r>
            <a:r>
              <a:rPr lang="en-US" b="1" dirty="0">
                <a:solidFill>
                  <a:srgbClr val="00B050"/>
                </a:solidFill>
              </a:rPr>
              <a:t>Pakistan’s exports to China by $500M+ </a:t>
            </a:r>
            <a:r>
              <a:rPr lang="en-US" dirty="0"/>
              <a:t>annually after full </a:t>
            </a:r>
            <a:r>
              <a:rPr lang="en-US" dirty="0" smtClean="0"/>
              <a:t>implementation.</a:t>
            </a:r>
          </a:p>
          <a:p>
            <a:r>
              <a:rPr lang="en-US" b="1" dirty="0" smtClean="0"/>
              <a:t>Addressing </a:t>
            </a:r>
            <a:r>
              <a:rPr lang="en-US" b="1" dirty="0"/>
              <a:t>Non-Tariff </a:t>
            </a:r>
            <a:r>
              <a:rPr lang="en-US" b="1" dirty="0" smtClean="0"/>
              <a:t>Barriers</a:t>
            </a:r>
          </a:p>
          <a:p>
            <a:pPr lvl="1"/>
            <a:r>
              <a:rPr lang="en-US" dirty="0" smtClean="0"/>
              <a:t>Emphasis </a:t>
            </a:r>
            <a:r>
              <a:rPr lang="en-US" dirty="0"/>
              <a:t>on electronic data-sharing, customs transparency, and certification </a:t>
            </a:r>
            <a:r>
              <a:rPr lang="en-US" dirty="0" smtClean="0"/>
              <a:t>harmonization.</a:t>
            </a:r>
          </a:p>
          <a:p>
            <a:r>
              <a:rPr lang="en-US" b="1" dirty="0" smtClean="0"/>
              <a:t>Status </a:t>
            </a:r>
            <a:r>
              <a:rPr lang="en-US" b="1" dirty="0"/>
              <a:t>of </a:t>
            </a:r>
            <a:r>
              <a:rPr lang="en-US" b="1" dirty="0" smtClean="0"/>
              <a:t>Implementation</a:t>
            </a:r>
          </a:p>
          <a:p>
            <a:pPr lvl="1"/>
            <a:r>
              <a:rPr lang="en-US" dirty="0" smtClean="0"/>
              <a:t>Phased </a:t>
            </a:r>
            <a:r>
              <a:rPr lang="en-US" dirty="0"/>
              <a:t>tariff reductions underway; full benefits expected over the next </a:t>
            </a:r>
            <a:r>
              <a:rPr lang="en-US" dirty="0" smtClean="0"/>
              <a:t>decade.</a:t>
            </a:r>
          </a:p>
          <a:p>
            <a:r>
              <a:rPr lang="en-US" b="1" dirty="0" smtClean="0"/>
              <a:t>Challenges </a:t>
            </a:r>
            <a:r>
              <a:rPr lang="en-US" b="1" dirty="0"/>
              <a:t>&amp; Focus </a:t>
            </a:r>
            <a:r>
              <a:rPr lang="en-US" b="1" dirty="0" smtClean="0"/>
              <a:t>Areas</a:t>
            </a:r>
          </a:p>
          <a:p>
            <a:pPr lvl="1"/>
            <a:r>
              <a:rPr lang="en-US" dirty="0" smtClean="0"/>
              <a:t>Pakistan </a:t>
            </a:r>
            <a:r>
              <a:rPr lang="en-US" dirty="0"/>
              <a:t>must diversify exports, improve standards, and enhance utilization rates (very low under Phase-I</a:t>
            </a:r>
            <a:r>
              <a:rPr lang="en-US" dirty="0" smtClean="0"/>
              <a:t>).</a:t>
            </a:r>
            <a:endParaRPr lang="en-US" dirty="0"/>
          </a:p>
          <a:p>
            <a:r>
              <a:rPr lang="en-US" b="1" dirty="0" smtClean="0"/>
              <a:t>Strategic Importance</a:t>
            </a:r>
          </a:p>
          <a:p>
            <a:pPr lvl="1"/>
            <a:r>
              <a:rPr lang="en-US" dirty="0" smtClean="0"/>
              <a:t>Phase </a:t>
            </a:r>
            <a:r>
              <a:rPr lang="en-US" dirty="0"/>
              <a:t>II positions Pakistan for deeper industrial integration, higher value-added exports, and more balanced bilateral trade with China.</a:t>
            </a:r>
          </a:p>
        </p:txBody>
      </p:sp>
    </p:spTree>
    <p:extLst>
      <p:ext uri="{BB962C8B-B14F-4D97-AF65-F5344CB8AC3E}">
        <p14:creationId xmlns:p14="http://schemas.microsoft.com/office/powerpoint/2010/main" val="314672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CPFTA Phase II: Status, Structure &amp; Opportunities (2020–2035)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/>
              <a:t>Fully Operational Since Jan </a:t>
            </a:r>
            <a:r>
              <a:rPr lang="en-US" b="1" dirty="0" smtClean="0"/>
              <a:t>2020</a:t>
            </a:r>
          </a:p>
          <a:p>
            <a:pPr lvl="1"/>
            <a:r>
              <a:rPr lang="en-US" dirty="0" smtClean="0"/>
              <a:t>Tariff </a:t>
            </a:r>
            <a:r>
              <a:rPr lang="en-US" dirty="0"/>
              <a:t>reductions continuing in phases until </a:t>
            </a:r>
            <a:r>
              <a:rPr lang="en-US" dirty="0" smtClean="0"/>
              <a:t>2035.</a:t>
            </a:r>
          </a:p>
          <a:p>
            <a:r>
              <a:rPr lang="en-US" b="1" dirty="0" smtClean="0"/>
              <a:t>Tariff </a:t>
            </a:r>
            <a:r>
              <a:rPr lang="en-US" b="1" dirty="0"/>
              <a:t>Relief on 313 Priority </a:t>
            </a:r>
            <a:r>
              <a:rPr lang="en-US" b="1" dirty="0" smtClean="0"/>
              <a:t>Items</a:t>
            </a:r>
          </a:p>
          <a:p>
            <a:pPr lvl="1"/>
            <a:r>
              <a:rPr lang="en-US" dirty="0" smtClean="0"/>
              <a:t>Immediate </a:t>
            </a:r>
            <a:r>
              <a:rPr lang="en-US" dirty="0"/>
              <a:t>zero-duty access for textiles, seafood, meat, auto </a:t>
            </a:r>
            <a:r>
              <a:rPr lang="en-US" dirty="0" smtClean="0"/>
              <a:t>parts.</a:t>
            </a:r>
          </a:p>
          <a:p>
            <a:r>
              <a:rPr lang="en-US" b="1" dirty="0" smtClean="0"/>
              <a:t>Stronger </a:t>
            </a:r>
            <a:r>
              <a:rPr lang="en-US" b="1" dirty="0"/>
              <a:t>Safeguards &amp; Protection </a:t>
            </a:r>
            <a:r>
              <a:rPr lang="en-US" b="1" dirty="0" smtClean="0"/>
              <a:t>Tools</a:t>
            </a:r>
          </a:p>
          <a:p>
            <a:pPr lvl="1"/>
            <a:r>
              <a:rPr lang="en-US" dirty="0" smtClean="0"/>
              <a:t>Balance-of-payments </a:t>
            </a:r>
            <a:r>
              <a:rPr lang="en-US" dirty="0"/>
              <a:t>clause + anti-surge safeguards absent in Phase </a:t>
            </a:r>
            <a:r>
              <a:rPr lang="en-US" dirty="0" smtClean="0"/>
              <a:t>I.</a:t>
            </a:r>
          </a:p>
          <a:p>
            <a:r>
              <a:rPr lang="en-US" b="1" dirty="0" smtClean="0"/>
              <a:t>Electronic </a:t>
            </a:r>
            <a:r>
              <a:rPr lang="en-US" b="1" dirty="0"/>
              <a:t>Data Exchange </a:t>
            </a:r>
            <a:r>
              <a:rPr lang="en-US" b="1" dirty="0" smtClean="0"/>
              <a:t>Introduced</a:t>
            </a:r>
          </a:p>
          <a:p>
            <a:pPr lvl="1"/>
            <a:r>
              <a:rPr lang="en-US" dirty="0" smtClean="0"/>
              <a:t>Reduces </a:t>
            </a:r>
            <a:r>
              <a:rPr lang="en-US" b="1" dirty="0" smtClean="0"/>
              <a:t>misinvoicing</a:t>
            </a:r>
            <a:r>
              <a:rPr lang="en-US" dirty="0"/>
              <a:t>, strengthens customs transparency and trade </a:t>
            </a:r>
            <a:r>
              <a:rPr lang="en-US" dirty="0" smtClean="0"/>
              <a:t>monitoring.</a:t>
            </a:r>
          </a:p>
          <a:p>
            <a:r>
              <a:rPr lang="en-US" b="1" dirty="0" smtClean="0"/>
              <a:t>Opportunity </a:t>
            </a:r>
            <a:r>
              <a:rPr lang="en-US" b="1" dirty="0"/>
              <a:t>Potential but Uncertain </a:t>
            </a:r>
            <a:r>
              <a:rPr lang="en-US" b="1" dirty="0" smtClean="0"/>
              <a:t>Outcomes</a:t>
            </a:r>
          </a:p>
          <a:p>
            <a:pPr lvl="1"/>
            <a:r>
              <a:rPr lang="en-US" dirty="0" smtClean="0"/>
              <a:t>Framework </a:t>
            </a:r>
            <a:r>
              <a:rPr lang="en-US" dirty="0"/>
              <a:t>improved, but benefits contingent on Pakistan’s export readiness.</a:t>
            </a:r>
          </a:p>
        </p:txBody>
      </p:sp>
    </p:spTree>
    <p:extLst>
      <p:ext uri="{BB962C8B-B14F-4D97-AF65-F5344CB8AC3E}">
        <p14:creationId xmlns:p14="http://schemas.microsoft.com/office/powerpoint/2010/main" val="68346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CPFTA Phase II Beneficial? Evidence &amp; Constraints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Trade Deficit Still </a:t>
            </a:r>
            <a:r>
              <a:rPr lang="en-US" b="1" dirty="0" smtClean="0"/>
              <a:t>Worsening</a:t>
            </a:r>
          </a:p>
          <a:p>
            <a:pPr lvl="1"/>
            <a:r>
              <a:rPr lang="en-US" b="1" dirty="0" smtClean="0"/>
              <a:t>FY </a:t>
            </a:r>
            <a:r>
              <a:rPr lang="en-US" b="1" dirty="0"/>
              <a:t>2020–21: Imports $20.8B vs exports $</a:t>
            </a:r>
            <a:r>
              <a:rPr lang="en-US" b="1" dirty="0" smtClean="0"/>
              <a:t>3.1B.</a:t>
            </a:r>
          </a:p>
          <a:p>
            <a:r>
              <a:rPr lang="en-US" b="1" dirty="0" smtClean="0"/>
              <a:t>Pakistan’s </a:t>
            </a:r>
            <a:r>
              <a:rPr lang="en-US" b="1" dirty="0"/>
              <a:t>Low Concession </a:t>
            </a:r>
            <a:r>
              <a:rPr lang="en-US" b="1" dirty="0" smtClean="0"/>
              <a:t>Utilization</a:t>
            </a:r>
          </a:p>
          <a:p>
            <a:pPr lvl="1"/>
            <a:r>
              <a:rPr lang="en-US" b="1" dirty="0" smtClean="0">
                <a:solidFill>
                  <a:srgbClr val="0070C0"/>
                </a:solidFill>
              </a:rPr>
              <a:t>Pakistan </a:t>
            </a:r>
            <a:r>
              <a:rPr lang="en-US" b="1" dirty="0">
                <a:solidFill>
                  <a:srgbClr val="0070C0"/>
                </a:solidFill>
              </a:rPr>
              <a:t>uses only 32.3% of concessions; China uses 79.8</a:t>
            </a:r>
            <a:r>
              <a:rPr lang="en-US" b="1" dirty="0" smtClean="0">
                <a:solidFill>
                  <a:srgbClr val="0070C0"/>
                </a:solidFill>
              </a:rPr>
              <a:t>%.</a:t>
            </a:r>
            <a:endParaRPr lang="en-US" b="1" dirty="0">
              <a:solidFill>
                <a:srgbClr val="0070C0"/>
              </a:solidFill>
            </a:endParaRPr>
          </a:p>
          <a:p>
            <a:r>
              <a:rPr lang="en-US" b="1" dirty="0" smtClean="0"/>
              <a:t>Weak </a:t>
            </a:r>
            <a:r>
              <a:rPr lang="en-US" b="1" dirty="0"/>
              <a:t>Export </a:t>
            </a:r>
            <a:r>
              <a:rPr lang="en-US" b="1" dirty="0" smtClean="0"/>
              <a:t>Diversification</a:t>
            </a:r>
          </a:p>
          <a:p>
            <a:pPr lvl="1"/>
            <a:r>
              <a:rPr lang="en-US" dirty="0" smtClean="0"/>
              <a:t>Pakistan </a:t>
            </a:r>
            <a:r>
              <a:rPr lang="en-US" dirty="0"/>
              <a:t>concentrates on raw cotton, seafood, metals</a:t>
            </a:r>
            <a:r>
              <a:rPr lang="en-US" dirty="0" smtClean="0"/>
              <a:t>;</a:t>
            </a:r>
          </a:p>
          <a:p>
            <a:pPr lvl="1"/>
            <a:r>
              <a:rPr lang="en-US" dirty="0" smtClean="0"/>
              <a:t>China </a:t>
            </a:r>
            <a:r>
              <a:rPr lang="en-US" dirty="0"/>
              <a:t>exports high-value machinery, chemicals, </a:t>
            </a:r>
            <a:r>
              <a:rPr lang="en-US" dirty="0" smtClean="0"/>
              <a:t>electronics.</a:t>
            </a:r>
          </a:p>
          <a:p>
            <a:r>
              <a:rPr lang="en-US" b="1" dirty="0" smtClean="0"/>
              <a:t>External </a:t>
            </a:r>
            <a:r>
              <a:rPr lang="en-US" b="1" dirty="0"/>
              <a:t>Shocks Distorted Early </a:t>
            </a:r>
            <a:r>
              <a:rPr lang="en-US" b="1" dirty="0" smtClean="0"/>
              <a:t>Outcomes</a:t>
            </a:r>
          </a:p>
          <a:p>
            <a:pPr lvl="1"/>
            <a:r>
              <a:rPr lang="en-US" dirty="0" smtClean="0"/>
              <a:t>COVID-19 </a:t>
            </a:r>
            <a:r>
              <a:rPr lang="en-US" dirty="0"/>
              <a:t>and supply chain disruptions masked initial </a:t>
            </a:r>
            <a:r>
              <a:rPr lang="en-US" dirty="0" smtClean="0"/>
              <a:t>effects.</a:t>
            </a:r>
          </a:p>
          <a:p>
            <a:r>
              <a:rPr lang="en-US" b="1" dirty="0" smtClean="0"/>
              <a:t>Internal </a:t>
            </a:r>
            <a:r>
              <a:rPr lang="en-US" b="1" dirty="0"/>
              <a:t>Barriers Limit Real </a:t>
            </a:r>
            <a:r>
              <a:rPr lang="en-US" b="1" dirty="0" smtClean="0"/>
              <a:t>Gains</a:t>
            </a:r>
          </a:p>
          <a:p>
            <a:pPr lvl="1"/>
            <a:r>
              <a:rPr lang="en-US" dirty="0" smtClean="0"/>
              <a:t>Non-tariff </a:t>
            </a:r>
            <a:r>
              <a:rPr lang="en-US" dirty="0"/>
              <a:t>barriers, weak standards, low capacity, and business awareness hinder full benefits.</a:t>
            </a:r>
          </a:p>
        </p:txBody>
      </p:sp>
    </p:spTree>
    <p:extLst>
      <p:ext uri="{BB962C8B-B14F-4D97-AF65-F5344CB8AC3E}">
        <p14:creationId xmlns:p14="http://schemas.microsoft.com/office/powerpoint/2010/main" val="391305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308" y="840509"/>
            <a:ext cx="5357091" cy="56895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8145" y="1625600"/>
            <a:ext cx="36298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ZHANG QIAN</a:t>
            </a:r>
            <a:endParaRPr lang="en-US" sz="8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44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42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120"/>
            <a:ext cx="12192000" cy="703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6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What is the Belt &amp; Road Initiative?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Definition: </a:t>
            </a:r>
            <a:r>
              <a:rPr lang="en-US" dirty="0" smtClean="0"/>
              <a:t>China’s $1 trillion global infrastructure and connectivity project, launched by President Xi Jinping in 2013.</a:t>
            </a:r>
          </a:p>
          <a:p>
            <a:r>
              <a:rPr lang="en-US" b="1" dirty="0" smtClean="0"/>
              <a:t>Scope: </a:t>
            </a:r>
            <a:r>
              <a:rPr lang="en-US" dirty="0" smtClean="0"/>
              <a:t>Connects Asia, Africa, Europe through overland &amp; maritime networks.</a:t>
            </a:r>
          </a:p>
          <a:p>
            <a:r>
              <a:rPr lang="en-US" b="1" dirty="0" smtClean="0"/>
              <a:t>Vision:</a:t>
            </a:r>
            <a:r>
              <a:rPr lang="en-US" dirty="0" smtClean="0"/>
              <a:t> Revival of the ancient Silk Road to enhance global trade and investment flows.</a:t>
            </a:r>
          </a:p>
          <a:p>
            <a:r>
              <a:rPr lang="en-US" b="1" dirty="0" smtClean="0"/>
              <a:t>Global Reach: </a:t>
            </a:r>
            <a:r>
              <a:rPr lang="en-US" dirty="0" smtClean="0"/>
              <a:t>140+ countries signed cooperation agreements (as of 2024).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43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Aims &amp; Strategic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Trade &amp; Connectivity: </a:t>
            </a:r>
            <a:r>
              <a:rPr lang="en-US" dirty="0" smtClean="0"/>
              <a:t>Link China with Africa, Eurasia, Middle East, South &amp; Southeast Asia.</a:t>
            </a:r>
          </a:p>
          <a:p>
            <a:r>
              <a:rPr lang="en-US" b="1" dirty="0" smtClean="0"/>
              <a:t>Energy Security: </a:t>
            </a:r>
            <a:r>
              <a:rPr lang="en-US" dirty="0" smtClean="0"/>
              <a:t>Secure oil &amp; gas supply lines bypassing chokepoints like the Malacca Strait.</a:t>
            </a:r>
          </a:p>
          <a:p>
            <a:r>
              <a:rPr lang="en-US" b="1" dirty="0" smtClean="0"/>
              <a:t>Market Expansion:</a:t>
            </a:r>
            <a:r>
              <a:rPr lang="en-US" dirty="0" smtClean="0"/>
              <a:t> Open new markets for Chinese goods and technology.</a:t>
            </a:r>
          </a:p>
          <a:p>
            <a:r>
              <a:rPr lang="en-US" b="1" dirty="0" smtClean="0"/>
              <a:t>Domestic Development: </a:t>
            </a:r>
            <a:r>
              <a:rPr lang="en-US" dirty="0" smtClean="0"/>
              <a:t>Boost China’s western provinces (esp. Xinjiang) through cross-border links.</a:t>
            </a:r>
          </a:p>
          <a:p>
            <a:r>
              <a:rPr lang="en-US" b="1" dirty="0" smtClean="0"/>
              <a:t>Geopolitical Goal:</a:t>
            </a:r>
            <a:r>
              <a:rPr lang="en-US" dirty="0" smtClean="0"/>
              <a:t> Shape a China-centric global economic order.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28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BRI focuses on Major Energy Supply Choke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China imports over </a:t>
            </a:r>
            <a:r>
              <a:rPr lang="en-US" b="1" dirty="0" smtClean="0">
                <a:solidFill>
                  <a:srgbClr val="00B0F0"/>
                </a:solidFill>
              </a:rPr>
              <a:t>70% </a:t>
            </a:r>
            <a:r>
              <a:rPr lang="en-US" dirty="0" smtClean="0"/>
              <a:t>of its oil through sea routes, much of it from the Middle East.</a:t>
            </a:r>
          </a:p>
          <a:p>
            <a:r>
              <a:rPr lang="en-US" dirty="0" smtClean="0"/>
              <a:t>If the US Navy or regional instability blocks these choke points, China’s economy would be vulnerable.</a:t>
            </a:r>
          </a:p>
          <a:p>
            <a:r>
              <a:rPr lang="en-US" b="1" dirty="0" smtClean="0"/>
              <a:t>CPEC &amp; BRI goal:</a:t>
            </a:r>
          </a:p>
          <a:p>
            <a:pPr lvl="1"/>
            <a:r>
              <a:rPr lang="en-US" dirty="0" smtClean="0"/>
              <a:t>Reduce dependence on Malacca by building overland energy pipelines and rail from Gwadar to Xinjiang.</a:t>
            </a:r>
          </a:p>
          <a:p>
            <a:pPr lvl="1"/>
            <a:r>
              <a:rPr lang="en-US" dirty="0" smtClean="0"/>
              <a:t>Shortens oil shipping distance from </a:t>
            </a:r>
            <a:r>
              <a:rPr lang="en-US" b="1" dirty="0" smtClean="0">
                <a:solidFill>
                  <a:srgbClr val="00B0F0"/>
                </a:solidFill>
              </a:rPr>
              <a:t>12,000 km (via Malacca) to 2,500 km.</a:t>
            </a:r>
            <a:endParaRPr lang="en-US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15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Structure: Two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Silk Road Economic Belt (Overland)</a:t>
            </a:r>
          </a:p>
          <a:p>
            <a:pPr lvl="1"/>
            <a:r>
              <a:rPr lang="en-US" dirty="0" smtClean="0"/>
              <a:t>Connects Pacific Ocean to the Baltic Sea via Central Asia, Russia, and Europe.</a:t>
            </a:r>
          </a:p>
          <a:p>
            <a:pPr lvl="1"/>
            <a:r>
              <a:rPr lang="en-US" dirty="0" smtClean="0"/>
              <a:t>Focus on rail, road, and pipeline networks.</a:t>
            </a:r>
          </a:p>
          <a:p>
            <a:r>
              <a:rPr lang="en-US" b="1" dirty="0" smtClean="0"/>
              <a:t>21st Century Maritime Silk Road</a:t>
            </a:r>
          </a:p>
          <a:p>
            <a:pPr lvl="1"/>
            <a:r>
              <a:rPr lang="en-US" dirty="0" smtClean="0"/>
              <a:t>Port and shipping routes linking China with Southeast Asia, Africa, and Europe.</a:t>
            </a:r>
          </a:p>
          <a:p>
            <a:pPr lvl="1"/>
            <a:r>
              <a:rPr lang="en-US" dirty="0" smtClean="0"/>
              <a:t>Includes strategic port investments (e.g., Gwadar in Pakistan, Hambantota in Sri Lanka).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0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Six Main Economic Corridors of BRI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China–Pakistan Economic Corridor (CPEC) – Xinjiang to Gwadar Port.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China–Mongolia–Russia Economic Corridor (CMREC) – Enhances Eurasian rail connectivity.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New Eurasian Land Bridge (NELB) – Direct rail links from China to Europe.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China–Central Asia–West Asia Economic Corridor (CCWAEC) – Links to Middle East &amp; Mediterranean.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China–Indochina Peninsula Economic Corridor (CICPEC) – Connects China to mainland Southeast Asia.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Bangladesh–China–India–Myanmar Economic Corridor (BCIMEC) – South Asia &amp; Bay of Bengal access.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15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28575"/>
            <a:ext cx="12090400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0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Strategic Purpose &amp; Global Implications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Alternative to US-led Financial Models: </a:t>
            </a:r>
            <a:r>
              <a:rPr lang="en-US" dirty="0" smtClean="0"/>
              <a:t>Offers developing countries funding without Western conditionalities.</a:t>
            </a:r>
          </a:p>
          <a:p>
            <a:r>
              <a:rPr lang="en-US" b="1" dirty="0" smtClean="0"/>
              <a:t>Political Stability via Development: </a:t>
            </a:r>
            <a:r>
              <a:rPr lang="en-US" dirty="0" smtClean="0"/>
              <a:t>Economic growth as a tool for regional stability.</a:t>
            </a:r>
          </a:p>
          <a:p>
            <a:r>
              <a:rPr lang="en-US" b="1" dirty="0" smtClean="0"/>
              <a:t>Counter to US </a:t>
            </a:r>
            <a:r>
              <a:rPr lang="en-US" b="1" dirty="0" smtClean="0">
                <a:solidFill>
                  <a:srgbClr val="FF0000"/>
                </a:solidFill>
              </a:rPr>
              <a:t>“Rebalancing” </a:t>
            </a:r>
            <a:r>
              <a:rPr lang="en-US" b="1" dirty="0" smtClean="0"/>
              <a:t>in Asia: </a:t>
            </a:r>
            <a:r>
              <a:rPr lang="en-US" dirty="0" smtClean="0"/>
              <a:t>Expands China’s influence across Indo-Pacific and Eurasia.</a:t>
            </a:r>
          </a:p>
          <a:p>
            <a:r>
              <a:rPr lang="en-US" b="1" dirty="0" smtClean="0"/>
              <a:t>Potential Challenges: </a:t>
            </a:r>
            <a:r>
              <a:rPr lang="en-US" dirty="0" smtClean="0"/>
              <a:t>Debt sustainability debates, local resistance, security risks along routes.</a:t>
            </a:r>
          </a:p>
          <a:p>
            <a:r>
              <a:rPr lang="en-US" b="1" dirty="0" smtClean="0"/>
              <a:t>Pakistan’s Role: </a:t>
            </a:r>
            <a:r>
              <a:rPr lang="en-US" dirty="0" smtClean="0"/>
              <a:t>CPEC as BRI’s </a:t>
            </a:r>
            <a:r>
              <a:rPr lang="en-US" b="1" dirty="0" smtClean="0">
                <a:solidFill>
                  <a:srgbClr val="FF0000"/>
                </a:solidFill>
              </a:rPr>
              <a:t>“flagship” </a:t>
            </a:r>
            <a:r>
              <a:rPr lang="en-US" dirty="0" smtClean="0"/>
              <a:t>with strategic positioning between Middle East, Central Asia, and China.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57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9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Ancient &amp; Imperial China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Theme: Roots of a Civilization &amp; Early Global Trade</a:t>
            </a:r>
            <a:endParaRPr lang="en-US" b="1" dirty="0"/>
          </a:p>
          <a:p>
            <a:pPr lvl="1"/>
            <a:r>
              <a:rPr lang="en-US" b="1" dirty="0" smtClean="0"/>
              <a:t>Over 4,000 years old civilization; earliest dynasties shaped Asia.</a:t>
            </a:r>
          </a:p>
          <a:p>
            <a:pPr lvl="1"/>
            <a:r>
              <a:rPr lang="en-US" b="1" dirty="0" smtClean="0"/>
              <a:t>Silk Road connected China to Rome, India, Middle East.</a:t>
            </a:r>
          </a:p>
          <a:p>
            <a:pPr lvl="1"/>
            <a:r>
              <a:rPr lang="en-US" b="1" dirty="0" smtClean="0"/>
              <a:t>Centralized governance under Confucian philosophy ensured stability.</a:t>
            </a:r>
          </a:p>
          <a:p>
            <a:pPr lvl="1"/>
            <a:r>
              <a:rPr lang="en-US" b="1" dirty="0" smtClean="0"/>
              <a:t>Innovations: Paper, compass, gunpowder, printing revolutionized world.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Critical Note: The combination of governance, trade, and innovation made China a pre-modern superpower, but also made it a target for outside powers.</a:t>
            </a:r>
          </a:p>
        </p:txBody>
      </p:sp>
    </p:spTree>
    <p:extLst>
      <p:ext uri="{BB962C8B-B14F-4D97-AF65-F5344CB8AC3E}">
        <p14:creationId xmlns:p14="http://schemas.microsoft.com/office/powerpoint/2010/main" val="3750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99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92100"/>
            <a:ext cx="8559800" cy="610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4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CPEC?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Definition:</a:t>
            </a:r>
          </a:p>
          <a:p>
            <a:pPr lvl="1"/>
            <a:r>
              <a:rPr lang="en-US" b="1" dirty="0" smtClean="0"/>
              <a:t>The China–Pakistan Economic Corridor (CPEC) is a network of roads, railways, pipelines, and ports connecting China’s Xinjiang region to Pakistan’s Gwadar Port on the Arabian Sea.</a:t>
            </a:r>
          </a:p>
          <a:p>
            <a:r>
              <a:rPr lang="en-US" b="1" dirty="0" smtClean="0"/>
              <a:t>Key Facts:</a:t>
            </a:r>
          </a:p>
          <a:p>
            <a:pPr lvl="1"/>
            <a:r>
              <a:rPr lang="en-US" b="1" dirty="0" smtClean="0"/>
              <a:t>Part of: China’s Belt &amp; Road Initiative (BRI).</a:t>
            </a:r>
          </a:p>
          <a:p>
            <a:pPr lvl="1"/>
            <a:r>
              <a:rPr lang="en-US" b="1" dirty="0" smtClean="0"/>
              <a:t>Launched: April 2015 during Xi Jinping’s visit to Pakistan.</a:t>
            </a:r>
          </a:p>
          <a:p>
            <a:pPr lvl="1"/>
            <a:r>
              <a:rPr lang="en-US" b="1" dirty="0" smtClean="0"/>
              <a:t>Initial Value: $46 billion (now $62 billion+).</a:t>
            </a:r>
          </a:p>
          <a:p>
            <a:pPr lvl="1"/>
            <a:r>
              <a:rPr lang="en-US" b="1" dirty="0" smtClean="0"/>
              <a:t>Purpose: Boost trade, energy supply, and connectivity for both countries.</a:t>
            </a:r>
          </a:p>
          <a:p>
            <a:pPr lvl="1"/>
            <a:r>
              <a:rPr lang="en-US" b="1" dirty="0" smtClean="0"/>
              <a:t>Importance: Gives China a shorter, safer route to Middle East &amp; Africa; gives Pakistan major infrastructure and energy projects.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0009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CPEC?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Shortest Route: Xinjiang → Arabian Sea via Gwadar (3,000 km shorter than current China–Middle East sea route).</a:t>
            </a:r>
          </a:p>
          <a:p>
            <a:r>
              <a:rPr lang="en-US" dirty="0" smtClean="0"/>
              <a:t>Pakistan’s Needs:</a:t>
            </a:r>
          </a:p>
          <a:p>
            <a:pPr lvl="1"/>
            <a:r>
              <a:rPr lang="en-US" b="1" dirty="0" smtClean="0">
                <a:solidFill>
                  <a:srgbClr val="00B0F0"/>
                </a:solidFill>
              </a:rPr>
              <a:t>$10–12B </a:t>
            </a:r>
            <a:r>
              <a:rPr lang="en-US" dirty="0" smtClean="0"/>
              <a:t>annual infrastructure investment gap.</a:t>
            </a:r>
          </a:p>
          <a:p>
            <a:pPr lvl="1"/>
            <a:r>
              <a:rPr lang="en-US" dirty="0" smtClean="0"/>
              <a:t>Energy shortages (2013 deficit 4,500 MW).</a:t>
            </a:r>
          </a:p>
          <a:p>
            <a:r>
              <a:rPr lang="en-US" dirty="0" smtClean="0"/>
              <a:t>China’s Needs:</a:t>
            </a:r>
          </a:p>
          <a:p>
            <a:pPr lvl="1"/>
            <a:r>
              <a:rPr lang="en-US" dirty="0" smtClean="0"/>
              <a:t>Secure trade bypass to avoid the Malacca Strait choke point (through which 80% of China’s oil imports pass).</a:t>
            </a:r>
          </a:p>
          <a:p>
            <a:r>
              <a:rPr lang="en-US" dirty="0" smtClean="0"/>
              <a:t>Declared</a:t>
            </a:r>
            <a:r>
              <a:rPr lang="en-US" b="1" dirty="0" smtClean="0">
                <a:solidFill>
                  <a:srgbClr val="FF0000"/>
                </a:solidFill>
              </a:rPr>
              <a:t>: “Flagship” of BRI by Xi Jinping.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47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75"/>
            <a:ext cx="12192000" cy="672465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4815840" y="2702560"/>
            <a:ext cx="1940560" cy="2316480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584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40" y="812800"/>
            <a:ext cx="8615680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68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0" y="284480"/>
            <a:ext cx="8158480" cy="593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7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Historical Background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MoU Signed: </a:t>
            </a:r>
            <a:r>
              <a:rPr lang="en-US" dirty="0" smtClean="0"/>
              <a:t>2013 (Nawaz Sharif’s visit to China).</a:t>
            </a:r>
          </a:p>
          <a:p>
            <a:r>
              <a:rPr lang="en-US" b="1" dirty="0" smtClean="0"/>
              <a:t>Launch: </a:t>
            </a:r>
            <a:r>
              <a:rPr lang="en-US" dirty="0" smtClean="0"/>
              <a:t>April 20, 2015 (Xi Jinping’s state visit to Pakistan).</a:t>
            </a:r>
          </a:p>
          <a:p>
            <a:r>
              <a:rPr lang="en-US" b="1" dirty="0" smtClean="0"/>
              <a:t>Scale:</a:t>
            </a:r>
            <a:r>
              <a:rPr lang="en-US" dirty="0" smtClean="0"/>
              <a:t> Initially $46B → now estimated at $62B+.</a:t>
            </a:r>
          </a:p>
          <a:p>
            <a:r>
              <a:rPr lang="en-US" b="1" dirty="0" smtClean="0"/>
              <a:t>Nature:</a:t>
            </a:r>
            <a:r>
              <a:rPr lang="en-US" dirty="0" smtClean="0"/>
              <a:t> Mix of concessional loans, grants, and commercial investments.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92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CPEC Phases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Early Harvest Projects (2015–2020) – Energy, transport, Gwadar upgrades.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Expansion (2020–2025) – SEZs, agriculture, IT.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Integration (2025–2030) – Regional connectivity &amp; trade expansion.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39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Phase 1: Early Harvest Projects (2015–2020)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Energy Sector ($19B):</a:t>
            </a:r>
          </a:p>
          <a:p>
            <a:pPr lvl="1"/>
            <a:r>
              <a:rPr lang="en-US" dirty="0" smtClean="0"/>
              <a:t>Coal plants: Port Qasim (1,320 MW), Sahiwal (1,320 MW), Hub (1,320 MW).</a:t>
            </a:r>
          </a:p>
          <a:p>
            <a:pPr lvl="1"/>
            <a:r>
              <a:rPr lang="en-US" dirty="0" smtClean="0"/>
              <a:t>Hydropower: Karot (720 MW).</a:t>
            </a:r>
          </a:p>
          <a:p>
            <a:pPr lvl="1"/>
            <a:r>
              <a:rPr lang="en-US" dirty="0" smtClean="0"/>
              <a:t>Renewable: Quaid-e-Azam Solar Park Expansion.</a:t>
            </a:r>
          </a:p>
          <a:p>
            <a:r>
              <a:rPr lang="en-US" b="1" dirty="0" smtClean="0"/>
              <a:t>Transport: </a:t>
            </a:r>
          </a:p>
          <a:p>
            <a:pPr lvl="1"/>
            <a:r>
              <a:rPr lang="en-US" dirty="0" smtClean="0"/>
              <a:t>Karakoram Highway (Havelian–</a:t>
            </a:r>
            <a:r>
              <a:rPr lang="en-US" dirty="0" err="1" smtClean="0"/>
              <a:t>Thakot</a:t>
            </a:r>
            <a:r>
              <a:rPr lang="en-US" dirty="0" smtClean="0"/>
              <a:t>).</a:t>
            </a:r>
          </a:p>
          <a:p>
            <a:pPr lvl="1"/>
            <a:r>
              <a:rPr lang="en-US" dirty="0" smtClean="0"/>
              <a:t>Motorways: Multan–Sukkur (M-5), </a:t>
            </a:r>
            <a:r>
              <a:rPr lang="en-US" dirty="0" err="1" smtClean="0"/>
              <a:t>Hakla</a:t>
            </a:r>
            <a:r>
              <a:rPr lang="en-US" dirty="0" smtClean="0"/>
              <a:t>–D.I. Khan.</a:t>
            </a:r>
          </a:p>
          <a:p>
            <a:r>
              <a:rPr lang="en-US" b="1" dirty="0" smtClean="0"/>
              <a:t>Gwadar Development:</a:t>
            </a:r>
          </a:p>
          <a:p>
            <a:pPr lvl="1"/>
            <a:r>
              <a:rPr lang="en-US" dirty="0" smtClean="0"/>
              <a:t>Eastbay Expressway, Gwadar Free Zone Phase 1, Gwadar International Airport.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87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10761</TotalTime>
  <Words>5825</Words>
  <Application>Microsoft Office PowerPoint</Application>
  <PresentationFormat>Widescreen</PresentationFormat>
  <Paragraphs>493</Paragraphs>
  <Slides>122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122</vt:i4>
      </vt:variant>
    </vt:vector>
  </HeadingPairs>
  <TitlesOfParts>
    <vt:vector size="127" baseType="lpstr">
      <vt:lpstr>Arial</vt:lpstr>
      <vt:lpstr>Arial Rounded MT Bold</vt:lpstr>
      <vt:lpstr>Calibri</vt:lpstr>
      <vt:lpstr>Calibri Light</vt:lpstr>
      <vt:lpstr>Office Theme</vt:lpstr>
      <vt:lpstr>PowerPoint Presentation</vt:lpstr>
      <vt:lpstr>Fear by Khalil Gibran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Ancient &amp; Imperial China</vt:lpstr>
      <vt:lpstr>PowerPoint Presentation</vt:lpstr>
      <vt:lpstr>PowerPoint Presentation</vt:lpstr>
      <vt:lpstr>Century of Humiliation (1839–1949)</vt:lpstr>
      <vt:lpstr>PowerPoint Presentation</vt:lpstr>
      <vt:lpstr>PowerPoint Presentation</vt:lpstr>
      <vt:lpstr>Mao Era (1949–1976)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Deng Xiaoping Era (1978–1990s)</vt:lpstr>
      <vt:lpstr>PowerPoint Presentation</vt:lpstr>
      <vt:lpstr>China Today (2000s–2025)</vt:lpstr>
      <vt:lpstr>PowerPoint Presentation</vt:lpstr>
      <vt:lpstr>PowerPoint Presentation</vt:lpstr>
      <vt:lpstr>China–Muslim World Solidarity in WWII</vt:lpstr>
      <vt:lpstr>1950: Pakistan Recognizes PRC</vt:lpstr>
      <vt:lpstr>PowerPoint Presentation</vt:lpstr>
      <vt:lpstr>1963: Peaceful Border Agreement </vt:lpstr>
      <vt:lpstr>PowerPoint Presentation</vt:lpstr>
      <vt:lpstr>1965: War-time Support</vt:lpstr>
      <vt:lpstr>PowerPoint Presentation</vt:lpstr>
      <vt:lpstr>1971: Secret US–China Diplomacy</vt:lpstr>
      <vt:lpstr>1980s–1990s: Nuclear &amp; Defense Cooperation</vt:lpstr>
      <vt:lpstr>2005–2013: Gwadar Port &amp; Infrastructure</vt:lpstr>
      <vt:lpstr>PowerPoint Presentation</vt:lpstr>
      <vt:lpstr>PowerPoint Presentation</vt:lpstr>
      <vt:lpstr>PowerPoint Presentation</vt:lpstr>
      <vt:lpstr>2015: CPEC Launch</vt:lpstr>
      <vt:lpstr>PowerPoint Presentation</vt:lpstr>
      <vt:lpstr>PowerPoint Presentation</vt:lpstr>
      <vt:lpstr>Consistent Mutual Support in International Forums</vt:lpstr>
      <vt:lpstr>China’s Role in FATF Diplomacy</vt:lpstr>
      <vt:lpstr>Non-Interference in Internal Politics</vt:lpstr>
      <vt:lpstr>Pakistan’s “One China Policy” Commitment</vt:lpstr>
      <vt:lpstr>Pakistan–Taiwan Relations: Trade over Politics</vt:lpstr>
      <vt:lpstr>Strategic Diplomatic Facilitation</vt:lpstr>
      <vt:lpstr>China’s Support for Pakistan in Multilateral Forums</vt:lpstr>
      <vt:lpstr>PowerPoint Presentation</vt:lpstr>
      <vt:lpstr>PowerPoint Presentation</vt:lpstr>
      <vt:lpstr> Strategic Depth of Pak–China Military Alliance</vt:lpstr>
      <vt:lpstr>Pakistan as China’s Top Arms Buyer </vt:lpstr>
      <vt:lpstr>Joint Development &amp; Major Platforms</vt:lpstr>
      <vt:lpstr>Joint Development of JF-17 Thunder  </vt:lpstr>
      <vt:lpstr>High-End Fighter &amp; Submarine Deals</vt:lpstr>
      <vt:lpstr>Chinese Drones for Pakistan</vt:lpstr>
      <vt:lpstr>PowerPoint Presentation</vt:lpstr>
      <vt:lpstr>Submarine Cooperation</vt:lpstr>
      <vt:lpstr> Maritime Strategy &amp; Gwadar Port Security</vt:lpstr>
      <vt:lpstr>Intelligence, Satellites, and Real-Time Warfare Support</vt:lpstr>
      <vt:lpstr>Access to BeiDou Military Satellite Service</vt:lpstr>
      <vt:lpstr>Counterterrorism Cooperation &amp; Security Challenges</vt:lpstr>
      <vt:lpstr>Strategic Implications of Pak–China Defense Ties</vt:lpstr>
      <vt:lpstr>Cultural </vt:lpstr>
      <vt:lpstr>Ancient &amp; Civilizational Roots</vt:lpstr>
      <vt:lpstr>Early Diplomatic &amp; Cultural Foundations (1950–1979)</vt:lpstr>
      <vt:lpstr>Institutionalization &amp; Strategic Culture (1980–2013)</vt:lpstr>
      <vt:lpstr>CPEC Era &amp; People-to-People Expansion (2013–Present)</vt:lpstr>
      <vt:lpstr>PowerPoint Presentation</vt:lpstr>
      <vt:lpstr>PowerPoint Presentation</vt:lpstr>
      <vt:lpstr>PowerPoint Presentation</vt:lpstr>
      <vt:lpstr>PowerPoint Presentation</vt:lpstr>
      <vt:lpstr>Economic </vt:lpstr>
      <vt:lpstr>China-Pakistan Free Trade Agreement (CPFTA) Phase 1</vt:lpstr>
      <vt:lpstr>Phase 1</vt:lpstr>
      <vt:lpstr>CPFTA Phase II: Structure &amp; Market Access (Effective Jan 2020)</vt:lpstr>
      <vt:lpstr>Implementation, Impact &amp; Future Outlook</vt:lpstr>
      <vt:lpstr>CPFTA Phase II: Status, Structure &amp; Opportunities (2020–2035)</vt:lpstr>
      <vt:lpstr>Is CPFTA Phase II Beneficial? Evidence &amp; Constraints</vt:lpstr>
      <vt:lpstr>PowerPoint Presentation</vt:lpstr>
      <vt:lpstr>PowerPoint Presentation</vt:lpstr>
      <vt:lpstr> What is the Belt &amp; Road Initiative?</vt:lpstr>
      <vt:lpstr>Aims &amp; Strategic Goals</vt:lpstr>
      <vt:lpstr>Why BRI focuses on Major Energy Supply Choke Points</vt:lpstr>
      <vt:lpstr>Structure: Two Main Components</vt:lpstr>
      <vt:lpstr>Six Main Economic Corridors of BRI</vt:lpstr>
      <vt:lpstr>PowerPoint Presentation</vt:lpstr>
      <vt:lpstr>Strategic Purpose &amp; Global Implications</vt:lpstr>
      <vt:lpstr>PowerPoint Presentation</vt:lpstr>
      <vt:lpstr>PowerPoint Presentation</vt:lpstr>
      <vt:lpstr>PowerPoint Presentation</vt:lpstr>
      <vt:lpstr>What is CPEC?</vt:lpstr>
      <vt:lpstr>Why CPEC?</vt:lpstr>
      <vt:lpstr>PowerPoint Presentation</vt:lpstr>
      <vt:lpstr>PowerPoint Presentation</vt:lpstr>
      <vt:lpstr>PowerPoint Presentation</vt:lpstr>
      <vt:lpstr>Historical Background </vt:lpstr>
      <vt:lpstr>CPEC Phases Overview</vt:lpstr>
      <vt:lpstr> Phase 1: Early Harvest Projects (2015–2020)</vt:lpstr>
      <vt:lpstr>Phase 2: Expansion (2020–2025) </vt:lpstr>
      <vt:lpstr>Phase 3: Integration (2025–2030) </vt:lpstr>
      <vt:lpstr>Updated Information till SEP 2025</vt:lpstr>
      <vt:lpstr>“5Es” framework</vt:lpstr>
      <vt:lpstr>CPEC Phase-II: Progress, Promises, and Policy Gaps</vt:lpstr>
      <vt:lpstr>CPEC: Opportunities amid Fiscal &amp; Strategic Risks</vt:lpstr>
      <vt:lpstr>PowerPoint Presentation</vt:lpstr>
      <vt:lpstr>Gwadar Port: Strategic Importance </vt:lpstr>
      <vt:lpstr>Gwadar–Chabahar Dilemma </vt:lpstr>
      <vt:lpstr>Global Reservations &amp; Opposition</vt:lpstr>
      <vt:lpstr>PowerPoint Presentation</vt:lpstr>
      <vt:lpstr>Significance for Pakistan: Energy Security &amp; Economic Growth</vt:lpstr>
      <vt:lpstr>Infrastructure and Trade Connectivity</vt:lpstr>
      <vt:lpstr>Industrialization &amp; Employment</vt:lpstr>
      <vt:lpstr>Hurdles &amp; Controversies </vt:lpstr>
      <vt:lpstr>Securing &amp; Strengthening CPEC. </vt:lpstr>
      <vt:lpstr>Continued…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Ahmad Malik</dc:creator>
  <cp:lastModifiedBy>Ahmad Malik</cp:lastModifiedBy>
  <cp:revision>103</cp:revision>
  <dcterms:created xsi:type="dcterms:W3CDTF">2025-08-10T07:22:08Z</dcterms:created>
  <dcterms:modified xsi:type="dcterms:W3CDTF">2026-01-10T06:54:17Z</dcterms:modified>
</cp:coreProperties>
</file>