
<file path=[Content_Types].xml><?xml version="1.0" encoding="utf-8"?>
<Types xmlns="http://schemas.openxmlformats.org/package/2006/content-types">
  <Default Extension="png" ContentType="image/png"/>
  <Default Extension="webp"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5.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notesSlides/notesSlide28.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29.xml" ContentType="application/vnd.openxmlformats-officedocument.presentationml.notesSlide+xml"/>
  <Override PartName="/ppt/charts/chart6.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2"/>
  </p:notesMasterIdLst>
  <p:sldIdLst>
    <p:sldId id="256" r:id="rId3"/>
    <p:sldId id="339" r:id="rId4"/>
    <p:sldId id="257" r:id="rId5"/>
    <p:sldId id="260" r:id="rId6"/>
    <p:sldId id="346" r:id="rId7"/>
    <p:sldId id="259" r:id="rId8"/>
    <p:sldId id="266" r:id="rId9"/>
    <p:sldId id="267" r:id="rId10"/>
    <p:sldId id="268" r:id="rId11"/>
    <p:sldId id="269" r:id="rId12"/>
    <p:sldId id="271" r:id="rId13"/>
    <p:sldId id="347" r:id="rId14"/>
    <p:sldId id="270" r:id="rId15"/>
    <p:sldId id="296" r:id="rId16"/>
    <p:sldId id="358" r:id="rId17"/>
    <p:sldId id="272" r:id="rId18"/>
    <p:sldId id="297" r:id="rId19"/>
    <p:sldId id="273" r:id="rId20"/>
    <p:sldId id="274" r:id="rId21"/>
    <p:sldId id="275" r:id="rId22"/>
    <p:sldId id="359" r:id="rId23"/>
    <p:sldId id="276" r:id="rId24"/>
    <p:sldId id="279" r:id="rId25"/>
    <p:sldId id="383" r:id="rId26"/>
    <p:sldId id="384" r:id="rId27"/>
    <p:sldId id="288" r:id="rId28"/>
    <p:sldId id="277" r:id="rId29"/>
    <p:sldId id="278" r:id="rId30"/>
    <p:sldId id="280" r:id="rId31"/>
    <p:sldId id="281" r:id="rId32"/>
    <p:sldId id="282" r:id="rId33"/>
    <p:sldId id="283" r:id="rId34"/>
    <p:sldId id="284" r:id="rId35"/>
    <p:sldId id="285" r:id="rId36"/>
    <p:sldId id="286" r:id="rId37"/>
    <p:sldId id="287" r:id="rId38"/>
    <p:sldId id="290" r:id="rId39"/>
    <p:sldId id="385" r:id="rId40"/>
    <p:sldId id="386" r:id="rId41"/>
    <p:sldId id="291" r:id="rId42"/>
    <p:sldId id="293" r:id="rId43"/>
    <p:sldId id="294" r:id="rId44"/>
    <p:sldId id="295" r:id="rId45"/>
    <p:sldId id="298" r:id="rId46"/>
    <p:sldId id="292" r:id="rId47"/>
    <p:sldId id="299" r:id="rId48"/>
    <p:sldId id="322" r:id="rId49"/>
    <p:sldId id="360" r:id="rId50"/>
    <p:sldId id="300" r:id="rId51"/>
    <p:sldId id="388" r:id="rId52"/>
    <p:sldId id="389" r:id="rId53"/>
    <p:sldId id="390" r:id="rId54"/>
    <p:sldId id="391" r:id="rId55"/>
    <p:sldId id="392" r:id="rId56"/>
    <p:sldId id="393" r:id="rId57"/>
    <p:sldId id="394" r:id="rId58"/>
    <p:sldId id="395" r:id="rId59"/>
    <p:sldId id="396" r:id="rId60"/>
    <p:sldId id="397" r:id="rId61"/>
    <p:sldId id="398" r:id="rId62"/>
    <p:sldId id="399" r:id="rId63"/>
    <p:sldId id="400" r:id="rId64"/>
    <p:sldId id="401" r:id="rId65"/>
    <p:sldId id="402" r:id="rId66"/>
    <p:sldId id="403" r:id="rId67"/>
    <p:sldId id="404" r:id="rId68"/>
    <p:sldId id="387" r:id="rId69"/>
    <p:sldId id="301" r:id="rId70"/>
    <p:sldId id="302" r:id="rId71"/>
    <p:sldId id="304" r:id="rId72"/>
    <p:sldId id="323" r:id="rId73"/>
    <p:sldId id="306" r:id="rId74"/>
    <p:sldId id="362" r:id="rId75"/>
    <p:sldId id="363" r:id="rId76"/>
    <p:sldId id="364" r:id="rId77"/>
    <p:sldId id="365" r:id="rId78"/>
    <p:sldId id="366" r:id="rId79"/>
    <p:sldId id="367" r:id="rId80"/>
    <p:sldId id="368" r:id="rId81"/>
    <p:sldId id="369" r:id="rId82"/>
    <p:sldId id="370" r:id="rId83"/>
    <p:sldId id="361" r:id="rId84"/>
    <p:sldId id="348" r:id="rId85"/>
    <p:sldId id="349" r:id="rId86"/>
    <p:sldId id="350" r:id="rId87"/>
    <p:sldId id="351" r:id="rId88"/>
    <p:sldId id="352" r:id="rId89"/>
    <p:sldId id="353" r:id="rId90"/>
    <p:sldId id="342" r:id="rId91"/>
    <p:sldId id="343" r:id="rId92"/>
    <p:sldId id="344" r:id="rId93"/>
    <p:sldId id="345" r:id="rId94"/>
    <p:sldId id="310" r:id="rId95"/>
    <p:sldId id="307" r:id="rId96"/>
    <p:sldId id="311" r:id="rId97"/>
    <p:sldId id="372" r:id="rId98"/>
    <p:sldId id="313" r:id="rId99"/>
    <p:sldId id="314" r:id="rId100"/>
    <p:sldId id="315" r:id="rId101"/>
    <p:sldId id="373" r:id="rId102"/>
    <p:sldId id="374" r:id="rId103"/>
    <p:sldId id="375" r:id="rId104"/>
    <p:sldId id="376" r:id="rId105"/>
    <p:sldId id="377" r:id="rId106"/>
    <p:sldId id="371" r:id="rId107"/>
    <p:sldId id="316" r:id="rId108"/>
    <p:sldId id="317" r:id="rId109"/>
    <p:sldId id="318" r:id="rId110"/>
    <p:sldId id="319" r:id="rId111"/>
    <p:sldId id="340" r:id="rId112"/>
    <p:sldId id="341" r:id="rId113"/>
    <p:sldId id="324" r:id="rId114"/>
    <p:sldId id="354" r:id="rId115"/>
    <p:sldId id="355" r:id="rId116"/>
    <p:sldId id="356" r:id="rId117"/>
    <p:sldId id="357" r:id="rId118"/>
    <p:sldId id="325" r:id="rId119"/>
    <p:sldId id="326" r:id="rId120"/>
    <p:sldId id="327" r:id="rId121"/>
    <p:sldId id="329" r:id="rId122"/>
    <p:sldId id="332" r:id="rId123"/>
    <p:sldId id="379" r:id="rId124"/>
    <p:sldId id="380" r:id="rId125"/>
    <p:sldId id="381" r:id="rId126"/>
    <p:sldId id="378" r:id="rId127"/>
    <p:sldId id="335" r:id="rId128"/>
    <p:sldId id="336" r:id="rId129"/>
    <p:sldId id="337" r:id="rId130"/>
    <p:sldId id="338" r:id="rId1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75" autoAdjust="0"/>
    <p:restoredTop sz="94660"/>
  </p:normalViewPr>
  <p:slideViewPr>
    <p:cSldViewPr snapToGrid="0">
      <p:cViewPr>
        <p:scale>
          <a:sx n="50" d="100"/>
          <a:sy n="50" d="100"/>
        </p:scale>
        <p:origin x="1344" y="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title>
      <c:tx>
        <c:rich>
          <a:bodyPr/>
          <a:lstStyle/>
          <a:p>
            <a:pPr>
              <a:defRPr sz="1000" b="0" i="0" u="none" strike="noStrike">
                <a:solidFill>
                  <a:srgbClr val="333333"/>
                </a:solidFill>
                <a:latin typeface="Arial"/>
              </a:defRPr>
            </a:pPr>
            <a:r>
              <a:rPr lang="en-US" sz="1000" b="0" i="0" u="none" strike="noStrike">
                <a:solidFill>
                  <a:srgbClr val="333333"/>
                </a:solidFill>
                <a:latin typeface="Arial"/>
              </a:rPr>
              <a:t>Annual Cost of Terrorism to Pakistan (USD Billion)</a:t>
            </a:r>
          </a:p>
        </c:rich>
      </c:tx>
      <c:layout/>
      <c:overlay val="0"/>
    </c:title>
    <c:autoTitleDeleted val="0"/>
    <c:plotArea>
      <c:layout/>
      <c:barChart>
        <c:barDir val="col"/>
        <c:grouping val="clustered"/>
        <c:varyColors val="0"/>
        <c:ser>
          <c:idx val="0"/>
          <c:order val="0"/>
          <c:tx>
            <c:strRef>
              <c:f>Sheet1!$B$1</c:f>
              <c:strCache>
                <c:ptCount val="1"/>
                <c:pt idx="0">
                  <c:v>Cost (USD Billion)</c:v>
                </c:pt>
              </c:strCache>
            </c:strRef>
          </c:tx>
          <c:spPr>
            <a:solidFill>
              <a:srgbClr val="C0392B"/>
            </a:solidFill>
            <a:effectLst/>
          </c:spPr>
          <c:invertIfNegative val="0"/>
          <c:dLbls>
            <c:numFmt formatCode="#,##0" sourceLinked="0"/>
            <c:spPr>
              <a:noFill/>
              <a:ln>
                <a:noFill/>
              </a:ln>
              <a:effectLst/>
            </c:spPr>
            <c:txPr>
              <a:bodyPr/>
              <a:lstStyle/>
              <a:p>
                <a:pPr>
                  <a:defRPr sz="900" b="0" i="0" u="none" strike="noStrike">
                    <a:solidFill>
                      <a:srgbClr val="1C1C2E"/>
                    </a:solidFill>
                    <a:latin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2019</c:v>
                </c:pt>
                <c:pt idx="1">
                  <c:v>2020</c:v>
                </c:pt>
                <c:pt idx="2">
                  <c:v>2021</c:v>
                </c:pt>
                <c:pt idx="3">
                  <c:v>2022</c:v>
                </c:pt>
                <c:pt idx="4">
                  <c:v>2023</c:v>
                </c:pt>
                <c:pt idx="5">
                  <c:v>2024*</c:v>
                </c:pt>
              </c:strCache>
            </c:strRef>
          </c:cat>
          <c:val>
            <c:numRef>
              <c:f>Sheet1!$B$2:$B$7</c:f>
              <c:numCache>
                <c:formatCode>General</c:formatCode>
                <c:ptCount val="6"/>
                <c:pt idx="0">
                  <c:v>2.5</c:v>
                </c:pt>
                <c:pt idx="1">
                  <c:v>2.1</c:v>
                </c:pt>
                <c:pt idx="2">
                  <c:v>3</c:v>
                </c:pt>
                <c:pt idx="3">
                  <c:v>3.8</c:v>
                </c:pt>
                <c:pt idx="4">
                  <c:v>4.2</c:v>
                </c:pt>
                <c:pt idx="5">
                  <c:v>5</c:v>
                </c:pt>
              </c:numCache>
            </c:numRef>
          </c:val>
          <c:extLst>
            <c:ext xmlns:c16="http://schemas.microsoft.com/office/drawing/2014/chart" uri="{C3380CC4-5D6E-409C-BE32-E72D297353CC}">
              <c16:uniqueId val="{00000000-B768-48B8-AD29-7A1762A86DD9}"/>
            </c:ext>
          </c:extLst>
        </c:ser>
        <c:dLbls>
          <c:showLegendKey val="0"/>
          <c:showVal val="1"/>
          <c:showCatName val="0"/>
          <c:showSerName val="0"/>
          <c:showPercent val="0"/>
          <c:showBubbleSize val="0"/>
        </c:dLbls>
        <c:gapWidth val="150"/>
        <c:axId val="2094734554"/>
        <c:axId val="2094734552"/>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1200" b="0" i="0" u="none" strike="noStrike">
                <a:solidFill>
                  <a:srgbClr val="555555"/>
                </a:solidFill>
                <a:latin typeface="Arial"/>
              </a:defRPr>
            </a:pPr>
            <a:endParaRPr lang="en-US"/>
          </a:p>
        </c:txPr>
        <c:crossAx val="2094734552"/>
        <c:crosses val="autoZero"/>
        <c:auto val="1"/>
        <c:lblAlgn val="ctr"/>
        <c:lblOffset val="100"/>
        <c:noMultiLvlLbl val="1"/>
      </c:catAx>
      <c:valAx>
        <c:axId val="2094734552"/>
        <c:scaling>
          <c:orientation val="minMax"/>
        </c:scaling>
        <c:delete val="0"/>
        <c:axPos val="l"/>
        <c:majorGridlines>
          <c:spPr>
            <a:ln w="6350" cap="flat">
              <a:solidFill>
                <a:srgbClr val="DDDDDD"/>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a:lstStyle/>
          <a:p>
            <a:pPr>
              <a:defRPr sz="1200" b="0" i="0" u="none" strike="noStrike">
                <a:solidFill>
                  <a:srgbClr val="555555"/>
                </a:solidFill>
                <a:latin typeface="Arial"/>
              </a:defRPr>
            </a:pPr>
            <a:endParaRPr lang="en-US"/>
          </a:p>
        </c:txPr>
        <c:crossAx val="2094734554"/>
        <c:crosses val="autoZero"/>
        <c:crossBetween val="between"/>
      </c:valAx>
      <c:spPr>
        <a:noFill/>
        <a:ln>
          <a:noFill/>
        </a:ln>
        <a:effectLst/>
      </c:spPr>
    </c:plotArea>
    <c:plotVisOnly val="1"/>
    <c:dispBlanksAs val="span"/>
    <c:showDLblsOverMax val="1"/>
  </c:chart>
  <c:spPr>
    <a:solidFill>
      <a:srgbClr val="FFFFFF"/>
    </a:solid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title>
      <c:tx>
        <c:rich>
          <a:bodyPr/>
          <a:lstStyle/>
          <a:p>
            <a:pPr>
              <a:defRPr sz="950" b="0" i="0" u="none" strike="noStrike">
                <a:solidFill>
                  <a:srgbClr val="333333"/>
                </a:solidFill>
                <a:latin typeface="Arial"/>
              </a:defRPr>
            </a:pPr>
            <a:r>
              <a:rPr lang="en-US" sz="950" b="0" i="0" u="none" strike="noStrike">
                <a:solidFill>
                  <a:srgbClr val="333333"/>
                </a:solidFill>
                <a:latin typeface="Arial"/>
              </a:rPr>
              <a:t>Pakistan FDI Inflows Decline (USD Billion)</a:t>
            </a:r>
          </a:p>
        </c:rich>
      </c:tx>
      <c:layout/>
      <c:overlay val="0"/>
    </c:title>
    <c:autoTitleDeleted val="0"/>
    <c:plotArea>
      <c:layout/>
      <c:barChart>
        <c:barDir val="col"/>
        <c:grouping val="clustered"/>
        <c:varyColors val="0"/>
        <c:ser>
          <c:idx val="0"/>
          <c:order val="0"/>
          <c:tx>
            <c:strRef>
              <c:f>Sheet1!$B$1</c:f>
              <c:strCache>
                <c:ptCount val="1"/>
                <c:pt idx="0">
                  <c:v>FDI Inflow (USD Billion)</c:v>
                </c:pt>
              </c:strCache>
            </c:strRef>
          </c:tx>
          <c:spPr>
            <a:solidFill>
              <a:srgbClr val="1565C0"/>
            </a:solidFill>
            <a:effectLst/>
          </c:spPr>
          <c:invertIfNegative val="0"/>
          <c:dLbls>
            <c:numFmt formatCode="#,##0" sourceLinked="0"/>
            <c:spPr>
              <a:noFill/>
              <a:ln>
                <a:noFill/>
              </a:ln>
              <a:effectLst/>
            </c:spPr>
            <c:txPr>
              <a:bodyPr/>
              <a:lstStyle/>
              <a:p>
                <a:pPr>
                  <a:defRPr sz="850" b="0" i="0" u="none" strike="noStrike">
                    <a:solidFill>
                      <a:srgbClr val="1C1C2E"/>
                    </a:solidFill>
                    <a:latin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2018</c:v>
                </c:pt>
                <c:pt idx="1">
                  <c:v>2019</c:v>
                </c:pt>
                <c:pt idx="2">
                  <c:v>2020</c:v>
                </c:pt>
                <c:pt idx="3">
                  <c:v>2021</c:v>
                </c:pt>
                <c:pt idx="4">
                  <c:v>2022</c:v>
                </c:pt>
                <c:pt idx="5">
                  <c:v>2023</c:v>
                </c:pt>
              </c:strCache>
            </c:strRef>
          </c:cat>
          <c:val>
            <c:numRef>
              <c:f>Sheet1!$B$2:$B$7</c:f>
              <c:numCache>
                <c:formatCode>General</c:formatCode>
                <c:ptCount val="6"/>
                <c:pt idx="0">
                  <c:v>3.8</c:v>
                </c:pt>
                <c:pt idx="1">
                  <c:v>2.2000000000000002</c:v>
                </c:pt>
                <c:pt idx="2">
                  <c:v>2.1</c:v>
                </c:pt>
                <c:pt idx="3">
                  <c:v>1.8</c:v>
                </c:pt>
                <c:pt idx="4">
                  <c:v>1.6</c:v>
                </c:pt>
                <c:pt idx="5">
                  <c:v>0.9</c:v>
                </c:pt>
              </c:numCache>
            </c:numRef>
          </c:val>
          <c:extLst>
            <c:ext xmlns:c16="http://schemas.microsoft.com/office/drawing/2014/chart" uri="{C3380CC4-5D6E-409C-BE32-E72D297353CC}">
              <c16:uniqueId val="{00000000-5A60-41AF-9765-43EC6EC113A6}"/>
            </c:ext>
          </c:extLst>
        </c:ser>
        <c:dLbls>
          <c:showLegendKey val="0"/>
          <c:showVal val="1"/>
          <c:showCatName val="0"/>
          <c:showSerName val="0"/>
          <c:showPercent val="0"/>
          <c:showBubbleSize val="0"/>
        </c:dLbls>
        <c:gapWidth val="150"/>
        <c:axId val="2094734554"/>
        <c:axId val="2094734552"/>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1200" b="0" i="0" u="none" strike="noStrike">
                <a:solidFill>
                  <a:srgbClr val="555555"/>
                </a:solidFill>
                <a:latin typeface="Arial"/>
              </a:defRPr>
            </a:pPr>
            <a:endParaRPr lang="en-US"/>
          </a:p>
        </c:txPr>
        <c:crossAx val="2094734552"/>
        <c:crosses val="autoZero"/>
        <c:auto val="1"/>
        <c:lblAlgn val="ctr"/>
        <c:lblOffset val="100"/>
        <c:noMultiLvlLbl val="1"/>
      </c:catAx>
      <c:valAx>
        <c:axId val="2094734552"/>
        <c:scaling>
          <c:orientation val="minMax"/>
        </c:scaling>
        <c:delete val="0"/>
        <c:axPos val="l"/>
        <c:majorGridlines>
          <c:spPr>
            <a:ln w="6350" cap="flat">
              <a:solidFill>
                <a:srgbClr val="EEEEEE"/>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a:lstStyle/>
          <a:p>
            <a:pPr>
              <a:defRPr sz="1200" b="0" i="0" u="none" strike="noStrike">
                <a:solidFill>
                  <a:srgbClr val="555555"/>
                </a:solidFill>
                <a:latin typeface="Arial"/>
              </a:defRPr>
            </a:pPr>
            <a:endParaRPr lang="en-US"/>
          </a:p>
        </c:txPr>
        <c:crossAx val="2094734554"/>
        <c:crosses val="autoZero"/>
        <c:crossBetween val="between"/>
      </c:valAx>
      <c:spPr>
        <a:noFill/>
        <a:ln>
          <a:noFill/>
        </a:ln>
        <a:effectLst/>
      </c:spPr>
    </c:plotArea>
    <c:plotVisOnly val="1"/>
    <c:dispBlanksAs val="span"/>
    <c:showDLblsOverMax val="1"/>
  </c:chart>
  <c:spPr>
    <a:solidFill>
      <a:srgbClr val="FFFFFF"/>
    </a:solid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barChart>
        <c:barDir val="col"/>
        <c:grouping val="clustered"/>
        <c:varyColors val="0"/>
        <c:ser>
          <c:idx val="0"/>
          <c:order val="0"/>
          <c:tx>
            <c:strRef>
              <c:f>Sheet1!$B$1</c:f>
              <c:strCache>
                <c:ptCount val="1"/>
                <c:pt idx="0">
                  <c:v>TTP Attacks</c:v>
                </c:pt>
              </c:strCache>
            </c:strRef>
          </c:tx>
          <c:spPr>
            <a:solidFill>
              <a:srgbClr val="C0392B"/>
            </a:solidFill>
            <a:effectLst/>
          </c:spPr>
          <c:invertIfNegative val="0"/>
          <c:dPt>
            <c:idx val="0"/>
            <c:invertIfNegative val="0"/>
            <c:bubble3D val="0"/>
            <c:spPr>
              <a:solidFill>
                <a:srgbClr val="C0392B"/>
              </a:solidFill>
              <a:effectLst/>
            </c:spPr>
            <c:extLst>
              <c:ext xmlns:c16="http://schemas.microsoft.com/office/drawing/2014/chart" uri="{C3380CC4-5D6E-409C-BE32-E72D297353CC}">
                <c16:uniqueId val="{00000001-9052-43A9-B7AE-269FA30C746D}"/>
              </c:ext>
            </c:extLst>
          </c:dPt>
          <c:dPt>
            <c:idx val="1"/>
            <c:invertIfNegative val="0"/>
            <c:bubble3D val="0"/>
            <c:spPr>
              <a:solidFill>
                <a:srgbClr val="C0392B"/>
              </a:solidFill>
              <a:effectLst/>
            </c:spPr>
            <c:extLst>
              <c:ext xmlns:c16="http://schemas.microsoft.com/office/drawing/2014/chart" uri="{C3380CC4-5D6E-409C-BE32-E72D297353CC}">
                <c16:uniqueId val="{00000003-9052-43A9-B7AE-269FA30C746D}"/>
              </c:ext>
            </c:extLst>
          </c:dPt>
          <c:dPt>
            <c:idx val="2"/>
            <c:invertIfNegative val="0"/>
            <c:bubble3D val="0"/>
            <c:spPr>
              <a:solidFill>
                <a:srgbClr val="E67E22"/>
              </a:solidFill>
              <a:effectLst/>
            </c:spPr>
            <c:extLst>
              <c:ext xmlns:c16="http://schemas.microsoft.com/office/drawing/2014/chart" uri="{C3380CC4-5D6E-409C-BE32-E72D297353CC}">
                <c16:uniqueId val="{00000005-9052-43A9-B7AE-269FA30C746D}"/>
              </c:ext>
            </c:extLst>
          </c:dPt>
          <c:dPt>
            <c:idx val="3"/>
            <c:invertIfNegative val="0"/>
            <c:bubble3D val="0"/>
            <c:spPr>
              <a:solidFill>
                <a:srgbClr val="E67E22"/>
              </a:solidFill>
              <a:effectLst/>
            </c:spPr>
            <c:extLst>
              <c:ext xmlns:c16="http://schemas.microsoft.com/office/drawing/2014/chart" uri="{C3380CC4-5D6E-409C-BE32-E72D297353CC}">
                <c16:uniqueId val="{00000007-9052-43A9-B7AE-269FA30C746D}"/>
              </c:ext>
            </c:extLst>
          </c:dPt>
          <c:dPt>
            <c:idx val="4"/>
            <c:invertIfNegative val="0"/>
            <c:bubble3D val="0"/>
            <c:spPr>
              <a:solidFill>
                <a:srgbClr val="C0392B"/>
              </a:solidFill>
              <a:effectLst/>
            </c:spPr>
            <c:extLst>
              <c:ext xmlns:c16="http://schemas.microsoft.com/office/drawing/2014/chart" uri="{C3380CC4-5D6E-409C-BE32-E72D297353CC}">
                <c16:uniqueId val="{00000009-9052-43A9-B7AE-269FA30C746D}"/>
              </c:ext>
            </c:extLst>
          </c:dPt>
          <c:dLbls>
            <c:numFmt formatCode="#,##0" sourceLinked="0"/>
            <c:spPr>
              <a:noFill/>
              <a:ln>
                <a:noFill/>
              </a:ln>
              <a:effectLst/>
            </c:spPr>
            <c:txPr>
              <a:bodyPr/>
              <a:lstStyle/>
              <a:p>
                <a:pPr>
                  <a:defRPr sz="1100" b="0" i="0" u="none" strike="noStrike">
                    <a:solidFill>
                      <a:srgbClr val="FFFFFF"/>
                    </a:solidFill>
                    <a:latin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2021</c:v>
                </c:pt>
                <c:pt idx="1">
                  <c:v>2022</c:v>
                </c:pt>
                <c:pt idx="2">
                  <c:v>2023</c:v>
                </c:pt>
                <c:pt idx="3">
                  <c:v>2024 (est)</c:v>
                </c:pt>
                <c:pt idx="4">
                  <c:v>2025 (proj)</c:v>
                </c:pt>
              </c:strCache>
            </c:strRef>
          </c:cat>
          <c:val>
            <c:numRef>
              <c:f>Sheet1!$B$2:$B$6</c:f>
              <c:numCache>
                <c:formatCode>General</c:formatCode>
                <c:ptCount val="5"/>
                <c:pt idx="0">
                  <c:v>573</c:v>
                </c:pt>
                <c:pt idx="1">
                  <c:v>820</c:v>
                </c:pt>
                <c:pt idx="2">
                  <c:v>1203</c:v>
                </c:pt>
                <c:pt idx="3">
                  <c:v>1480</c:v>
                </c:pt>
                <c:pt idx="4">
                  <c:v>1750</c:v>
                </c:pt>
              </c:numCache>
            </c:numRef>
          </c:val>
          <c:extLst>
            <c:ext xmlns:c16="http://schemas.microsoft.com/office/drawing/2014/chart" uri="{C3380CC4-5D6E-409C-BE32-E72D297353CC}">
              <c16:uniqueId val="{0000000A-9052-43A9-B7AE-269FA30C746D}"/>
            </c:ext>
          </c:extLst>
        </c:ser>
        <c:dLbls>
          <c:showLegendKey val="0"/>
          <c:showVal val="1"/>
          <c:showCatName val="0"/>
          <c:showSerName val="0"/>
          <c:showPercent val="0"/>
          <c:showBubbleSize val="0"/>
        </c:dLbls>
        <c:gapWidth val="150"/>
        <c:axId val="2094734554"/>
        <c:axId val="2094734552"/>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1200" b="0" i="0" u="none" strike="noStrike">
                <a:solidFill>
                  <a:srgbClr val="ECF0F1"/>
                </a:solidFill>
                <a:latin typeface="Arial"/>
              </a:defRPr>
            </a:pPr>
            <a:endParaRPr lang="en-US"/>
          </a:p>
        </c:txPr>
        <c:crossAx val="2094734552"/>
        <c:crosses val="autoZero"/>
        <c:auto val="1"/>
        <c:lblAlgn val="ctr"/>
        <c:lblOffset val="100"/>
        <c:noMultiLvlLbl val="1"/>
      </c:catAx>
      <c:valAx>
        <c:axId val="2094734552"/>
        <c:scaling>
          <c:orientation val="minMax"/>
          <c:min val="0"/>
        </c:scaling>
        <c:delete val="0"/>
        <c:axPos val="l"/>
        <c:majorGridlines>
          <c:spPr>
            <a:ln w="6350" cap="flat">
              <a:solidFill>
                <a:srgbClr val="2C3E50"/>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a:lstStyle/>
          <a:p>
            <a:pPr>
              <a:defRPr sz="1100" b="0" i="0" u="none" strike="noStrike">
                <a:solidFill>
                  <a:srgbClr val="ECF0F1"/>
                </a:solidFill>
                <a:latin typeface="Arial"/>
              </a:defRPr>
            </a:pPr>
            <a:endParaRPr lang="en-US"/>
          </a:p>
        </c:txPr>
        <c:crossAx val="2094734554"/>
        <c:crosses val="autoZero"/>
        <c:crossBetween val="between"/>
      </c:valAx>
      <c:spPr>
        <a:solidFill>
          <a:srgbClr val="1B2A3B"/>
        </a:solidFill>
        <a:ln>
          <a:noFill/>
        </a:ln>
        <a:effectLst/>
      </c:spPr>
    </c:plotArea>
    <c:plotVisOnly val="1"/>
    <c:dispBlanksAs val="span"/>
    <c:showDLblsOverMax val="1"/>
  </c:chart>
  <c:spPr>
    <a:solidFill>
      <a:srgbClr val="1B2A3B"/>
    </a:solid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title>
      <c:tx>
        <c:rich>
          <a:bodyPr/>
          <a:lstStyle/>
          <a:p>
            <a:pPr>
              <a:defRPr sz="1200" b="0" i="0" u="none" strike="noStrike">
                <a:solidFill>
                  <a:srgbClr val="ECF0F1"/>
                </a:solidFill>
                <a:latin typeface="Arial"/>
              </a:defRPr>
            </a:pPr>
            <a:r>
              <a:rPr lang="en-US" sz="1200" b="0" i="0" u="none" strike="noStrike">
                <a:solidFill>
                  <a:srgbClr val="ECF0F1"/>
                </a:solidFill>
                <a:latin typeface="Arial"/>
              </a:rPr>
              <a:t>% of Violent Incidents</a:t>
            </a:r>
          </a:p>
        </c:rich>
      </c:tx>
      <c:layout/>
      <c:overlay val="0"/>
    </c:title>
    <c:autoTitleDeleted val="0"/>
    <c:plotArea>
      <c:layout/>
      <c:doughnutChart>
        <c:varyColors val="1"/>
        <c:ser>
          <c:idx val="0"/>
          <c:order val="0"/>
          <c:tx>
            <c:strRef>
              <c:f>Sheet1!$B$1</c:f>
              <c:strCache>
                <c:ptCount val="1"/>
                <c:pt idx="0">
                  <c:v>Incidents</c:v>
                </c:pt>
              </c:strCache>
            </c:strRef>
          </c:tx>
          <c:spPr>
            <a:solidFill>
              <a:schemeClr val="accent1"/>
            </a:solidFill>
            <a:ln w="9525" cap="flat">
              <a:solidFill>
                <a:srgbClr val="F9F9F9"/>
              </a:solidFill>
              <a:prstDash val="solid"/>
              <a:round/>
            </a:ln>
            <a:effectLst/>
          </c:spPr>
          <c:dPt>
            <c:idx val="0"/>
            <c:bubble3D val="0"/>
            <c:spPr>
              <a:solidFill>
                <a:srgbClr val="C0392B"/>
              </a:solidFill>
              <a:effectLst/>
            </c:spPr>
            <c:extLst>
              <c:ext xmlns:c16="http://schemas.microsoft.com/office/drawing/2014/chart" uri="{C3380CC4-5D6E-409C-BE32-E72D297353CC}">
                <c16:uniqueId val="{00000001-762A-4E0E-A460-349B0730740C}"/>
              </c:ext>
            </c:extLst>
          </c:dPt>
          <c:dPt>
            <c:idx val="1"/>
            <c:bubble3D val="0"/>
            <c:spPr>
              <a:solidFill>
                <a:srgbClr val="E67E22"/>
              </a:solidFill>
              <a:effectLst/>
            </c:spPr>
            <c:extLst>
              <c:ext xmlns:c16="http://schemas.microsoft.com/office/drawing/2014/chart" uri="{C3380CC4-5D6E-409C-BE32-E72D297353CC}">
                <c16:uniqueId val="{00000003-762A-4E0E-A460-349B0730740C}"/>
              </c:ext>
            </c:extLst>
          </c:dPt>
          <c:dPt>
            <c:idx val="2"/>
            <c:bubble3D val="0"/>
            <c:spPr>
              <a:solidFill>
                <a:srgbClr val="2C3E50"/>
              </a:solidFill>
              <a:effectLst/>
            </c:spPr>
            <c:extLst>
              <c:ext xmlns:c16="http://schemas.microsoft.com/office/drawing/2014/chart" uri="{C3380CC4-5D6E-409C-BE32-E72D297353CC}">
                <c16:uniqueId val="{00000005-762A-4E0E-A460-349B0730740C}"/>
              </c:ext>
            </c:extLst>
          </c:dPt>
          <c:dLbls>
            <c:dLbl>
              <c:idx val="0"/>
              <c:layout/>
              <c:numFmt formatCode="0%" sourceLinked="0"/>
              <c:spPr/>
              <c:txPr>
                <a:bodyPr/>
                <a:lstStyle/>
                <a:p>
                  <a:pPr>
                    <a:defRPr sz="1200" b="0" i="0" u="none" strike="noStrike">
                      <a:solidFill>
                        <a:srgbClr val="FFFFFF"/>
                      </a:solidFill>
                      <a:latin typeface="Arial"/>
                    </a:defRPr>
                  </a:pPr>
                  <a:endParaRPr lang="en-US"/>
                </a:p>
              </c:txPr>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762A-4E0E-A460-349B0730740C}"/>
                </c:ext>
              </c:extLst>
            </c:dLbl>
            <c:dLbl>
              <c:idx val="1"/>
              <c:layout/>
              <c:numFmt formatCode="0%" sourceLinked="0"/>
              <c:spPr/>
              <c:txPr>
                <a:bodyPr/>
                <a:lstStyle/>
                <a:p>
                  <a:pPr>
                    <a:defRPr sz="1200" b="0" i="0" u="none" strike="noStrike">
                      <a:solidFill>
                        <a:srgbClr val="FFFFFF"/>
                      </a:solidFill>
                      <a:latin typeface="Arial"/>
                    </a:defRPr>
                  </a:pPr>
                  <a:endParaRPr lang="en-US"/>
                </a:p>
              </c:txPr>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762A-4E0E-A460-349B0730740C}"/>
                </c:ext>
              </c:extLst>
            </c:dLbl>
            <c:dLbl>
              <c:idx val="2"/>
              <c:layout/>
              <c:numFmt formatCode="0%" sourceLinked="0"/>
              <c:spPr/>
              <c:txPr>
                <a:bodyPr/>
                <a:lstStyle/>
                <a:p>
                  <a:pPr>
                    <a:defRPr sz="1200" b="0" i="0" u="none" strike="noStrike">
                      <a:solidFill>
                        <a:srgbClr val="FFFFFF"/>
                      </a:solidFill>
                      <a:latin typeface="Arial"/>
                    </a:defRPr>
                  </a:pPr>
                  <a:endParaRPr lang="en-US"/>
                </a:p>
              </c:txPr>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762A-4E0E-A460-349B0730740C}"/>
                </c:ext>
              </c:extLst>
            </c:dLbl>
            <c:numFmt formatCode="0%" sourceLinked="0"/>
            <c:spPr>
              <a:noFill/>
              <a:ln>
                <a:noFill/>
              </a:ln>
              <a:effectLst/>
            </c:spPr>
            <c:txPr>
              <a:bodyPr/>
              <a:lstStyle/>
              <a:p>
                <a:pPr>
                  <a:defRPr sz="1800" b="0" i="0" u="none" strike="noStrike">
                    <a:solidFill>
                      <a:srgbClr val="000000"/>
                    </a:solidFill>
                    <a:latin typeface="Arial"/>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Sheet1!$A$2:$A$4</c:f>
              <c:strCache>
                <c:ptCount val="3"/>
                <c:pt idx="0">
                  <c:v>KP (92%)</c:v>
                </c:pt>
                <c:pt idx="1">
                  <c:v>Balochistan (6%)</c:v>
                </c:pt>
                <c:pt idx="2">
                  <c:v>Other (2%)</c:v>
                </c:pt>
              </c:strCache>
            </c:strRef>
          </c:cat>
          <c:val>
            <c:numRef>
              <c:f>Sheet1!$B$2:$B$4</c:f>
              <c:numCache>
                <c:formatCode>General</c:formatCode>
                <c:ptCount val="3"/>
                <c:pt idx="0">
                  <c:v>92</c:v>
                </c:pt>
                <c:pt idx="1">
                  <c:v>6</c:v>
                </c:pt>
                <c:pt idx="2">
                  <c:v>2</c:v>
                </c:pt>
              </c:numCache>
            </c:numRef>
          </c:val>
          <c:extLst>
            <c:ext xmlns:c16="http://schemas.microsoft.com/office/drawing/2014/chart" uri="{C3380CC4-5D6E-409C-BE32-E72D297353CC}">
              <c16:uniqueId val="{00000006-762A-4E0E-A460-349B0730740C}"/>
            </c:ext>
          </c:extLst>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b"/>
      <c:layout/>
      <c:overlay val="0"/>
      <c:txPr>
        <a:bodyPr/>
        <a:lstStyle/>
        <a:p>
          <a:pPr>
            <a:defRPr sz="1100">
              <a:solidFill>
                <a:srgbClr val="ECF0F1"/>
              </a:solidFill>
            </a:defRPr>
          </a:pPr>
          <a:endParaRPr lang="en-US"/>
        </a:p>
      </c:txPr>
    </c:legend>
    <c:plotVisOnly val="1"/>
    <c:dispBlanksAs val="span"/>
    <c:showDLblsOverMax val="1"/>
  </c:chart>
  <c:spPr>
    <a:solidFill>
      <a:srgbClr val="0D1B2A"/>
    </a:solid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title>
      <c:tx>
        <c:rich>
          <a:bodyPr/>
          <a:lstStyle/>
          <a:p>
            <a:pPr>
              <a:defRPr sz="1200" b="0" i="0" u="none" strike="noStrike">
                <a:solidFill>
                  <a:srgbClr val="ECF0F1"/>
                </a:solidFill>
                <a:latin typeface="Arial"/>
              </a:defRPr>
            </a:pPr>
            <a:r>
              <a:rPr lang="en-US" sz="1200" b="0" i="0" u="none" strike="noStrike">
                <a:solidFill>
                  <a:srgbClr val="ECF0F1"/>
                </a:solidFill>
                <a:latin typeface="Arial"/>
              </a:rPr>
              <a:t>% of Fatalities</a:t>
            </a:r>
          </a:p>
        </c:rich>
      </c:tx>
      <c:layout/>
      <c:overlay val="0"/>
    </c:title>
    <c:autoTitleDeleted val="0"/>
    <c:plotArea>
      <c:layout/>
      <c:doughnutChart>
        <c:varyColors val="1"/>
        <c:ser>
          <c:idx val="0"/>
          <c:order val="0"/>
          <c:tx>
            <c:strRef>
              <c:f>Sheet1!$B$1</c:f>
              <c:strCache>
                <c:ptCount val="1"/>
                <c:pt idx="0">
                  <c:v>Fatalities</c:v>
                </c:pt>
              </c:strCache>
            </c:strRef>
          </c:tx>
          <c:spPr>
            <a:solidFill>
              <a:schemeClr val="accent1"/>
            </a:solidFill>
            <a:ln w="9525" cap="flat">
              <a:solidFill>
                <a:srgbClr val="F9F9F9"/>
              </a:solidFill>
              <a:prstDash val="solid"/>
              <a:round/>
            </a:ln>
            <a:effectLst/>
          </c:spPr>
          <c:dPt>
            <c:idx val="0"/>
            <c:bubble3D val="0"/>
            <c:spPr>
              <a:solidFill>
                <a:srgbClr val="C0392B"/>
              </a:solidFill>
              <a:effectLst/>
            </c:spPr>
            <c:extLst>
              <c:ext xmlns:c16="http://schemas.microsoft.com/office/drawing/2014/chart" uri="{C3380CC4-5D6E-409C-BE32-E72D297353CC}">
                <c16:uniqueId val="{00000001-88CD-43A7-A1C0-8B27B78E2F3B}"/>
              </c:ext>
            </c:extLst>
          </c:dPt>
          <c:dPt>
            <c:idx val="1"/>
            <c:bubble3D val="0"/>
            <c:spPr>
              <a:solidFill>
                <a:srgbClr val="E67E22"/>
              </a:solidFill>
              <a:effectLst/>
            </c:spPr>
            <c:extLst>
              <c:ext xmlns:c16="http://schemas.microsoft.com/office/drawing/2014/chart" uri="{C3380CC4-5D6E-409C-BE32-E72D297353CC}">
                <c16:uniqueId val="{00000003-88CD-43A7-A1C0-8B27B78E2F3B}"/>
              </c:ext>
            </c:extLst>
          </c:dPt>
          <c:dPt>
            <c:idx val="2"/>
            <c:bubble3D val="0"/>
            <c:spPr>
              <a:solidFill>
                <a:srgbClr val="2C3E50"/>
              </a:solidFill>
              <a:effectLst/>
            </c:spPr>
            <c:extLst>
              <c:ext xmlns:c16="http://schemas.microsoft.com/office/drawing/2014/chart" uri="{C3380CC4-5D6E-409C-BE32-E72D297353CC}">
                <c16:uniqueId val="{00000005-88CD-43A7-A1C0-8B27B78E2F3B}"/>
              </c:ext>
            </c:extLst>
          </c:dPt>
          <c:dLbls>
            <c:dLbl>
              <c:idx val="0"/>
              <c:layout/>
              <c:numFmt formatCode="0%" sourceLinked="0"/>
              <c:spPr/>
              <c:txPr>
                <a:bodyPr/>
                <a:lstStyle/>
                <a:p>
                  <a:pPr>
                    <a:defRPr sz="1200" b="0" i="0" u="none" strike="noStrike">
                      <a:solidFill>
                        <a:srgbClr val="FFFFFF"/>
                      </a:solidFill>
                      <a:latin typeface="Arial"/>
                    </a:defRPr>
                  </a:pPr>
                  <a:endParaRPr lang="en-US"/>
                </a:p>
              </c:txPr>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88CD-43A7-A1C0-8B27B78E2F3B}"/>
                </c:ext>
              </c:extLst>
            </c:dLbl>
            <c:dLbl>
              <c:idx val="1"/>
              <c:layout/>
              <c:numFmt formatCode="0%" sourceLinked="0"/>
              <c:spPr/>
              <c:txPr>
                <a:bodyPr/>
                <a:lstStyle/>
                <a:p>
                  <a:pPr>
                    <a:defRPr sz="1200" b="0" i="0" u="none" strike="noStrike">
                      <a:solidFill>
                        <a:srgbClr val="FFFFFF"/>
                      </a:solidFill>
                      <a:latin typeface="Arial"/>
                    </a:defRPr>
                  </a:pPr>
                  <a:endParaRPr lang="en-US"/>
                </a:p>
              </c:txPr>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88CD-43A7-A1C0-8B27B78E2F3B}"/>
                </c:ext>
              </c:extLst>
            </c:dLbl>
            <c:dLbl>
              <c:idx val="2"/>
              <c:layout/>
              <c:numFmt formatCode="0%" sourceLinked="0"/>
              <c:spPr/>
              <c:txPr>
                <a:bodyPr/>
                <a:lstStyle/>
                <a:p>
                  <a:pPr>
                    <a:defRPr sz="1200" b="0" i="0" u="none" strike="noStrike">
                      <a:solidFill>
                        <a:srgbClr val="FFFFFF"/>
                      </a:solidFill>
                      <a:latin typeface="Arial"/>
                    </a:defRPr>
                  </a:pPr>
                  <a:endParaRPr lang="en-US"/>
                </a:p>
              </c:txPr>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88CD-43A7-A1C0-8B27B78E2F3B}"/>
                </c:ext>
              </c:extLst>
            </c:dLbl>
            <c:numFmt formatCode="0%" sourceLinked="0"/>
            <c:spPr>
              <a:noFill/>
              <a:ln>
                <a:noFill/>
              </a:ln>
              <a:effectLst/>
            </c:spPr>
            <c:txPr>
              <a:bodyPr/>
              <a:lstStyle/>
              <a:p>
                <a:pPr>
                  <a:defRPr sz="1800" b="0" i="0" u="none" strike="noStrike">
                    <a:solidFill>
                      <a:srgbClr val="000000"/>
                    </a:solidFill>
                    <a:latin typeface="Arial"/>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Sheet1!$A$2:$A$4</c:f>
              <c:strCache>
                <c:ptCount val="3"/>
                <c:pt idx="0">
                  <c:v>KP (96%)</c:v>
                </c:pt>
                <c:pt idx="1">
                  <c:v>Balochistan (3%)</c:v>
                </c:pt>
                <c:pt idx="2">
                  <c:v>Other (1%)</c:v>
                </c:pt>
              </c:strCache>
            </c:strRef>
          </c:cat>
          <c:val>
            <c:numRef>
              <c:f>Sheet1!$B$2:$B$4</c:f>
              <c:numCache>
                <c:formatCode>General</c:formatCode>
                <c:ptCount val="3"/>
                <c:pt idx="0">
                  <c:v>96</c:v>
                </c:pt>
                <c:pt idx="1">
                  <c:v>3</c:v>
                </c:pt>
                <c:pt idx="2">
                  <c:v>1</c:v>
                </c:pt>
              </c:numCache>
            </c:numRef>
          </c:val>
          <c:extLst>
            <c:ext xmlns:c16="http://schemas.microsoft.com/office/drawing/2014/chart" uri="{C3380CC4-5D6E-409C-BE32-E72D297353CC}">
              <c16:uniqueId val="{00000006-88CD-43A7-A1C0-8B27B78E2F3B}"/>
            </c:ext>
          </c:extLst>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b"/>
      <c:layout/>
      <c:overlay val="0"/>
      <c:txPr>
        <a:bodyPr/>
        <a:lstStyle/>
        <a:p>
          <a:pPr>
            <a:defRPr sz="1100">
              <a:solidFill>
                <a:srgbClr val="ECF0F1"/>
              </a:solidFill>
            </a:defRPr>
          </a:pPr>
          <a:endParaRPr lang="en-US"/>
        </a:p>
      </c:txPr>
    </c:legend>
    <c:plotVisOnly val="1"/>
    <c:dispBlanksAs val="span"/>
    <c:showDLblsOverMax val="1"/>
  </c:chart>
  <c:spPr>
    <a:solidFill>
      <a:srgbClr val="0D1B2A"/>
    </a:solid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lineChart>
        <c:grouping val="standard"/>
        <c:varyColors val="0"/>
        <c:ser>
          <c:idx val="0"/>
          <c:order val="0"/>
          <c:tx>
            <c:strRef>
              <c:f>Sheet1!$B$1</c:f>
              <c:strCache>
                <c:ptCount val="1"/>
                <c:pt idx="0">
                  <c:v>Terror Deaths</c:v>
                </c:pt>
              </c:strCache>
            </c:strRef>
          </c:tx>
          <c:spPr>
            <a:ln w="38100" cap="flat">
              <a:solidFill>
                <a:srgbClr val="C0392B"/>
              </a:solidFill>
              <a:prstDash val="solid"/>
              <a:round/>
            </a:ln>
            <a:effectLst/>
          </c:spPr>
          <c:marker>
            <c:symbol val="circle"/>
            <c:size val="6"/>
            <c:spPr>
              <a:solidFill>
                <a:srgbClr val="C0392B"/>
              </a:solidFill>
              <a:ln w="9525" cap="flat">
                <a:solidFill>
                  <a:srgbClr val="C0392B"/>
                </a:solidFill>
                <a:prstDash val="solid"/>
                <a:round/>
              </a:ln>
              <a:effectLst/>
            </c:spPr>
          </c:marker>
          <c:cat>
            <c:strRef>
              <c:f>Sheet1!$A$2:$A$6</c:f>
              <c:strCache>
                <c:ptCount val="5"/>
                <c:pt idx="0">
                  <c:v>2021</c:v>
                </c:pt>
                <c:pt idx="1">
                  <c:v>2022</c:v>
                </c:pt>
                <c:pt idx="2">
                  <c:v>2023</c:v>
                </c:pt>
                <c:pt idx="3">
                  <c:v>2024</c:v>
                </c:pt>
                <c:pt idx="4">
                  <c:v>2025 (est)</c:v>
                </c:pt>
              </c:strCache>
            </c:strRef>
          </c:cat>
          <c:val>
            <c:numRef>
              <c:f>Sheet1!$B$2:$B$6</c:f>
              <c:numCache>
                <c:formatCode>General</c:formatCode>
                <c:ptCount val="5"/>
                <c:pt idx="0">
                  <c:v>745</c:v>
                </c:pt>
                <c:pt idx="1">
                  <c:v>890</c:v>
                </c:pt>
                <c:pt idx="2">
                  <c:v>1012</c:v>
                </c:pt>
                <c:pt idx="3">
                  <c:v>1081</c:v>
                </c:pt>
                <c:pt idx="4">
                  <c:v>1450</c:v>
                </c:pt>
              </c:numCache>
            </c:numRef>
          </c:val>
          <c:smooth val="1"/>
          <c:extLst>
            <c:ext xmlns:c16="http://schemas.microsoft.com/office/drawing/2014/chart" uri="{C3380CC4-5D6E-409C-BE32-E72D297353CC}">
              <c16:uniqueId val="{00000000-0AF6-49E5-9FB6-CBE9BD76ED42}"/>
            </c:ext>
          </c:extLst>
        </c:ser>
        <c:ser>
          <c:idx val="1"/>
          <c:order val="1"/>
          <c:tx>
            <c:strRef>
              <c:f>Sheet1!$C$1</c:f>
              <c:strCache>
                <c:ptCount val="1"/>
                <c:pt idx="0">
                  <c:v>Security Personnel Killed</c:v>
                </c:pt>
              </c:strCache>
            </c:strRef>
          </c:tx>
          <c:spPr>
            <a:ln w="38100" cap="flat">
              <a:solidFill>
                <a:srgbClr val="1ABC9C"/>
              </a:solidFill>
              <a:prstDash val="solid"/>
              <a:round/>
            </a:ln>
            <a:effectLst/>
          </c:spPr>
          <c:marker>
            <c:symbol val="circle"/>
            <c:size val="6"/>
            <c:spPr>
              <a:solidFill>
                <a:srgbClr val="1ABC9C"/>
              </a:solidFill>
              <a:ln w="9525" cap="flat">
                <a:solidFill>
                  <a:srgbClr val="1ABC9C"/>
                </a:solidFill>
                <a:prstDash val="solid"/>
                <a:round/>
              </a:ln>
              <a:effectLst/>
            </c:spPr>
          </c:marker>
          <c:cat>
            <c:strRef>
              <c:f>Sheet1!$A$2:$A$6</c:f>
              <c:strCache>
                <c:ptCount val="5"/>
                <c:pt idx="0">
                  <c:v>2021</c:v>
                </c:pt>
                <c:pt idx="1">
                  <c:v>2022</c:v>
                </c:pt>
                <c:pt idx="2">
                  <c:v>2023</c:v>
                </c:pt>
                <c:pt idx="3">
                  <c:v>2024</c:v>
                </c:pt>
                <c:pt idx="4">
                  <c:v>2025 (est)</c:v>
                </c:pt>
              </c:strCache>
            </c:strRef>
          </c:cat>
          <c:val>
            <c:numRef>
              <c:f>Sheet1!$C$2:$C$6</c:f>
              <c:numCache>
                <c:formatCode>General</c:formatCode>
                <c:ptCount val="5"/>
                <c:pt idx="0">
                  <c:v>390</c:v>
                </c:pt>
                <c:pt idx="1">
                  <c:v>460</c:v>
                </c:pt>
                <c:pt idx="2">
                  <c:v>510</c:v>
                </c:pt>
                <c:pt idx="3">
                  <c:v>580</c:v>
                </c:pt>
                <c:pt idx="4">
                  <c:v>640</c:v>
                </c:pt>
              </c:numCache>
            </c:numRef>
          </c:val>
          <c:smooth val="1"/>
          <c:extLst>
            <c:ext xmlns:c16="http://schemas.microsoft.com/office/drawing/2014/chart" uri="{C3380CC4-5D6E-409C-BE32-E72D297353CC}">
              <c16:uniqueId val="{00000001-0AF6-49E5-9FB6-CBE9BD76ED42}"/>
            </c:ext>
          </c:extLst>
        </c:ser>
        <c:dLbls>
          <c:showLegendKey val="0"/>
          <c:showVal val="0"/>
          <c:showCatName val="0"/>
          <c:showSerName val="0"/>
          <c:showPercent val="0"/>
          <c:showBubbleSize val="0"/>
        </c:dLbls>
        <c:marker val="1"/>
        <c:smooth val="0"/>
        <c:axId val="2094734554"/>
        <c:axId val="2094734552"/>
      </c:line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1200" b="0" i="0" u="none" strike="noStrike">
                <a:solidFill>
                  <a:srgbClr val="ECF0F1"/>
                </a:solidFill>
                <a:latin typeface="Arial"/>
              </a:defRPr>
            </a:pPr>
            <a:endParaRPr lang="en-US"/>
          </a:p>
        </c:txPr>
        <c:crossAx val="2094734552"/>
        <c:crosses val="autoZero"/>
        <c:auto val="1"/>
        <c:lblAlgn val="ctr"/>
        <c:lblOffset val="100"/>
        <c:noMultiLvlLbl val="1"/>
      </c:catAx>
      <c:valAx>
        <c:axId val="2094734552"/>
        <c:scaling>
          <c:orientation val="minMax"/>
          <c:min val="0"/>
        </c:scaling>
        <c:delete val="0"/>
        <c:axPos val="l"/>
        <c:majorGridlines>
          <c:spPr>
            <a:ln w="6350" cap="flat">
              <a:solidFill>
                <a:srgbClr val="2C3E50"/>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a:lstStyle/>
          <a:p>
            <a:pPr>
              <a:defRPr sz="1100" b="0" i="0" u="none" strike="noStrike">
                <a:solidFill>
                  <a:srgbClr val="ECF0F1"/>
                </a:solidFill>
                <a:latin typeface="Arial"/>
              </a:defRPr>
            </a:pPr>
            <a:endParaRPr lang="en-US"/>
          </a:p>
        </c:txPr>
        <c:crossAx val="2094734554"/>
        <c:crosses val="autoZero"/>
        <c:crossBetween val="between"/>
      </c:valAx>
      <c:spPr>
        <a:solidFill>
          <a:srgbClr val="1B2A3B"/>
        </a:solidFill>
        <a:ln>
          <a:noFill/>
        </a:ln>
        <a:effectLst/>
      </c:spPr>
    </c:plotArea>
    <c:legend>
      <c:legendPos val="b"/>
      <c:layout/>
      <c:overlay val="0"/>
      <c:txPr>
        <a:bodyPr/>
        <a:lstStyle/>
        <a:p>
          <a:pPr>
            <a:defRPr sz="1100">
              <a:solidFill>
                <a:srgbClr val="ECF0F1"/>
              </a:solidFill>
            </a:defRPr>
          </a:pPr>
          <a:endParaRPr lang="en-US"/>
        </a:p>
      </c:txPr>
    </c:legend>
    <c:plotVisOnly val="1"/>
    <c:dispBlanksAs val="span"/>
    <c:showDLblsOverMax val="1"/>
  </c:chart>
  <c:spPr>
    <a:solidFill>
      <a:srgbClr val="1B2A3B"/>
    </a:solid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5D1A0-3284-499D-8E9E-42F409F8F556}" type="datetimeFigureOut">
              <a:rPr lang="en-US" smtClean="0"/>
              <a:t>3/11/2026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3C4F0-AF35-4A8A-B22A-22A84A04A5FB}" type="slidenum">
              <a:rPr lang="en-US" smtClean="0"/>
              <a:t>‹#›</a:t>
            </a:fld>
            <a:endParaRPr lang="en-US"/>
          </a:p>
        </p:txBody>
      </p:sp>
    </p:spTree>
    <p:extLst>
      <p:ext uri="{BB962C8B-B14F-4D97-AF65-F5344CB8AC3E}">
        <p14:creationId xmlns:p14="http://schemas.microsoft.com/office/powerpoint/2010/main" val="271197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3650891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3798586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3589267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3739966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2888690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495461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493348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2287610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424882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2094102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3439496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229153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1131062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4038556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108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3557892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75</a:t>
            </a:fld>
            <a:endParaRPr lang="en-US"/>
          </a:p>
        </p:txBody>
      </p:sp>
    </p:spTree>
    <p:extLst>
      <p:ext uri="{BB962C8B-B14F-4D97-AF65-F5344CB8AC3E}">
        <p14:creationId xmlns:p14="http://schemas.microsoft.com/office/powerpoint/2010/main" val="332307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76</a:t>
            </a:fld>
            <a:endParaRPr lang="en-US"/>
          </a:p>
        </p:txBody>
      </p:sp>
    </p:spTree>
    <p:extLst>
      <p:ext uri="{BB962C8B-B14F-4D97-AF65-F5344CB8AC3E}">
        <p14:creationId xmlns:p14="http://schemas.microsoft.com/office/powerpoint/2010/main" val="2123216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77</a:t>
            </a:fld>
            <a:endParaRPr lang="en-US"/>
          </a:p>
        </p:txBody>
      </p:sp>
    </p:spTree>
    <p:extLst>
      <p:ext uri="{BB962C8B-B14F-4D97-AF65-F5344CB8AC3E}">
        <p14:creationId xmlns:p14="http://schemas.microsoft.com/office/powerpoint/2010/main" val="570445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78</a:t>
            </a:fld>
            <a:endParaRPr lang="en-US"/>
          </a:p>
        </p:txBody>
      </p:sp>
    </p:spTree>
    <p:extLst>
      <p:ext uri="{BB962C8B-B14F-4D97-AF65-F5344CB8AC3E}">
        <p14:creationId xmlns:p14="http://schemas.microsoft.com/office/powerpoint/2010/main" val="2708599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79</a:t>
            </a:fld>
            <a:endParaRPr lang="en-US"/>
          </a:p>
        </p:txBody>
      </p:sp>
    </p:spTree>
    <p:extLst>
      <p:ext uri="{BB962C8B-B14F-4D97-AF65-F5344CB8AC3E}">
        <p14:creationId xmlns:p14="http://schemas.microsoft.com/office/powerpoint/2010/main" val="2457046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80</a:t>
            </a:fld>
            <a:endParaRPr lang="en-US"/>
          </a:p>
        </p:txBody>
      </p:sp>
    </p:spTree>
    <p:extLst>
      <p:ext uri="{BB962C8B-B14F-4D97-AF65-F5344CB8AC3E}">
        <p14:creationId xmlns:p14="http://schemas.microsoft.com/office/powerpoint/2010/main" val="1551733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421131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81</a:t>
            </a:fld>
            <a:endParaRPr lang="en-US"/>
          </a:p>
        </p:txBody>
      </p:sp>
    </p:spTree>
    <p:extLst>
      <p:ext uri="{BB962C8B-B14F-4D97-AF65-F5344CB8AC3E}">
        <p14:creationId xmlns:p14="http://schemas.microsoft.com/office/powerpoint/2010/main" val="741587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96</a:t>
            </a:fld>
            <a:endParaRPr lang="en-US"/>
          </a:p>
        </p:txBody>
      </p:sp>
    </p:spTree>
    <p:extLst>
      <p:ext uri="{BB962C8B-B14F-4D97-AF65-F5344CB8AC3E}">
        <p14:creationId xmlns:p14="http://schemas.microsoft.com/office/powerpoint/2010/main" val="737519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100</a:t>
            </a:fld>
            <a:endParaRPr lang="en-US"/>
          </a:p>
        </p:txBody>
      </p:sp>
    </p:spTree>
    <p:extLst>
      <p:ext uri="{BB962C8B-B14F-4D97-AF65-F5344CB8AC3E}">
        <p14:creationId xmlns:p14="http://schemas.microsoft.com/office/powerpoint/2010/main" val="1575669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101</a:t>
            </a:fld>
            <a:endParaRPr lang="en-US"/>
          </a:p>
        </p:txBody>
      </p:sp>
    </p:spTree>
    <p:extLst>
      <p:ext uri="{BB962C8B-B14F-4D97-AF65-F5344CB8AC3E}">
        <p14:creationId xmlns:p14="http://schemas.microsoft.com/office/powerpoint/2010/main" val="30565105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102</a:t>
            </a:fld>
            <a:endParaRPr lang="en-US"/>
          </a:p>
        </p:txBody>
      </p:sp>
    </p:spTree>
    <p:extLst>
      <p:ext uri="{BB962C8B-B14F-4D97-AF65-F5344CB8AC3E}">
        <p14:creationId xmlns:p14="http://schemas.microsoft.com/office/powerpoint/2010/main" val="11594783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103</a:t>
            </a:fld>
            <a:endParaRPr lang="en-US"/>
          </a:p>
        </p:txBody>
      </p:sp>
    </p:spTree>
    <p:extLst>
      <p:ext uri="{BB962C8B-B14F-4D97-AF65-F5344CB8AC3E}">
        <p14:creationId xmlns:p14="http://schemas.microsoft.com/office/powerpoint/2010/main" val="1791437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104</a:t>
            </a:fld>
            <a:endParaRPr lang="en-US"/>
          </a:p>
        </p:txBody>
      </p:sp>
    </p:spTree>
    <p:extLst>
      <p:ext uri="{BB962C8B-B14F-4D97-AF65-F5344CB8AC3E}">
        <p14:creationId xmlns:p14="http://schemas.microsoft.com/office/powerpoint/2010/main" val="38398398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122</a:t>
            </a:fld>
            <a:endParaRPr lang="en-US"/>
          </a:p>
        </p:txBody>
      </p:sp>
    </p:spTree>
    <p:extLst>
      <p:ext uri="{BB962C8B-B14F-4D97-AF65-F5344CB8AC3E}">
        <p14:creationId xmlns:p14="http://schemas.microsoft.com/office/powerpoint/2010/main" val="642594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123</a:t>
            </a:fld>
            <a:endParaRPr lang="en-US"/>
          </a:p>
        </p:txBody>
      </p:sp>
    </p:spTree>
    <p:extLst>
      <p:ext uri="{BB962C8B-B14F-4D97-AF65-F5344CB8AC3E}">
        <p14:creationId xmlns:p14="http://schemas.microsoft.com/office/powerpoint/2010/main" val="15945996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124</a:t>
            </a:fld>
            <a:endParaRPr lang="en-US"/>
          </a:p>
        </p:txBody>
      </p:sp>
    </p:spTree>
    <p:extLst>
      <p:ext uri="{BB962C8B-B14F-4D97-AF65-F5344CB8AC3E}">
        <p14:creationId xmlns:p14="http://schemas.microsoft.com/office/powerpoint/2010/main" val="662828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2688317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274362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3956137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872860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2575467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4250864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2389E9-F9EC-46BF-B4A7-67B5BED9ACB9}"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2E902-A335-4D73-893A-841447F89232}" type="slidenum">
              <a:rPr lang="en-US" smtClean="0"/>
              <a:t>‹#›</a:t>
            </a:fld>
            <a:endParaRPr lang="en-US"/>
          </a:p>
        </p:txBody>
      </p:sp>
    </p:spTree>
    <p:extLst>
      <p:ext uri="{BB962C8B-B14F-4D97-AF65-F5344CB8AC3E}">
        <p14:creationId xmlns:p14="http://schemas.microsoft.com/office/powerpoint/2010/main" val="2736930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2389E9-F9EC-46BF-B4A7-67B5BED9ACB9}"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2E902-A335-4D73-893A-841447F89232}" type="slidenum">
              <a:rPr lang="en-US" smtClean="0"/>
              <a:t>‹#›</a:t>
            </a:fld>
            <a:endParaRPr lang="en-US"/>
          </a:p>
        </p:txBody>
      </p:sp>
    </p:spTree>
    <p:extLst>
      <p:ext uri="{BB962C8B-B14F-4D97-AF65-F5344CB8AC3E}">
        <p14:creationId xmlns:p14="http://schemas.microsoft.com/office/powerpoint/2010/main" val="3426872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2389E9-F9EC-46BF-B4A7-67B5BED9ACB9}"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2E902-A335-4D73-893A-841447F89232}" type="slidenum">
              <a:rPr lang="en-US" smtClean="0"/>
              <a:t>‹#›</a:t>
            </a:fld>
            <a:endParaRPr lang="en-US"/>
          </a:p>
        </p:txBody>
      </p:sp>
    </p:spTree>
    <p:extLst>
      <p:ext uri="{BB962C8B-B14F-4D97-AF65-F5344CB8AC3E}">
        <p14:creationId xmlns:p14="http://schemas.microsoft.com/office/powerpoint/2010/main" val="1857447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048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06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2389E9-F9EC-46BF-B4A7-67B5BED9ACB9}"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2E902-A335-4D73-893A-841447F89232}" type="slidenum">
              <a:rPr lang="en-US" smtClean="0"/>
              <a:t>‹#›</a:t>
            </a:fld>
            <a:endParaRPr lang="en-US"/>
          </a:p>
        </p:txBody>
      </p:sp>
    </p:spTree>
    <p:extLst>
      <p:ext uri="{BB962C8B-B14F-4D97-AF65-F5344CB8AC3E}">
        <p14:creationId xmlns:p14="http://schemas.microsoft.com/office/powerpoint/2010/main" val="3617325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2389E9-F9EC-46BF-B4A7-67B5BED9ACB9}"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2E902-A335-4D73-893A-841447F89232}" type="slidenum">
              <a:rPr lang="en-US" smtClean="0"/>
              <a:t>‹#›</a:t>
            </a:fld>
            <a:endParaRPr lang="en-US"/>
          </a:p>
        </p:txBody>
      </p:sp>
    </p:spTree>
    <p:extLst>
      <p:ext uri="{BB962C8B-B14F-4D97-AF65-F5344CB8AC3E}">
        <p14:creationId xmlns:p14="http://schemas.microsoft.com/office/powerpoint/2010/main" val="3820720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2389E9-F9EC-46BF-B4A7-67B5BED9ACB9}"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82E902-A335-4D73-893A-841447F89232}" type="slidenum">
              <a:rPr lang="en-US" smtClean="0"/>
              <a:t>‹#›</a:t>
            </a:fld>
            <a:endParaRPr lang="en-US"/>
          </a:p>
        </p:txBody>
      </p:sp>
    </p:spTree>
    <p:extLst>
      <p:ext uri="{BB962C8B-B14F-4D97-AF65-F5344CB8AC3E}">
        <p14:creationId xmlns:p14="http://schemas.microsoft.com/office/powerpoint/2010/main" val="3997700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2389E9-F9EC-46BF-B4A7-67B5BED9ACB9}" type="datetimeFigureOut">
              <a:rPr lang="en-US" smtClean="0"/>
              <a:t>3/11/2026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82E902-A335-4D73-893A-841447F89232}" type="slidenum">
              <a:rPr lang="en-US" smtClean="0"/>
              <a:t>‹#›</a:t>
            </a:fld>
            <a:endParaRPr lang="en-US"/>
          </a:p>
        </p:txBody>
      </p:sp>
    </p:spTree>
    <p:extLst>
      <p:ext uri="{BB962C8B-B14F-4D97-AF65-F5344CB8AC3E}">
        <p14:creationId xmlns:p14="http://schemas.microsoft.com/office/powerpoint/2010/main" val="2130007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2389E9-F9EC-46BF-B4A7-67B5BED9ACB9}" type="datetimeFigureOut">
              <a:rPr lang="en-US" smtClean="0"/>
              <a:t>3/11/2026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82E902-A335-4D73-893A-841447F89232}" type="slidenum">
              <a:rPr lang="en-US" smtClean="0"/>
              <a:t>‹#›</a:t>
            </a:fld>
            <a:endParaRPr lang="en-US"/>
          </a:p>
        </p:txBody>
      </p:sp>
    </p:spTree>
    <p:extLst>
      <p:ext uri="{BB962C8B-B14F-4D97-AF65-F5344CB8AC3E}">
        <p14:creationId xmlns:p14="http://schemas.microsoft.com/office/powerpoint/2010/main" val="2650033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2389E9-F9EC-46BF-B4A7-67B5BED9ACB9}" type="datetimeFigureOut">
              <a:rPr lang="en-US" smtClean="0"/>
              <a:t>3/11/2026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82E902-A335-4D73-893A-841447F89232}" type="slidenum">
              <a:rPr lang="en-US" smtClean="0"/>
              <a:t>‹#›</a:t>
            </a:fld>
            <a:endParaRPr lang="en-US"/>
          </a:p>
        </p:txBody>
      </p:sp>
    </p:spTree>
    <p:extLst>
      <p:ext uri="{BB962C8B-B14F-4D97-AF65-F5344CB8AC3E}">
        <p14:creationId xmlns:p14="http://schemas.microsoft.com/office/powerpoint/2010/main" val="584166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92389E9-F9EC-46BF-B4A7-67B5BED9ACB9}"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82E902-A335-4D73-893A-841447F89232}" type="slidenum">
              <a:rPr lang="en-US" smtClean="0"/>
              <a:t>‹#›</a:t>
            </a:fld>
            <a:endParaRPr lang="en-US"/>
          </a:p>
        </p:txBody>
      </p:sp>
    </p:spTree>
    <p:extLst>
      <p:ext uri="{BB962C8B-B14F-4D97-AF65-F5344CB8AC3E}">
        <p14:creationId xmlns:p14="http://schemas.microsoft.com/office/powerpoint/2010/main" val="559402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92389E9-F9EC-46BF-B4A7-67B5BED9ACB9}"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82E902-A335-4D73-893A-841447F89232}" type="slidenum">
              <a:rPr lang="en-US" smtClean="0"/>
              <a:t>‹#›</a:t>
            </a:fld>
            <a:endParaRPr lang="en-US"/>
          </a:p>
        </p:txBody>
      </p:sp>
    </p:spTree>
    <p:extLst>
      <p:ext uri="{BB962C8B-B14F-4D97-AF65-F5344CB8AC3E}">
        <p14:creationId xmlns:p14="http://schemas.microsoft.com/office/powerpoint/2010/main" val="2302040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2389E9-F9EC-46BF-B4A7-67B5BED9ACB9}" type="datetimeFigureOut">
              <a:rPr lang="en-US" smtClean="0"/>
              <a:t>3/11/2026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82E902-A335-4D73-893A-841447F89232}" type="slidenum">
              <a:rPr lang="en-US" smtClean="0"/>
              <a:t>‹#›</a:t>
            </a:fld>
            <a:endParaRPr lang="en-US"/>
          </a:p>
        </p:txBody>
      </p:sp>
    </p:spTree>
    <p:extLst>
      <p:ext uri="{BB962C8B-B14F-4D97-AF65-F5344CB8AC3E}">
        <p14:creationId xmlns:p14="http://schemas.microsoft.com/office/powerpoint/2010/main" val="3928219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681446"/>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webp"/><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2" Type="http://schemas.openxmlformats.org/officeDocument/2006/relationships/image" Target="../media/image4.webp"/><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991341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055" y="665018"/>
            <a:ext cx="9550400" cy="5606473"/>
          </a:xfrm>
          <a:prstGeom prst="rect">
            <a:avLst/>
          </a:prstGeom>
        </p:spPr>
      </p:pic>
    </p:spTree>
    <p:extLst>
      <p:ext uri="{BB962C8B-B14F-4D97-AF65-F5344CB8AC3E}">
        <p14:creationId xmlns:p14="http://schemas.microsoft.com/office/powerpoint/2010/main" val="410506053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914400"/>
          </a:xfrm>
          <a:prstGeom prst="rect">
            <a:avLst/>
          </a:prstGeom>
          <a:solidFill>
            <a:srgbClr val="0A1931"/>
          </a:solidFill>
          <a:ln w="12700">
            <a:solidFill>
              <a:srgbClr val="0A1931"/>
            </a:solidFill>
            <a:prstDash val="solid"/>
          </a:ln>
        </p:spPr>
      </p:sp>
      <p:sp>
        <p:nvSpPr>
          <p:cNvPr id="3" name="Shape 1"/>
          <p:cNvSpPr/>
          <p:nvPr/>
        </p:nvSpPr>
        <p:spPr>
          <a:xfrm>
            <a:off x="0" y="0"/>
            <a:ext cx="146304" cy="914400"/>
          </a:xfrm>
          <a:prstGeom prst="rect">
            <a:avLst/>
          </a:prstGeom>
          <a:solidFill>
            <a:srgbClr val="C9A84C"/>
          </a:solidFill>
          <a:ln w="12700">
            <a:solidFill>
              <a:srgbClr val="C9A84C"/>
            </a:solidFill>
            <a:prstDash val="solid"/>
          </a:ln>
        </p:spPr>
      </p:sp>
      <p:sp>
        <p:nvSpPr>
          <p:cNvPr id="4" name="Text 2"/>
          <p:cNvSpPr/>
          <p:nvPr/>
        </p:nvSpPr>
        <p:spPr>
          <a:xfrm>
            <a:off x="304800" y="0"/>
            <a:ext cx="11582400" cy="914400"/>
          </a:xfrm>
          <a:prstGeom prst="rect">
            <a:avLst/>
          </a:prstGeom>
          <a:noFill/>
          <a:ln/>
        </p:spPr>
        <p:txBody>
          <a:bodyPr wrap="square" lIns="0" tIns="0" rIns="0" bIns="0" rtlCol="0" anchor="ctr"/>
          <a:lstStyle/>
          <a:p>
            <a:r>
              <a:rPr lang="en-US" sz="2400" b="1" kern="0" spc="267" dirty="0">
                <a:solidFill>
                  <a:srgbClr val="FFFFFF"/>
                </a:solidFill>
                <a:latin typeface="Trebuchet MS" pitchFamily="34" charset="0"/>
                <a:ea typeface="Trebuchet MS" pitchFamily="34" charset="-122"/>
                <a:cs typeface="Trebuchet MS" pitchFamily="34" charset="-120"/>
              </a:rPr>
              <a:t>COLD WAR ALLIANCE ERA</a:t>
            </a:r>
            <a:endParaRPr lang="en-US" sz="2400" dirty="0"/>
          </a:p>
        </p:txBody>
      </p:sp>
      <p:sp>
        <p:nvSpPr>
          <p:cNvPr id="5" name="Text 3"/>
          <p:cNvSpPr/>
          <p:nvPr/>
        </p:nvSpPr>
        <p:spPr>
          <a:xfrm>
            <a:off x="304800" y="950976"/>
            <a:ext cx="11582400" cy="341376"/>
          </a:xfrm>
          <a:prstGeom prst="rect">
            <a:avLst/>
          </a:prstGeom>
          <a:noFill/>
          <a:ln/>
        </p:spPr>
        <p:txBody>
          <a:bodyPr wrap="square" lIns="0" tIns="0" rIns="0" bIns="0" rtlCol="0" anchor="ctr"/>
          <a:lstStyle/>
          <a:p>
            <a:r>
              <a:rPr lang="en-US" sz="1467" i="1" dirty="0">
                <a:solidFill>
                  <a:srgbClr val="C9A84C"/>
                </a:solidFill>
                <a:latin typeface="Calibri" pitchFamily="34" charset="0"/>
                <a:ea typeface="Calibri" pitchFamily="34" charset="-122"/>
                <a:cs typeface="Calibri" pitchFamily="34" charset="-120"/>
              </a:rPr>
              <a:t>1954–1989: Strategic Partnership</a:t>
            </a:r>
            <a:endParaRPr lang="en-US" sz="1467" dirty="0"/>
          </a:p>
        </p:txBody>
      </p:sp>
      <p:sp>
        <p:nvSpPr>
          <p:cNvPr id="6" name="Shape 4"/>
          <p:cNvSpPr/>
          <p:nvPr/>
        </p:nvSpPr>
        <p:spPr>
          <a:xfrm>
            <a:off x="304800" y="1280160"/>
            <a:ext cx="3657600" cy="3779520"/>
          </a:xfrm>
          <a:prstGeom prst="rect">
            <a:avLst/>
          </a:prstGeom>
          <a:solidFill>
            <a:srgbClr val="FFFFFF"/>
          </a:solidFill>
          <a:ln w="12700">
            <a:solidFill>
              <a:srgbClr val="D4DCE8"/>
            </a:solidFill>
            <a:prstDash val="solid"/>
          </a:ln>
          <a:effectLst>
            <a:outerShdw blurRad="76200" dist="38100" dir="8100000" algn="bl" rotWithShape="0">
              <a:srgbClr val="000000">
                <a:alpha val="10000"/>
              </a:srgbClr>
            </a:outerShdw>
          </a:effectLst>
        </p:spPr>
      </p:sp>
      <p:sp>
        <p:nvSpPr>
          <p:cNvPr id="7" name="Shape 5"/>
          <p:cNvSpPr/>
          <p:nvPr/>
        </p:nvSpPr>
        <p:spPr>
          <a:xfrm>
            <a:off x="304800" y="1280160"/>
            <a:ext cx="3657600" cy="914400"/>
          </a:xfrm>
          <a:prstGeom prst="rect">
            <a:avLst/>
          </a:prstGeom>
          <a:solidFill>
            <a:srgbClr val="2E5A8E"/>
          </a:solidFill>
          <a:ln w="12700">
            <a:solidFill>
              <a:srgbClr val="2E5A8E"/>
            </a:solidFill>
            <a:prstDash val="solid"/>
          </a:ln>
        </p:spPr>
      </p:sp>
      <p:sp>
        <p:nvSpPr>
          <p:cNvPr id="8" name="Text 6"/>
          <p:cNvSpPr/>
          <p:nvPr/>
        </p:nvSpPr>
        <p:spPr>
          <a:xfrm>
            <a:off x="426720" y="1341120"/>
            <a:ext cx="3413760" cy="792480"/>
          </a:xfrm>
          <a:prstGeom prst="rect">
            <a:avLst/>
          </a:prstGeom>
          <a:noFill/>
          <a:ln/>
        </p:spPr>
        <p:txBody>
          <a:bodyPr wrap="square" lIns="0" tIns="0" rIns="0" bIns="0" rtlCol="0" anchor="ctr"/>
          <a:lstStyle/>
          <a:p>
            <a:pPr algn="ctr"/>
            <a:r>
              <a:rPr lang="en-US" sz="1867" b="1" dirty="0">
                <a:solidFill>
                  <a:srgbClr val="FFFFFF"/>
                </a:solidFill>
                <a:latin typeface="Georgia" pitchFamily="34" charset="0"/>
                <a:ea typeface="Georgia" pitchFamily="34" charset="-122"/>
                <a:cs typeface="Georgia" pitchFamily="34" charset="-120"/>
              </a:rPr>
              <a:t>SEATO</a:t>
            </a:r>
            <a:endParaRPr lang="en-US" sz="1867" dirty="0"/>
          </a:p>
          <a:p>
            <a:pPr algn="ctr"/>
            <a:r>
              <a:rPr lang="en-US" sz="1867" b="1" dirty="0">
                <a:solidFill>
                  <a:srgbClr val="FFFFFF"/>
                </a:solidFill>
                <a:latin typeface="Georgia" pitchFamily="34" charset="0"/>
                <a:ea typeface="Georgia" pitchFamily="34" charset="-122"/>
                <a:cs typeface="Georgia" pitchFamily="34" charset="-120"/>
              </a:rPr>
              <a:t>1954</a:t>
            </a:r>
            <a:endParaRPr lang="en-US" sz="1867" dirty="0"/>
          </a:p>
        </p:txBody>
      </p:sp>
      <p:sp>
        <p:nvSpPr>
          <p:cNvPr id="9" name="Text 7"/>
          <p:cNvSpPr/>
          <p:nvPr/>
        </p:nvSpPr>
        <p:spPr>
          <a:xfrm>
            <a:off x="487680" y="2292096"/>
            <a:ext cx="3291840" cy="1950720"/>
          </a:xfrm>
          <a:prstGeom prst="rect">
            <a:avLst/>
          </a:prstGeom>
          <a:noFill/>
          <a:ln/>
        </p:spPr>
        <p:txBody>
          <a:bodyPr wrap="square" lIns="0" tIns="0" rIns="0" bIns="0" rtlCol="0" anchor="ctr"/>
          <a:lstStyle/>
          <a:p>
            <a:r>
              <a:rPr lang="en-US" sz="1267" dirty="0">
                <a:solidFill>
                  <a:srgbClr val="0A1931"/>
                </a:solidFill>
                <a:latin typeface="Calibri" pitchFamily="34" charset="0"/>
                <a:ea typeface="Calibri" pitchFamily="34" charset="-122"/>
                <a:cs typeface="Calibri" pitchFamily="34" charset="-120"/>
              </a:rPr>
              <a:t>Southeast Asia Treaty Organization. Pakistan joined as a frontline non-SE Asian ally. Guaranteed US military support against communist aggression. Pakistan gained $500M+ in military aid.</a:t>
            </a:r>
            <a:endParaRPr lang="en-US" sz="1267" dirty="0"/>
          </a:p>
        </p:txBody>
      </p:sp>
      <p:sp>
        <p:nvSpPr>
          <p:cNvPr id="10" name="Text 8"/>
          <p:cNvSpPr/>
          <p:nvPr/>
        </p:nvSpPr>
        <p:spPr>
          <a:xfrm>
            <a:off x="426720" y="4267200"/>
            <a:ext cx="3413760" cy="463296"/>
          </a:xfrm>
          <a:prstGeom prst="rect">
            <a:avLst/>
          </a:prstGeom>
          <a:noFill/>
          <a:ln/>
        </p:spPr>
        <p:txBody>
          <a:bodyPr wrap="square" lIns="0" tIns="0" rIns="0" bIns="0" rtlCol="0" anchor="ctr"/>
          <a:lstStyle/>
          <a:p>
            <a:pPr algn="ctr"/>
            <a:r>
              <a:rPr lang="en-US" sz="2133" b="1" dirty="0">
                <a:solidFill>
                  <a:srgbClr val="2E5A8E"/>
                </a:solidFill>
                <a:latin typeface="Georgia" pitchFamily="34" charset="0"/>
                <a:ea typeface="Georgia" pitchFamily="34" charset="-122"/>
                <a:cs typeface="Georgia" pitchFamily="34" charset="-120"/>
              </a:rPr>
              <a:t>$500M+</a:t>
            </a:r>
            <a:endParaRPr lang="en-US" sz="2133" dirty="0"/>
          </a:p>
        </p:txBody>
      </p:sp>
      <p:sp>
        <p:nvSpPr>
          <p:cNvPr id="11" name="Text 9"/>
          <p:cNvSpPr/>
          <p:nvPr/>
        </p:nvSpPr>
        <p:spPr>
          <a:xfrm>
            <a:off x="426720" y="4730496"/>
            <a:ext cx="3413760" cy="243840"/>
          </a:xfrm>
          <a:prstGeom prst="rect">
            <a:avLst/>
          </a:prstGeom>
          <a:noFill/>
          <a:ln/>
        </p:spPr>
        <p:txBody>
          <a:bodyPr wrap="square" lIns="0" tIns="0" rIns="0" bIns="0" rtlCol="0" anchor="ctr"/>
          <a:lstStyle/>
          <a:p>
            <a:pPr algn="ctr"/>
            <a:r>
              <a:rPr lang="en-US" sz="1067" dirty="0">
                <a:solidFill>
                  <a:srgbClr val="8A9BB5"/>
                </a:solidFill>
                <a:latin typeface="Calibri" pitchFamily="34" charset="0"/>
                <a:ea typeface="Calibri" pitchFamily="34" charset="-122"/>
                <a:cs typeface="Calibri" pitchFamily="34" charset="-120"/>
              </a:rPr>
              <a:t>Military Aid</a:t>
            </a:r>
            <a:endParaRPr lang="en-US" sz="1067" dirty="0"/>
          </a:p>
        </p:txBody>
      </p:sp>
      <p:sp>
        <p:nvSpPr>
          <p:cNvPr id="12" name="Shape 10"/>
          <p:cNvSpPr/>
          <p:nvPr/>
        </p:nvSpPr>
        <p:spPr>
          <a:xfrm>
            <a:off x="4230624" y="1280160"/>
            <a:ext cx="3657600" cy="3779520"/>
          </a:xfrm>
          <a:prstGeom prst="rect">
            <a:avLst/>
          </a:prstGeom>
          <a:solidFill>
            <a:srgbClr val="FFFFFF"/>
          </a:solidFill>
          <a:ln w="12700">
            <a:solidFill>
              <a:srgbClr val="D4DCE8"/>
            </a:solidFill>
            <a:prstDash val="solid"/>
          </a:ln>
          <a:effectLst>
            <a:outerShdw blurRad="76200" dist="38100" dir="8100000" algn="bl" rotWithShape="0">
              <a:srgbClr val="000000">
                <a:alpha val="10000"/>
              </a:srgbClr>
            </a:outerShdw>
          </a:effectLst>
        </p:spPr>
      </p:sp>
      <p:sp>
        <p:nvSpPr>
          <p:cNvPr id="13" name="Shape 11"/>
          <p:cNvSpPr/>
          <p:nvPr/>
        </p:nvSpPr>
        <p:spPr>
          <a:xfrm>
            <a:off x="4230624" y="1280160"/>
            <a:ext cx="3657600" cy="914400"/>
          </a:xfrm>
          <a:prstGeom prst="rect">
            <a:avLst/>
          </a:prstGeom>
          <a:solidFill>
            <a:srgbClr val="1B3A5C"/>
          </a:solidFill>
          <a:ln w="12700">
            <a:solidFill>
              <a:srgbClr val="1B3A5C"/>
            </a:solidFill>
            <a:prstDash val="solid"/>
          </a:ln>
        </p:spPr>
      </p:sp>
      <p:sp>
        <p:nvSpPr>
          <p:cNvPr id="14" name="Text 12"/>
          <p:cNvSpPr/>
          <p:nvPr/>
        </p:nvSpPr>
        <p:spPr>
          <a:xfrm>
            <a:off x="4352544" y="1341120"/>
            <a:ext cx="3413760" cy="792480"/>
          </a:xfrm>
          <a:prstGeom prst="rect">
            <a:avLst/>
          </a:prstGeom>
          <a:noFill/>
          <a:ln/>
        </p:spPr>
        <p:txBody>
          <a:bodyPr wrap="square" lIns="0" tIns="0" rIns="0" bIns="0" rtlCol="0" anchor="ctr"/>
          <a:lstStyle/>
          <a:p>
            <a:pPr algn="ctr"/>
            <a:r>
              <a:rPr lang="en-US" sz="1867" b="1" dirty="0">
                <a:solidFill>
                  <a:srgbClr val="FFFFFF"/>
                </a:solidFill>
                <a:latin typeface="Georgia" pitchFamily="34" charset="0"/>
                <a:ea typeface="Georgia" pitchFamily="34" charset="-122"/>
                <a:cs typeface="Georgia" pitchFamily="34" charset="-120"/>
              </a:rPr>
              <a:t>CENTO</a:t>
            </a:r>
            <a:endParaRPr lang="en-US" sz="1867" dirty="0"/>
          </a:p>
          <a:p>
            <a:pPr algn="ctr"/>
            <a:r>
              <a:rPr lang="en-US" sz="1867" b="1" dirty="0">
                <a:solidFill>
                  <a:srgbClr val="FFFFFF"/>
                </a:solidFill>
                <a:latin typeface="Georgia" pitchFamily="34" charset="0"/>
                <a:ea typeface="Georgia" pitchFamily="34" charset="-122"/>
                <a:cs typeface="Georgia" pitchFamily="34" charset="-120"/>
              </a:rPr>
              <a:t>1955</a:t>
            </a:r>
            <a:endParaRPr lang="en-US" sz="1867" dirty="0"/>
          </a:p>
        </p:txBody>
      </p:sp>
      <p:sp>
        <p:nvSpPr>
          <p:cNvPr id="15" name="Text 13"/>
          <p:cNvSpPr/>
          <p:nvPr/>
        </p:nvSpPr>
        <p:spPr>
          <a:xfrm>
            <a:off x="4413504" y="2292096"/>
            <a:ext cx="3291840" cy="1950720"/>
          </a:xfrm>
          <a:prstGeom prst="rect">
            <a:avLst/>
          </a:prstGeom>
          <a:noFill/>
          <a:ln/>
        </p:spPr>
        <p:txBody>
          <a:bodyPr wrap="square" lIns="0" tIns="0" rIns="0" bIns="0" rtlCol="0" anchor="ctr"/>
          <a:lstStyle/>
          <a:p>
            <a:r>
              <a:rPr lang="en-US" sz="1267" dirty="0">
                <a:solidFill>
                  <a:srgbClr val="0A1931"/>
                </a:solidFill>
                <a:latin typeface="Calibri" pitchFamily="34" charset="0"/>
                <a:ea typeface="Calibri" pitchFamily="34" charset="-122"/>
                <a:cs typeface="Calibri" pitchFamily="34" charset="-120"/>
              </a:rPr>
              <a:t>Central Treaty Organization (Baghdad Pact). Pakistan, Iran, Turkey, UK. US backed but not formally a member. Key instrument of 'Northern Tier' containment against USSR.</a:t>
            </a:r>
            <a:endParaRPr lang="en-US" sz="1267" dirty="0"/>
          </a:p>
        </p:txBody>
      </p:sp>
      <p:sp>
        <p:nvSpPr>
          <p:cNvPr id="16" name="Text 14"/>
          <p:cNvSpPr/>
          <p:nvPr/>
        </p:nvSpPr>
        <p:spPr>
          <a:xfrm>
            <a:off x="4352544" y="4267200"/>
            <a:ext cx="3413760" cy="463296"/>
          </a:xfrm>
          <a:prstGeom prst="rect">
            <a:avLst/>
          </a:prstGeom>
          <a:noFill/>
          <a:ln/>
        </p:spPr>
        <p:txBody>
          <a:bodyPr wrap="square" lIns="0" tIns="0" rIns="0" bIns="0" rtlCol="0" anchor="ctr"/>
          <a:lstStyle/>
          <a:p>
            <a:pPr algn="ctr"/>
            <a:r>
              <a:rPr lang="en-US" sz="2133" b="1" dirty="0">
                <a:solidFill>
                  <a:srgbClr val="1B3A5C"/>
                </a:solidFill>
                <a:latin typeface="Georgia" pitchFamily="34" charset="0"/>
                <a:ea typeface="Georgia" pitchFamily="34" charset="-122"/>
                <a:cs typeface="Georgia" pitchFamily="34" charset="-120"/>
              </a:rPr>
              <a:t>Northern Tier</a:t>
            </a:r>
            <a:endParaRPr lang="en-US" sz="2133" dirty="0"/>
          </a:p>
        </p:txBody>
      </p:sp>
      <p:sp>
        <p:nvSpPr>
          <p:cNvPr id="17" name="Text 15"/>
          <p:cNvSpPr/>
          <p:nvPr/>
        </p:nvSpPr>
        <p:spPr>
          <a:xfrm>
            <a:off x="4352544" y="4730496"/>
            <a:ext cx="3413760" cy="243840"/>
          </a:xfrm>
          <a:prstGeom prst="rect">
            <a:avLst/>
          </a:prstGeom>
          <a:noFill/>
          <a:ln/>
        </p:spPr>
        <p:txBody>
          <a:bodyPr wrap="square" lIns="0" tIns="0" rIns="0" bIns="0" rtlCol="0" anchor="ctr"/>
          <a:lstStyle/>
          <a:p>
            <a:pPr algn="ctr"/>
            <a:r>
              <a:rPr lang="en-US" sz="1067" dirty="0">
                <a:solidFill>
                  <a:srgbClr val="8A9BB5"/>
                </a:solidFill>
                <a:latin typeface="Calibri" pitchFamily="34" charset="0"/>
                <a:ea typeface="Calibri" pitchFamily="34" charset="-122"/>
                <a:cs typeface="Calibri" pitchFamily="34" charset="-120"/>
              </a:rPr>
              <a:t>Strategy</a:t>
            </a:r>
            <a:endParaRPr lang="en-US" sz="1067" dirty="0"/>
          </a:p>
        </p:txBody>
      </p:sp>
      <p:sp>
        <p:nvSpPr>
          <p:cNvPr id="18" name="Shape 16"/>
          <p:cNvSpPr/>
          <p:nvPr/>
        </p:nvSpPr>
        <p:spPr>
          <a:xfrm>
            <a:off x="8156448" y="1280160"/>
            <a:ext cx="3657600" cy="3779520"/>
          </a:xfrm>
          <a:prstGeom prst="rect">
            <a:avLst/>
          </a:prstGeom>
          <a:solidFill>
            <a:srgbClr val="FFFFFF"/>
          </a:solidFill>
          <a:ln w="12700">
            <a:solidFill>
              <a:srgbClr val="D4DCE8"/>
            </a:solidFill>
            <a:prstDash val="solid"/>
          </a:ln>
          <a:effectLst>
            <a:outerShdw blurRad="76200" dist="38100" dir="8100000" algn="bl" rotWithShape="0">
              <a:srgbClr val="000000">
                <a:alpha val="10000"/>
              </a:srgbClr>
            </a:outerShdw>
          </a:effectLst>
        </p:spPr>
      </p:sp>
      <p:sp>
        <p:nvSpPr>
          <p:cNvPr id="19" name="Shape 17"/>
          <p:cNvSpPr/>
          <p:nvPr/>
        </p:nvSpPr>
        <p:spPr>
          <a:xfrm>
            <a:off x="8156448" y="1280160"/>
            <a:ext cx="3657600" cy="914400"/>
          </a:xfrm>
          <a:prstGeom prst="rect">
            <a:avLst/>
          </a:prstGeom>
          <a:solidFill>
            <a:srgbClr val="0A1931"/>
          </a:solidFill>
          <a:ln w="12700">
            <a:solidFill>
              <a:srgbClr val="0A1931"/>
            </a:solidFill>
            <a:prstDash val="solid"/>
          </a:ln>
        </p:spPr>
      </p:sp>
      <p:sp>
        <p:nvSpPr>
          <p:cNvPr id="20" name="Text 18"/>
          <p:cNvSpPr/>
          <p:nvPr/>
        </p:nvSpPr>
        <p:spPr>
          <a:xfrm>
            <a:off x="8278368" y="1341120"/>
            <a:ext cx="3413760" cy="792480"/>
          </a:xfrm>
          <a:prstGeom prst="rect">
            <a:avLst/>
          </a:prstGeom>
          <a:noFill/>
          <a:ln/>
        </p:spPr>
        <p:txBody>
          <a:bodyPr wrap="square" lIns="0" tIns="0" rIns="0" bIns="0" rtlCol="0" anchor="ctr"/>
          <a:lstStyle/>
          <a:p>
            <a:pPr algn="ctr"/>
            <a:r>
              <a:rPr lang="en-US" sz="1867" b="1" dirty="0">
                <a:solidFill>
                  <a:srgbClr val="FFFFFF"/>
                </a:solidFill>
                <a:latin typeface="Georgia" pitchFamily="34" charset="0"/>
                <a:ea typeface="Georgia" pitchFamily="34" charset="-122"/>
                <a:cs typeface="Georgia" pitchFamily="34" charset="-120"/>
              </a:rPr>
              <a:t>Bilateral</a:t>
            </a:r>
            <a:endParaRPr lang="en-US" sz="1867" dirty="0"/>
          </a:p>
          <a:p>
            <a:pPr algn="ctr"/>
            <a:r>
              <a:rPr lang="en-US" sz="1867" b="1" dirty="0">
                <a:solidFill>
                  <a:srgbClr val="FFFFFF"/>
                </a:solidFill>
                <a:latin typeface="Georgia" pitchFamily="34" charset="0"/>
                <a:ea typeface="Georgia" pitchFamily="34" charset="-122"/>
                <a:cs typeface="Georgia" pitchFamily="34" charset="-120"/>
              </a:rPr>
              <a:t>Pacts 1959</a:t>
            </a:r>
            <a:endParaRPr lang="en-US" sz="1867" dirty="0"/>
          </a:p>
        </p:txBody>
      </p:sp>
      <p:sp>
        <p:nvSpPr>
          <p:cNvPr id="21" name="Text 19"/>
          <p:cNvSpPr/>
          <p:nvPr/>
        </p:nvSpPr>
        <p:spPr>
          <a:xfrm>
            <a:off x="8339328" y="2292096"/>
            <a:ext cx="3291840" cy="1950720"/>
          </a:xfrm>
          <a:prstGeom prst="rect">
            <a:avLst/>
          </a:prstGeom>
          <a:noFill/>
          <a:ln/>
        </p:spPr>
        <p:txBody>
          <a:bodyPr wrap="square" lIns="0" tIns="0" rIns="0" bIns="0" rtlCol="0" anchor="ctr"/>
          <a:lstStyle/>
          <a:p>
            <a:r>
              <a:rPr lang="en-US" sz="1267" dirty="0">
                <a:solidFill>
                  <a:srgbClr val="0A1931"/>
                </a:solidFill>
                <a:latin typeface="Calibri" pitchFamily="34" charset="0"/>
                <a:ea typeface="Calibri" pitchFamily="34" charset="-122"/>
                <a:cs typeface="Calibri" pitchFamily="34" charset="-120"/>
              </a:rPr>
              <a:t>US–Pakistan Bilateral Defence Agreement (5 March 1959). US committed to take 'appropriate action' against communist aggression on Pakistan — Islamabad's coveted security guarantee.</a:t>
            </a:r>
            <a:endParaRPr lang="en-US" sz="1267" dirty="0"/>
          </a:p>
        </p:txBody>
      </p:sp>
      <p:sp>
        <p:nvSpPr>
          <p:cNvPr id="22" name="Text 20"/>
          <p:cNvSpPr/>
          <p:nvPr/>
        </p:nvSpPr>
        <p:spPr>
          <a:xfrm>
            <a:off x="8278368" y="4267200"/>
            <a:ext cx="3413760" cy="463296"/>
          </a:xfrm>
          <a:prstGeom prst="rect">
            <a:avLst/>
          </a:prstGeom>
          <a:noFill/>
          <a:ln/>
        </p:spPr>
        <p:txBody>
          <a:bodyPr wrap="square" lIns="0" tIns="0" rIns="0" bIns="0" rtlCol="0" anchor="ctr"/>
          <a:lstStyle/>
          <a:p>
            <a:pPr algn="ctr"/>
            <a:r>
              <a:rPr lang="en-US" sz="2133" b="1" dirty="0">
                <a:solidFill>
                  <a:srgbClr val="0A1931"/>
                </a:solidFill>
                <a:latin typeface="Georgia" pitchFamily="34" charset="0"/>
                <a:ea typeface="Georgia" pitchFamily="34" charset="-122"/>
                <a:cs typeface="Georgia" pitchFamily="34" charset="-120"/>
              </a:rPr>
              <a:t>1959</a:t>
            </a:r>
            <a:endParaRPr lang="en-US" sz="2133" dirty="0"/>
          </a:p>
        </p:txBody>
      </p:sp>
      <p:sp>
        <p:nvSpPr>
          <p:cNvPr id="23" name="Text 21"/>
          <p:cNvSpPr/>
          <p:nvPr/>
        </p:nvSpPr>
        <p:spPr>
          <a:xfrm>
            <a:off x="8278368" y="4730496"/>
            <a:ext cx="3413760" cy="243840"/>
          </a:xfrm>
          <a:prstGeom prst="rect">
            <a:avLst/>
          </a:prstGeom>
          <a:noFill/>
          <a:ln/>
        </p:spPr>
        <p:txBody>
          <a:bodyPr wrap="square" lIns="0" tIns="0" rIns="0" bIns="0" rtlCol="0" anchor="ctr"/>
          <a:lstStyle/>
          <a:p>
            <a:pPr algn="ctr"/>
            <a:r>
              <a:rPr lang="en-US" sz="1067" dirty="0">
                <a:solidFill>
                  <a:srgbClr val="8A9BB5"/>
                </a:solidFill>
                <a:latin typeface="Calibri" pitchFamily="34" charset="0"/>
                <a:ea typeface="Calibri" pitchFamily="34" charset="-122"/>
                <a:cs typeface="Calibri" pitchFamily="34" charset="-120"/>
              </a:rPr>
              <a:t>Defence Pact</a:t>
            </a:r>
            <a:endParaRPr lang="en-US" sz="1067" dirty="0"/>
          </a:p>
        </p:txBody>
      </p:sp>
      <p:sp>
        <p:nvSpPr>
          <p:cNvPr id="24" name="Shape 22"/>
          <p:cNvSpPr/>
          <p:nvPr/>
        </p:nvSpPr>
        <p:spPr>
          <a:xfrm>
            <a:off x="304800" y="5181600"/>
            <a:ext cx="11582400" cy="1036320"/>
          </a:xfrm>
          <a:prstGeom prst="rect">
            <a:avLst/>
          </a:prstGeom>
          <a:solidFill>
            <a:srgbClr val="0A1931"/>
          </a:solidFill>
          <a:ln w="12700">
            <a:solidFill>
              <a:srgbClr val="0A1931"/>
            </a:solidFill>
            <a:prstDash val="solid"/>
          </a:ln>
          <a:effectLst>
            <a:outerShdw blurRad="76200" dist="38100" dir="8100000" algn="bl" rotWithShape="0">
              <a:srgbClr val="000000">
                <a:alpha val="10000"/>
              </a:srgbClr>
            </a:outerShdw>
          </a:effectLst>
        </p:spPr>
      </p:sp>
      <p:sp>
        <p:nvSpPr>
          <p:cNvPr id="25" name="Text 23"/>
          <p:cNvSpPr/>
          <p:nvPr/>
        </p:nvSpPr>
        <p:spPr>
          <a:xfrm>
            <a:off x="487680" y="5242560"/>
            <a:ext cx="2438400" cy="914400"/>
          </a:xfrm>
          <a:prstGeom prst="rect">
            <a:avLst/>
          </a:prstGeom>
          <a:noFill/>
          <a:ln/>
        </p:spPr>
        <p:txBody>
          <a:bodyPr wrap="square" lIns="0" tIns="0" rIns="0" bIns="0" rtlCol="0" anchor="ctr"/>
          <a:lstStyle/>
          <a:p>
            <a:r>
              <a:rPr lang="en-US" sz="1467" b="1" dirty="0">
                <a:solidFill>
                  <a:srgbClr val="C9A84C"/>
                </a:solidFill>
                <a:latin typeface="Trebuchet MS" pitchFamily="34" charset="0"/>
                <a:ea typeface="Trebuchet MS" pitchFamily="34" charset="-122"/>
                <a:cs typeface="Trebuchet MS" pitchFamily="34" charset="-120"/>
              </a:rPr>
              <a:t>1965 &amp; 1971 WARS:</a:t>
            </a:r>
            <a:endParaRPr lang="en-US" sz="1467" dirty="0"/>
          </a:p>
        </p:txBody>
      </p:sp>
      <p:sp>
        <p:nvSpPr>
          <p:cNvPr id="26" name="Text 24"/>
          <p:cNvSpPr/>
          <p:nvPr/>
        </p:nvSpPr>
        <p:spPr>
          <a:xfrm>
            <a:off x="2804160" y="5242560"/>
            <a:ext cx="8778240" cy="914400"/>
          </a:xfrm>
          <a:prstGeom prst="rect">
            <a:avLst/>
          </a:prstGeom>
          <a:noFill/>
          <a:ln/>
        </p:spPr>
        <p:txBody>
          <a:bodyPr wrap="square" lIns="0" tIns="0" rIns="0" bIns="0" rtlCol="0" anchor="ctr"/>
          <a:lstStyle/>
          <a:p>
            <a:r>
              <a:rPr lang="en-US" sz="1200" dirty="0">
                <a:solidFill>
                  <a:srgbClr val="D4DCE8"/>
                </a:solidFill>
                <a:latin typeface="Calibri" pitchFamily="34" charset="0"/>
                <a:ea typeface="Calibri" pitchFamily="34" charset="-122"/>
                <a:cs typeface="Calibri" pitchFamily="34" charset="-120"/>
              </a:rPr>
              <a:t>US imposed arms embargo on both India &amp; Pakistan during 1965 war — deeply disappointing Islamabad. In 1971, Nixon's 'tilt toward Pakistan' was diplomatic but failed to prevent dismemberment. US sent USS Enterprise task force as show of support, but East Pakistan became Bangladesh. Massive trust erosion followed.</a:t>
            </a:r>
            <a:endParaRPr lang="en-US" sz="1200" dirty="0"/>
          </a:p>
        </p:txBody>
      </p:sp>
      <p:sp>
        <p:nvSpPr>
          <p:cNvPr id="27" name="Shape 25"/>
          <p:cNvSpPr/>
          <p:nvPr/>
        </p:nvSpPr>
        <p:spPr>
          <a:xfrm>
            <a:off x="0" y="6522720"/>
            <a:ext cx="12192000" cy="335280"/>
          </a:xfrm>
          <a:prstGeom prst="rect">
            <a:avLst/>
          </a:prstGeom>
          <a:solidFill>
            <a:srgbClr val="1B3A5C"/>
          </a:solidFill>
          <a:ln w="12700">
            <a:solidFill>
              <a:srgbClr val="1B3A5C"/>
            </a:solidFill>
            <a:prstDash val="solid"/>
          </a:ln>
        </p:spPr>
      </p:sp>
      <p:sp>
        <p:nvSpPr>
          <p:cNvPr id="28" name="Text 26"/>
          <p:cNvSpPr/>
          <p:nvPr/>
        </p:nvSpPr>
        <p:spPr>
          <a:xfrm>
            <a:off x="243840" y="6522720"/>
            <a:ext cx="8534400" cy="335280"/>
          </a:xfrm>
          <a:prstGeom prst="rect">
            <a:avLst/>
          </a:prstGeom>
          <a:noFill/>
          <a:ln/>
        </p:spPr>
        <p:txBody>
          <a:bodyPr wrap="square" lIns="0" tIns="0" rIns="0" bIns="0" rtlCol="0" anchor="ctr"/>
          <a:lstStyle/>
          <a:p>
            <a:r>
              <a:rPr lang="en-US" sz="1067" dirty="0">
                <a:solidFill>
                  <a:srgbClr val="8A9BB5"/>
                </a:solidFill>
                <a:latin typeface="Calibri" pitchFamily="34" charset="0"/>
                <a:ea typeface="Calibri" pitchFamily="34" charset="-122"/>
                <a:cs typeface="Calibri" pitchFamily="34" charset="-120"/>
              </a:rPr>
              <a:t>PAKISTAN–USA RELATIONS  |  CSS LEVEL 4  |  2026</a:t>
            </a:r>
            <a:endParaRPr lang="en-US" sz="1067" dirty="0"/>
          </a:p>
        </p:txBody>
      </p:sp>
      <p:sp>
        <p:nvSpPr>
          <p:cNvPr id="29" name="Text 27"/>
          <p:cNvSpPr/>
          <p:nvPr/>
        </p:nvSpPr>
        <p:spPr>
          <a:xfrm>
            <a:off x="11216640" y="6522720"/>
            <a:ext cx="731520" cy="335280"/>
          </a:xfrm>
          <a:prstGeom prst="rect">
            <a:avLst/>
          </a:prstGeom>
          <a:noFill/>
          <a:ln/>
        </p:spPr>
        <p:txBody>
          <a:bodyPr wrap="square" lIns="0" tIns="0" rIns="0" bIns="0" rtlCol="0" anchor="ctr"/>
          <a:lstStyle/>
          <a:p>
            <a:pPr algn="r"/>
            <a:r>
              <a:rPr lang="en-US" sz="1067" dirty="0">
                <a:solidFill>
                  <a:srgbClr val="E8C97A"/>
                </a:solidFill>
                <a:latin typeface="Calibri" pitchFamily="34" charset="0"/>
                <a:ea typeface="Calibri" pitchFamily="34" charset="-122"/>
                <a:cs typeface="Calibri" pitchFamily="34" charset="-120"/>
              </a:rPr>
              <a:t>4 / 14</a:t>
            </a:r>
            <a:endParaRPr lang="en-US" sz="1067" dirty="0"/>
          </a:p>
        </p:txBody>
      </p:sp>
    </p:spTree>
    <p:extLst>
      <p:ext uri="{BB962C8B-B14F-4D97-AF65-F5344CB8AC3E}">
        <p14:creationId xmlns:p14="http://schemas.microsoft.com/office/powerpoint/2010/main" val="9285316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914400"/>
          </a:xfrm>
          <a:prstGeom prst="rect">
            <a:avLst/>
          </a:prstGeom>
          <a:solidFill>
            <a:srgbClr val="0A1931"/>
          </a:solidFill>
          <a:ln w="12700">
            <a:solidFill>
              <a:srgbClr val="0A1931"/>
            </a:solidFill>
            <a:prstDash val="solid"/>
          </a:ln>
        </p:spPr>
      </p:sp>
      <p:sp>
        <p:nvSpPr>
          <p:cNvPr id="3" name="Shape 1"/>
          <p:cNvSpPr/>
          <p:nvPr/>
        </p:nvSpPr>
        <p:spPr>
          <a:xfrm>
            <a:off x="0" y="0"/>
            <a:ext cx="146304" cy="914400"/>
          </a:xfrm>
          <a:prstGeom prst="rect">
            <a:avLst/>
          </a:prstGeom>
          <a:solidFill>
            <a:srgbClr val="C9A84C"/>
          </a:solidFill>
          <a:ln w="12700">
            <a:solidFill>
              <a:srgbClr val="C9A84C"/>
            </a:solidFill>
            <a:prstDash val="solid"/>
          </a:ln>
        </p:spPr>
      </p:sp>
      <p:sp>
        <p:nvSpPr>
          <p:cNvPr id="4" name="Text 2"/>
          <p:cNvSpPr/>
          <p:nvPr/>
        </p:nvSpPr>
        <p:spPr>
          <a:xfrm>
            <a:off x="304800" y="0"/>
            <a:ext cx="11582400" cy="914400"/>
          </a:xfrm>
          <a:prstGeom prst="rect">
            <a:avLst/>
          </a:prstGeom>
          <a:noFill/>
          <a:ln/>
        </p:spPr>
        <p:txBody>
          <a:bodyPr wrap="square" lIns="0" tIns="0" rIns="0" bIns="0" rtlCol="0" anchor="ctr"/>
          <a:lstStyle/>
          <a:p>
            <a:r>
              <a:rPr lang="en-US" sz="2400" b="1" kern="0" spc="267" dirty="0">
                <a:solidFill>
                  <a:srgbClr val="FFFFFF"/>
                </a:solidFill>
                <a:latin typeface="Trebuchet MS" pitchFamily="34" charset="0"/>
                <a:ea typeface="Trebuchet MS" pitchFamily="34" charset="-122"/>
                <a:cs typeface="Trebuchet MS" pitchFamily="34" charset="-120"/>
              </a:rPr>
              <a:t>COLD WAR ALLIANCE ERA</a:t>
            </a:r>
            <a:endParaRPr lang="en-US" sz="2400" dirty="0"/>
          </a:p>
        </p:txBody>
      </p:sp>
      <p:sp>
        <p:nvSpPr>
          <p:cNvPr id="5" name="Text 3"/>
          <p:cNvSpPr/>
          <p:nvPr/>
        </p:nvSpPr>
        <p:spPr>
          <a:xfrm>
            <a:off x="304800" y="950976"/>
            <a:ext cx="11582400" cy="341376"/>
          </a:xfrm>
          <a:prstGeom prst="rect">
            <a:avLst/>
          </a:prstGeom>
          <a:noFill/>
          <a:ln/>
        </p:spPr>
        <p:txBody>
          <a:bodyPr wrap="square" lIns="0" tIns="0" rIns="0" bIns="0" rtlCol="0" anchor="ctr"/>
          <a:lstStyle/>
          <a:p>
            <a:r>
              <a:rPr lang="en-US" sz="1467" i="1" dirty="0">
                <a:solidFill>
                  <a:srgbClr val="C9A84C"/>
                </a:solidFill>
                <a:latin typeface="Calibri" pitchFamily="34" charset="0"/>
                <a:ea typeface="Calibri" pitchFamily="34" charset="-122"/>
                <a:cs typeface="Calibri" pitchFamily="34" charset="-120"/>
              </a:rPr>
              <a:t>1954–1989: Strategic Partnership</a:t>
            </a:r>
            <a:endParaRPr lang="en-US" sz="1467" dirty="0"/>
          </a:p>
        </p:txBody>
      </p:sp>
      <p:sp>
        <p:nvSpPr>
          <p:cNvPr id="6" name="Shape 4"/>
          <p:cNvSpPr/>
          <p:nvPr/>
        </p:nvSpPr>
        <p:spPr>
          <a:xfrm>
            <a:off x="304800" y="1280160"/>
            <a:ext cx="3657600" cy="3779520"/>
          </a:xfrm>
          <a:prstGeom prst="rect">
            <a:avLst/>
          </a:prstGeom>
          <a:solidFill>
            <a:srgbClr val="FFFFFF"/>
          </a:solidFill>
          <a:ln w="12700">
            <a:solidFill>
              <a:srgbClr val="D4DCE8"/>
            </a:solidFill>
            <a:prstDash val="solid"/>
          </a:ln>
          <a:effectLst>
            <a:outerShdw blurRad="76200" dist="38100" dir="8100000" algn="bl" rotWithShape="0">
              <a:srgbClr val="000000">
                <a:alpha val="10000"/>
              </a:srgbClr>
            </a:outerShdw>
          </a:effectLst>
        </p:spPr>
      </p:sp>
      <p:sp>
        <p:nvSpPr>
          <p:cNvPr id="7" name="Shape 5"/>
          <p:cNvSpPr/>
          <p:nvPr/>
        </p:nvSpPr>
        <p:spPr>
          <a:xfrm>
            <a:off x="304800" y="1280160"/>
            <a:ext cx="3657600" cy="914400"/>
          </a:xfrm>
          <a:prstGeom prst="rect">
            <a:avLst/>
          </a:prstGeom>
          <a:solidFill>
            <a:srgbClr val="2E5A8E"/>
          </a:solidFill>
          <a:ln w="12700">
            <a:solidFill>
              <a:srgbClr val="2E5A8E"/>
            </a:solidFill>
            <a:prstDash val="solid"/>
          </a:ln>
        </p:spPr>
      </p:sp>
      <p:sp>
        <p:nvSpPr>
          <p:cNvPr id="8" name="Text 6"/>
          <p:cNvSpPr/>
          <p:nvPr/>
        </p:nvSpPr>
        <p:spPr>
          <a:xfrm>
            <a:off x="426720" y="1341120"/>
            <a:ext cx="3413760" cy="792480"/>
          </a:xfrm>
          <a:prstGeom prst="rect">
            <a:avLst/>
          </a:prstGeom>
          <a:noFill/>
          <a:ln/>
        </p:spPr>
        <p:txBody>
          <a:bodyPr wrap="square" lIns="0" tIns="0" rIns="0" bIns="0" rtlCol="0" anchor="ctr"/>
          <a:lstStyle/>
          <a:p>
            <a:pPr algn="ctr"/>
            <a:r>
              <a:rPr lang="en-US" sz="1867" b="1" dirty="0">
                <a:solidFill>
                  <a:srgbClr val="FFFFFF"/>
                </a:solidFill>
                <a:latin typeface="Georgia" pitchFamily="34" charset="0"/>
                <a:ea typeface="Georgia" pitchFamily="34" charset="-122"/>
                <a:cs typeface="Georgia" pitchFamily="34" charset="-120"/>
              </a:rPr>
              <a:t>SEATO</a:t>
            </a:r>
            <a:endParaRPr lang="en-US" sz="1867" dirty="0"/>
          </a:p>
          <a:p>
            <a:pPr algn="ctr"/>
            <a:r>
              <a:rPr lang="en-US" sz="1867" b="1" dirty="0">
                <a:solidFill>
                  <a:srgbClr val="FFFFFF"/>
                </a:solidFill>
                <a:latin typeface="Georgia" pitchFamily="34" charset="0"/>
                <a:ea typeface="Georgia" pitchFamily="34" charset="-122"/>
                <a:cs typeface="Georgia" pitchFamily="34" charset="-120"/>
              </a:rPr>
              <a:t>1954</a:t>
            </a:r>
            <a:endParaRPr lang="en-US" sz="1867" dirty="0"/>
          </a:p>
        </p:txBody>
      </p:sp>
      <p:sp>
        <p:nvSpPr>
          <p:cNvPr id="9" name="Text 7"/>
          <p:cNvSpPr/>
          <p:nvPr/>
        </p:nvSpPr>
        <p:spPr>
          <a:xfrm>
            <a:off x="487680" y="2292096"/>
            <a:ext cx="3291840" cy="1950720"/>
          </a:xfrm>
          <a:prstGeom prst="rect">
            <a:avLst/>
          </a:prstGeom>
          <a:noFill/>
          <a:ln/>
        </p:spPr>
        <p:txBody>
          <a:bodyPr wrap="square" lIns="0" tIns="0" rIns="0" bIns="0" rtlCol="0" anchor="ctr"/>
          <a:lstStyle/>
          <a:p>
            <a:r>
              <a:rPr lang="en-US" sz="1267" dirty="0">
                <a:solidFill>
                  <a:srgbClr val="0A1931"/>
                </a:solidFill>
                <a:latin typeface="Calibri" pitchFamily="34" charset="0"/>
                <a:ea typeface="Calibri" pitchFamily="34" charset="-122"/>
                <a:cs typeface="Calibri" pitchFamily="34" charset="-120"/>
              </a:rPr>
              <a:t>Southeast Asia Treaty Organization. Pakistan joined as a frontline non-SE Asian ally. Guaranteed US military support against communist aggression. Pakistan gained $500M+ in military aid.</a:t>
            </a:r>
            <a:endParaRPr lang="en-US" sz="1267" dirty="0"/>
          </a:p>
        </p:txBody>
      </p:sp>
      <p:sp>
        <p:nvSpPr>
          <p:cNvPr id="10" name="Text 8"/>
          <p:cNvSpPr/>
          <p:nvPr/>
        </p:nvSpPr>
        <p:spPr>
          <a:xfrm>
            <a:off x="426720" y="4267200"/>
            <a:ext cx="3413760" cy="463296"/>
          </a:xfrm>
          <a:prstGeom prst="rect">
            <a:avLst/>
          </a:prstGeom>
          <a:noFill/>
          <a:ln/>
        </p:spPr>
        <p:txBody>
          <a:bodyPr wrap="square" lIns="0" tIns="0" rIns="0" bIns="0" rtlCol="0" anchor="ctr"/>
          <a:lstStyle/>
          <a:p>
            <a:pPr algn="ctr"/>
            <a:r>
              <a:rPr lang="en-US" sz="2133" b="1" dirty="0">
                <a:solidFill>
                  <a:srgbClr val="2E5A8E"/>
                </a:solidFill>
                <a:latin typeface="Georgia" pitchFamily="34" charset="0"/>
                <a:ea typeface="Georgia" pitchFamily="34" charset="-122"/>
                <a:cs typeface="Georgia" pitchFamily="34" charset="-120"/>
              </a:rPr>
              <a:t>$500M+</a:t>
            </a:r>
            <a:endParaRPr lang="en-US" sz="2133" dirty="0"/>
          </a:p>
        </p:txBody>
      </p:sp>
      <p:sp>
        <p:nvSpPr>
          <p:cNvPr id="11" name="Text 9"/>
          <p:cNvSpPr/>
          <p:nvPr/>
        </p:nvSpPr>
        <p:spPr>
          <a:xfrm>
            <a:off x="426720" y="4730496"/>
            <a:ext cx="3413760" cy="243840"/>
          </a:xfrm>
          <a:prstGeom prst="rect">
            <a:avLst/>
          </a:prstGeom>
          <a:noFill/>
          <a:ln/>
        </p:spPr>
        <p:txBody>
          <a:bodyPr wrap="square" lIns="0" tIns="0" rIns="0" bIns="0" rtlCol="0" anchor="ctr"/>
          <a:lstStyle/>
          <a:p>
            <a:pPr algn="ctr"/>
            <a:r>
              <a:rPr lang="en-US" sz="1067" dirty="0">
                <a:solidFill>
                  <a:srgbClr val="8A9BB5"/>
                </a:solidFill>
                <a:latin typeface="Calibri" pitchFamily="34" charset="0"/>
                <a:ea typeface="Calibri" pitchFamily="34" charset="-122"/>
                <a:cs typeface="Calibri" pitchFamily="34" charset="-120"/>
              </a:rPr>
              <a:t>Military Aid</a:t>
            </a:r>
            <a:endParaRPr lang="en-US" sz="1067" dirty="0"/>
          </a:p>
        </p:txBody>
      </p:sp>
      <p:sp>
        <p:nvSpPr>
          <p:cNvPr id="12" name="Shape 10"/>
          <p:cNvSpPr/>
          <p:nvPr/>
        </p:nvSpPr>
        <p:spPr>
          <a:xfrm>
            <a:off x="4230624" y="1280160"/>
            <a:ext cx="3657600" cy="3779520"/>
          </a:xfrm>
          <a:prstGeom prst="rect">
            <a:avLst/>
          </a:prstGeom>
          <a:solidFill>
            <a:srgbClr val="FFFFFF"/>
          </a:solidFill>
          <a:ln w="12700">
            <a:solidFill>
              <a:srgbClr val="D4DCE8"/>
            </a:solidFill>
            <a:prstDash val="solid"/>
          </a:ln>
          <a:effectLst>
            <a:outerShdw blurRad="76200" dist="38100" dir="8100000" algn="bl" rotWithShape="0">
              <a:srgbClr val="000000">
                <a:alpha val="10000"/>
              </a:srgbClr>
            </a:outerShdw>
          </a:effectLst>
        </p:spPr>
      </p:sp>
      <p:sp>
        <p:nvSpPr>
          <p:cNvPr id="13" name="Shape 11"/>
          <p:cNvSpPr/>
          <p:nvPr/>
        </p:nvSpPr>
        <p:spPr>
          <a:xfrm>
            <a:off x="4230624" y="1280160"/>
            <a:ext cx="3657600" cy="914400"/>
          </a:xfrm>
          <a:prstGeom prst="rect">
            <a:avLst/>
          </a:prstGeom>
          <a:solidFill>
            <a:srgbClr val="1B3A5C"/>
          </a:solidFill>
          <a:ln w="12700">
            <a:solidFill>
              <a:srgbClr val="1B3A5C"/>
            </a:solidFill>
            <a:prstDash val="solid"/>
          </a:ln>
        </p:spPr>
      </p:sp>
      <p:sp>
        <p:nvSpPr>
          <p:cNvPr id="14" name="Text 12"/>
          <p:cNvSpPr/>
          <p:nvPr/>
        </p:nvSpPr>
        <p:spPr>
          <a:xfrm>
            <a:off x="4352544" y="1341120"/>
            <a:ext cx="3413760" cy="792480"/>
          </a:xfrm>
          <a:prstGeom prst="rect">
            <a:avLst/>
          </a:prstGeom>
          <a:noFill/>
          <a:ln/>
        </p:spPr>
        <p:txBody>
          <a:bodyPr wrap="square" lIns="0" tIns="0" rIns="0" bIns="0" rtlCol="0" anchor="ctr"/>
          <a:lstStyle/>
          <a:p>
            <a:pPr algn="ctr"/>
            <a:r>
              <a:rPr lang="en-US" sz="1867" b="1" dirty="0">
                <a:solidFill>
                  <a:srgbClr val="FFFFFF"/>
                </a:solidFill>
                <a:latin typeface="Georgia" pitchFamily="34" charset="0"/>
                <a:ea typeface="Georgia" pitchFamily="34" charset="-122"/>
                <a:cs typeface="Georgia" pitchFamily="34" charset="-120"/>
              </a:rPr>
              <a:t>CENTO</a:t>
            </a:r>
            <a:endParaRPr lang="en-US" sz="1867" dirty="0"/>
          </a:p>
          <a:p>
            <a:pPr algn="ctr"/>
            <a:r>
              <a:rPr lang="en-US" sz="1867" b="1" dirty="0">
                <a:solidFill>
                  <a:srgbClr val="FFFFFF"/>
                </a:solidFill>
                <a:latin typeface="Georgia" pitchFamily="34" charset="0"/>
                <a:ea typeface="Georgia" pitchFamily="34" charset="-122"/>
                <a:cs typeface="Georgia" pitchFamily="34" charset="-120"/>
              </a:rPr>
              <a:t>1955</a:t>
            </a:r>
            <a:endParaRPr lang="en-US" sz="1867" dirty="0"/>
          </a:p>
        </p:txBody>
      </p:sp>
      <p:sp>
        <p:nvSpPr>
          <p:cNvPr id="15" name="Text 13"/>
          <p:cNvSpPr/>
          <p:nvPr/>
        </p:nvSpPr>
        <p:spPr>
          <a:xfrm>
            <a:off x="4413504" y="2292096"/>
            <a:ext cx="3291840" cy="1950720"/>
          </a:xfrm>
          <a:prstGeom prst="rect">
            <a:avLst/>
          </a:prstGeom>
          <a:noFill/>
          <a:ln/>
        </p:spPr>
        <p:txBody>
          <a:bodyPr wrap="square" lIns="0" tIns="0" rIns="0" bIns="0" rtlCol="0" anchor="ctr"/>
          <a:lstStyle/>
          <a:p>
            <a:r>
              <a:rPr lang="en-US" sz="1267" dirty="0">
                <a:solidFill>
                  <a:srgbClr val="0A1931"/>
                </a:solidFill>
                <a:latin typeface="Calibri" pitchFamily="34" charset="0"/>
                <a:ea typeface="Calibri" pitchFamily="34" charset="-122"/>
                <a:cs typeface="Calibri" pitchFamily="34" charset="-120"/>
              </a:rPr>
              <a:t>Central Treaty Organization (Baghdad Pact). Pakistan, Iran, Turkey, UK. US backed but not formally a member. Key instrument of 'Northern Tier' containment against USSR.</a:t>
            </a:r>
            <a:endParaRPr lang="en-US" sz="1267" dirty="0"/>
          </a:p>
        </p:txBody>
      </p:sp>
      <p:sp>
        <p:nvSpPr>
          <p:cNvPr id="16" name="Text 14"/>
          <p:cNvSpPr/>
          <p:nvPr/>
        </p:nvSpPr>
        <p:spPr>
          <a:xfrm>
            <a:off x="4352544" y="4267200"/>
            <a:ext cx="3413760" cy="463296"/>
          </a:xfrm>
          <a:prstGeom prst="rect">
            <a:avLst/>
          </a:prstGeom>
          <a:noFill/>
          <a:ln/>
        </p:spPr>
        <p:txBody>
          <a:bodyPr wrap="square" lIns="0" tIns="0" rIns="0" bIns="0" rtlCol="0" anchor="ctr"/>
          <a:lstStyle/>
          <a:p>
            <a:pPr algn="ctr"/>
            <a:r>
              <a:rPr lang="en-US" sz="2133" b="1" dirty="0">
                <a:solidFill>
                  <a:srgbClr val="1B3A5C"/>
                </a:solidFill>
                <a:latin typeface="Georgia" pitchFamily="34" charset="0"/>
                <a:ea typeface="Georgia" pitchFamily="34" charset="-122"/>
                <a:cs typeface="Georgia" pitchFamily="34" charset="-120"/>
              </a:rPr>
              <a:t>Northern Tier</a:t>
            </a:r>
            <a:endParaRPr lang="en-US" sz="2133" dirty="0"/>
          </a:p>
        </p:txBody>
      </p:sp>
      <p:sp>
        <p:nvSpPr>
          <p:cNvPr id="17" name="Text 15"/>
          <p:cNvSpPr/>
          <p:nvPr/>
        </p:nvSpPr>
        <p:spPr>
          <a:xfrm>
            <a:off x="4352544" y="4730496"/>
            <a:ext cx="3413760" cy="243840"/>
          </a:xfrm>
          <a:prstGeom prst="rect">
            <a:avLst/>
          </a:prstGeom>
          <a:noFill/>
          <a:ln/>
        </p:spPr>
        <p:txBody>
          <a:bodyPr wrap="square" lIns="0" tIns="0" rIns="0" bIns="0" rtlCol="0" anchor="ctr"/>
          <a:lstStyle/>
          <a:p>
            <a:pPr algn="ctr"/>
            <a:r>
              <a:rPr lang="en-US" sz="1067" dirty="0">
                <a:solidFill>
                  <a:srgbClr val="8A9BB5"/>
                </a:solidFill>
                <a:latin typeface="Calibri" pitchFamily="34" charset="0"/>
                <a:ea typeface="Calibri" pitchFamily="34" charset="-122"/>
                <a:cs typeface="Calibri" pitchFamily="34" charset="-120"/>
              </a:rPr>
              <a:t>Strategy</a:t>
            </a:r>
            <a:endParaRPr lang="en-US" sz="1067" dirty="0"/>
          </a:p>
        </p:txBody>
      </p:sp>
      <p:sp>
        <p:nvSpPr>
          <p:cNvPr id="18" name="Shape 16"/>
          <p:cNvSpPr/>
          <p:nvPr/>
        </p:nvSpPr>
        <p:spPr>
          <a:xfrm>
            <a:off x="8156448" y="1280160"/>
            <a:ext cx="3657600" cy="3779520"/>
          </a:xfrm>
          <a:prstGeom prst="rect">
            <a:avLst/>
          </a:prstGeom>
          <a:solidFill>
            <a:srgbClr val="FFFFFF"/>
          </a:solidFill>
          <a:ln w="12700">
            <a:solidFill>
              <a:srgbClr val="D4DCE8"/>
            </a:solidFill>
            <a:prstDash val="solid"/>
          </a:ln>
          <a:effectLst>
            <a:outerShdw blurRad="76200" dist="38100" dir="8100000" algn="bl" rotWithShape="0">
              <a:srgbClr val="000000">
                <a:alpha val="10000"/>
              </a:srgbClr>
            </a:outerShdw>
          </a:effectLst>
        </p:spPr>
      </p:sp>
      <p:sp>
        <p:nvSpPr>
          <p:cNvPr id="19" name="Shape 17"/>
          <p:cNvSpPr/>
          <p:nvPr/>
        </p:nvSpPr>
        <p:spPr>
          <a:xfrm>
            <a:off x="8156448" y="1280160"/>
            <a:ext cx="3657600" cy="914400"/>
          </a:xfrm>
          <a:prstGeom prst="rect">
            <a:avLst/>
          </a:prstGeom>
          <a:solidFill>
            <a:srgbClr val="0A1931"/>
          </a:solidFill>
          <a:ln w="12700">
            <a:solidFill>
              <a:srgbClr val="0A1931"/>
            </a:solidFill>
            <a:prstDash val="solid"/>
          </a:ln>
        </p:spPr>
      </p:sp>
      <p:sp>
        <p:nvSpPr>
          <p:cNvPr id="20" name="Text 18"/>
          <p:cNvSpPr/>
          <p:nvPr/>
        </p:nvSpPr>
        <p:spPr>
          <a:xfrm>
            <a:off x="8278368" y="1341120"/>
            <a:ext cx="3413760" cy="792480"/>
          </a:xfrm>
          <a:prstGeom prst="rect">
            <a:avLst/>
          </a:prstGeom>
          <a:noFill/>
          <a:ln/>
        </p:spPr>
        <p:txBody>
          <a:bodyPr wrap="square" lIns="0" tIns="0" rIns="0" bIns="0" rtlCol="0" anchor="ctr"/>
          <a:lstStyle/>
          <a:p>
            <a:pPr algn="ctr"/>
            <a:r>
              <a:rPr lang="en-US" sz="1867" b="1" dirty="0">
                <a:solidFill>
                  <a:srgbClr val="FFFFFF"/>
                </a:solidFill>
                <a:latin typeface="Georgia" pitchFamily="34" charset="0"/>
                <a:ea typeface="Georgia" pitchFamily="34" charset="-122"/>
                <a:cs typeface="Georgia" pitchFamily="34" charset="-120"/>
              </a:rPr>
              <a:t>Bilateral</a:t>
            </a:r>
            <a:endParaRPr lang="en-US" sz="1867" dirty="0"/>
          </a:p>
          <a:p>
            <a:pPr algn="ctr"/>
            <a:r>
              <a:rPr lang="en-US" sz="1867" b="1" dirty="0">
                <a:solidFill>
                  <a:srgbClr val="FFFFFF"/>
                </a:solidFill>
                <a:latin typeface="Georgia" pitchFamily="34" charset="0"/>
                <a:ea typeface="Georgia" pitchFamily="34" charset="-122"/>
                <a:cs typeface="Georgia" pitchFamily="34" charset="-120"/>
              </a:rPr>
              <a:t>Pacts 1959</a:t>
            </a:r>
            <a:endParaRPr lang="en-US" sz="1867" dirty="0"/>
          </a:p>
        </p:txBody>
      </p:sp>
      <p:sp>
        <p:nvSpPr>
          <p:cNvPr id="21" name="Text 19"/>
          <p:cNvSpPr/>
          <p:nvPr/>
        </p:nvSpPr>
        <p:spPr>
          <a:xfrm>
            <a:off x="8339328" y="2292096"/>
            <a:ext cx="3291840" cy="1950720"/>
          </a:xfrm>
          <a:prstGeom prst="rect">
            <a:avLst/>
          </a:prstGeom>
          <a:noFill/>
          <a:ln/>
        </p:spPr>
        <p:txBody>
          <a:bodyPr wrap="square" lIns="0" tIns="0" rIns="0" bIns="0" rtlCol="0" anchor="ctr"/>
          <a:lstStyle/>
          <a:p>
            <a:r>
              <a:rPr lang="en-US" sz="1267" dirty="0">
                <a:solidFill>
                  <a:srgbClr val="0A1931"/>
                </a:solidFill>
                <a:latin typeface="Calibri" pitchFamily="34" charset="0"/>
                <a:ea typeface="Calibri" pitchFamily="34" charset="-122"/>
                <a:cs typeface="Calibri" pitchFamily="34" charset="-120"/>
              </a:rPr>
              <a:t>US–Pakistan Bilateral Defence Agreement (5 March 1959). US committed to take 'appropriate action' against communist aggression on Pakistan — Islamabad's coveted security guarantee.</a:t>
            </a:r>
            <a:endParaRPr lang="en-US" sz="1267" dirty="0"/>
          </a:p>
        </p:txBody>
      </p:sp>
      <p:sp>
        <p:nvSpPr>
          <p:cNvPr id="22" name="Text 20"/>
          <p:cNvSpPr/>
          <p:nvPr/>
        </p:nvSpPr>
        <p:spPr>
          <a:xfrm>
            <a:off x="8278368" y="4267200"/>
            <a:ext cx="3413760" cy="463296"/>
          </a:xfrm>
          <a:prstGeom prst="rect">
            <a:avLst/>
          </a:prstGeom>
          <a:noFill/>
          <a:ln/>
        </p:spPr>
        <p:txBody>
          <a:bodyPr wrap="square" lIns="0" tIns="0" rIns="0" bIns="0" rtlCol="0" anchor="ctr"/>
          <a:lstStyle/>
          <a:p>
            <a:pPr algn="ctr"/>
            <a:r>
              <a:rPr lang="en-US" sz="2133" b="1" dirty="0">
                <a:solidFill>
                  <a:srgbClr val="0A1931"/>
                </a:solidFill>
                <a:latin typeface="Georgia" pitchFamily="34" charset="0"/>
                <a:ea typeface="Georgia" pitchFamily="34" charset="-122"/>
                <a:cs typeface="Georgia" pitchFamily="34" charset="-120"/>
              </a:rPr>
              <a:t>1959</a:t>
            </a:r>
            <a:endParaRPr lang="en-US" sz="2133" dirty="0"/>
          </a:p>
        </p:txBody>
      </p:sp>
      <p:sp>
        <p:nvSpPr>
          <p:cNvPr id="23" name="Text 21"/>
          <p:cNvSpPr/>
          <p:nvPr/>
        </p:nvSpPr>
        <p:spPr>
          <a:xfrm>
            <a:off x="8278368" y="4730496"/>
            <a:ext cx="3413760" cy="243840"/>
          </a:xfrm>
          <a:prstGeom prst="rect">
            <a:avLst/>
          </a:prstGeom>
          <a:noFill/>
          <a:ln/>
        </p:spPr>
        <p:txBody>
          <a:bodyPr wrap="square" lIns="0" tIns="0" rIns="0" bIns="0" rtlCol="0" anchor="ctr"/>
          <a:lstStyle/>
          <a:p>
            <a:pPr algn="ctr"/>
            <a:r>
              <a:rPr lang="en-US" sz="1067" dirty="0">
                <a:solidFill>
                  <a:srgbClr val="8A9BB5"/>
                </a:solidFill>
                <a:latin typeface="Calibri" pitchFamily="34" charset="0"/>
                <a:ea typeface="Calibri" pitchFamily="34" charset="-122"/>
                <a:cs typeface="Calibri" pitchFamily="34" charset="-120"/>
              </a:rPr>
              <a:t>Defence Pact</a:t>
            </a:r>
            <a:endParaRPr lang="en-US" sz="1067" dirty="0"/>
          </a:p>
        </p:txBody>
      </p:sp>
      <p:sp>
        <p:nvSpPr>
          <p:cNvPr id="24" name="Shape 22"/>
          <p:cNvSpPr/>
          <p:nvPr/>
        </p:nvSpPr>
        <p:spPr>
          <a:xfrm>
            <a:off x="304800" y="5181600"/>
            <a:ext cx="11582400" cy="1036320"/>
          </a:xfrm>
          <a:prstGeom prst="rect">
            <a:avLst/>
          </a:prstGeom>
          <a:solidFill>
            <a:srgbClr val="0A1931"/>
          </a:solidFill>
          <a:ln w="12700">
            <a:solidFill>
              <a:srgbClr val="0A1931"/>
            </a:solidFill>
            <a:prstDash val="solid"/>
          </a:ln>
          <a:effectLst>
            <a:outerShdw blurRad="76200" dist="38100" dir="8100000" algn="bl" rotWithShape="0">
              <a:srgbClr val="000000">
                <a:alpha val="10000"/>
              </a:srgbClr>
            </a:outerShdw>
          </a:effectLst>
        </p:spPr>
      </p:sp>
      <p:sp>
        <p:nvSpPr>
          <p:cNvPr id="25" name="Text 23"/>
          <p:cNvSpPr/>
          <p:nvPr/>
        </p:nvSpPr>
        <p:spPr>
          <a:xfrm>
            <a:off x="487680" y="5242560"/>
            <a:ext cx="2438400" cy="914400"/>
          </a:xfrm>
          <a:prstGeom prst="rect">
            <a:avLst/>
          </a:prstGeom>
          <a:noFill/>
          <a:ln/>
        </p:spPr>
        <p:txBody>
          <a:bodyPr wrap="square" lIns="0" tIns="0" rIns="0" bIns="0" rtlCol="0" anchor="ctr"/>
          <a:lstStyle/>
          <a:p>
            <a:r>
              <a:rPr lang="en-US" sz="1467" b="1" dirty="0">
                <a:solidFill>
                  <a:srgbClr val="C9A84C"/>
                </a:solidFill>
                <a:latin typeface="Trebuchet MS" pitchFamily="34" charset="0"/>
                <a:ea typeface="Trebuchet MS" pitchFamily="34" charset="-122"/>
                <a:cs typeface="Trebuchet MS" pitchFamily="34" charset="-120"/>
              </a:rPr>
              <a:t>1965 &amp; 1971 WARS:</a:t>
            </a:r>
            <a:endParaRPr lang="en-US" sz="1467" dirty="0"/>
          </a:p>
        </p:txBody>
      </p:sp>
      <p:sp>
        <p:nvSpPr>
          <p:cNvPr id="26" name="Text 24"/>
          <p:cNvSpPr/>
          <p:nvPr/>
        </p:nvSpPr>
        <p:spPr>
          <a:xfrm>
            <a:off x="2804160" y="5242560"/>
            <a:ext cx="8778240" cy="914400"/>
          </a:xfrm>
          <a:prstGeom prst="rect">
            <a:avLst/>
          </a:prstGeom>
          <a:noFill/>
          <a:ln/>
        </p:spPr>
        <p:txBody>
          <a:bodyPr wrap="square" lIns="0" tIns="0" rIns="0" bIns="0" rtlCol="0" anchor="ctr"/>
          <a:lstStyle/>
          <a:p>
            <a:r>
              <a:rPr lang="en-US" sz="1200" dirty="0">
                <a:solidFill>
                  <a:srgbClr val="D4DCE8"/>
                </a:solidFill>
                <a:latin typeface="Calibri" pitchFamily="34" charset="0"/>
                <a:ea typeface="Calibri" pitchFamily="34" charset="-122"/>
                <a:cs typeface="Calibri" pitchFamily="34" charset="-120"/>
              </a:rPr>
              <a:t>US imposed arms embargo on both India &amp; Pakistan during 1965 war — deeply disappointing Islamabad. In 1971, Nixon's 'tilt toward Pakistan' was diplomatic but failed to prevent dismemberment. US sent USS Enterprise task force as show of support, but East Pakistan became Bangladesh. Massive trust erosion followed.</a:t>
            </a:r>
            <a:endParaRPr lang="en-US" sz="1200" dirty="0"/>
          </a:p>
        </p:txBody>
      </p:sp>
      <p:sp>
        <p:nvSpPr>
          <p:cNvPr id="27" name="Shape 25"/>
          <p:cNvSpPr/>
          <p:nvPr/>
        </p:nvSpPr>
        <p:spPr>
          <a:xfrm>
            <a:off x="0" y="6522720"/>
            <a:ext cx="12192000" cy="335280"/>
          </a:xfrm>
          <a:prstGeom prst="rect">
            <a:avLst/>
          </a:prstGeom>
          <a:solidFill>
            <a:srgbClr val="1B3A5C"/>
          </a:solidFill>
          <a:ln w="12700">
            <a:solidFill>
              <a:srgbClr val="1B3A5C"/>
            </a:solidFill>
            <a:prstDash val="solid"/>
          </a:ln>
        </p:spPr>
      </p:sp>
      <p:sp>
        <p:nvSpPr>
          <p:cNvPr id="28" name="Text 26"/>
          <p:cNvSpPr/>
          <p:nvPr/>
        </p:nvSpPr>
        <p:spPr>
          <a:xfrm>
            <a:off x="243840" y="6522720"/>
            <a:ext cx="8534400" cy="335280"/>
          </a:xfrm>
          <a:prstGeom prst="rect">
            <a:avLst/>
          </a:prstGeom>
          <a:noFill/>
          <a:ln/>
        </p:spPr>
        <p:txBody>
          <a:bodyPr wrap="square" lIns="0" tIns="0" rIns="0" bIns="0" rtlCol="0" anchor="ctr"/>
          <a:lstStyle/>
          <a:p>
            <a:r>
              <a:rPr lang="en-US" sz="1067" dirty="0">
                <a:solidFill>
                  <a:srgbClr val="8A9BB5"/>
                </a:solidFill>
                <a:latin typeface="Calibri" pitchFamily="34" charset="0"/>
                <a:ea typeface="Calibri" pitchFamily="34" charset="-122"/>
                <a:cs typeface="Calibri" pitchFamily="34" charset="-120"/>
              </a:rPr>
              <a:t>PAKISTAN–USA RELATIONS  |  CSS LEVEL 4  |  2026</a:t>
            </a:r>
            <a:endParaRPr lang="en-US" sz="1067" dirty="0"/>
          </a:p>
        </p:txBody>
      </p:sp>
      <p:sp>
        <p:nvSpPr>
          <p:cNvPr id="29" name="Text 27"/>
          <p:cNvSpPr/>
          <p:nvPr/>
        </p:nvSpPr>
        <p:spPr>
          <a:xfrm>
            <a:off x="11216640" y="6522720"/>
            <a:ext cx="731520" cy="335280"/>
          </a:xfrm>
          <a:prstGeom prst="rect">
            <a:avLst/>
          </a:prstGeom>
          <a:noFill/>
          <a:ln/>
        </p:spPr>
        <p:txBody>
          <a:bodyPr wrap="square" lIns="0" tIns="0" rIns="0" bIns="0" rtlCol="0" anchor="ctr"/>
          <a:lstStyle/>
          <a:p>
            <a:pPr algn="r"/>
            <a:r>
              <a:rPr lang="en-US" sz="1067" dirty="0">
                <a:solidFill>
                  <a:srgbClr val="E8C97A"/>
                </a:solidFill>
                <a:latin typeface="Calibri" pitchFamily="34" charset="0"/>
                <a:ea typeface="Calibri" pitchFamily="34" charset="-122"/>
                <a:cs typeface="Calibri" pitchFamily="34" charset="-120"/>
              </a:rPr>
              <a:t>4 / 14</a:t>
            </a:r>
            <a:endParaRPr lang="en-US" sz="1067" dirty="0"/>
          </a:p>
        </p:txBody>
      </p:sp>
    </p:spTree>
    <p:extLst>
      <p:ext uri="{BB962C8B-B14F-4D97-AF65-F5344CB8AC3E}">
        <p14:creationId xmlns:p14="http://schemas.microsoft.com/office/powerpoint/2010/main" val="31274719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914400"/>
          </a:xfrm>
          <a:prstGeom prst="rect">
            <a:avLst/>
          </a:prstGeom>
          <a:solidFill>
            <a:srgbClr val="0A1931"/>
          </a:solidFill>
          <a:ln w="12700">
            <a:solidFill>
              <a:srgbClr val="0A1931"/>
            </a:solidFill>
            <a:prstDash val="solid"/>
          </a:ln>
        </p:spPr>
      </p:sp>
      <p:sp>
        <p:nvSpPr>
          <p:cNvPr id="3" name="Shape 1"/>
          <p:cNvSpPr/>
          <p:nvPr/>
        </p:nvSpPr>
        <p:spPr>
          <a:xfrm>
            <a:off x="0" y="0"/>
            <a:ext cx="146304" cy="914400"/>
          </a:xfrm>
          <a:prstGeom prst="rect">
            <a:avLst/>
          </a:prstGeom>
          <a:solidFill>
            <a:srgbClr val="C9A84C"/>
          </a:solidFill>
          <a:ln w="12700">
            <a:solidFill>
              <a:srgbClr val="C9A84C"/>
            </a:solidFill>
            <a:prstDash val="solid"/>
          </a:ln>
        </p:spPr>
      </p:sp>
      <p:sp>
        <p:nvSpPr>
          <p:cNvPr id="4" name="Text 2"/>
          <p:cNvSpPr/>
          <p:nvPr/>
        </p:nvSpPr>
        <p:spPr>
          <a:xfrm>
            <a:off x="304800" y="0"/>
            <a:ext cx="11582400" cy="914400"/>
          </a:xfrm>
          <a:prstGeom prst="rect">
            <a:avLst/>
          </a:prstGeom>
          <a:noFill/>
          <a:ln/>
        </p:spPr>
        <p:txBody>
          <a:bodyPr wrap="square" lIns="0" tIns="0" rIns="0" bIns="0" rtlCol="0" anchor="ctr"/>
          <a:lstStyle/>
          <a:p>
            <a:r>
              <a:rPr lang="en-US" sz="2400" b="1" kern="0" spc="267" dirty="0">
                <a:solidFill>
                  <a:srgbClr val="FFFFFF"/>
                </a:solidFill>
                <a:latin typeface="Trebuchet MS" pitchFamily="34" charset="0"/>
                <a:ea typeface="Trebuchet MS" pitchFamily="34" charset="-122"/>
                <a:cs typeface="Trebuchet MS" pitchFamily="34" charset="-120"/>
              </a:rPr>
              <a:t>WAR ON TERROR PARTNERSHIP</a:t>
            </a:r>
            <a:endParaRPr lang="en-US" sz="2400" dirty="0"/>
          </a:p>
        </p:txBody>
      </p:sp>
      <p:sp>
        <p:nvSpPr>
          <p:cNvPr id="5" name="Text 3"/>
          <p:cNvSpPr/>
          <p:nvPr/>
        </p:nvSpPr>
        <p:spPr>
          <a:xfrm>
            <a:off x="304800" y="950976"/>
            <a:ext cx="11582400" cy="341376"/>
          </a:xfrm>
          <a:prstGeom prst="rect">
            <a:avLst/>
          </a:prstGeom>
          <a:noFill/>
          <a:ln/>
        </p:spPr>
        <p:txBody>
          <a:bodyPr wrap="square" lIns="0" tIns="0" rIns="0" bIns="0" rtlCol="0" anchor="ctr"/>
          <a:lstStyle/>
          <a:p>
            <a:r>
              <a:rPr lang="en-US" sz="1467" i="1" dirty="0">
                <a:solidFill>
                  <a:srgbClr val="C9A84C"/>
                </a:solidFill>
                <a:latin typeface="Calibri" pitchFamily="34" charset="0"/>
                <a:ea typeface="Calibri" pitchFamily="34" charset="-122"/>
                <a:cs typeface="Calibri" pitchFamily="34" charset="-120"/>
              </a:rPr>
              <a:t>2001–2011: Front-Line State Revival</a:t>
            </a:r>
            <a:endParaRPr lang="en-US" sz="1467" dirty="0"/>
          </a:p>
        </p:txBody>
      </p:sp>
      <p:sp>
        <p:nvSpPr>
          <p:cNvPr id="6" name="Shape 4"/>
          <p:cNvSpPr/>
          <p:nvPr/>
        </p:nvSpPr>
        <p:spPr>
          <a:xfrm>
            <a:off x="304800" y="1280160"/>
            <a:ext cx="2682240" cy="1341120"/>
          </a:xfrm>
          <a:prstGeom prst="rect">
            <a:avLst/>
          </a:prstGeom>
          <a:solidFill>
            <a:srgbClr val="0A1931"/>
          </a:solidFill>
          <a:ln w="12700">
            <a:solidFill>
              <a:srgbClr val="0A1931"/>
            </a:solidFill>
            <a:prstDash val="solid"/>
          </a:ln>
          <a:effectLst>
            <a:outerShdw blurRad="76200" dist="38100" dir="8100000" algn="bl" rotWithShape="0">
              <a:srgbClr val="000000">
                <a:alpha val="10000"/>
              </a:srgbClr>
            </a:outerShdw>
          </a:effectLst>
        </p:spPr>
      </p:sp>
      <p:sp>
        <p:nvSpPr>
          <p:cNvPr id="7" name="Text 5"/>
          <p:cNvSpPr/>
          <p:nvPr/>
        </p:nvSpPr>
        <p:spPr>
          <a:xfrm>
            <a:off x="341376" y="1341120"/>
            <a:ext cx="2609088" cy="670560"/>
          </a:xfrm>
          <a:prstGeom prst="rect">
            <a:avLst/>
          </a:prstGeom>
          <a:noFill/>
          <a:ln/>
        </p:spPr>
        <p:txBody>
          <a:bodyPr wrap="square" lIns="0" tIns="0" rIns="0" bIns="0" rtlCol="0" anchor="ctr"/>
          <a:lstStyle/>
          <a:p>
            <a:pPr algn="ctr"/>
            <a:r>
              <a:rPr lang="en-US" sz="2667" b="1" dirty="0">
                <a:solidFill>
                  <a:srgbClr val="C9A84C"/>
                </a:solidFill>
                <a:latin typeface="Georgia" pitchFamily="34" charset="0"/>
                <a:ea typeface="Georgia" pitchFamily="34" charset="-122"/>
                <a:cs typeface="Georgia" pitchFamily="34" charset="-120"/>
              </a:rPr>
              <a:t>$33B</a:t>
            </a:r>
            <a:endParaRPr lang="en-US" sz="2667" dirty="0"/>
          </a:p>
        </p:txBody>
      </p:sp>
      <p:sp>
        <p:nvSpPr>
          <p:cNvPr id="8" name="Text 6"/>
          <p:cNvSpPr/>
          <p:nvPr/>
        </p:nvSpPr>
        <p:spPr>
          <a:xfrm>
            <a:off x="341376" y="2011680"/>
            <a:ext cx="2609088" cy="512064"/>
          </a:xfrm>
          <a:prstGeom prst="rect">
            <a:avLst/>
          </a:prstGeom>
          <a:noFill/>
          <a:ln/>
        </p:spPr>
        <p:txBody>
          <a:bodyPr wrap="square" lIns="0" tIns="0" rIns="0" bIns="0" rtlCol="0" anchor="ctr"/>
          <a:lstStyle/>
          <a:p>
            <a:pPr algn="ctr"/>
            <a:r>
              <a:rPr lang="en-US" sz="1133" dirty="0">
                <a:solidFill>
                  <a:srgbClr val="D4DCE8"/>
                </a:solidFill>
                <a:latin typeface="Calibri" pitchFamily="34" charset="0"/>
                <a:ea typeface="Calibri" pitchFamily="34" charset="-122"/>
                <a:cs typeface="Calibri" pitchFamily="34" charset="-120"/>
              </a:rPr>
              <a:t>Total US Aid</a:t>
            </a:r>
            <a:endParaRPr lang="en-US" sz="1133" dirty="0"/>
          </a:p>
          <a:p>
            <a:pPr algn="ctr"/>
            <a:r>
              <a:rPr lang="en-US" sz="1133" dirty="0">
                <a:solidFill>
                  <a:srgbClr val="D4DCE8"/>
                </a:solidFill>
                <a:latin typeface="Calibri" pitchFamily="34" charset="0"/>
                <a:ea typeface="Calibri" pitchFamily="34" charset="-122"/>
                <a:cs typeface="Calibri" pitchFamily="34" charset="-120"/>
              </a:rPr>
              <a:t>2001–2011</a:t>
            </a:r>
            <a:endParaRPr lang="en-US" sz="1133" dirty="0"/>
          </a:p>
        </p:txBody>
      </p:sp>
      <p:sp>
        <p:nvSpPr>
          <p:cNvPr id="9" name="Shape 7"/>
          <p:cNvSpPr/>
          <p:nvPr/>
        </p:nvSpPr>
        <p:spPr>
          <a:xfrm>
            <a:off x="3206496" y="1280160"/>
            <a:ext cx="2682240" cy="1341120"/>
          </a:xfrm>
          <a:prstGeom prst="rect">
            <a:avLst/>
          </a:prstGeom>
          <a:solidFill>
            <a:srgbClr val="0A1931"/>
          </a:solidFill>
          <a:ln w="12700">
            <a:solidFill>
              <a:srgbClr val="0A1931"/>
            </a:solidFill>
            <a:prstDash val="solid"/>
          </a:ln>
          <a:effectLst>
            <a:outerShdw blurRad="76200" dist="38100" dir="8100000" algn="bl" rotWithShape="0">
              <a:srgbClr val="000000">
                <a:alpha val="10000"/>
              </a:srgbClr>
            </a:outerShdw>
          </a:effectLst>
        </p:spPr>
      </p:sp>
      <p:sp>
        <p:nvSpPr>
          <p:cNvPr id="10" name="Text 8"/>
          <p:cNvSpPr/>
          <p:nvPr/>
        </p:nvSpPr>
        <p:spPr>
          <a:xfrm>
            <a:off x="3243072" y="1341120"/>
            <a:ext cx="2609088" cy="670560"/>
          </a:xfrm>
          <a:prstGeom prst="rect">
            <a:avLst/>
          </a:prstGeom>
          <a:noFill/>
          <a:ln/>
        </p:spPr>
        <p:txBody>
          <a:bodyPr wrap="square" lIns="0" tIns="0" rIns="0" bIns="0" rtlCol="0" anchor="ctr"/>
          <a:lstStyle/>
          <a:p>
            <a:pPr algn="ctr"/>
            <a:r>
              <a:rPr lang="en-US" sz="2667" b="1" dirty="0">
                <a:solidFill>
                  <a:srgbClr val="C9A84C"/>
                </a:solidFill>
                <a:latin typeface="Georgia" pitchFamily="34" charset="0"/>
                <a:ea typeface="Georgia" pitchFamily="34" charset="-122"/>
                <a:cs typeface="Georgia" pitchFamily="34" charset="-120"/>
              </a:rPr>
              <a:t>~3,500</a:t>
            </a:r>
            <a:endParaRPr lang="en-US" sz="2667" dirty="0"/>
          </a:p>
        </p:txBody>
      </p:sp>
      <p:sp>
        <p:nvSpPr>
          <p:cNvPr id="11" name="Text 9"/>
          <p:cNvSpPr/>
          <p:nvPr/>
        </p:nvSpPr>
        <p:spPr>
          <a:xfrm>
            <a:off x="3243072" y="2011680"/>
            <a:ext cx="2609088" cy="512064"/>
          </a:xfrm>
          <a:prstGeom prst="rect">
            <a:avLst/>
          </a:prstGeom>
          <a:noFill/>
          <a:ln/>
        </p:spPr>
        <p:txBody>
          <a:bodyPr wrap="square" lIns="0" tIns="0" rIns="0" bIns="0" rtlCol="0" anchor="ctr"/>
          <a:lstStyle/>
          <a:p>
            <a:pPr algn="ctr"/>
            <a:r>
              <a:rPr lang="en-US" sz="1133" dirty="0">
                <a:solidFill>
                  <a:srgbClr val="D4DCE8"/>
                </a:solidFill>
                <a:latin typeface="Calibri" pitchFamily="34" charset="0"/>
                <a:ea typeface="Calibri" pitchFamily="34" charset="-122"/>
                <a:cs typeface="Calibri" pitchFamily="34" charset="-120"/>
              </a:rPr>
              <a:t>Pakistani</a:t>
            </a:r>
            <a:endParaRPr lang="en-US" sz="1133" dirty="0"/>
          </a:p>
          <a:p>
            <a:pPr algn="ctr"/>
            <a:r>
              <a:rPr lang="en-US" sz="1133" dirty="0">
                <a:solidFill>
                  <a:srgbClr val="D4DCE8"/>
                </a:solidFill>
                <a:latin typeface="Calibri" pitchFamily="34" charset="0"/>
                <a:ea typeface="Calibri" pitchFamily="34" charset="-122"/>
                <a:cs typeface="Calibri" pitchFamily="34" charset="-120"/>
              </a:rPr>
              <a:t>Soldiers Killed</a:t>
            </a:r>
            <a:endParaRPr lang="en-US" sz="1133" dirty="0"/>
          </a:p>
        </p:txBody>
      </p:sp>
      <p:sp>
        <p:nvSpPr>
          <p:cNvPr id="12" name="Shape 10"/>
          <p:cNvSpPr/>
          <p:nvPr/>
        </p:nvSpPr>
        <p:spPr>
          <a:xfrm>
            <a:off x="6108192" y="1280160"/>
            <a:ext cx="2682240" cy="1341120"/>
          </a:xfrm>
          <a:prstGeom prst="rect">
            <a:avLst/>
          </a:prstGeom>
          <a:solidFill>
            <a:srgbClr val="0A1931"/>
          </a:solidFill>
          <a:ln w="12700">
            <a:solidFill>
              <a:srgbClr val="0A1931"/>
            </a:solidFill>
            <a:prstDash val="solid"/>
          </a:ln>
          <a:effectLst>
            <a:outerShdw blurRad="76200" dist="38100" dir="8100000" algn="bl" rotWithShape="0">
              <a:srgbClr val="000000">
                <a:alpha val="10000"/>
              </a:srgbClr>
            </a:outerShdw>
          </a:effectLst>
        </p:spPr>
      </p:sp>
      <p:sp>
        <p:nvSpPr>
          <p:cNvPr id="13" name="Text 11"/>
          <p:cNvSpPr/>
          <p:nvPr/>
        </p:nvSpPr>
        <p:spPr>
          <a:xfrm>
            <a:off x="6144768" y="1341120"/>
            <a:ext cx="2609088" cy="670560"/>
          </a:xfrm>
          <a:prstGeom prst="rect">
            <a:avLst/>
          </a:prstGeom>
          <a:noFill/>
          <a:ln/>
        </p:spPr>
        <p:txBody>
          <a:bodyPr wrap="square" lIns="0" tIns="0" rIns="0" bIns="0" rtlCol="0" anchor="ctr"/>
          <a:lstStyle/>
          <a:p>
            <a:pPr algn="ctr"/>
            <a:r>
              <a:rPr lang="en-US" sz="2667" b="1" dirty="0">
                <a:solidFill>
                  <a:srgbClr val="C9A84C"/>
                </a:solidFill>
                <a:latin typeface="Georgia" pitchFamily="34" charset="0"/>
                <a:ea typeface="Georgia" pitchFamily="34" charset="-122"/>
                <a:cs typeface="Georgia" pitchFamily="34" charset="-120"/>
              </a:rPr>
              <a:t>80,000</a:t>
            </a:r>
            <a:endParaRPr lang="en-US" sz="2667" dirty="0"/>
          </a:p>
        </p:txBody>
      </p:sp>
      <p:sp>
        <p:nvSpPr>
          <p:cNvPr id="14" name="Text 12"/>
          <p:cNvSpPr/>
          <p:nvPr/>
        </p:nvSpPr>
        <p:spPr>
          <a:xfrm>
            <a:off x="6144768" y="2011680"/>
            <a:ext cx="2609088" cy="512064"/>
          </a:xfrm>
          <a:prstGeom prst="rect">
            <a:avLst/>
          </a:prstGeom>
          <a:noFill/>
          <a:ln/>
        </p:spPr>
        <p:txBody>
          <a:bodyPr wrap="square" lIns="0" tIns="0" rIns="0" bIns="0" rtlCol="0" anchor="ctr"/>
          <a:lstStyle/>
          <a:p>
            <a:pPr algn="ctr"/>
            <a:r>
              <a:rPr lang="en-US" sz="1133" dirty="0">
                <a:solidFill>
                  <a:srgbClr val="D4DCE8"/>
                </a:solidFill>
                <a:latin typeface="Calibri" pitchFamily="34" charset="0"/>
                <a:ea typeface="Calibri" pitchFamily="34" charset="-122"/>
                <a:cs typeface="Calibri" pitchFamily="34" charset="-120"/>
              </a:rPr>
              <a:t>Pakistani Civilian</a:t>
            </a:r>
            <a:endParaRPr lang="en-US" sz="1133" dirty="0"/>
          </a:p>
          <a:p>
            <a:pPr algn="ctr"/>
            <a:r>
              <a:rPr lang="en-US" sz="1133" dirty="0">
                <a:solidFill>
                  <a:srgbClr val="D4DCE8"/>
                </a:solidFill>
                <a:latin typeface="Calibri" pitchFamily="34" charset="0"/>
                <a:ea typeface="Calibri" pitchFamily="34" charset="-122"/>
                <a:cs typeface="Calibri" pitchFamily="34" charset="-120"/>
              </a:rPr>
              <a:t>Casualties (Indirect)</a:t>
            </a:r>
            <a:endParaRPr lang="en-US" sz="1133" dirty="0"/>
          </a:p>
        </p:txBody>
      </p:sp>
      <p:sp>
        <p:nvSpPr>
          <p:cNvPr id="15" name="Shape 13"/>
          <p:cNvSpPr/>
          <p:nvPr/>
        </p:nvSpPr>
        <p:spPr>
          <a:xfrm>
            <a:off x="9009888" y="1280160"/>
            <a:ext cx="2682240" cy="1341120"/>
          </a:xfrm>
          <a:prstGeom prst="rect">
            <a:avLst/>
          </a:prstGeom>
          <a:solidFill>
            <a:srgbClr val="0A1931"/>
          </a:solidFill>
          <a:ln w="12700">
            <a:solidFill>
              <a:srgbClr val="0A1931"/>
            </a:solidFill>
            <a:prstDash val="solid"/>
          </a:ln>
          <a:effectLst>
            <a:outerShdw blurRad="76200" dist="38100" dir="8100000" algn="bl" rotWithShape="0">
              <a:srgbClr val="000000">
                <a:alpha val="10000"/>
              </a:srgbClr>
            </a:outerShdw>
          </a:effectLst>
        </p:spPr>
      </p:sp>
      <p:sp>
        <p:nvSpPr>
          <p:cNvPr id="16" name="Text 14"/>
          <p:cNvSpPr/>
          <p:nvPr/>
        </p:nvSpPr>
        <p:spPr>
          <a:xfrm>
            <a:off x="9046464" y="1341120"/>
            <a:ext cx="2609088" cy="670560"/>
          </a:xfrm>
          <a:prstGeom prst="rect">
            <a:avLst/>
          </a:prstGeom>
          <a:noFill/>
          <a:ln/>
        </p:spPr>
        <p:txBody>
          <a:bodyPr wrap="square" lIns="0" tIns="0" rIns="0" bIns="0" rtlCol="0" anchor="ctr"/>
          <a:lstStyle/>
          <a:p>
            <a:pPr algn="ctr"/>
            <a:r>
              <a:rPr lang="en-US" sz="2667" b="1" dirty="0">
                <a:solidFill>
                  <a:srgbClr val="C9A84C"/>
                </a:solidFill>
                <a:latin typeface="Georgia" pitchFamily="34" charset="0"/>
                <a:ea typeface="Georgia" pitchFamily="34" charset="-122"/>
                <a:cs typeface="Georgia" pitchFamily="34" charset="-120"/>
              </a:rPr>
              <a:t>350+</a:t>
            </a:r>
            <a:endParaRPr lang="en-US" sz="2667" dirty="0"/>
          </a:p>
        </p:txBody>
      </p:sp>
      <p:sp>
        <p:nvSpPr>
          <p:cNvPr id="17" name="Text 15"/>
          <p:cNvSpPr/>
          <p:nvPr/>
        </p:nvSpPr>
        <p:spPr>
          <a:xfrm>
            <a:off x="9046464" y="2011680"/>
            <a:ext cx="2609088" cy="512064"/>
          </a:xfrm>
          <a:prstGeom prst="rect">
            <a:avLst/>
          </a:prstGeom>
          <a:noFill/>
          <a:ln/>
        </p:spPr>
        <p:txBody>
          <a:bodyPr wrap="square" lIns="0" tIns="0" rIns="0" bIns="0" rtlCol="0" anchor="ctr"/>
          <a:lstStyle/>
          <a:p>
            <a:pPr algn="ctr"/>
            <a:r>
              <a:rPr lang="en-US" sz="1133" dirty="0">
                <a:solidFill>
                  <a:srgbClr val="D4DCE8"/>
                </a:solidFill>
                <a:latin typeface="Calibri" pitchFamily="34" charset="0"/>
                <a:ea typeface="Calibri" pitchFamily="34" charset="-122"/>
                <a:cs typeface="Calibri" pitchFamily="34" charset="-120"/>
              </a:rPr>
              <a:t>Drone Strikes</a:t>
            </a:r>
            <a:endParaRPr lang="en-US" sz="1133" dirty="0"/>
          </a:p>
          <a:p>
            <a:pPr algn="ctr"/>
            <a:r>
              <a:rPr lang="en-US" sz="1133" dirty="0">
                <a:solidFill>
                  <a:srgbClr val="D4DCE8"/>
                </a:solidFill>
                <a:latin typeface="Calibri" pitchFamily="34" charset="0"/>
                <a:ea typeface="Calibri" pitchFamily="34" charset="-122"/>
                <a:cs typeface="Calibri" pitchFamily="34" charset="-120"/>
              </a:rPr>
              <a:t>on Pakistani Soil</a:t>
            </a:r>
            <a:endParaRPr lang="en-US" sz="1133" dirty="0"/>
          </a:p>
        </p:txBody>
      </p:sp>
      <p:sp>
        <p:nvSpPr>
          <p:cNvPr id="18" name="Shape 16"/>
          <p:cNvSpPr/>
          <p:nvPr/>
        </p:nvSpPr>
        <p:spPr>
          <a:xfrm>
            <a:off x="304800" y="2804160"/>
            <a:ext cx="950976" cy="268224"/>
          </a:xfrm>
          <a:prstGeom prst="rect">
            <a:avLst/>
          </a:prstGeom>
          <a:solidFill>
            <a:srgbClr val="2E5A8E"/>
          </a:solidFill>
          <a:ln w="12700">
            <a:solidFill>
              <a:srgbClr val="2E5A8E"/>
            </a:solidFill>
            <a:prstDash val="solid"/>
          </a:ln>
        </p:spPr>
      </p:sp>
      <p:sp>
        <p:nvSpPr>
          <p:cNvPr id="19" name="Text 17"/>
          <p:cNvSpPr/>
          <p:nvPr/>
        </p:nvSpPr>
        <p:spPr>
          <a:xfrm>
            <a:off x="304800" y="2804160"/>
            <a:ext cx="950976" cy="268224"/>
          </a:xfrm>
          <a:prstGeom prst="rect">
            <a:avLst/>
          </a:prstGeom>
          <a:noFill/>
          <a:ln/>
        </p:spPr>
        <p:txBody>
          <a:bodyPr wrap="square" lIns="0" tIns="0" rIns="0" bIns="0" rtlCol="0" anchor="ctr"/>
          <a:lstStyle/>
          <a:p>
            <a:pPr algn="ctr"/>
            <a:r>
              <a:rPr lang="en-US" sz="1000" b="1" dirty="0">
                <a:solidFill>
                  <a:srgbClr val="FFFFFF"/>
                </a:solidFill>
                <a:latin typeface="Trebuchet MS" pitchFamily="34" charset="0"/>
                <a:ea typeface="Trebuchet MS" pitchFamily="34" charset="-122"/>
                <a:cs typeface="Trebuchet MS" pitchFamily="34" charset="-120"/>
              </a:rPr>
              <a:t>Sep 2001</a:t>
            </a:r>
            <a:endParaRPr lang="en-US" sz="1000" dirty="0"/>
          </a:p>
        </p:txBody>
      </p:sp>
      <p:sp>
        <p:nvSpPr>
          <p:cNvPr id="20" name="Text 18"/>
          <p:cNvSpPr/>
          <p:nvPr/>
        </p:nvSpPr>
        <p:spPr>
          <a:xfrm>
            <a:off x="304800" y="3084576"/>
            <a:ext cx="5730240" cy="609600"/>
          </a:xfrm>
          <a:prstGeom prst="rect">
            <a:avLst/>
          </a:prstGeom>
          <a:noFill/>
          <a:ln/>
        </p:spPr>
        <p:txBody>
          <a:bodyPr wrap="square" lIns="0" tIns="0" rIns="0" bIns="0" rtlCol="0" anchor="ctr"/>
          <a:lstStyle/>
          <a:p>
            <a:r>
              <a:rPr lang="en-US" sz="1133" dirty="0">
                <a:solidFill>
                  <a:srgbClr val="0A1931"/>
                </a:solidFill>
                <a:latin typeface="Calibri" pitchFamily="34" charset="0"/>
                <a:ea typeface="Calibri" pitchFamily="34" charset="-122"/>
                <a:cs typeface="Calibri" pitchFamily="34" charset="-120"/>
              </a:rPr>
              <a:t>Colin Powell calls Gen. Musharraf. Pakistan granted 72 hrs to decide. Musharraf agrees to 7 US demands — airbases, intelligence sharing, cutting Taliban supplies.</a:t>
            </a:r>
            <a:endParaRPr lang="en-US" sz="1133" dirty="0"/>
          </a:p>
        </p:txBody>
      </p:sp>
      <p:sp>
        <p:nvSpPr>
          <p:cNvPr id="21" name="Shape 19"/>
          <p:cNvSpPr/>
          <p:nvPr/>
        </p:nvSpPr>
        <p:spPr>
          <a:xfrm>
            <a:off x="304800" y="3742944"/>
            <a:ext cx="950976" cy="268224"/>
          </a:xfrm>
          <a:prstGeom prst="rect">
            <a:avLst/>
          </a:prstGeom>
          <a:solidFill>
            <a:srgbClr val="2E5A8E"/>
          </a:solidFill>
          <a:ln w="12700">
            <a:solidFill>
              <a:srgbClr val="2E5A8E"/>
            </a:solidFill>
            <a:prstDash val="solid"/>
          </a:ln>
        </p:spPr>
      </p:sp>
      <p:sp>
        <p:nvSpPr>
          <p:cNvPr id="22" name="Text 20"/>
          <p:cNvSpPr/>
          <p:nvPr/>
        </p:nvSpPr>
        <p:spPr>
          <a:xfrm>
            <a:off x="304800" y="3742944"/>
            <a:ext cx="950976" cy="268224"/>
          </a:xfrm>
          <a:prstGeom prst="rect">
            <a:avLst/>
          </a:prstGeom>
          <a:noFill/>
          <a:ln/>
        </p:spPr>
        <p:txBody>
          <a:bodyPr wrap="square" lIns="0" tIns="0" rIns="0" bIns="0" rtlCol="0" anchor="ctr"/>
          <a:lstStyle/>
          <a:p>
            <a:pPr algn="ctr"/>
            <a:r>
              <a:rPr lang="en-US" sz="1000" b="1" dirty="0">
                <a:solidFill>
                  <a:srgbClr val="FFFFFF"/>
                </a:solidFill>
                <a:latin typeface="Trebuchet MS" pitchFamily="34" charset="0"/>
                <a:ea typeface="Trebuchet MS" pitchFamily="34" charset="-122"/>
                <a:cs typeface="Trebuchet MS" pitchFamily="34" charset="-120"/>
              </a:rPr>
              <a:t>2002</a:t>
            </a:r>
            <a:endParaRPr lang="en-US" sz="1000" dirty="0"/>
          </a:p>
        </p:txBody>
      </p:sp>
      <p:sp>
        <p:nvSpPr>
          <p:cNvPr id="23" name="Text 21"/>
          <p:cNvSpPr/>
          <p:nvPr/>
        </p:nvSpPr>
        <p:spPr>
          <a:xfrm>
            <a:off x="304800" y="4023360"/>
            <a:ext cx="5730240" cy="609600"/>
          </a:xfrm>
          <a:prstGeom prst="rect">
            <a:avLst/>
          </a:prstGeom>
          <a:noFill/>
          <a:ln/>
        </p:spPr>
        <p:txBody>
          <a:bodyPr wrap="square" lIns="0" tIns="0" rIns="0" bIns="0" rtlCol="0" anchor="ctr"/>
          <a:lstStyle/>
          <a:p>
            <a:r>
              <a:rPr lang="en-US" sz="1133" dirty="0">
                <a:solidFill>
                  <a:srgbClr val="0A1931"/>
                </a:solidFill>
                <a:latin typeface="Calibri" pitchFamily="34" charset="0"/>
                <a:ea typeface="Calibri" pitchFamily="34" charset="-122"/>
                <a:cs typeface="Calibri" pitchFamily="34" charset="-120"/>
              </a:rPr>
              <a:t>Pakistan designated 'Major Non-NATO Ally' (MNNA). CSF (Coalition Support Fund) reimbursements begin — critical foreign exchange for Pakistan.</a:t>
            </a:r>
            <a:endParaRPr lang="en-US" sz="1133" dirty="0"/>
          </a:p>
        </p:txBody>
      </p:sp>
      <p:sp>
        <p:nvSpPr>
          <p:cNvPr id="24" name="Shape 22"/>
          <p:cNvSpPr/>
          <p:nvPr/>
        </p:nvSpPr>
        <p:spPr>
          <a:xfrm>
            <a:off x="304800" y="4681728"/>
            <a:ext cx="950976" cy="268224"/>
          </a:xfrm>
          <a:prstGeom prst="rect">
            <a:avLst/>
          </a:prstGeom>
          <a:solidFill>
            <a:srgbClr val="2E5A8E"/>
          </a:solidFill>
          <a:ln w="12700">
            <a:solidFill>
              <a:srgbClr val="2E5A8E"/>
            </a:solidFill>
            <a:prstDash val="solid"/>
          </a:ln>
        </p:spPr>
      </p:sp>
      <p:sp>
        <p:nvSpPr>
          <p:cNvPr id="25" name="Text 23"/>
          <p:cNvSpPr/>
          <p:nvPr/>
        </p:nvSpPr>
        <p:spPr>
          <a:xfrm>
            <a:off x="304800" y="4681728"/>
            <a:ext cx="950976" cy="268224"/>
          </a:xfrm>
          <a:prstGeom prst="rect">
            <a:avLst/>
          </a:prstGeom>
          <a:noFill/>
          <a:ln/>
        </p:spPr>
        <p:txBody>
          <a:bodyPr wrap="square" lIns="0" tIns="0" rIns="0" bIns="0" rtlCol="0" anchor="ctr"/>
          <a:lstStyle/>
          <a:p>
            <a:pPr algn="ctr"/>
            <a:r>
              <a:rPr lang="en-US" sz="1000" b="1" dirty="0">
                <a:solidFill>
                  <a:srgbClr val="FFFFFF"/>
                </a:solidFill>
                <a:latin typeface="Trebuchet MS" pitchFamily="34" charset="0"/>
                <a:ea typeface="Trebuchet MS" pitchFamily="34" charset="-122"/>
                <a:cs typeface="Trebuchet MS" pitchFamily="34" charset="-120"/>
              </a:rPr>
              <a:t>2004</a:t>
            </a:r>
            <a:endParaRPr lang="en-US" sz="1000" dirty="0"/>
          </a:p>
        </p:txBody>
      </p:sp>
      <p:sp>
        <p:nvSpPr>
          <p:cNvPr id="26" name="Text 24"/>
          <p:cNvSpPr/>
          <p:nvPr/>
        </p:nvSpPr>
        <p:spPr>
          <a:xfrm>
            <a:off x="304800" y="4962144"/>
            <a:ext cx="5730240" cy="609600"/>
          </a:xfrm>
          <a:prstGeom prst="rect">
            <a:avLst/>
          </a:prstGeom>
          <a:noFill/>
          <a:ln/>
        </p:spPr>
        <p:txBody>
          <a:bodyPr wrap="square" lIns="0" tIns="0" rIns="0" bIns="0" rtlCol="0" anchor="ctr"/>
          <a:lstStyle/>
          <a:p>
            <a:r>
              <a:rPr lang="en-US" sz="1133" dirty="0">
                <a:solidFill>
                  <a:srgbClr val="0A1931"/>
                </a:solidFill>
                <a:latin typeface="Calibri" pitchFamily="34" charset="0"/>
                <a:ea typeface="Calibri" pitchFamily="34" charset="-122"/>
                <a:cs typeface="Calibri" pitchFamily="34" charset="-120"/>
              </a:rPr>
              <a:t>Waziristan Accord failure. US begins pressure for expanded military ops in FATA. Pakistani Army launches Operation Al-Mizan — thousands of troops deployed.</a:t>
            </a:r>
            <a:endParaRPr lang="en-US" sz="1133" dirty="0"/>
          </a:p>
        </p:txBody>
      </p:sp>
      <p:sp>
        <p:nvSpPr>
          <p:cNvPr id="27" name="Shape 25"/>
          <p:cNvSpPr/>
          <p:nvPr/>
        </p:nvSpPr>
        <p:spPr>
          <a:xfrm>
            <a:off x="304800" y="5620512"/>
            <a:ext cx="950976" cy="268224"/>
          </a:xfrm>
          <a:prstGeom prst="rect">
            <a:avLst/>
          </a:prstGeom>
          <a:solidFill>
            <a:srgbClr val="2E5A8E"/>
          </a:solidFill>
          <a:ln w="12700">
            <a:solidFill>
              <a:srgbClr val="2E5A8E"/>
            </a:solidFill>
            <a:prstDash val="solid"/>
          </a:ln>
        </p:spPr>
      </p:sp>
      <p:sp>
        <p:nvSpPr>
          <p:cNvPr id="28" name="Text 26"/>
          <p:cNvSpPr/>
          <p:nvPr/>
        </p:nvSpPr>
        <p:spPr>
          <a:xfrm>
            <a:off x="304800" y="5620512"/>
            <a:ext cx="950976" cy="268224"/>
          </a:xfrm>
          <a:prstGeom prst="rect">
            <a:avLst/>
          </a:prstGeom>
          <a:noFill/>
          <a:ln/>
        </p:spPr>
        <p:txBody>
          <a:bodyPr wrap="square" lIns="0" tIns="0" rIns="0" bIns="0" rtlCol="0" anchor="ctr"/>
          <a:lstStyle/>
          <a:p>
            <a:pPr algn="ctr"/>
            <a:r>
              <a:rPr lang="en-US" sz="1000" b="1" dirty="0">
                <a:solidFill>
                  <a:srgbClr val="FFFFFF"/>
                </a:solidFill>
                <a:latin typeface="Trebuchet MS" pitchFamily="34" charset="0"/>
                <a:ea typeface="Trebuchet MS" pitchFamily="34" charset="-122"/>
                <a:cs typeface="Trebuchet MS" pitchFamily="34" charset="-120"/>
              </a:rPr>
              <a:t>2009</a:t>
            </a:r>
            <a:endParaRPr lang="en-US" sz="1000" dirty="0"/>
          </a:p>
        </p:txBody>
      </p:sp>
      <p:sp>
        <p:nvSpPr>
          <p:cNvPr id="29" name="Text 27"/>
          <p:cNvSpPr/>
          <p:nvPr/>
        </p:nvSpPr>
        <p:spPr>
          <a:xfrm>
            <a:off x="304800" y="5900928"/>
            <a:ext cx="5730240" cy="609600"/>
          </a:xfrm>
          <a:prstGeom prst="rect">
            <a:avLst/>
          </a:prstGeom>
          <a:noFill/>
          <a:ln/>
        </p:spPr>
        <p:txBody>
          <a:bodyPr wrap="square" lIns="0" tIns="0" rIns="0" bIns="0" rtlCol="0" anchor="ctr"/>
          <a:lstStyle/>
          <a:p>
            <a:r>
              <a:rPr lang="en-US" sz="1133" dirty="0">
                <a:solidFill>
                  <a:srgbClr val="0A1931"/>
                </a:solidFill>
                <a:latin typeface="Calibri" pitchFamily="34" charset="0"/>
                <a:ea typeface="Calibri" pitchFamily="34" charset="-122"/>
                <a:cs typeface="Calibri" pitchFamily="34" charset="-120"/>
              </a:rPr>
              <a:t>Kerry-Lugar-Berman Act: $7.5B over 5 years for civilian development. Conditions on bill spark civil-military crisis in Pakistan over 'sovereignty clauses'.</a:t>
            </a:r>
            <a:endParaRPr lang="en-US" sz="1133" dirty="0"/>
          </a:p>
        </p:txBody>
      </p:sp>
      <p:sp>
        <p:nvSpPr>
          <p:cNvPr id="30" name="Shape 28"/>
          <p:cNvSpPr/>
          <p:nvPr/>
        </p:nvSpPr>
        <p:spPr>
          <a:xfrm>
            <a:off x="6278880" y="2804160"/>
            <a:ext cx="950976" cy="268224"/>
          </a:xfrm>
          <a:prstGeom prst="rect">
            <a:avLst/>
          </a:prstGeom>
          <a:solidFill>
            <a:srgbClr val="B22234"/>
          </a:solidFill>
          <a:ln w="12700">
            <a:solidFill>
              <a:srgbClr val="2E5A8E"/>
            </a:solidFill>
            <a:prstDash val="solid"/>
          </a:ln>
        </p:spPr>
      </p:sp>
      <p:sp>
        <p:nvSpPr>
          <p:cNvPr id="31" name="Text 29"/>
          <p:cNvSpPr/>
          <p:nvPr/>
        </p:nvSpPr>
        <p:spPr>
          <a:xfrm>
            <a:off x="6278880" y="2804160"/>
            <a:ext cx="950976" cy="268224"/>
          </a:xfrm>
          <a:prstGeom prst="rect">
            <a:avLst/>
          </a:prstGeom>
          <a:noFill/>
          <a:ln/>
        </p:spPr>
        <p:txBody>
          <a:bodyPr wrap="square" lIns="0" tIns="0" rIns="0" bIns="0" rtlCol="0" anchor="ctr"/>
          <a:lstStyle/>
          <a:p>
            <a:pPr algn="ctr"/>
            <a:r>
              <a:rPr lang="en-US" sz="1000" b="1" dirty="0">
                <a:solidFill>
                  <a:srgbClr val="FFFFFF"/>
                </a:solidFill>
                <a:latin typeface="Trebuchet MS" pitchFamily="34" charset="0"/>
                <a:ea typeface="Trebuchet MS" pitchFamily="34" charset="-122"/>
                <a:cs typeface="Trebuchet MS" pitchFamily="34" charset="-120"/>
              </a:rPr>
              <a:t>2007</a:t>
            </a:r>
            <a:endParaRPr lang="en-US" sz="1000" dirty="0"/>
          </a:p>
        </p:txBody>
      </p:sp>
      <p:sp>
        <p:nvSpPr>
          <p:cNvPr id="32" name="Text 30"/>
          <p:cNvSpPr/>
          <p:nvPr/>
        </p:nvSpPr>
        <p:spPr>
          <a:xfrm>
            <a:off x="6278880" y="3084576"/>
            <a:ext cx="5730240" cy="609600"/>
          </a:xfrm>
          <a:prstGeom prst="rect">
            <a:avLst/>
          </a:prstGeom>
          <a:noFill/>
          <a:ln/>
        </p:spPr>
        <p:txBody>
          <a:bodyPr wrap="square" lIns="0" tIns="0" rIns="0" bIns="0" rtlCol="0" anchor="ctr"/>
          <a:lstStyle/>
          <a:p>
            <a:r>
              <a:rPr lang="en-US" sz="1133" dirty="0">
                <a:solidFill>
                  <a:srgbClr val="0A1931"/>
                </a:solidFill>
                <a:latin typeface="Calibri" pitchFamily="34" charset="0"/>
                <a:ea typeface="Calibri" pitchFamily="34" charset="-122"/>
                <a:cs typeface="Calibri" pitchFamily="34" charset="-120"/>
              </a:rPr>
              <a:t>Red Mosque (Lal Masjid) operation. Suicide attacks inside Pakistan spike dramatically. Pakistan paradox: fighting terrorism while hosting Afghan Taliban leadership in Quetta Shura.</a:t>
            </a:r>
            <a:endParaRPr lang="en-US" sz="1133" dirty="0"/>
          </a:p>
        </p:txBody>
      </p:sp>
      <p:sp>
        <p:nvSpPr>
          <p:cNvPr id="33" name="Shape 31"/>
          <p:cNvSpPr/>
          <p:nvPr/>
        </p:nvSpPr>
        <p:spPr>
          <a:xfrm>
            <a:off x="6278880" y="3742944"/>
            <a:ext cx="950976" cy="268224"/>
          </a:xfrm>
          <a:prstGeom prst="rect">
            <a:avLst/>
          </a:prstGeom>
          <a:solidFill>
            <a:srgbClr val="B22234"/>
          </a:solidFill>
          <a:ln w="12700">
            <a:solidFill>
              <a:srgbClr val="2E5A8E"/>
            </a:solidFill>
            <a:prstDash val="solid"/>
          </a:ln>
        </p:spPr>
      </p:sp>
      <p:sp>
        <p:nvSpPr>
          <p:cNvPr id="34" name="Text 32"/>
          <p:cNvSpPr/>
          <p:nvPr/>
        </p:nvSpPr>
        <p:spPr>
          <a:xfrm>
            <a:off x="6278880" y="3742944"/>
            <a:ext cx="950976" cy="268224"/>
          </a:xfrm>
          <a:prstGeom prst="rect">
            <a:avLst/>
          </a:prstGeom>
          <a:noFill/>
          <a:ln/>
        </p:spPr>
        <p:txBody>
          <a:bodyPr wrap="square" lIns="0" tIns="0" rIns="0" bIns="0" rtlCol="0" anchor="ctr"/>
          <a:lstStyle/>
          <a:p>
            <a:pPr algn="ctr"/>
            <a:r>
              <a:rPr lang="en-US" sz="1000" b="1" dirty="0">
                <a:solidFill>
                  <a:srgbClr val="FFFFFF"/>
                </a:solidFill>
                <a:latin typeface="Trebuchet MS" pitchFamily="34" charset="0"/>
                <a:ea typeface="Trebuchet MS" pitchFamily="34" charset="-122"/>
                <a:cs typeface="Trebuchet MS" pitchFamily="34" charset="-120"/>
              </a:rPr>
              <a:t>2010</a:t>
            </a:r>
            <a:endParaRPr lang="en-US" sz="1000" dirty="0"/>
          </a:p>
        </p:txBody>
      </p:sp>
      <p:sp>
        <p:nvSpPr>
          <p:cNvPr id="35" name="Text 33"/>
          <p:cNvSpPr/>
          <p:nvPr/>
        </p:nvSpPr>
        <p:spPr>
          <a:xfrm>
            <a:off x="6278880" y="4023360"/>
            <a:ext cx="5730240" cy="609600"/>
          </a:xfrm>
          <a:prstGeom prst="rect">
            <a:avLst/>
          </a:prstGeom>
          <a:noFill/>
          <a:ln/>
        </p:spPr>
        <p:txBody>
          <a:bodyPr wrap="square" lIns="0" tIns="0" rIns="0" bIns="0" rtlCol="0" anchor="ctr"/>
          <a:lstStyle/>
          <a:p>
            <a:r>
              <a:rPr lang="en-US" sz="1133" dirty="0">
                <a:solidFill>
                  <a:srgbClr val="0A1931"/>
                </a:solidFill>
                <a:latin typeface="Calibri" pitchFamily="34" charset="0"/>
                <a:ea typeface="Calibri" pitchFamily="34" charset="-122"/>
                <a:cs typeface="Calibri" pitchFamily="34" charset="-120"/>
              </a:rPr>
              <a:t>Floods: US provides $750M relief — largest ever humanitarian response. Goodwill brief. Raymond Davis affair in 2011 severely damages ties.</a:t>
            </a:r>
            <a:endParaRPr lang="en-US" sz="1133" dirty="0"/>
          </a:p>
        </p:txBody>
      </p:sp>
      <p:sp>
        <p:nvSpPr>
          <p:cNvPr id="36" name="Shape 34"/>
          <p:cNvSpPr/>
          <p:nvPr/>
        </p:nvSpPr>
        <p:spPr>
          <a:xfrm>
            <a:off x="6278880" y="4681728"/>
            <a:ext cx="950976" cy="268224"/>
          </a:xfrm>
          <a:prstGeom prst="rect">
            <a:avLst/>
          </a:prstGeom>
          <a:solidFill>
            <a:srgbClr val="B22234"/>
          </a:solidFill>
          <a:ln w="12700">
            <a:solidFill>
              <a:srgbClr val="2E5A8E"/>
            </a:solidFill>
            <a:prstDash val="solid"/>
          </a:ln>
        </p:spPr>
      </p:sp>
      <p:sp>
        <p:nvSpPr>
          <p:cNvPr id="37" name="Text 35"/>
          <p:cNvSpPr/>
          <p:nvPr/>
        </p:nvSpPr>
        <p:spPr>
          <a:xfrm>
            <a:off x="6278880" y="4681728"/>
            <a:ext cx="950976" cy="268224"/>
          </a:xfrm>
          <a:prstGeom prst="rect">
            <a:avLst/>
          </a:prstGeom>
          <a:noFill/>
          <a:ln/>
        </p:spPr>
        <p:txBody>
          <a:bodyPr wrap="square" lIns="0" tIns="0" rIns="0" bIns="0" rtlCol="0" anchor="ctr"/>
          <a:lstStyle/>
          <a:p>
            <a:pPr algn="ctr"/>
            <a:r>
              <a:rPr lang="en-US" sz="1000" b="1" dirty="0">
                <a:solidFill>
                  <a:srgbClr val="FFFFFF"/>
                </a:solidFill>
                <a:latin typeface="Trebuchet MS" pitchFamily="34" charset="0"/>
                <a:ea typeface="Trebuchet MS" pitchFamily="34" charset="-122"/>
                <a:cs typeface="Trebuchet MS" pitchFamily="34" charset="-120"/>
              </a:rPr>
              <a:t>May 2011</a:t>
            </a:r>
            <a:endParaRPr lang="en-US" sz="1000" dirty="0"/>
          </a:p>
        </p:txBody>
      </p:sp>
      <p:sp>
        <p:nvSpPr>
          <p:cNvPr id="38" name="Text 36"/>
          <p:cNvSpPr/>
          <p:nvPr/>
        </p:nvSpPr>
        <p:spPr>
          <a:xfrm>
            <a:off x="6278880" y="4962144"/>
            <a:ext cx="5730240" cy="609600"/>
          </a:xfrm>
          <a:prstGeom prst="rect">
            <a:avLst/>
          </a:prstGeom>
          <a:noFill/>
          <a:ln/>
        </p:spPr>
        <p:txBody>
          <a:bodyPr wrap="square" lIns="0" tIns="0" rIns="0" bIns="0" rtlCol="0" anchor="ctr"/>
          <a:lstStyle/>
          <a:p>
            <a:r>
              <a:rPr lang="en-US" sz="1133" dirty="0">
                <a:solidFill>
                  <a:srgbClr val="0A1931"/>
                </a:solidFill>
                <a:latin typeface="Calibri" pitchFamily="34" charset="0"/>
                <a:ea typeface="Calibri" pitchFamily="34" charset="-122"/>
                <a:cs typeface="Calibri" pitchFamily="34" charset="-120"/>
              </a:rPr>
              <a:t>Operation Neptune Spear — OBL found in Abbottabad. US conducts raid without informing Pakistan. Seismic damage to bilateral trust. ISI credibility internationally devastated.</a:t>
            </a:r>
            <a:endParaRPr lang="en-US" sz="1133" dirty="0"/>
          </a:p>
        </p:txBody>
      </p:sp>
      <p:sp>
        <p:nvSpPr>
          <p:cNvPr id="39" name="Shape 37"/>
          <p:cNvSpPr/>
          <p:nvPr/>
        </p:nvSpPr>
        <p:spPr>
          <a:xfrm>
            <a:off x="6278880" y="5620512"/>
            <a:ext cx="950976" cy="268224"/>
          </a:xfrm>
          <a:prstGeom prst="rect">
            <a:avLst/>
          </a:prstGeom>
          <a:solidFill>
            <a:srgbClr val="B22234"/>
          </a:solidFill>
          <a:ln w="12700">
            <a:solidFill>
              <a:srgbClr val="2E5A8E"/>
            </a:solidFill>
            <a:prstDash val="solid"/>
          </a:ln>
        </p:spPr>
      </p:sp>
      <p:sp>
        <p:nvSpPr>
          <p:cNvPr id="40" name="Text 38"/>
          <p:cNvSpPr/>
          <p:nvPr/>
        </p:nvSpPr>
        <p:spPr>
          <a:xfrm>
            <a:off x="6278880" y="5620512"/>
            <a:ext cx="950976" cy="268224"/>
          </a:xfrm>
          <a:prstGeom prst="rect">
            <a:avLst/>
          </a:prstGeom>
          <a:noFill/>
          <a:ln/>
        </p:spPr>
        <p:txBody>
          <a:bodyPr wrap="square" lIns="0" tIns="0" rIns="0" bIns="0" rtlCol="0" anchor="ctr"/>
          <a:lstStyle/>
          <a:p>
            <a:pPr algn="ctr"/>
            <a:r>
              <a:rPr lang="en-US" sz="1000" b="1" dirty="0">
                <a:solidFill>
                  <a:srgbClr val="FFFFFF"/>
                </a:solidFill>
                <a:latin typeface="Trebuchet MS" pitchFamily="34" charset="0"/>
                <a:ea typeface="Trebuchet MS" pitchFamily="34" charset="-122"/>
                <a:cs typeface="Trebuchet MS" pitchFamily="34" charset="-120"/>
              </a:rPr>
              <a:t>2011</a:t>
            </a:r>
            <a:endParaRPr lang="en-US" sz="1000" dirty="0"/>
          </a:p>
        </p:txBody>
      </p:sp>
      <p:sp>
        <p:nvSpPr>
          <p:cNvPr id="41" name="Text 39"/>
          <p:cNvSpPr/>
          <p:nvPr/>
        </p:nvSpPr>
        <p:spPr>
          <a:xfrm>
            <a:off x="6278880" y="5900928"/>
            <a:ext cx="5730240" cy="609600"/>
          </a:xfrm>
          <a:prstGeom prst="rect">
            <a:avLst/>
          </a:prstGeom>
          <a:noFill/>
          <a:ln/>
        </p:spPr>
        <p:txBody>
          <a:bodyPr wrap="square" lIns="0" tIns="0" rIns="0" bIns="0" rtlCol="0" anchor="ctr"/>
          <a:lstStyle/>
          <a:p>
            <a:r>
              <a:rPr lang="en-US" sz="1133" dirty="0">
                <a:solidFill>
                  <a:srgbClr val="0A1931"/>
                </a:solidFill>
                <a:latin typeface="Calibri" pitchFamily="34" charset="0"/>
                <a:ea typeface="Calibri" pitchFamily="34" charset="-122"/>
                <a:cs typeface="Calibri" pitchFamily="34" charset="-120"/>
              </a:rPr>
              <a:t>Salala Check-post attack: NATO kills 24 Pakistani soldiers. Pakistan shuts NATO supply lines for 7 months; demands drone halt. Relations in freefall.</a:t>
            </a:r>
            <a:endParaRPr lang="en-US" sz="1133" dirty="0"/>
          </a:p>
        </p:txBody>
      </p:sp>
      <p:sp>
        <p:nvSpPr>
          <p:cNvPr id="42" name="Shape 40"/>
          <p:cNvSpPr/>
          <p:nvPr/>
        </p:nvSpPr>
        <p:spPr>
          <a:xfrm>
            <a:off x="0" y="6522720"/>
            <a:ext cx="12192000" cy="335280"/>
          </a:xfrm>
          <a:prstGeom prst="rect">
            <a:avLst/>
          </a:prstGeom>
          <a:solidFill>
            <a:srgbClr val="1B3A5C"/>
          </a:solidFill>
          <a:ln w="12700">
            <a:solidFill>
              <a:srgbClr val="1B3A5C"/>
            </a:solidFill>
            <a:prstDash val="solid"/>
          </a:ln>
        </p:spPr>
      </p:sp>
      <p:sp>
        <p:nvSpPr>
          <p:cNvPr id="43" name="Text 41"/>
          <p:cNvSpPr/>
          <p:nvPr/>
        </p:nvSpPr>
        <p:spPr>
          <a:xfrm>
            <a:off x="243840" y="6522720"/>
            <a:ext cx="8534400" cy="335280"/>
          </a:xfrm>
          <a:prstGeom prst="rect">
            <a:avLst/>
          </a:prstGeom>
          <a:noFill/>
          <a:ln/>
        </p:spPr>
        <p:txBody>
          <a:bodyPr wrap="square" lIns="0" tIns="0" rIns="0" bIns="0" rtlCol="0" anchor="ctr"/>
          <a:lstStyle/>
          <a:p>
            <a:r>
              <a:rPr lang="en-US" sz="1067" dirty="0">
                <a:solidFill>
                  <a:srgbClr val="8A9BB5"/>
                </a:solidFill>
                <a:latin typeface="Calibri" pitchFamily="34" charset="0"/>
                <a:ea typeface="Calibri" pitchFamily="34" charset="-122"/>
                <a:cs typeface="Calibri" pitchFamily="34" charset="-120"/>
              </a:rPr>
              <a:t>PAKISTAN–USA RELATIONS  |  CSS LEVEL 4  |  2026</a:t>
            </a:r>
            <a:endParaRPr lang="en-US" sz="1067" dirty="0"/>
          </a:p>
        </p:txBody>
      </p:sp>
      <p:sp>
        <p:nvSpPr>
          <p:cNvPr id="44" name="Text 42"/>
          <p:cNvSpPr/>
          <p:nvPr/>
        </p:nvSpPr>
        <p:spPr>
          <a:xfrm>
            <a:off x="11216640" y="6522720"/>
            <a:ext cx="731520" cy="335280"/>
          </a:xfrm>
          <a:prstGeom prst="rect">
            <a:avLst/>
          </a:prstGeom>
          <a:noFill/>
          <a:ln/>
        </p:spPr>
        <p:txBody>
          <a:bodyPr wrap="square" lIns="0" tIns="0" rIns="0" bIns="0" rtlCol="0" anchor="ctr"/>
          <a:lstStyle/>
          <a:p>
            <a:pPr algn="r"/>
            <a:r>
              <a:rPr lang="en-US" sz="1067" dirty="0">
                <a:solidFill>
                  <a:srgbClr val="E8C97A"/>
                </a:solidFill>
                <a:latin typeface="Calibri" pitchFamily="34" charset="0"/>
                <a:ea typeface="Calibri" pitchFamily="34" charset="-122"/>
                <a:cs typeface="Calibri" pitchFamily="34" charset="-120"/>
              </a:rPr>
              <a:t>6 / 14</a:t>
            </a:r>
            <a:endParaRPr lang="en-US" sz="1067" dirty="0"/>
          </a:p>
        </p:txBody>
      </p:sp>
    </p:spTree>
    <p:extLst>
      <p:ext uri="{BB962C8B-B14F-4D97-AF65-F5344CB8AC3E}">
        <p14:creationId xmlns:p14="http://schemas.microsoft.com/office/powerpoint/2010/main" val="3907351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914400"/>
          </a:xfrm>
          <a:prstGeom prst="rect">
            <a:avLst/>
          </a:prstGeom>
          <a:solidFill>
            <a:srgbClr val="0A1931"/>
          </a:solidFill>
          <a:ln w="12700">
            <a:solidFill>
              <a:srgbClr val="0A1931"/>
            </a:solidFill>
            <a:prstDash val="solid"/>
          </a:ln>
        </p:spPr>
      </p:sp>
      <p:sp>
        <p:nvSpPr>
          <p:cNvPr id="3" name="Shape 1"/>
          <p:cNvSpPr/>
          <p:nvPr/>
        </p:nvSpPr>
        <p:spPr>
          <a:xfrm>
            <a:off x="0" y="0"/>
            <a:ext cx="146304" cy="914400"/>
          </a:xfrm>
          <a:prstGeom prst="rect">
            <a:avLst/>
          </a:prstGeom>
          <a:solidFill>
            <a:srgbClr val="C9A84C"/>
          </a:solidFill>
          <a:ln w="12700">
            <a:solidFill>
              <a:srgbClr val="C9A84C"/>
            </a:solidFill>
            <a:prstDash val="solid"/>
          </a:ln>
        </p:spPr>
      </p:sp>
      <p:sp>
        <p:nvSpPr>
          <p:cNvPr id="4" name="Text 2"/>
          <p:cNvSpPr/>
          <p:nvPr/>
        </p:nvSpPr>
        <p:spPr>
          <a:xfrm>
            <a:off x="304800" y="0"/>
            <a:ext cx="11582400" cy="914400"/>
          </a:xfrm>
          <a:prstGeom prst="rect">
            <a:avLst/>
          </a:prstGeom>
          <a:noFill/>
          <a:ln/>
        </p:spPr>
        <p:txBody>
          <a:bodyPr wrap="square" lIns="0" tIns="0" rIns="0" bIns="0" rtlCol="0" anchor="ctr"/>
          <a:lstStyle/>
          <a:p>
            <a:r>
              <a:rPr lang="en-US" sz="2400" b="1" kern="0" spc="267" dirty="0">
                <a:solidFill>
                  <a:srgbClr val="FFFFFF"/>
                </a:solidFill>
                <a:latin typeface="Trebuchet MS" pitchFamily="34" charset="0"/>
                <a:ea typeface="Trebuchet MS" pitchFamily="34" charset="-122"/>
                <a:cs typeface="Trebuchet MS" pitchFamily="34" charset="-120"/>
              </a:rPr>
              <a:t>STRAINED RELATIONS ERA</a:t>
            </a:r>
            <a:endParaRPr lang="en-US" sz="2400" dirty="0"/>
          </a:p>
        </p:txBody>
      </p:sp>
      <p:sp>
        <p:nvSpPr>
          <p:cNvPr id="5" name="Text 3"/>
          <p:cNvSpPr/>
          <p:nvPr/>
        </p:nvSpPr>
        <p:spPr>
          <a:xfrm>
            <a:off x="304800" y="950976"/>
            <a:ext cx="11582400" cy="341376"/>
          </a:xfrm>
          <a:prstGeom prst="rect">
            <a:avLst/>
          </a:prstGeom>
          <a:noFill/>
          <a:ln/>
        </p:spPr>
        <p:txBody>
          <a:bodyPr wrap="square" lIns="0" tIns="0" rIns="0" bIns="0" rtlCol="0" anchor="ctr"/>
          <a:lstStyle/>
          <a:p>
            <a:r>
              <a:rPr lang="en-US" sz="1467" i="1" dirty="0">
                <a:solidFill>
                  <a:srgbClr val="C9A84C"/>
                </a:solidFill>
                <a:latin typeface="Calibri" pitchFamily="34" charset="0"/>
                <a:ea typeface="Calibri" pitchFamily="34" charset="-122"/>
                <a:cs typeface="Calibri" pitchFamily="34" charset="-120"/>
              </a:rPr>
              <a:t>2011–2022: Trust Deficit &amp; Recalibration</a:t>
            </a:r>
            <a:endParaRPr lang="en-US" sz="1467" dirty="0"/>
          </a:p>
        </p:txBody>
      </p:sp>
      <p:sp>
        <p:nvSpPr>
          <p:cNvPr id="6" name="Shape 4"/>
          <p:cNvSpPr/>
          <p:nvPr/>
        </p:nvSpPr>
        <p:spPr>
          <a:xfrm>
            <a:off x="304800" y="1280160"/>
            <a:ext cx="11582400" cy="731520"/>
          </a:xfrm>
          <a:prstGeom prst="rect">
            <a:avLst/>
          </a:prstGeom>
          <a:solidFill>
            <a:srgbClr val="B22234"/>
          </a:solidFill>
          <a:ln w="12700">
            <a:solidFill>
              <a:srgbClr val="B22234"/>
            </a:solidFill>
            <a:prstDash val="solid"/>
          </a:ln>
          <a:effectLst>
            <a:outerShdw blurRad="76200" dist="38100" dir="8100000" algn="bl" rotWithShape="0">
              <a:srgbClr val="000000">
                <a:alpha val="10000"/>
              </a:srgbClr>
            </a:outerShdw>
          </a:effectLst>
        </p:spPr>
      </p:sp>
      <p:sp>
        <p:nvSpPr>
          <p:cNvPr id="7" name="Text 5"/>
          <p:cNvSpPr/>
          <p:nvPr/>
        </p:nvSpPr>
        <p:spPr>
          <a:xfrm>
            <a:off x="426720" y="1341120"/>
            <a:ext cx="11338560" cy="609600"/>
          </a:xfrm>
          <a:prstGeom prst="rect">
            <a:avLst/>
          </a:prstGeom>
          <a:noFill/>
          <a:ln/>
        </p:spPr>
        <p:txBody>
          <a:bodyPr wrap="square" lIns="0" tIns="0" rIns="0" bIns="0" rtlCol="0" anchor="ctr"/>
          <a:lstStyle/>
          <a:p>
            <a:pPr algn="ctr"/>
            <a:r>
              <a:rPr lang="en-US" sz="1333" b="1" dirty="0">
                <a:solidFill>
                  <a:srgbClr val="FFFFFF"/>
                </a:solidFill>
                <a:latin typeface="Trebuchet MS" pitchFamily="34" charset="0"/>
                <a:ea typeface="Trebuchet MS" pitchFamily="34" charset="-122"/>
                <a:cs typeface="Trebuchet MS" pitchFamily="34" charset="-120"/>
              </a:rPr>
              <a:t>2011 WATERSHED: THREE CRISES IN ONE YEAR — Raymond Davis affair  |  OBL Abbottabad raid  |  Salala check-post massacre</a:t>
            </a:r>
            <a:endParaRPr lang="en-US" sz="1333" dirty="0"/>
          </a:p>
        </p:txBody>
      </p:sp>
      <p:sp>
        <p:nvSpPr>
          <p:cNvPr id="8" name="Shape 6"/>
          <p:cNvSpPr/>
          <p:nvPr/>
        </p:nvSpPr>
        <p:spPr>
          <a:xfrm>
            <a:off x="304800" y="2133600"/>
            <a:ext cx="731520" cy="341376"/>
          </a:xfrm>
          <a:prstGeom prst="rect">
            <a:avLst/>
          </a:prstGeom>
          <a:solidFill>
            <a:srgbClr val="1B3A5C"/>
          </a:solidFill>
          <a:ln w="12700">
            <a:solidFill>
              <a:srgbClr val="1B3A5C"/>
            </a:solidFill>
            <a:prstDash val="solid"/>
          </a:ln>
        </p:spPr>
      </p:sp>
      <p:sp>
        <p:nvSpPr>
          <p:cNvPr id="9" name="Text 7"/>
          <p:cNvSpPr/>
          <p:nvPr/>
        </p:nvSpPr>
        <p:spPr>
          <a:xfrm>
            <a:off x="304800" y="2133600"/>
            <a:ext cx="731520" cy="341376"/>
          </a:xfrm>
          <a:prstGeom prst="rect">
            <a:avLst/>
          </a:prstGeom>
          <a:noFill/>
          <a:ln/>
        </p:spPr>
        <p:txBody>
          <a:bodyPr wrap="square" lIns="0" tIns="0" rIns="0" bIns="0" rtlCol="0" anchor="ctr"/>
          <a:lstStyle/>
          <a:p>
            <a:pPr algn="ctr"/>
            <a:r>
              <a:rPr lang="en-US" sz="1200" b="1" dirty="0">
                <a:solidFill>
                  <a:srgbClr val="FFFFFF"/>
                </a:solidFill>
                <a:latin typeface="Trebuchet MS" pitchFamily="34" charset="0"/>
                <a:ea typeface="Trebuchet MS" pitchFamily="34" charset="-122"/>
                <a:cs typeface="Trebuchet MS" pitchFamily="34" charset="-120"/>
              </a:rPr>
              <a:t>2012</a:t>
            </a:r>
            <a:endParaRPr lang="en-US" sz="1200" dirty="0"/>
          </a:p>
        </p:txBody>
      </p:sp>
      <p:sp>
        <p:nvSpPr>
          <p:cNvPr id="10" name="Text 8"/>
          <p:cNvSpPr/>
          <p:nvPr/>
        </p:nvSpPr>
        <p:spPr>
          <a:xfrm>
            <a:off x="1097280" y="2133600"/>
            <a:ext cx="4998720" cy="950976"/>
          </a:xfrm>
          <a:prstGeom prst="rect">
            <a:avLst/>
          </a:prstGeom>
          <a:noFill/>
          <a:ln/>
        </p:spPr>
        <p:txBody>
          <a:bodyPr wrap="square" lIns="0" tIns="0" rIns="0" bIns="0" rtlCol="0" anchor="t"/>
          <a:lstStyle/>
          <a:p>
            <a:r>
              <a:rPr lang="en-US" sz="1200" dirty="0">
                <a:solidFill>
                  <a:srgbClr val="0A1931"/>
                </a:solidFill>
                <a:latin typeface="Calibri" pitchFamily="34" charset="0"/>
                <a:ea typeface="Calibri" pitchFamily="34" charset="-122"/>
                <a:cs typeface="Calibri" pitchFamily="34" charset="-120"/>
              </a:rPr>
              <a:t>Pakistan re-opens NATO supply routes after 7 months following US apology for Salala. Haqqani Network tensions escalate — US calls it 'veritable arm of ISI'.</a:t>
            </a:r>
            <a:endParaRPr lang="en-US" sz="1200" dirty="0"/>
          </a:p>
        </p:txBody>
      </p:sp>
      <p:sp>
        <p:nvSpPr>
          <p:cNvPr id="11" name="Shape 9"/>
          <p:cNvSpPr/>
          <p:nvPr/>
        </p:nvSpPr>
        <p:spPr>
          <a:xfrm>
            <a:off x="304800" y="3194304"/>
            <a:ext cx="731520" cy="341376"/>
          </a:xfrm>
          <a:prstGeom prst="rect">
            <a:avLst/>
          </a:prstGeom>
          <a:solidFill>
            <a:srgbClr val="1B3A5C"/>
          </a:solidFill>
          <a:ln w="12700">
            <a:solidFill>
              <a:srgbClr val="1B3A5C"/>
            </a:solidFill>
            <a:prstDash val="solid"/>
          </a:ln>
        </p:spPr>
      </p:sp>
      <p:sp>
        <p:nvSpPr>
          <p:cNvPr id="12" name="Text 10"/>
          <p:cNvSpPr/>
          <p:nvPr/>
        </p:nvSpPr>
        <p:spPr>
          <a:xfrm>
            <a:off x="304800" y="3194304"/>
            <a:ext cx="731520" cy="341376"/>
          </a:xfrm>
          <a:prstGeom prst="rect">
            <a:avLst/>
          </a:prstGeom>
          <a:noFill/>
          <a:ln/>
        </p:spPr>
        <p:txBody>
          <a:bodyPr wrap="square" lIns="0" tIns="0" rIns="0" bIns="0" rtlCol="0" anchor="ctr"/>
          <a:lstStyle/>
          <a:p>
            <a:pPr algn="ctr"/>
            <a:r>
              <a:rPr lang="en-US" sz="1200" b="1" dirty="0">
                <a:solidFill>
                  <a:srgbClr val="FFFFFF"/>
                </a:solidFill>
                <a:latin typeface="Trebuchet MS" pitchFamily="34" charset="0"/>
                <a:ea typeface="Trebuchet MS" pitchFamily="34" charset="-122"/>
                <a:cs typeface="Trebuchet MS" pitchFamily="34" charset="-120"/>
              </a:rPr>
              <a:t>2013</a:t>
            </a:r>
            <a:endParaRPr lang="en-US" sz="1200" dirty="0"/>
          </a:p>
        </p:txBody>
      </p:sp>
      <p:sp>
        <p:nvSpPr>
          <p:cNvPr id="13" name="Text 11"/>
          <p:cNvSpPr/>
          <p:nvPr/>
        </p:nvSpPr>
        <p:spPr>
          <a:xfrm>
            <a:off x="1097280" y="3194304"/>
            <a:ext cx="4998720" cy="950976"/>
          </a:xfrm>
          <a:prstGeom prst="rect">
            <a:avLst/>
          </a:prstGeom>
          <a:noFill/>
          <a:ln/>
        </p:spPr>
        <p:txBody>
          <a:bodyPr wrap="square" lIns="0" tIns="0" rIns="0" bIns="0" rtlCol="0" anchor="t"/>
          <a:lstStyle/>
          <a:p>
            <a:r>
              <a:rPr lang="en-US" sz="1200" dirty="0">
                <a:solidFill>
                  <a:srgbClr val="0A1931"/>
                </a:solidFill>
                <a:latin typeface="Calibri" pitchFamily="34" charset="0"/>
                <a:ea typeface="Calibri" pitchFamily="34" charset="-122"/>
                <a:cs typeface="Calibri" pitchFamily="34" charset="-120"/>
              </a:rPr>
              <a:t>Nawaz Sharif elected; focuses on economy over geopolitics. US drone program continues despite parliamentary resolutions demanding cessation.</a:t>
            </a:r>
            <a:endParaRPr lang="en-US" sz="1200" dirty="0"/>
          </a:p>
        </p:txBody>
      </p:sp>
      <p:sp>
        <p:nvSpPr>
          <p:cNvPr id="14" name="Shape 12"/>
          <p:cNvSpPr/>
          <p:nvPr/>
        </p:nvSpPr>
        <p:spPr>
          <a:xfrm>
            <a:off x="304800" y="4255008"/>
            <a:ext cx="731520" cy="341376"/>
          </a:xfrm>
          <a:prstGeom prst="rect">
            <a:avLst/>
          </a:prstGeom>
          <a:solidFill>
            <a:srgbClr val="2E5A8E"/>
          </a:solidFill>
          <a:ln w="12700">
            <a:solidFill>
              <a:srgbClr val="2E5A8E"/>
            </a:solidFill>
            <a:prstDash val="solid"/>
          </a:ln>
        </p:spPr>
      </p:sp>
      <p:sp>
        <p:nvSpPr>
          <p:cNvPr id="15" name="Text 13"/>
          <p:cNvSpPr/>
          <p:nvPr/>
        </p:nvSpPr>
        <p:spPr>
          <a:xfrm>
            <a:off x="304800" y="4255008"/>
            <a:ext cx="731520" cy="341376"/>
          </a:xfrm>
          <a:prstGeom prst="rect">
            <a:avLst/>
          </a:prstGeom>
          <a:noFill/>
          <a:ln/>
        </p:spPr>
        <p:txBody>
          <a:bodyPr wrap="square" lIns="0" tIns="0" rIns="0" bIns="0" rtlCol="0" anchor="ctr"/>
          <a:lstStyle/>
          <a:p>
            <a:pPr algn="ctr"/>
            <a:r>
              <a:rPr lang="en-US" sz="1200" b="1" dirty="0">
                <a:solidFill>
                  <a:srgbClr val="FFFFFF"/>
                </a:solidFill>
                <a:latin typeface="Trebuchet MS" pitchFamily="34" charset="0"/>
                <a:ea typeface="Trebuchet MS" pitchFamily="34" charset="-122"/>
                <a:cs typeface="Trebuchet MS" pitchFamily="34" charset="-120"/>
              </a:rPr>
              <a:t>2015</a:t>
            </a:r>
            <a:endParaRPr lang="en-US" sz="1200" dirty="0"/>
          </a:p>
        </p:txBody>
      </p:sp>
      <p:sp>
        <p:nvSpPr>
          <p:cNvPr id="16" name="Text 14"/>
          <p:cNvSpPr/>
          <p:nvPr/>
        </p:nvSpPr>
        <p:spPr>
          <a:xfrm>
            <a:off x="1097280" y="4255008"/>
            <a:ext cx="4998720" cy="950976"/>
          </a:xfrm>
          <a:prstGeom prst="rect">
            <a:avLst/>
          </a:prstGeom>
          <a:noFill/>
          <a:ln/>
        </p:spPr>
        <p:txBody>
          <a:bodyPr wrap="square" lIns="0" tIns="0" rIns="0" bIns="0" rtlCol="0" anchor="t"/>
          <a:lstStyle/>
          <a:p>
            <a:r>
              <a:rPr lang="en-US" sz="1200" dirty="0">
                <a:solidFill>
                  <a:srgbClr val="0A1931"/>
                </a:solidFill>
                <a:latin typeface="Calibri" pitchFamily="34" charset="0"/>
                <a:ea typeface="Calibri" pitchFamily="34" charset="-122"/>
                <a:cs typeface="Calibri" pitchFamily="34" charset="-120"/>
              </a:rPr>
              <a:t>Obama visits India, not Pakistan. CPEC (China-Pakistan Economic Corridor) announced — $46B. US alarm grows over China's expanding footprint.</a:t>
            </a:r>
            <a:endParaRPr lang="en-US" sz="1200" dirty="0"/>
          </a:p>
        </p:txBody>
      </p:sp>
      <p:sp>
        <p:nvSpPr>
          <p:cNvPr id="17" name="Shape 15"/>
          <p:cNvSpPr/>
          <p:nvPr/>
        </p:nvSpPr>
        <p:spPr>
          <a:xfrm>
            <a:off x="304800" y="5315712"/>
            <a:ext cx="731520" cy="341376"/>
          </a:xfrm>
          <a:prstGeom prst="rect">
            <a:avLst/>
          </a:prstGeom>
          <a:solidFill>
            <a:srgbClr val="B22234"/>
          </a:solidFill>
          <a:ln w="12700">
            <a:solidFill>
              <a:srgbClr val="B22234"/>
            </a:solidFill>
            <a:prstDash val="solid"/>
          </a:ln>
        </p:spPr>
      </p:sp>
      <p:sp>
        <p:nvSpPr>
          <p:cNvPr id="18" name="Text 16"/>
          <p:cNvSpPr/>
          <p:nvPr/>
        </p:nvSpPr>
        <p:spPr>
          <a:xfrm>
            <a:off x="304800" y="5315712"/>
            <a:ext cx="731520" cy="341376"/>
          </a:xfrm>
          <a:prstGeom prst="rect">
            <a:avLst/>
          </a:prstGeom>
          <a:noFill/>
          <a:ln/>
        </p:spPr>
        <p:txBody>
          <a:bodyPr wrap="square" lIns="0" tIns="0" rIns="0" bIns="0" rtlCol="0" anchor="ctr"/>
          <a:lstStyle/>
          <a:p>
            <a:pPr algn="ctr"/>
            <a:r>
              <a:rPr lang="en-US" sz="1200" b="1" dirty="0">
                <a:solidFill>
                  <a:srgbClr val="FFFFFF"/>
                </a:solidFill>
                <a:latin typeface="Trebuchet MS" pitchFamily="34" charset="0"/>
                <a:ea typeface="Trebuchet MS" pitchFamily="34" charset="-122"/>
                <a:cs typeface="Trebuchet MS" pitchFamily="34" charset="-120"/>
              </a:rPr>
              <a:t>2017</a:t>
            </a:r>
            <a:endParaRPr lang="en-US" sz="1200" dirty="0"/>
          </a:p>
        </p:txBody>
      </p:sp>
      <p:sp>
        <p:nvSpPr>
          <p:cNvPr id="19" name="Text 17"/>
          <p:cNvSpPr/>
          <p:nvPr/>
        </p:nvSpPr>
        <p:spPr>
          <a:xfrm>
            <a:off x="1097280" y="5315712"/>
            <a:ext cx="4998720" cy="950976"/>
          </a:xfrm>
          <a:prstGeom prst="rect">
            <a:avLst/>
          </a:prstGeom>
          <a:noFill/>
          <a:ln/>
        </p:spPr>
        <p:txBody>
          <a:bodyPr wrap="square" lIns="0" tIns="0" rIns="0" bIns="0" rtlCol="0" anchor="t"/>
          <a:lstStyle/>
          <a:p>
            <a:r>
              <a:rPr lang="en-US" sz="1200" dirty="0">
                <a:solidFill>
                  <a:srgbClr val="0A1931"/>
                </a:solidFill>
                <a:latin typeface="Calibri" pitchFamily="34" charset="0"/>
                <a:ea typeface="Calibri" pitchFamily="34" charset="-122"/>
                <a:cs typeface="Calibri" pitchFamily="34" charset="-120"/>
              </a:rPr>
              <a:t>Trump tweets: 'Pakistan has given us nothing but lies and deceit.' Afghan policy review blames Pakistan for safe havens. CSF payments halted: $800M suspended.</a:t>
            </a:r>
            <a:endParaRPr lang="en-US" sz="1200" dirty="0"/>
          </a:p>
        </p:txBody>
      </p:sp>
      <p:sp>
        <p:nvSpPr>
          <p:cNvPr id="20" name="Shape 18"/>
          <p:cNvSpPr/>
          <p:nvPr/>
        </p:nvSpPr>
        <p:spPr>
          <a:xfrm>
            <a:off x="6217920" y="2133600"/>
            <a:ext cx="731520" cy="341376"/>
          </a:xfrm>
          <a:prstGeom prst="rect">
            <a:avLst/>
          </a:prstGeom>
          <a:solidFill>
            <a:srgbClr val="B22234"/>
          </a:solidFill>
          <a:ln w="12700">
            <a:solidFill>
              <a:srgbClr val="B22234"/>
            </a:solidFill>
            <a:prstDash val="solid"/>
          </a:ln>
        </p:spPr>
      </p:sp>
      <p:sp>
        <p:nvSpPr>
          <p:cNvPr id="21" name="Text 19"/>
          <p:cNvSpPr/>
          <p:nvPr/>
        </p:nvSpPr>
        <p:spPr>
          <a:xfrm>
            <a:off x="6217920" y="2133600"/>
            <a:ext cx="731520" cy="341376"/>
          </a:xfrm>
          <a:prstGeom prst="rect">
            <a:avLst/>
          </a:prstGeom>
          <a:noFill/>
          <a:ln/>
        </p:spPr>
        <p:txBody>
          <a:bodyPr wrap="square" lIns="0" tIns="0" rIns="0" bIns="0" rtlCol="0" anchor="ctr"/>
          <a:lstStyle/>
          <a:p>
            <a:pPr algn="ctr"/>
            <a:r>
              <a:rPr lang="en-US" sz="1200" b="1" dirty="0">
                <a:solidFill>
                  <a:srgbClr val="FFFFFF"/>
                </a:solidFill>
                <a:latin typeface="Trebuchet MS" pitchFamily="34" charset="0"/>
                <a:ea typeface="Trebuchet MS" pitchFamily="34" charset="-122"/>
                <a:cs typeface="Trebuchet MS" pitchFamily="34" charset="-120"/>
              </a:rPr>
              <a:t>2018</a:t>
            </a:r>
            <a:endParaRPr lang="en-US" sz="1200" dirty="0"/>
          </a:p>
        </p:txBody>
      </p:sp>
      <p:sp>
        <p:nvSpPr>
          <p:cNvPr id="22" name="Text 20"/>
          <p:cNvSpPr/>
          <p:nvPr/>
        </p:nvSpPr>
        <p:spPr>
          <a:xfrm>
            <a:off x="7010400" y="2133600"/>
            <a:ext cx="4998720" cy="950976"/>
          </a:xfrm>
          <a:prstGeom prst="rect">
            <a:avLst/>
          </a:prstGeom>
          <a:noFill/>
          <a:ln/>
        </p:spPr>
        <p:txBody>
          <a:bodyPr wrap="square" lIns="0" tIns="0" rIns="0" bIns="0" rtlCol="0" anchor="t"/>
          <a:lstStyle/>
          <a:p>
            <a:r>
              <a:rPr lang="en-US" sz="1200" dirty="0">
                <a:solidFill>
                  <a:srgbClr val="0A1931"/>
                </a:solidFill>
                <a:latin typeface="Calibri" pitchFamily="34" charset="0"/>
                <a:ea typeface="Calibri" pitchFamily="34" charset="-122"/>
                <a:cs typeface="Calibri" pitchFamily="34" charset="-120"/>
              </a:rPr>
              <a:t>US suspends $1.3B in security assistance. Imran Khan elected; initially anti-US rhetoric. Pakistan placed on FATF Grey List (June 2018) — massive financial pressure.</a:t>
            </a:r>
            <a:endParaRPr lang="en-US" sz="1200" dirty="0"/>
          </a:p>
        </p:txBody>
      </p:sp>
      <p:sp>
        <p:nvSpPr>
          <p:cNvPr id="23" name="Shape 21"/>
          <p:cNvSpPr/>
          <p:nvPr/>
        </p:nvSpPr>
        <p:spPr>
          <a:xfrm>
            <a:off x="6217920" y="3194304"/>
            <a:ext cx="731520" cy="341376"/>
          </a:xfrm>
          <a:prstGeom prst="rect">
            <a:avLst/>
          </a:prstGeom>
          <a:solidFill>
            <a:srgbClr val="0A1931"/>
          </a:solidFill>
          <a:ln w="12700">
            <a:solidFill>
              <a:srgbClr val="0A1931"/>
            </a:solidFill>
            <a:prstDash val="solid"/>
          </a:ln>
        </p:spPr>
      </p:sp>
      <p:sp>
        <p:nvSpPr>
          <p:cNvPr id="24" name="Text 22"/>
          <p:cNvSpPr/>
          <p:nvPr/>
        </p:nvSpPr>
        <p:spPr>
          <a:xfrm>
            <a:off x="6217920" y="3194304"/>
            <a:ext cx="731520" cy="341376"/>
          </a:xfrm>
          <a:prstGeom prst="rect">
            <a:avLst/>
          </a:prstGeom>
          <a:noFill/>
          <a:ln/>
        </p:spPr>
        <p:txBody>
          <a:bodyPr wrap="square" lIns="0" tIns="0" rIns="0" bIns="0" rtlCol="0" anchor="ctr"/>
          <a:lstStyle/>
          <a:p>
            <a:pPr algn="ctr"/>
            <a:r>
              <a:rPr lang="en-US" sz="1200" b="1" dirty="0">
                <a:solidFill>
                  <a:srgbClr val="FFFFFF"/>
                </a:solidFill>
                <a:latin typeface="Trebuchet MS" pitchFamily="34" charset="0"/>
                <a:ea typeface="Trebuchet MS" pitchFamily="34" charset="-122"/>
                <a:cs typeface="Trebuchet MS" pitchFamily="34" charset="-120"/>
              </a:rPr>
              <a:t>2021</a:t>
            </a:r>
            <a:endParaRPr lang="en-US" sz="1200" dirty="0"/>
          </a:p>
        </p:txBody>
      </p:sp>
      <p:sp>
        <p:nvSpPr>
          <p:cNvPr id="25" name="Text 23"/>
          <p:cNvSpPr/>
          <p:nvPr/>
        </p:nvSpPr>
        <p:spPr>
          <a:xfrm>
            <a:off x="7010400" y="3194304"/>
            <a:ext cx="4998720" cy="950976"/>
          </a:xfrm>
          <a:prstGeom prst="rect">
            <a:avLst/>
          </a:prstGeom>
          <a:noFill/>
          <a:ln/>
        </p:spPr>
        <p:txBody>
          <a:bodyPr wrap="square" lIns="0" tIns="0" rIns="0" bIns="0" rtlCol="0" anchor="t"/>
          <a:lstStyle/>
          <a:p>
            <a:r>
              <a:rPr lang="en-US" sz="1200" dirty="0">
                <a:solidFill>
                  <a:srgbClr val="0A1931"/>
                </a:solidFill>
                <a:latin typeface="Calibri" pitchFamily="34" charset="0"/>
                <a:ea typeface="Calibri" pitchFamily="34" charset="-122"/>
                <a:cs typeface="Calibri" pitchFamily="34" charset="-120"/>
              </a:rPr>
              <a:t>US withdraws from Afghanistan (Aug). Pakistan accused of facilitating Taliban return. Strains over Kabul airport attack. Biden does not call PM Imran Khan for 7+ months.</a:t>
            </a:r>
            <a:endParaRPr lang="en-US" sz="1200" dirty="0"/>
          </a:p>
        </p:txBody>
      </p:sp>
      <p:sp>
        <p:nvSpPr>
          <p:cNvPr id="26" name="Shape 24"/>
          <p:cNvSpPr/>
          <p:nvPr/>
        </p:nvSpPr>
        <p:spPr>
          <a:xfrm>
            <a:off x="6217920" y="4255008"/>
            <a:ext cx="731520" cy="341376"/>
          </a:xfrm>
          <a:prstGeom prst="rect">
            <a:avLst/>
          </a:prstGeom>
          <a:solidFill>
            <a:srgbClr val="1B3A5C"/>
          </a:solidFill>
          <a:ln w="12700">
            <a:solidFill>
              <a:srgbClr val="1B3A5C"/>
            </a:solidFill>
            <a:prstDash val="solid"/>
          </a:ln>
        </p:spPr>
      </p:sp>
      <p:sp>
        <p:nvSpPr>
          <p:cNvPr id="27" name="Text 25"/>
          <p:cNvSpPr/>
          <p:nvPr/>
        </p:nvSpPr>
        <p:spPr>
          <a:xfrm>
            <a:off x="6217920" y="4255008"/>
            <a:ext cx="731520" cy="341376"/>
          </a:xfrm>
          <a:prstGeom prst="rect">
            <a:avLst/>
          </a:prstGeom>
          <a:noFill/>
          <a:ln/>
        </p:spPr>
        <p:txBody>
          <a:bodyPr wrap="square" lIns="0" tIns="0" rIns="0" bIns="0" rtlCol="0" anchor="ctr"/>
          <a:lstStyle/>
          <a:p>
            <a:pPr algn="ctr"/>
            <a:r>
              <a:rPr lang="en-US" sz="1200" b="1" dirty="0">
                <a:solidFill>
                  <a:srgbClr val="FFFFFF"/>
                </a:solidFill>
                <a:latin typeface="Trebuchet MS" pitchFamily="34" charset="0"/>
                <a:ea typeface="Trebuchet MS" pitchFamily="34" charset="-122"/>
                <a:cs typeface="Trebuchet MS" pitchFamily="34" charset="-120"/>
              </a:rPr>
              <a:t>2022</a:t>
            </a:r>
            <a:endParaRPr lang="en-US" sz="1200" dirty="0"/>
          </a:p>
        </p:txBody>
      </p:sp>
      <p:sp>
        <p:nvSpPr>
          <p:cNvPr id="28" name="Text 26"/>
          <p:cNvSpPr/>
          <p:nvPr/>
        </p:nvSpPr>
        <p:spPr>
          <a:xfrm>
            <a:off x="7010400" y="4255008"/>
            <a:ext cx="4998720" cy="950976"/>
          </a:xfrm>
          <a:prstGeom prst="rect">
            <a:avLst/>
          </a:prstGeom>
          <a:noFill/>
          <a:ln/>
        </p:spPr>
        <p:txBody>
          <a:bodyPr wrap="square" lIns="0" tIns="0" rIns="0" bIns="0" rtlCol="0" anchor="t"/>
          <a:lstStyle/>
          <a:p>
            <a:r>
              <a:rPr lang="en-US" sz="1200" dirty="0">
                <a:solidFill>
                  <a:srgbClr val="0A1931"/>
                </a:solidFill>
                <a:latin typeface="Calibri" pitchFamily="34" charset="0"/>
                <a:ea typeface="Calibri" pitchFamily="34" charset="-122"/>
                <a:cs typeface="Calibri" pitchFamily="34" charset="-120"/>
              </a:rPr>
              <a:t>Imran Khan alleges US-backed 'regime change' (cipher controversy). Pakistan exits FATF Grey List (Oct 2022). Shehbaz Sharif government adopts more cooperative stance.</a:t>
            </a:r>
            <a:endParaRPr lang="en-US" sz="1200" dirty="0"/>
          </a:p>
        </p:txBody>
      </p:sp>
      <p:sp>
        <p:nvSpPr>
          <p:cNvPr id="29" name="Shape 27"/>
          <p:cNvSpPr/>
          <p:nvPr/>
        </p:nvSpPr>
        <p:spPr>
          <a:xfrm>
            <a:off x="0" y="6522720"/>
            <a:ext cx="12192000" cy="335280"/>
          </a:xfrm>
          <a:prstGeom prst="rect">
            <a:avLst/>
          </a:prstGeom>
          <a:solidFill>
            <a:srgbClr val="1B3A5C"/>
          </a:solidFill>
          <a:ln w="12700">
            <a:solidFill>
              <a:srgbClr val="1B3A5C"/>
            </a:solidFill>
            <a:prstDash val="solid"/>
          </a:ln>
        </p:spPr>
      </p:sp>
      <p:sp>
        <p:nvSpPr>
          <p:cNvPr id="30" name="Text 28"/>
          <p:cNvSpPr/>
          <p:nvPr/>
        </p:nvSpPr>
        <p:spPr>
          <a:xfrm>
            <a:off x="243840" y="6522720"/>
            <a:ext cx="8534400" cy="335280"/>
          </a:xfrm>
          <a:prstGeom prst="rect">
            <a:avLst/>
          </a:prstGeom>
          <a:noFill/>
          <a:ln/>
        </p:spPr>
        <p:txBody>
          <a:bodyPr wrap="square" lIns="0" tIns="0" rIns="0" bIns="0" rtlCol="0" anchor="ctr"/>
          <a:lstStyle/>
          <a:p>
            <a:r>
              <a:rPr lang="en-US" sz="1067" dirty="0">
                <a:solidFill>
                  <a:srgbClr val="8A9BB5"/>
                </a:solidFill>
                <a:latin typeface="Calibri" pitchFamily="34" charset="0"/>
                <a:ea typeface="Calibri" pitchFamily="34" charset="-122"/>
                <a:cs typeface="Calibri" pitchFamily="34" charset="-120"/>
              </a:rPr>
              <a:t>PAKISTAN–USA RELATIONS  |  CSS LEVEL 4  |  2026</a:t>
            </a:r>
            <a:endParaRPr lang="en-US" sz="1067" dirty="0"/>
          </a:p>
        </p:txBody>
      </p:sp>
      <p:sp>
        <p:nvSpPr>
          <p:cNvPr id="31" name="Text 29"/>
          <p:cNvSpPr/>
          <p:nvPr/>
        </p:nvSpPr>
        <p:spPr>
          <a:xfrm>
            <a:off x="11216640" y="6522720"/>
            <a:ext cx="731520" cy="335280"/>
          </a:xfrm>
          <a:prstGeom prst="rect">
            <a:avLst/>
          </a:prstGeom>
          <a:noFill/>
          <a:ln/>
        </p:spPr>
        <p:txBody>
          <a:bodyPr wrap="square" lIns="0" tIns="0" rIns="0" bIns="0" rtlCol="0" anchor="ctr"/>
          <a:lstStyle/>
          <a:p>
            <a:pPr algn="r"/>
            <a:r>
              <a:rPr lang="en-US" sz="1067" dirty="0">
                <a:solidFill>
                  <a:srgbClr val="E8C97A"/>
                </a:solidFill>
                <a:latin typeface="Calibri" pitchFamily="34" charset="0"/>
                <a:ea typeface="Calibri" pitchFamily="34" charset="-122"/>
                <a:cs typeface="Calibri" pitchFamily="34" charset="-120"/>
              </a:rPr>
              <a:t>7 / 14</a:t>
            </a:r>
            <a:endParaRPr lang="en-US" sz="1067" dirty="0"/>
          </a:p>
        </p:txBody>
      </p:sp>
    </p:spTree>
    <p:extLst>
      <p:ext uri="{BB962C8B-B14F-4D97-AF65-F5344CB8AC3E}">
        <p14:creationId xmlns:p14="http://schemas.microsoft.com/office/powerpoint/2010/main" val="36877164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914400"/>
          </a:xfrm>
          <a:prstGeom prst="rect">
            <a:avLst/>
          </a:prstGeom>
          <a:solidFill>
            <a:srgbClr val="0A1931"/>
          </a:solidFill>
          <a:ln w="12700">
            <a:solidFill>
              <a:srgbClr val="0A1931"/>
            </a:solidFill>
            <a:prstDash val="solid"/>
          </a:ln>
        </p:spPr>
      </p:sp>
      <p:sp>
        <p:nvSpPr>
          <p:cNvPr id="3" name="Shape 1"/>
          <p:cNvSpPr/>
          <p:nvPr/>
        </p:nvSpPr>
        <p:spPr>
          <a:xfrm>
            <a:off x="0" y="0"/>
            <a:ext cx="146304" cy="914400"/>
          </a:xfrm>
          <a:prstGeom prst="rect">
            <a:avLst/>
          </a:prstGeom>
          <a:solidFill>
            <a:srgbClr val="C9A84C"/>
          </a:solidFill>
          <a:ln w="12700">
            <a:solidFill>
              <a:srgbClr val="C9A84C"/>
            </a:solidFill>
            <a:prstDash val="solid"/>
          </a:ln>
        </p:spPr>
      </p:sp>
      <p:sp>
        <p:nvSpPr>
          <p:cNvPr id="4" name="Text 2"/>
          <p:cNvSpPr/>
          <p:nvPr/>
        </p:nvSpPr>
        <p:spPr>
          <a:xfrm>
            <a:off x="304800" y="0"/>
            <a:ext cx="11582400" cy="914400"/>
          </a:xfrm>
          <a:prstGeom prst="rect">
            <a:avLst/>
          </a:prstGeom>
          <a:noFill/>
          <a:ln/>
        </p:spPr>
        <p:txBody>
          <a:bodyPr wrap="square" lIns="0" tIns="0" rIns="0" bIns="0" rtlCol="0" anchor="ctr"/>
          <a:lstStyle/>
          <a:p>
            <a:r>
              <a:rPr lang="en-US" sz="2400" b="1" kern="0" spc="267" dirty="0">
                <a:solidFill>
                  <a:srgbClr val="FFFFFF"/>
                </a:solidFill>
                <a:latin typeface="Trebuchet MS" pitchFamily="34" charset="0"/>
                <a:ea typeface="Trebuchet MS" pitchFamily="34" charset="-122"/>
                <a:cs typeface="Trebuchet MS" pitchFamily="34" charset="-120"/>
              </a:rPr>
              <a:t>CRITICAL ANALYSIS</a:t>
            </a:r>
            <a:endParaRPr lang="en-US" sz="2400" dirty="0"/>
          </a:p>
        </p:txBody>
      </p:sp>
      <p:sp>
        <p:nvSpPr>
          <p:cNvPr id="5" name="Text 3"/>
          <p:cNvSpPr/>
          <p:nvPr/>
        </p:nvSpPr>
        <p:spPr>
          <a:xfrm>
            <a:off x="304800" y="950976"/>
            <a:ext cx="11582400" cy="341376"/>
          </a:xfrm>
          <a:prstGeom prst="rect">
            <a:avLst/>
          </a:prstGeom>
          <a:noFill/>
          <a:ln/>
        </p:spPr>
        <p:txBody>
          <a:bodyPr wrap="square" lIns="0" tIns="0" rIns="0" bIns="0" rtlCol="0" anchor="ctr"/>
          <a:lstStyle/>
          <a:p>
            <a:r>
              <a:rPr lang="en-US" sz="1467" i="1" dirty="0">
                <a:solidFill>
                  <a:srgbClr val="C9A84C"/>
                </a:solidFill>
                <a:latin typeface="Calibri" pitchFamily="34" charset="0"/>
                <a:ea typeface="Calibri" pitchFamily="34" charset="-122"/>
                <a:cs typeface="Calibri" pitchFamily="34" charset="-120"/>
              </a:rPr>
              <a:t>Structural Contradictions in Pakistan–USA Relations</a:t>
            </a:r>
            <a:endParaRPr lang="en-US" sz="1467" dirty="0"/>
          </a:p>
        </p:txBody>
      </p:sp>
      <p:sp>
        <p:nvSpPr>
          <p:cNvPr id="6" name="Shape 4"/>
          <p:cNvSpPr/>
          <p:nvPr/>
        </p:nvSpPr>
        <p:spPr>
          <a:xfrm>
            <a:off x="304800" y="1280160"/>
            <a:ext cx="5669280" cy="1645920"/>
          </a:xfrm>
          <a:prstGeom prst="rect">
            <a:avLst/>
          </a:prstGeom>
          <a:solidFill>
            <a:srgbClr val="1B3A5C"/>
          </a:solidFill>
          <a:ln w="12700">
            <a:solidFill>
              <a:srgbClr val="2E5A8E"/>
            </a:solidFill>
            <a:prstDash val="solid"/>
          </a:ln>
          <a:effectLst>
            <a:outerShdw blurRad="76200" dist="38100" dir="8100000" algn="bl" rotWithShape="0">
              <a:srgbClr val="000000">
                <a:alpha val="10000"/>
              </a:srgbClr>
            </a:outerShdw>
          </a:effectLst>
        </p:spPr>
      </p:sp>
      <p:sp>
        <p:nvSpPr>
          <p:cNvPr id="7" name="Text 5"/>
          <p:cNvSpPr/>
          <p:nvPr/>
        </p:nvSpPr>
        <p:spPr>
          <a:xfrm>
            <a:off x="487680" y="1377696"/>
            <a:ext cx="5303520" cy="365760"/>
          </a:xfrm>
          <a:prstGeom prst="rect">
            <a:avLst/>
          </a:prstGeom>
          <a:noFill/>
          <a:ln/>
        </p:spPr>
        <p:txBody>
          <a:bodyPr wrap="square" lIns="0" tIns="0" rIns="0" bIns="0" rtlCol="0" anchor="ctr"/>
          <a:lstStyle/>
          <a:p>
            <a:r>
              <a:rPr lang="en-US" sz="1467" b="1" dirty="0">
                <a:solidFill>
                  <a:srgbClr val="E8C97A"/>
                </a:solidFill>
                <a:latin typeface="Trebuchet MS" pitchFamily="34" charset="0"/>
                <a:ea typeface="Trebuchet MS" pitchFamily="34" charset="-122"/>
                <a:cs typeface="Trebuchet MS" pitchFamily="34" charset="-120"/>
              </a:rPr>
              <a:t>⚖️ Transactional vs. Strategic</a:t>
            </a:r>
            <a:endParaRPr lang="en-US" sz="1467" dirty="0"/>
          </a:p>
        </p:txBody>
      </p:sp>
      <p:sp>
        <p:nvSpPr>
          <p:cNvPr id="8" name="Text 6"/>
          <p:cNvSpPr/>
          <p:nvPr/>
        </p:nvSpPr>
        <p:spPr>
          <a:xfrm>
            <a:off x="487680" y="1792224"/>
            <a:ext cx="5303520" cy="1036320"/>
          </a:xfrm>
          <a:prstGeom prst="rect">
            <a:avLst/>
          </a:prstGeom>
          <a:noFill/>
          <a:ln/>
        </p:spPr>
        <p:txBody>
          <a:bodyPr wrap="square" lIns="0" tIns="0" rIns="0" bIns="0" rtlCol="0" anchor="ctr"/>
          <a:lstStyle/>
          <a:p>
            <a:r>
              <a:rPr lang="en-US" sz="1200" dirty="0">
                <a:solidFill>
                  <a:srgbClr val="D4DCE8"/>
                </a:solidFill>
                <a:latin typeface="Calibri" pitchFamily="34" charset="0"/>
                <a:ea typeface="Calibri" pitchFamily="34" charset="-122"/>
                <a:cs typeface="Calibri" pitchFamily="34" charset="-120"/>
              </a:rPr>
              <a:t>Relations have been consistently transactional — US values Pakistan as a tool, not a partner. Aid spikes during crises (Afghan jihad, WoT), then collapses. Pakistan's strategic depth narrative conflicts with US regional interests.</a:t>
            </a:r>
            <a:endParaRPr lang="en-US" sz="1200" dirty="0"/>
          </a:p>
        </p:txBody>
      </p:sp>
      <p:sp>
        <p:nvSpPr>
          <p:cNvPr id="9" name="Shape 7"/>
          <p:cNvSpPr/>
          <p:nvPr/>
        </p:nvSpPr>
        <p:spPr>
          <a:xfrm>
            <a:off x="6278880" y="1280160"/>
            <a:ext cx="5669280" cy="1645920"/>
          </a:xfrm>
          <a:prstGeom prst="rect">
            <a:avLst/>
          </a:prstGeom>
          <a:solidFill>
            <a:srgbClr val="1B3A5C"/>
          </a:solidFill>
          <a:ln w="12700">
            <a:solidFill>
              <a:srgbClr val="2E5A8E"/>
            </a:solidFill>
            <a:prstDash val="solid"/>
          </a:ln>
          <a:effectLst>
            <a:outerShdw blurRad="76200" dist="38100" dir="8100000" algn="bl" rotWithShape="0">
              <a:srgbClr val="000000">
                <a:alpha val="10000"/>
              </a:srgbClr>
            </a:outerShdw>
          </a:effectLst>
        </p:spPr>
      </p:sp>
      <p:sp>
        <p:nvSpPr>
          <p:cNvPr id="10" name="Text 8"/>
          <p:cNvSpPr/>
          <p:nvPr/>
        </p:nvSpPr>
        <p:spPr>
          <a:xfrm>
            <a:off x="6461760" y="1377696"/>
            <a:ext cx="5303520" cy="365760"/>
          </a:xfrm>
          <a:prstGeom prst="rect">
            <a:avLst/>
          </a:prstGeom>
          <a:noFill/>
          <a:ln/>
        </p:spPr>
        <p:txBody>
          <a:bodyPr wrap="square" lIns="0" tIns="0" rIns="0" bIns="0" rtlCol="0" anchor="ctr"/>
          <a:lstStyle/>
          <a:p>
            <a:r>
              <a:rPr lang="en-US" sz="1467" b="1" dirty="0">
                <a:solidFill>
                  <a:srgbClr val="D4DCE8"/>
                </a:solidFill>
                <a:latin typeface="Trebuchet MS" pitchFamily="34" charset="0"/>
                <a:ea typeface="Trebuchet MS" pitchFamily="34" charset="-122"/>
                <a:cs typeface="Trebuchet MS" pitchFamily="34" charset="-120"/>
              </a:rPr>
              <a:t>🔬 Nuclear Ambiguity</a:t>
            </a:r>
            <a:endParaRPr lang="en-US" sz="1467" dirty="0"/>
          </a:p>
        </p:txBody>
      </p:sp>
      <p:sp>
        <p:nvSpPr>
          <p:cNvPr id="11" name="Text 9"/>
          <p:cNvSpPr/>
          <p:nvPr/>
        </p:nvSpPr>
        <p:spPr>
          <a:xfrm>
            <a:off x="6461760" y="1792224"/>
            <a:ext cx="5303520" cy="1036320"/>
          </a:xfrm>
          <a:prstGeom prst="rect">
            <a:avLst/>
          </a:prstGeom>
          <a:noFill/>
          <a:ln/>
        </p:spPr>
        <p:txBody>
          <a:bodyPr wrap="square" lIns="0" tIns="0" rIns="0" bIns="0" rtlCol="0" anchor="ctr"/>
          <a:lstStyle/>
          <a:p>
            <a:r>
              <a:rPr lang="en-US" sz="1200" dirty="0">
                <a:solidFill>
                  <a:srgbClr val="D4DCE8"/>
                </a:solidFill>
                <a:latin typeface="Calibri" pitchFamily="34" charset="0"/>
                <a:ea typeface="Calibri" pitchFamily="34" charset="-122"/>
                <a:cs typeface="Calibri" pitchFamily="34" charset="-120"/>
              </a:rPr>
              <a:t>US turned a blind eye to Pakistan's nuclear programme during Afghan jihad (1980s). Post-Chagai tests, punitive sanctions applied. US now seeks non-proliferation commitments while Pakistan demands India's programme be addressed equally.</a:t>
            </a:r>
            <a:endParaRPr lang="en-US" sz="1200" dirty="0"/>
          </a:p>
        </p:txBody>
      </p:sp>
      <p:sp>
        <p:nvSpPr>
          <p:cNvPr id="12" name="Shape 10"/>
          <p:cNvSpPr/>
          <p:nvPr/>
        </p:nvSpPr>
        <p:spPr>
          <a:xfrm>
            <a:off x="304800" y="3108960"/>
            <a:ext cx="5669280" cy="1645920"/>
          </a:xfrm>
          <a:prstGeom prst="rect">
            <a:avLst/>
          </a:prstGeom>
          <a:solidFill>
            <a:srgbClr val="1B3A5C"/>
          </a:solidFill>
          <a:ln w="12700">
            <a:solidFill>
              <a:srgbClr val="2E5A8E"/>
            </a:solidFill>
            <a:prstDash val="solid"/>
          </a:ln>
          <a:effectLst>
            <a:outerShdw blurRad="76200" dist="38100" dir="8100000" algn="bl" rotWithShape="0">
              <a:srgbClr val="000000">
                <a:alpha val="10000"/>
              </a:srgbClr>
            </a:outerShdw>
          </a:effectLst>
        </p:spPr>
      </p:sp>
      <p:sp>
        <p:nvSpPr>
          <p:cNvPr id="13" name="Text 11"/>
          <p:cNvSpPr/>
          <p:nvPr/>
        </p:nvSpPr>
        <p:spPr>
          <a:xfrm>
            <a:off x="487680" y="3206496"/>
            <a:ext cx="5303520" cy="365760"/>
          </a:xfrm>
          <a:prstGeom prst="rect">
            <a:avLst/>
          </a:prstGeom>
          <a:noFill/>
          <a:ln/>
        </p:spPr>
        <p:txBody>
          <a:bodyPr wrap="square" lIns="0" tIns="0" rIns="0" bIns="0" rtlCol="0" anchor="ctr"/>
          <a:lstStyle/>
          <a:p>
            <a:r>
              <a:rPr lang="en-US" sz="1467" b="1" dirty="0">
                <a:solidFill>
                  <a:srgbClr val="E8C97A"/>
                </a:solidFill>
                <a:latin typeface="Trebuchet MS" pitchFamily="34" charset="0"/>
                <a:ea typeface="Trebuchet MS" pitchFamily="34" charset="-122"/>
                <a:cs typeface="Trebuchet MS" pitchFamily="34" charset="-120"/>
              </a:rPr>
              <a:t>🕊️ The Afghan Paradox</a:t>
            </a:r>
            <a:endParaRPr lang="en-US" sz="1467" dirty="0"/>
          </a:p>
        </p:txBody>
      </p:sp>
      <p:sp>
        <p:nvSpPr>
          <p:cNvPr id="14" name="Text 12"/>
          <p:cNvSpPr/>
          <p:nvPr/>
        </p:nvSpPr>
        <p:spPr>
          <a:xfrm>
            <a:off x="487680" y="3621024"/>
            <a:ext cx="5303520" cy="1036320"/>
          </a:xfrm>
          <a:prstGeom prst="rect">
            <a:avLst/>
          </a:prstGeom>
          <a:noFill/>
          <a:ln/>
        </p:spPr>
        <p:txBody>
          <a:bodyPr wrap="square" lIns="0" tIns="0" rIns="0" bIns="0" rtlCol="0" anchor="ctr"/>
          <a:lstStyle/>
          <a:p>
            <a:r>
              <a:rPr lang="en-US" sz="1200" dirty="0">
                <a:solidFill>
                  <a:srgbClr val="D4DCE8"/>
                </a:solidFill>
                <a:latin typeface="Calibri" pitchFamily="34" charset="0"/>
                <a:ea typeface="Calibri" pitchFamily="34" charset="-122"/>
                <a:cs typeface="Calibri" pitchFamily="34" charset="-120"/>
              </a:rPr>
              <a:t>Pakistan simultaneously presented as key counter-terrorism partner AND accused of harbouring Taliban/Haqqani Network. 'Strategic ambiguity' doctrine — Pakistan used Afghanistan as 'strategic depth' insurance, creating fundamental conflict with US goals.</a:t>
            </a:r>
            <a:endParaRPr lang="en-US" sz="1200" dirty="0"/>
          </a:p>
        </p:txBody>
      </p:sp>
      <p:sp>
        <p:nvSpPr>
          <p:cNvPr id="15" name="Shape 13"/>
          <p:cNvSpPr/>
          <p:nvPr/>
        </p:nvSpPr>
        <p:spPr>
          <a:xfrm>
            <a:off x="6278880" y="3108960"/>
            <a:ext cx="5669280" cy="1645920"/>
          </a:xfrm>
          <a:prstGeom prst="rect">
            <a:avLst/>
          </a:prstGeom>
          <a:solidFill>
            <a:srgbClr val="1B3A5C"/>
          </a:solidFill>
          <a:ln w="12700">
            <a:solidFill>
              <a:srgbClr val="2E5A8E"/>
            </a:solidFill>
            <a:prstDash val="solid"/>
          </a:ln>
          <a:effectLst>
            <a:outerShdw blurRad="76200" dist="38100" dir="8100000" algn="bl" rotWithShape="0">
              <a:srgbClr val="000000">
                <a:alpha val="10000"/>
              </a:srgbClr>
            </a:outerShdw>
          </a:effectLst>
        </p:spPr>
      </p:sp>
      <p:sp>
        <p:nvSpPr>
          <p:cNvPr id="16" name="Text 14"/>
          <p:cNvSpPr/>
          <p:nvPr/>
        </p:nvSpPr>
        <p:spPr>
          <a:xfrm>
            <a:off x="6461760" y="3206496"/>
            <a:ext cx="5303520" cy="365760"/>
          </a:xfrm>
          <a:prstGeom prst="rect">
            <a:avLst/>
          </a:prstGeom>
          <a:noFill/>
          <a:ln/>
        </p:spPr>
        <p:txBody>
          <a:bodyPr wrap="square" lIns="0" tIns="0" rIns="0" bIns="0" rtlCol="0" anchor="ctr"/>
          <a:lstStyle/>
          <a:p>
            <a:r>
              <a:rPr lang="en-US" sz="1467" b="1" dirty="0">
                <a:solidFill>
                  <a:srgbClr val="D4DCE8"/>
                </a:solidFill>
                <a:latin typeface="Trebuchet MS" pitchFamily="34" charset="0"/>
                <a:ea typeface="Trebuchet MS" pitchFamily="34" charset="-122"/>
                <a:cs typeface="Trebuchet MS" pitchFamily="34" charset="-120"/>
              </a:rPr>
              <a:t>💰 Aid Dependency &amp; Leverage</a:t>
            </a:r>
            <a:endParaRPr lang="en-US" sz="1467" dirty="0"/>
          </a:p>
        </p:txBody>
      </p:sp>
      <p:sp>
        <p:nvSpPr>
          <p:cNvPr id="17" name="Text 15"/>
          <p:cNvSpPr/>
          <p:nvPr/>
        </p:nvSpPr>
        <p:spPr>
          <a:xfrm>
            <a:off x="6461760" y="3621024"/>
            <a:ext cx="5303520" cy="1036320"/>
          </a:xfrm>
          <a:prstGeom prst="rect">
            <a:avLst/>
          </a:prstGeom>
          <a:noFill/>
          <a:ln/>
        </p:spPr>
        <p:txBody>
          <a:bodyPr wrap="square" lIns="0" tIns="0" rIns="0" bIns="0" rtlCol="0" anchor="ctr"/>
          <a:lstStyle/>
          <a:p>
            <a:r>
              <a:rPr lang="en-US" sz="1200" dirty="0">
                <a:solidFill>
                  <a:srgbClr val="D4DCE8"/>
                </a:solidFill>
                <a:latin typeface="Calibri" pitchFamily="34" charset="0"/>
                <a:ea typeface="Calibri" pitchFamily="34" charset="-122"/>
                <a:cs typeface="Calibri" pitchFamily="34" charset="-120"/>
              </a:rPr>
              <a:t>Decades of US aid created dependency but also resentment. Pakistan's civilian governments often weakened by IMF/US conditions; military remains dominant partner for US. Democratic consolidation undermined by security-first engagement model.</a:t>
            </a:r>
            <a:endParaRPr lang="en-US" sz="1200" dirty="0"/>
          </a:p>
        </p:txBody>
      </p:sp>
      <p:sp>
        <p:nvSpPr>
          <p:cNvPr id="18" name="Shape 16"/>
          <p:cNvSpPr/>
          <p:nvPr/>
        </p:nvSpPr>
        <p:spPr>
          <a:xfrm>
            <a:off x="304800" y="4937760"/>
            <a:ext cx="5669280" cy="1645920"/>
          </a:xfrm>
          <a:prstGeom prst="rect">
            <a:avLst/>
          </a:prstGeom>
          <a:solidFill>
            <a:srgbClr val="1B3A5C"/>
          </a:solidFill>
          <a:ln w="12700">
            <a:solidFill>
              <a:srgbClr val="2E5A8E"/>
            </a:solidFill>
            <a:prstDash val="solid"/>
          </a:ln>
          <a:effectLst>
            <a:outerShdw blurRad="76200" dist="38100" dir="8100000" algn="bl" rotWithShape="0">
              <a:srgbClr val="000000">
                <a:alpha val="10000"/>
              </a:srgbClr>
            </a:outerShdw>
          </a:effectLst>
        </p:spPr>
      </p:sp>
      <p:sp>
        <p:nvSpPr>
          <p:cNvPr id="19" name="Text 17"/>
          <p:cNvSpPr/>
          <p:nvPr/>
        </p:nvSpPr>
        <p:spPr>
          <a:xfrm>
            <a:off x="487680" y="5035296"/>
            <a:ext cx="5303520" cy="365760"/>
          </a:xfrm>
          <a:prstGeom prst="rect">
            <a:avLst/>
          </a:prstGeom>
          <a:noFill/>
          <a:ln/>
        </p:spPr>
        <p:txBody>
          <a:bodyPr wrap="square" lIns="0" tIns="0" rIns="0" bIns="0" rtlCol="0" anchor="ctr"/>
          <a:lstStyle/>
          <a:p>
            <a:r>
              <a:rPr lang="en-US" sz="1467" b="1" dirty="0">
                <a:solidFill>
                  <a:srgbClr val="E8C97A"/>
                </a:solidFill>
                <a:latin typeface="Trebuchet MS" pitchFamily="34" charset="0"/>
                <a:ea typeface="Trebuchet MS" pitchFamily="34" charset="-122"/>
                <a:cs typeface="Trebuchet MS" pitchFamily="34" charset="-120"/>
              </a:rPr>
              <a:t>🌏 China Factor</a:t>
            </a:r>
            <a:endParaRPr lang="en-US" sz="1467" dirty="0"/>
          </a:p>
        </p:txBody>
      </p:sp>
      <p:sp>
        <p:nvSpPr>
          <p:cNvPr id="20" name="Text 18"/>
          <p:cNvSpPr/>
          <p:nvPr/>
        </p:nvSpPr>
        <p:spPr>
          <a:xfrm>
            <a:off x="487680" y="5449824"/>
            <a:ext cx="5303520" cy="1036320"/>
          </a:xfrm>
          <a:prstGeom prst="rect">
            <a:avLst/>
          </a:prstGeom>
          <a:noFill/>
          <a:ln/>
        </p:spPr>
        <p:txBody>
          <a:bodyPr wrap="square" lIns="0" tIns="0" rIns="0" bIns="0" rtlCol="0" anchor="ctr"/>
          <a:lstStyle/>
          <a:p>
            <a:r>
              <a:rPr lang="en-US" sz="1200" dirty="0">
                <a:solidFill>
                  <a:srgbClr val="D4DCE8"/>
                </a:solidFill>
                <a:latin typeface="Calibri" pitchFamily="34" charset="0"/>
                <a:ea typeface="Calibri" pitchFamily="34" charset="-122"/>
                <a:cs typeface="Calibri" pitchFamily="34" charset="-120"/>
              </a:rPr>
              <a:t>CPEC ($62B) has fundamentally altered the equation. US views growing China-Pakistan nexus as threatening. Pakistan argues it is exercising sovereign foreign policy. Strategic competition between US and China now plays out through Pakistan.</a:t>
            </a:r>
            <a:endParaRPr lang="en-US" sz="1200" dirty="0"/>
          </a:p>
        </p:txBody>
      </p:sp>
      <p:sp>
        <p:nvSpPr>
          <p:cNvPr id="21" name="Shape 19"/>
          <p:cNvSpPr/>
          <p:nvPr/>
        </p:nvSpPr>
        <p:spPr>
          <a:xfrm>
            <a:off x="6278880" y="4937760"/>
            <a:ext cx="5669280" cy="1645920"/>
          </a:xfrm>
          <a:prstGeom prst="rect">
            <a:avLst/>
          </a:prstGeom>
          <a:solidFill>
            <a:srgbClr val="1B3A5C"/>
          </a:solidFill>
          <a:ln w="12700">
            <a:solidFill>
              <a:srgbClr val="2E5A8E"/>
            </a:solidFill>
            <a:prstDash val="solid"/>
          </a:ln>
          <a:effectLst>
            <a:outerShdw blurRad="76200" dist="38100" dir="8100000" algn="bl" rotWithShape="0">
              <a:srgbClr val="000000">
                <a:alpha val="10000"/>
              </a:srgbClr>
            </a:outerShdw>
          </a:effectLst>
        </p:spPr>
      </p:sp>
      <p:sp>
        <p:nvSpPr>
          <p:cNvPr id="22" name="Text 20"/>
          <p:cNvSpPr/>
          <p:nvPr/>
        </p:nvSpPr>
        <p:spPr>
          <a:xfrm>
            <a:off x="6461760" y="5035296"/>
            <a:ext cx="5303520" cy="365760"/>
          </a:xfrm>
          <a:prstGeom prst="rect">
            <a:avLst/>
          </a:prstGeom>
          <a:noFill/>
          <a:ln/>
        </p:spPr>
        <p:txBody>
          <a:bodyPr wrap="square" lIns="0" tIns="0" rIns="0" bIns="0" rtlCol="0" anchor="ctr"/>
          <a:lstStyle/>
          <a:p>
            <a:r>
              <a:rPr lang="en-US" sz="1467" b="1" dirty="0">
                <a:solidFill>
                  <a:srgbClr val="D4DCE8"/>
                </a:solidFill>
                <a:latin typeface="Trebuchet MS" pitchFamily="34" charset="0"/>
                <a:ea typeface="Trebuchet MS" pitchFamily="34" charset="-122"/>
                <a:cs typeface="Trebuchet MS" pitchFamily="34" charset="-120"/>
              </a:rPr>
              <a:t>🎯 Trust Deficit</a:t>
            </a:r>
            <a:endParaRPr lang="en-US" sz="1467" dirty="0"/>
          </a:p>
        </p:txBody>
      </p:sp>
      <p:sp>
        <p:nvSpPr>
          <p:cNvPr id="23" name="Text 21"/>
          <p:cNvSpPr/>
          <p:nvPr/>
        </p:nvSpPr>
        <p:spPr>
          <a:xfrm>
            <a:off x="6461760" y="5449824"/>
            <a:ext cx="5303520" cy="1036320"/>
          </a:xfrm>
          <a:prstGeom prst="rect">
            <a:avLst/>
          </a:prstGeom>
          <a:noFill/>
          <a:ln/>
        </p:spPr>
        <p:txBody>
          <a:bodyPr wrap="square" lIns="0" tIns="0" rIns="0" bIns="0" rtlCol="0" anchor="ctr"/>
          <a:lstStyle/>
          <a:p>
            <a:r>
              <a:rPr lang="en-US" sz="1200" dirty="0">
                <a:solidFill>
                  <a:srgbClr val="D4DCE8"/>
                </a:solidFill>
                <a:latin typeface="Calibri" pitchFamily="34" charset="0"/>
                <a:ea typeface="Calibri" pitchFamily="34" charset="-122"/>
                <a:cs typeface="Calibri" pitchFamily="34" charset="-120"/>
              </a:rPr>
              <a:t>OBL raid (2011) epitomised mutual distrust. US never fully trusted ISI; Pakistan never trusted US commitment to stability. Each party hedged, creating self-fulfilling prophecy of unreliable alliance — the core structural failure.</a:t>
            </a:r>
            <a:endParaRPr lang="en-US" sz="1200" dirty="0"/>
          </a:p>
        </p:txBody>
      </p:sp>
      <p:sp>
        <p:nvSpPr>
          <p:cNvPr id="24" name="Shape 22"/>
          <p:cNvSpPr/>
          <p:nvPr/>
        </p:nvSpPr>
        <p:spPr>
          <a:xfrm>
            <a:off x="0" y="6522720"/>
            <a:ext cx="12192000" cy="335280"/>
          </a:xfrm>
          <a:prstGeom prst="rect">
            <a:avLst/>
          </a:prstGeom>
          <a:solidFill>
            <a:srgbClr val="1B3A5C"/>
          </a:solidFill>
          <a:ln w="12700">
            <a:solidFill>
              <a:srgbClr val="1B3A5C"/>
            </a:solidFill>
            <a:prstDash val="solid"/>
          </a:ln>
        </p:spPr>
      </p:sp>
      <p:sp>
        <p:nvSpPr>
          <p:cNvPr id="25" name="Text 23"/>
          <p:cNvSpPr/>
          <p:nvPr/>
        </p:nvSpPr>
        <p:spPr>
          <a:xfrm>
            <a:off x="243840" y="6522720"/>
            <a:ext cx="8534400" cy="335280"/>
          </a:xfrm>
          <a:prstGeom prst="rect">
            <a:avLst/>
          </a:prstGeom>
          <a:noFill/>
          <a:ln/>
        </p:spPr>
        <p:txBody>
          <a:bodyPr wrap="square" lIns="0" tIns="0" rIns="0" bIns="0" rtlCol="0" anchor="ctr"/>
          <a:lstStyle/>
          <a:p>
            <a:r>
              <a:rPr lang="en-US" sz="1067" dirty="0">
                <a:solidFill>
                  <a:srgbClr val="8A9BB5"/>
                </a:solidFill>
                <a:latin typeface="Calibri" pitchFamily="34" charset="0"/>
                <a:ea typeface="Calibri" pitchFamily="34" charset="-122"/>
                <a:cs typeface="Calibri" pitchFamily="34" charset="-120"/>
              </a:rPr>
              <a:t>PAKISTAN–USA RELATIONS  |  CSS LEVEL 4  |  2026</a:t>
            </a:r>
            <a:endParaRPr lang="en-US" sz="1067" dirty="0"/>
          </a:p>
        </p:txBody>
      </p:sp>
      <p:sp>
        <p:nvSpPr>
          <p:cNvPr id="26" name="Text 24"/>
          <p:cNvSpPr/>
          <p:nvPr/>
        </p:nvSpPr>
        <p:spPr>
          <a:xfrm>
            <a:off x="11216640" y="6522720"/>
            <a:ext cx="731520" cy="335280"/>
          </a:xfrm>
          <a:prstGeom prst="rect">
            <a:avLst/>
          </a:prstGeom>
          <a:noFill/>
          <a:ln/>
        </p:spPr>
        <p:txBody>
          <a:bodyPr wrap="square" lIns="0" tIns="0" rIns="0" bIns="0" rtlCol="0" anchor="ctr"/>
          <a:lstStyle/>
          <a:p>
            <a:pPr algn="r"/>
            <a:r>
              <a:rPr lang="en-US" sz="1067" dirty="0">
                <a:solidFill>
                  <a:srgbClr val="E8C97A"/>
                </a:solidFill>
                <a:latin typeface="Calibri" pitchFamily="34" charset="0"/>
                <a:ea typeface="Calibri" pitchFamily="34" charset="-122"/>
                <a:cs typeface="Calibri" pitchFamily="34" charset="-120"/>
              </a:rPr>
              <a:t>10 / 14</a:t>
            </a:r>
            <a:endParaRPr lang="en-US" sz="1067" dirty="0"/>
          </a:p>
        </p:txBody>
      </p:sp>
    </p:spTree>
    <p:extLst>
      <p:ext uri="{BB962C8B-B14F-4D97-AF65-F5344CB8AC3E}">
        <p14:creationId xmlns:p14="http://schemas.microsoft.com/office/powerpoint/2010/main" val="4582703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7985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US–Pakistan Alignment Post-1979:</a:t>
            </a:r>
            <a:br>
              <a:rPr lang="en-US"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After Soviet invasion of Afghanistan, General Zia-</a:t>
            </a:r>
            <a:r>
              <a:rPr lang="en-US" dirty="0" err="1" smtClean="0"/>
              <a:t>ul</a:t>
            </a:r>
            <a:r>
              <a:rPr lang="en-US" dirty="0" smtClean="0"/>
              <a:t>-</a:t>
            </a:r>
            <a:r>
              <a:rPr lang="en-US" dirty="0" err="1" smtClean="0"/>
              <a:t>Haq</a:t>
            </a:r>
            <a:r>
              <a:rPr lang="en-US" dirty="0" smtClean="0"/>
              <a:t> emerged as a key US ally, facilitating the Afghan jihad through Pakistan’s territory.</a:t>
            </a:r>
          </a:p>
          <a:p>
            <a:r>
              <a:rPr lang="en-US" dirty="0" smtClean="0"/>
              <a:t>Massive US &amp; Saudi Funding:</a:t>
            </a:r>
          </a:p>
          <a:p>
            <a:pPr lvl="1"/>
            <a:r>
              <a:rPr lang="en-US" b="1" dirty="0" smtClean="0">
                <a:solidFill>
                  <a:srgbClr val="00B0F0"/>
                </a:solidFill>
              </a:rPr>
              <a:t>Over $3.2 billion in US military and economic aid flowed to Pakistan (1981–1987). </a:t>
            </a:r>
          </a:p>
          <a:p>
            <a:pPr lvl="1"/>
            <a:r>
              <a:rPr lang="en-US" dirty="0" smtClean="0"/>
              <a:t>CIA and ISI coordinated arms and funds for Afghan Mujahedeen.</a:t>
            </a:r>
          </a:p>
          <a:p>
            <a:r>
              <a:rPr lang="en-US" dirty="0" smtClean="0"/>
              <a:t>Rise of Jihadist Infrastructure:</a:t>
            </a:r>
          </a:p>
          <a:p>
            <a:pPr lvl="1"/>
            <a:r>
              <a:rPr lang="en-US" dirty="0" smtClean="0"/>
              <a:t>Thousands of madrassas, training camps, and religious networks emerged — laying the foundation for future militant groups like Taliban and Al-Qaeda.</a:t>
            </a:r>
          </a:p>
          <a:p>
            <a:r>
              <a:rPr lang="en-US" dirty="0" smtClean="0"/>
              <a:t>Strategic Abandonment Post-1989:</a:t>
            </a:r>
          </a:p>
          <a:p>
            <a:pPr lvl="1"/>
            <a:r>
              <a:rPr lang="en-US" dirty="0" smtClean="0"/>
              <a:t>After Soviet withdrawal, the US abruptly disengaged, cutting aid and leaving Pakistan with a militarized, radicalized region and millions of Afghan refugees.</a:t>
            </a:r>
          </a:p>
          <a:p>
            <a:r>
              <a:rPr lang="en-US" b="1" dirty="0" smtClean="0">
                <a:solidFill>
                  <a:srgbClr val="C00000"/>
                </a:solidFill>
              </a:rPr>
              <a:t>Analysis: Zia maximized Pakistan’s strategic utility for short-term gains, but the unregulated jihadist ecosystem created during this era triggered long-term security blowback.</a:t>
            </a:r>
            <a:endParaRPr lang="en-US" b="1" dirty="0">
              <a:solidFill>
                <a:srgbClr val="C00000"/>
              </a:solidFill>
            </a:endParaRPr>
          </a:p>
        </p:txBody>
      </p:sp>
    </p:spTree>
    <p:extLst>
      <p:ext uri="{BB962C8B-B14F-4D97-AF65-F5344CB8AC3E}">
        <p14:creationId xmlns:p14="http://schemas.microsoft.com/office/powerpoint/2010/main" val="404234166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Sanctions &amp; Mistrust (1990s)</a:t>
            </a:r>
            <a:br>
              <a:rPr lang="en-US" dirty="0" smtClean="0"/>
            </a:br>
            <a:endParaRPr lang="en-US" dirty="0"/>
          </a:p>
        </p:txBody>
      </p:sp>
      <p:sp>
        <p:nvSpPr>
          <p:cNvPr id="3" name="Content Placeholder 2"/>
          <p:cNvSpPr>
            <a:spLocks noGrp="1"/>
          </p:cNvSpPr>
          <p:nvPr>
            <p:ph idx="1"/>
          </p:nvPr>
        </p:nvSpPr>
        <p:spPr/>
        <p:txBody>
          <a:bodyPr/>
          <a:lstStyle/>
          <a:p>
            <a:r>
              <a:rPr lang="en-US" sz="2400" i="1" dirty="0" smtClean="0"/>
              <a:t>Source: Husain Haqqani</a:t>
            </a:r>
          </a:p>
          <a:p>
            <a:r>
              <a:rPr lang="en-US" dirty="0" smtClean="0"/>
              <a:t>Pressler Amendment halted US military aid completely</a:t>
            </a:r>
          </a:p>
          <a:p>
            <a:r>
              <a:rPr lang="en-US" dirty="0" smtClean="0"/>
              <a:t>Nuclear program triggered global sanctions on Pakistan</a:t>
            </a:r>
          </a:p>
          <a:p>
            <a:r>
              <a:rPr lang="en-US" dirty="0" smtClean="0"/>
              <a:t>No strategic engagement after Soviet withdrawal ended</a:t>
            </a:r>
          </a:p>
          <a:p>
            <a:r>
              <a:rPr lang="en-US" dirty="0" smtClean="0"/>
              <a:t>Aid cuts deepened Pakistan’s sense of betrayal</a:t>
            </a:r>
          </a:p>
          <a:p>
            <a:r>
              <a:rPr lang="en-US" dirty="0" smtClean="0"/>
              <a:t>Narrative of abandonment fueled long-term mistrust</a:t>
            </a:r>
            <a:endParaRPr lang="en-US" dirty="0"/>
          </a:p>
        </p:txBody>
      </p:sp>
    </p:spTree>
    <p:extLst>
      <p:ext uri="{BB962C8B-B14F-4D97-AF65-F5344CB8AC3E}">
        <p14:creationId xmlns:p14="http://schemas.microsoft.com/office/powerpoint/2010/main" val="375268764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Post-9/11 Partnership: Cooperation &amp; Confusion</a:t>
            </a:r>
            <a:br>
              <a:rPr lang="en-US" dirty="0" smtClean="0"/>
            </a:br>
            <a:endParaRPr lang="en-US" dirty="0"/>
          </a:p>
        </p:txBody>
      </p:sp>
      <p:sp>
        <p:nvSpPr>
          <p:cNvPr id="3" name="Content Placeholder 2"/>
          <p:cNvSpPr>
            <a:spLocks noGrp="1"/>
          </p:cNvSpPr>
          <p:nvPr>
            <p:ph idx="1"/>
          </p:nvPr>
        </p:nvSpPr>
        <p:spPr/>
        <p:txBody>
          <a:bodyPr/>
          <a:lstStyle/>
          <a:p>
            <a:r>
              <a:rPr lang="en-US" sz="2400" i="1" dirty="0" smtClean="0"/>
              <a:t>Sources: Daniel Markey, Ahmed Rashid</a:t>
            </a:r>
          </a:p>
          <a:p>
            <a:r>
              <a:rPr lang="en-US" dirty="0" smtClean="0"/>
              <a:t>US–Pakistan alliance peaked after 9/11 attacks</a:t>
            </a:r>
          </a:p>
          <a:p>
            <a:r>
              <a:rPr lang="en-US" dirty="0" smtClean="0"/>
              <a:t>Ties remained transactional, focused on counterterrorism</a:t>
            </a:r>
          </a:p>
          <a:p>
            <a:r>
              <a:rPr lang="en-US" dirty="0" smtClean="0"/>
              <a:t>Pakistan pursued strategic depth in Afghanistan</a:t>
            </a:r>
          </a:p>
          <a:p>
            <a:r>
              <a:rPr lang="en-US" dirty="0" smtClean="0"/>
              <a:t>Supported US operations but sheltered Taliban factions</a:t>
            </a:r>
          </a:p>
          <a:p>
            <a:r>
              <a:rPr lang="en-US" dirty="0" smtClean="0"/>
              <a:t>Trust deficit worsened due to “double game” perception</a:t>
            </a:r>
            <a:endParaRPr lang="en-US" dirty="0"/>
          </a:p>
        </p:txBody>
      </p:sp>
    </p:spTree>
    <p:extLst>
      <p:ext uri="{BB962C8B-B14F-4D97-AF65-F5344CB8AC3E}">
        <p14:creationId xmlns:p14="http://schemas.microsoft.com/office/powerpoint/2010/main" val="105321866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Trends (2014–2025)</a:t>
            </a:r>
            <a:br>
              <a:rPr lang="en-US" dirty="0" smtClean="0"/>
            </a:br>
            <a:endParaRPr lang="en-US" dirty="0"/>
          </a:p>
        </p:txBody>
      </p:sp>
      <p:sp>
        <p:nvSpPr>
          <p:cNvPr id="3" name="Content Placeholder 2"/>
          <p:cNvSpPr>
            <a:spLocks noGrp="1"/>
          </p:cNvSpPr>
          <p:nvPr>
            <p:ph idx="1"/>
          </p:nvPr>
        </p:nvSpPr>
        <p:spPr/>
        <p:txBody>
          <a:bodyPr/>
          <a:lstStyle/>
          <a:p>
            <a:r>
              <a:rPr lang="en-US" sz="2400" i="1" dirty="0" smtClean="0"/>
              <a:t>Source: Javid Husain</a:t>
            </a:r>
          </a:p>
          <a:p>
            <a:r>
              <a:rPr lang="en-US" dirty="0" smtClean="0"/>
              <a:t>US tilt toward India in Indo-Pacific strategy</a:t>
            </a:r>
          </a:p>
          <a:p>
            <a:r>
              <a:rPr lang="en-US" dirty="0" smtClean="0"/>
              <a:t>China–Pakistan axis strengthened through CPEC cooperation</a:t>
            </a:r>
          </a:p>
          <a:p>
            <a:r>
              <a:rPr lang="en-US" dirty="0" smtClean="0"/>
              <a:t>US exit from Afghanistan changed regional dynamics</a:t>
            </a:r>
          </a:p>
          <a:p>
            <a:r>
              <a:rPr lang="en-US" dirty="0" smtClean="0"/>
              <a:t>Pakistan’s dependency on US influence declined gradually</a:t>
            </a:r>
          </a:p>
          <a:p>
            <a:r>
              <a:rPr lang="en-US" dirty="0" smtClean="0"/>
              <a:t>Policy must shift from dependency to diversification</a:t>
            </a:r>
          </a:p>
          <a:p>
            <a:r>
              <a:rPr lang="en-US" dirty="0" smtClean="0"/>
              <a:t>Policy under Trump 2.0.</a:t>
            </a:r>
          </a:p>
          <a:p>
            <a:endParaRPr lang="en-US" dirty="0"/>
          </a:p>
        </p:txBody>
      </p:sp>
    </p:spTree>
    <p:extLst>
      <p:ext uri="{BB962C8B-B14F-4D97-AF65-F5344CB8AC3E}">
        <p14:creationId xmlns:p14="http://schemas.microsoft.com/office/powerpoint/2010/main" val="10871542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0999"/>
            <a:ext cx="12192000" cy="6001327"/>
          </a:xfrm>
          <a:prstGeom prst="rect">
            <a:avLst/>
          </a:prstGeom>
        </p:spPr>
      </p:pic>
    </p:spTree>
    <p:extLst>
      <p:ext uri="{BB962C8B-B14F-4D97-AF65-F5344CB8AC3E}">
        <p14:creationId xmlns:p14="http://schemas.microsoft.com/office/powerpoint/2010/main" val="385724744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Diplomatic Realignment and High-Level Engagement</a:t>
            </a:r>
            <a:endParaRPr lang="en-US" dirty="0"/>
          </a:p>
        </p:txBody>
      </p:sp>
      <p:sp>
        <p:nvSpPr>
          <p:cNvPr id="3" name="Content Placeholder 2"/>
          <p:cNvSpPr>
            <a:spLocks noGrp="1"/>
          </p:cNvSpPr>
          <p:nvPr>
            <p:ph idx="1"/>
          </p:nvPr>
        </p:nvSpPr>
        <p:spPr/>
        <p:txBody>
          <a:bodyPr/>
          <a:lstStyle/>
          <a:p>
            <a:r>
              <a:rPr lang="en-US" b="1" dirty="0" smtClean="0">
                <a:solidFill>
                  <a:srgbClr val="7030A0"/>
                </a:solidFill>
              </a:rPr>
              <a:t>Presidential Meeting:</a:t>
            </a:r>
            <a:r>
              <a:rPr lang="en-US" b="1" dirty="0">
                <a:solidFill>
                  <a:srgbClr val="7030A0"/>
                </a:solidFill>
              </a:rPr>
              <a:t>	</a:t>
            </a:r>
            <a:endParaRPr lang="en-US" b="1" dirty="0" smtClean="0">
              <a:solidFill>
                <a:srgbClr val="7030A0"/>
              </a:solidFill>
            </a:endParaRPr>
          </a:p>
          <a:p>
            <a:r>
              <a:rPr lang="en-US" b="1" dirty="0" smtClean="0">
                <a:solidFill>
                  <a:srgbClr val="7030A0"/>
                </a:solidFill>
              </a:rPr>
              <a:t>Army Chief visits in 2025 for high-level meetings and CENTCOM change-of-command ceremony</a:t>
            </a:r>
          </a:p>
          <a:p>
            <a:r>
              <a:rPr lang="en-US" b="1" dirty="0" smtClean="0">
                <a:solidFill>
                  <a:srgbClr val="7030A0"/>
                </a:solidFill>
              </a:rPr>
              <a:t>U.S. Mediation Success</a:t>
            </a:r>
          </a:p>
          <a:p>
            <a:r>
              <a:rPr lang="en-US" b="1" dirty="0" smtClean="0">
                <a:solidFill>
                  <a:srgbClr val="7030A0"/>
                </a:solidFill>
              </a:rPr>
              <a:t>USAID resumption in July</a:t>
            </a:r>
          </a:p>
          <a:p>
            <a:r>
              <a:rPr lang="en-US" b="1" dirty="0" smtClean="0">
                <a:solidFill>
                  <a:srgbClr val="7030A0"/>
                </a:solidFill>
              </a:rPr>
              <a:t>Shifting Regional Favor</a:t>
            </a:r>
          </a:p>
          <a:p>
            <a:pPr lvl="1"/>
            <a:r>
              <a:rPr lang="en-US" dirty="0" smtClean="0"/>
              <a:t>The U.S. imposition of new tariffs on India in 2025, linked to India’s continued Russian oil trade, has implicitly positioned Pakistan as a more favored regional partner.</a:t>
            </a:r>
          </a:p>
        </p:txBody>
      </p:sp>
    </p:spTree>
    <p:extLst>
      <p:ext uri="{BB962C8B-B14F-4D97-AF65-F5344CB8AC3E}">
        <p14:creationId xmlns:p14="http://schemas.microsoft.com/office/powerpoint/2010/main" val="260010501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Cooperation and Trade Growth</a:t>
            </a:r>
            <a:endParaRPr lang="en-US" dirty="0"/>
          </a:p>
        </p:txBody>
      </p:sp>
      <p:sp>
        <p:nvSpPr>
          <p:cNvPr id="3" name="Content Placeholder 2"/>
          <p:cNvSpPr>
            <a:spLocks noGrp="1"/>
          </p:cNvSpPr>
          <p:nvPr>
            <p:ph idx="1"/>
          </p:nvPr>
        </p:nvSpPr>
        <p:spPr/>
        <p:txBody>
          <a:bodyPr/>
          <a:lstStyle/>
          <a:p>
            <a:r>
              <a:rPr lang="en-US" dirty="0" smtClean="0"/>
              <a:t>Trade Deal reducing tariff on textiles</a:t>
            </a:r>
          </a:p>
          <a:p>
            <a:r>
              <a:rPr lang="en-US" dirty="0" smtClean="0"/>
              <a:t>Record Trade volume</a:t>
            </a:r>
          </a:p>
          <a:p>
            <a:pPr lvl="1"/>
            <a:r>
              <a:rPr lang="en-US" b="1" dirty="0" smtClean="0">
                <a:solidFill>
                  <a:srgbClr val="00B0F0"/>
                </a:solidFill>
              </a:rPr>
              <a:t>Total trade volume reached $7.6 b in FY 2024-25,</a:t>
            </a:r>
          </a:p>
          <a:p>
            <a:pPr lvl="1"/>
            <a:r>
              <a:rPr lang="en-US" b="1" dirty="0" smtClean="0">
                <a:solidFill>
                  <a:srgbClr val="00B0F0"/>
                </a:solidFill>
              </a:rPr>
              <a:t>A 16% increase, with a 9% increase in Pakistan’s export to the U.S. in the first quarter of FY 2025-26</a:t>
            </a:r>
          </a:p>
          <a:p>
            <a:r>
              <a:rPr lang="en-US" b="1" dirty="0" smtClean="0">
                <a:solidFill>
                  <a:srgbClr val="00B0F0"/>
                </a:solidFill>
              </a:rPr>
              <a:t>Major U.S. Investment:</a:t>
            </a:r>
          </a:p>
          <a:p>
            <a:pPr lvl="1"/>
            <a:r>
              <a:rPr lang="en-US" b="1" dirty="0" smtClean="0">
                <a:solidFill>
                  <a:srgbClr val="00B0F0"/>
                </a:solidFill>
              </a:rPr>
              <a:t>U.S. Strategic Metals announced a $500 m investment in Pak’s critical mineral sector</a:t>
            </a:r>
          </a:p>
          <a:p>
            <a:r>
              <a:rPr lang="en-US" b="1" dirty="0" smtClean="0">
                <a:solidFill>
                  <a:srgbClr val="00B0F0"/>
                </a:solidFill>
              </a:rPr>
              <a:t>U.S-Funded Port Exploration: Port Pasni</a:t>
            </a:r>
            <a:endParaRPr lang="en-US" b="1" dirty="0">
              <a:solidFill>
                <a:srgbClr val="00B0F0"/>
              </a:solidFill>
            </a:endParaRPr>
          </a:p>
        </p:txBody>
      </p:sp>
    </p:spTree>
    <p:extLst>
      <p:ext uri="{BB962C8B-B14F-4D97-AF65-F5344CB8AC3E}">
        <p14:creationId xmlns:p14="http://schemas.microsoft.com/office/powerpoint/2010/main" val="345689206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198831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Pakistan–USA Trade Relations (FY 2024–25)</a:t>
            </a:r>
          </a:p>
        </p:txBody>
      </p:sp>
      <p:sp>
        <p:nvSpPr>
          <p:cNvPr id="3" name="Content Placeholder 2"/>
          <p:cNvSpPr>
            <a:spLocks noGrp="1"/>
          </p:cNvSpPr>
          <p:nvPr>
            <p:ph idx="1"/>
          </p:nvPr>
        </p:nvSpPr>
        <p:spPr/>
        <p:txBody>
          <a:bodyPr>
            <a:normAutofit lnSpcReduction="10000"/>
          </a:bodyPr>
          <a:lstStyle/>
          <a:p>
            <a:r>
              <a:rPr lang="en-US" dirty="0" smtClean="0"/>
              <a:t>United </a:t>
            </a:r>
            <a:r>
              <a:rPr lang="en-US" dirty="0"/>
              <a:t>States remains Pakistan’s largest export market</a:t>
            </a:r>
            <a:br>
              <a:rPr lang="en-US" dirty="0"/>
            </a:br>
            <a:r>
              <a:rPr lang="en-US" dirty="0"/>
              <a:t>▫ Total trade volume: </a:t>
            </a:r>
            <a:r>
              <a:rPr lang="en-US" b="1" dirty="0"/>
              <a:t>$7.6 billion</a:t>
            </a:r>
            <a:endParaRPr lang="en-US" dirty="0"/>
          </a:p>
          <a:p>
            <a:r>
              <a:rPr lang="en-US" dirty="0"/>
              <a:t>Pakistan enjoys strong trade surplus with USA</a:t>
            </a:r>
            <a:br>
              <a:rPr lang="en-US" dirty="0"/>
            </a:br>
            <a:r>
              <a:rPr lang="en-US" dirty="0"/>
              <a:t>▫ Exports: </a:t>
            </a:r>
            <a:r>
              <a:rPr lang="en-US" b="1" dirty="0"/>
              <a:t>$6.028 billion</a:t>
            </a:r>
            <a:endParaRPr lang="en-US" dirty="0"/>
          </a:p>
          <a:p>
            <a:r>
              <a:rPr lang="en-US" dirty="0"/>
              <a:t>Imports from USA remain comparatively moderate</a:t>
            </a:r>
            <a:br>
              <a:rPr lang="en-US" dirty="0"/>
            </a:br>
            <a:r>
              <a:rPr lang="en-US" dirty="0"/>
              <a:t>▫ Imports: </a:t>
            </a:r>
            <a:r>
              <a:rPr lang="en-US" b="1" dirty="0"/>
              <a:t>$2.588 billion</a:t>
            </a:r>
            <a:endParaRPr lang="en-US" dirty="0"/>
          </a:p>
          <a:p>
            <a:r>
              <a:rPr lang="en-US" dirty="0"/>
              <a:t>Bilateral trade showed strong year-on-year growth</a:t>
            </a:r>
            <a:br>
              <a:rPr lang="en-US" dirty="0"/>
            </a:br>
            <a:r>
              <a:rPr lang="en-US" dirty="0"/>
              <a:t>▫ Trade volume growth: </a:t>
            </a:r>
            <a:r>
              <a:rPr lang="en-US" b="1" dirty="0"/>
              <a:t>16% increase</a:t>
            </a:r>
            <a:endParaRPr lang="en-US" dirty="0"/>
          </a:p>
          <a:p>
            <a:r>
              <a:rPr lang="en-US" dirty="0"/>
              <a:t>Economic ties remain resilient despite political shifts</a:t>
            </a:r>
            <a:br>
              <a:rPr lang="en-US" dirty="0"/>
            </a:br>
            <a:r>
              <a:rPr lang="en-US" dirty="0"/>
              <a:t>▫ USA remains key destination for textiles, goods</a:t>
            </a:r>
          </a:p>
          <a:p>
            <a:endParaRPr lang="en-US" dirty="0"/>
          </a:p>
        </p:txBody>
      </p:sp>
    </p:spTree>
    <p:extLst>
      <p:ext uri="{BB962C8B-B14F-4D97-AF65-F5344CB8AC3E}">
        <p14:creationId xmlns:p14="http://schemas.microsoft.com/office/powerpoint/2010/main" val="32135151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Pakistan–Afghanistan Trade Trends (CY 2025)</a:t>
            </a:r>
          </a:p>
        </p:txBody>
      </p:sp>
      <p:sp>
        <p:nvSpPr>
          <p:cNvPr id="3" name="Content Placeholder 2"/>
          <p:cNvSpPr>
            <a:spLocks noGrp="1"/>
          </p:cNvSpPr>
          <p:nvPr>
            <p:ph idx="1"/>
          </p:nvPr>
        </p:nvSpPr>
        <p:spPr/>
        <p:txBody>
          <a:bodyPr>
            <a:normAutofit lnSpcReduction="10000"/>
          </a:bodyPr>
          <a:lstStyle/>
          <a:p>
            <a:r>
              <a:rPr lang="en-US" dirty="0" smtClean="0"/>
              <a:t>Pakistan-Afghanistan </a:t>
            </a:r>
            <a:r>
              <a:rPr lang="en-US" dirty="0"/>
              <a:t>trade shows post-instability recovery</a:t>
            </a:r>
            <a:br>
              <a:rPr lang="en-US" dirty="0"/>
            </a:br>
            <a:r>
              <a:rPr lang="en-US" dirty="0"/>
              <a:t>▫ Total trade volume: </a:t>
            </a:r>
            <a:r>
              <a:rPr lang="en-US" b="1" dirty="0"/>
              <a:t>$2.41 billion</a:t>
            </a:r>
            <a:endParaRPr lang="en-US" dirty="0"/>
          </a:p>
          <a:p>
            <a:r>
              <a:rPr lang="en-US" dirty="0"/>
              <a:t>Pakistan exports dominate bilateral trade structure</a:t>
            </a:r>
            <a:br>
              <a:rPr lang="en-US" dirty="0"/>
            </a:br>
            <a:r>
              <a:rPr lang="en-US" dirty="0"/>
              <a:t>▫ Exports (CY 2025): </a:t>
            </a:r>
            <a:r>
              <a:rPr lang="en-US" b="1" dirty="0"/>
              <a:t>$1.39 billion </a:t>
            </a:r>
            <a:r>
              <a:rPr lang="en-US" b="1" dirty="0" smtClean="0"/>
              <a:t>(annualized)</a:t>
            </a:r>
            <a:endParaRPr lang="en-US" dirty="0"/>
          </a:p>
          <a:p>
            <a:r>
              <a:rPr lang="en-US" dirty="0"/>
              <a:t>Afghan imports into Pakistan increased significantly</a:t>
            </a:r>
            <a:br>
              <a:rPr lang="en-US" dirty="0"/>
            </a:br>
            <a:r>
              <a:rPr lang="en-US" dirty="0"/>
              <a:t>▫ Imports (CY 2025): </a:t>
            </a:r>
            <a:r>
              <a:rPr lang="en-US" b="1" dirty="0"/>
              <a:t>$612.5 million</a:t>
            </a:r>
            <a:endParaRPr lang="en-US" dirty="0"/>
          </a:p>
          <a:p>
            <a:r>
              <a:rPr lang="en-US" dirty="0"/>
              <a:t>Earlier fiscal year showed limited Afghan imports</a:t>
            </a:r>
            <a:br>
              <a:rPr lang="en-US" dirty="0"/>
            </a:br>
            <a:r>
              <a:rPr lang="en-US" dirty="0"/>
              <a:t>▫ Imports (FY 2024–25): </a:t>
            </a:r>
            <a:r>
              <a:rPr lang="en-US" b="1" dirty="0"/>
              <a:t>$25.898 million</a:t>
            </a:r>
            <a:endParaRPr lang="en-US" dirty="0"/>
          </a:p>
          <a:p>
            <a:r>
              <a:rPr lang="en-US" dirty="0"/>
              <a:t>Trade growth despite political and border challenges</a:t>
            </a:r>
            <a:br>
              <a:rPr lang="en-US" dirty="0"/>
            </a:br>
            <a:r>
              <a:rPr lang="en-US" dirty="0"/>
              <a:t>▫ Recovery from earlier security disruptions</a:t>
            </a:r>
          </a:p>
          <a:p>
            <a:endParaRPr lang="en-US" dirty="0"/>
          </a:p>
        </p:txBody>
      </p:sp>
    </p:spTree>
    <p:extLst>
      <p:ext uri="{BB962C8B-B14F-4D97-AF65-F5344CB8AC3E}">
        <p14:creationId xmlns:p14="http://schemas.microsoft.com/office/powerpoint/2010/main" val="19226068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India’s Trade Comparison with USA and Afghanistan</a:t>
            </a:r>
          </a:p>
        </p:txBody>
      </p:sp>
      <p:sp>
        <p:nvSpPr>
          <p:cNvPr id="3" name="Content Placeholder 2"/>
          <p:cNvSpPr>
            <a:spLocks noGrp="1"/>
          </p:cNvSpPr>
          <p:nvPr>
            <p:ph idx="1"/>
          </p:nvPr>
        </p:nvSpPr>
        <p:spPr/>
        <p:txBody>
          <a:bodyPr>
            <a:normAutofit lnSpcReduction="10000"/>
          </a:bodyPr>
          <a:lstStyle/>
          <a:p>
            <a:r>
              <a:rPr lang="en-US" dirty="0" smtClean="0"/>
              <a:t>India–USA </a:t>
            </a:r>
            <a:r>
              <a:rPr lang="en-US" dirty="0"/>
              <a:t>trade volume dwarfs Pakistan–USA trade</a:t>
            </a:r>
            <a:br>
              <a:rPr lang="en-US" dirty="0"/>
            </a:br>
            <a:r>
              <a:rPr lang="en-US" dirty="0"/>
              <a:t>▫ Total trade: </a:t>
            </a:r>
            <a:r>
              <a:rPr lang="en-US" b="1" dirty="0"/>
              <a:t>$132.2 billion</a:t>
            </a:r>
            <a:endParaRPr lang="en-US" dirty="0"/>
          </a:p>
          <a:p>
            <a:r>
              <a:rPr lang="en-US" dirty="0"/>
              <a:t>Indian exports to USA reached record levels</a:t>
            </a:r>
            <a:br>
              <a:rPr lang="en-US" dirty="0"/>
            </a:br>
            <a:r>
              <a:rPr lang="en-US" dirty="0"/>
              <a:t>▫ Exports: </a:t>
            </a:r>
            <a:r>
              <a:rPr lang="en-US" b="1" dirty="0"/>
              <a:t>$86.51 billion (FY 2024–25)</a:t>
            </a:r>
            <a:endParaRPr lang="en-US" dirty="0"/>
          </a:p>
          <a:p>
            <a:r>
              <a:rPr lang="en-US" dirty="0"/>
              <a:t>US tariff hikes disrupted Indian export momentum</a:t>
            </a:r>
            <a:br>
              <a:rPr lang="en-US" dirty="0"/>
            </a:br>
            <a:r>
              <a:rPr lang="en-US" dirty="0"/>
              <a:t>▫ Tariffs raised from </a:t>
            </a:r>
            <a:r>
              <a:rPr lang="en-US" b="1" dirty="0"/>
              <a:t>10% to 50%</a:t>
            </a:r>
            <a:endParaRPr lang="en-US" dirty="0"/>
          </a:p>
          <a:p>
            <a:r>
              <a:rPr lang="en-US" dirty="0"/>
              <a:t>India expanded Afghanistan trade amid Pak-Afghan rift</a:t>
            </a:r>
            <a:br>
              <a:rPr lang="en-US" dirty="0"/>
            </a:br>
            <a:r>
              <a:rPr lang="en-US" dirty="0"/>
              <a:t>▫ Total trade: </a:t>
            </a:r>
            <a:r>
              <a:rPr lang="en-US" b="1" dirty="0"/>
              <a:t>$1.0087 billion</a:t>
            </a:r>
            <a:endParaRPr lang="en-US" dirty="0"/>
          </a:p>
          <a:p>
            <a:r>
              <a:rPr lang="en-US" dirty="0"/>
              <a:t>Alternative routes sustained India–Afghan trade flows</a:t>
            </a:r>
            <a:br>
              <a:rPr lang="en-US" dirty="0"/>
            </a:br>
            <a:r>
              <a:rPr lang="en-US" dirty="0"/>
              <a:t>▫ Chabahar Port, Kabul–Delhi air corridor</a:t>
            </a:r>
          </a:p>
          <a:p>
            <a:endParaRPr lang="en-US" dirty="0"/>
          </a:p>
        </p:txBody>
      </p:sp>
    </p:spTree>
    <p:extLst>
      <p:ext uri="{BB962C8B-B14F-4D97-AF65-F5344CB8AC3E}">
        <p14:creationId xmlns:p14="http://schemas.microsoft.com/office/powerpoint/2010/main" val="8042974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People-to-People &amp; Cultural Linkages (2025–26)</a:t>
            </a:r>
          </a:p>
        </p:txBody>
      </p:sp>
      <p:sp>
        <p:nvSpPr>
          <p:cNvPr id="3" name="Content Placeholder 2"/>
          <p:cNvSpPr>
            <a:spLocks noGrp="1"/>
          </p:cNvSpPr>
          <p:nvPr>
            <p:ph idx="1"/>
          </p:nvPr>
        </p:nvSpPr>
        <p:spPr/>
        <p:txBody>
          <a:bodyPr>
            <a:normAutofit lnSpcReduction="10000"/>
          </a:bodyPr>
          <a:lstStyle/>
          <a:p>
            <a:r>
              <a:rPr lang="en-US" b="1" dirty="0"/>
              <a:t>Pak–US cultural relations show pragmatic </a:t>
            </a:r>
            <a:r>
              <a:rPr lang="en-US" b="1" dirty="0" smtClean="0"/>
              <a:t>maturity</a:t>
            </a:r>
          </a:p>
          <a:p>
            <a:pPr lvl="1"/>
            <a:r>
              <a:rPr lang="en-US" dirty="0" smtClean="0"/>
              <a:t>TechGirls</a:t>
            </a:r>
            <a:r>
              <a:rPr lang="en-US" dirty="0"/>
              <a:t>, CEE, Global UGRAD </a:t>
            </a:r>
            <a:r>
              <a:rPr lang="en-US" dirty="0" smtClean="0"/>
              <a:t>active</a:t>
            </a:r>
          </a:p>
          <a:p>
            <a:r>
              <a:rPr lang="en-US" b="1" dirty="0" smtClean="0"/>
              <a:t>Educational </a:t>
            </a:r>
            <a:r>
              <a:rPr lang="en-US" b="1" dirty="0"/>
              <a:t>cooperation expanding beyond security </a:t>
            </a:r>
            <a:r>
              <a:rPr lang="en-US" b="1" dirty="0" smtClean="0"/>
              <a:t>domain</a:t>
            </a:r>
          </a:p>
          <a:p>
            <a:pPr lvl="1"/>
            <a:r>
              <a:rPr lang="en-US" dirty="0" smtClean="0"/>
              <a:t>Focus </a:t>
            </a:r>
            <a:r>
              <a:rPr lang="en-US" dirty="0"/>
              <a:t>on STEM, IT, tourism, </a:t>
            </a:r>
            <a:r>
              <a:rPr lang="en-US" dirty="0" smtClean="0"/>
              <a:t>hospitality</a:t>
            </a:r>
          </a:p>
          <a:p>
            <a:r>
              <a:rPr lang="en-US" b="1" dirty="0" smtClean="0"/>
              <a:t>Pakistani-American </a:t>
            </a:r>
            <a:r>
              <a:rPr lang="en-US" b="1" dirty="0"/>
              <a:t>diaspora acts as cultural </a:t>
            </a:r>
            <a:r>
              <a:rPr lang="en-US" b="1" dirty="0" smtClean="0"/>
              <a:t>bridge</a:t>
            </a:r>
          </a:p>
          <a:p>
            <a:pPr lvl="1"/>
            <a:r>
              <a:rPr lang="en-US" dirty="0" smtClean="0"/>
              <a:t>Officials </a:t>
            </a:r>
            <a:r>
              <a:rPr lang="en-US" dirty="0"/>
              <a:t>urge translating links into </a:t>
            </a:r>
            <a:r>
              <a:rPr lang="en-US" dirty="0" smtClean="0"/>
              <a:t>strategy</a:t>
            </a:r>
          </a:p>
          <a:p>
            <a:r>
              <a:rPr lang="en-US" b="1" dirty="0" smtClean="0"/>
              <a:t>Pak–Afghan </a:t>
            </a:r>
            <a:r>
              <a:rPr lang="en-US" b="1" dirty="0"/>
              <a:t>people-to-people ties severely </a:t>
            </a:r>
            <a:r>
              <a:rPr lang="en-US" b="1" dirty="0" smtClean="0"/>
              <a:t>disrupted</a:t>
            </a:r>
          </a:p>
          <a:p>
            <a:pPr lvl="1"/>
            <a:r>
              <a:rPr lang="en-US" dirty="0" smtClean="0"/>
              <a:t>Torkham</a:t>
            </a:r>
            <a:r>
              <a:rPr lang="en-US" dirty="0"/>
              <a:t>, Chaman closures separate </a:t>
            </a:r>
            <a:r>
              <a:rPr lang="en-US" dirty="0" smtClean="0"/>
              <a:t>families</a:t>
            </a:r>
          </a:p>
          <a:p>
            <a:r>
              <a:rPr lang="en-US" b="1" dirty="0" smtClean="0"/>
              <a:t>Refugee </a:t>
            </a:r>
            <a:r>
              <a:rPr lang="en-US" b="1" dirty="0"/>
              <a:t>repatriation reshaping border social </a:t>
            </a:r>
            <a:r>
              <a:rPr lang="en-US" b="1" dirty="0" smtClean="0"/>
              <a:t>fabric</a:t>
            </a:r>
          </a:p>
          <a:p>
            <a:pPr lvl="1"/>
            <a:r>
              <a:rPr lang="en-US" dirty="0" smtClean="0"/>
              <a:t>99,000 </a:t>
            </a:r>
            <a:r>
              <a:rPr lang="en-US" dirty="0"/>
              <a:t>Afghans returned in Oct 2025</a:t>
            </a:r>
          </a:p>
        </p:txBody>
      </p:sp>
    </p:spTree>
    <p:extLst>
      <p:ext uri="{BB962C8B-B14F-4D97-AF65-F5344CB8AC3E}">
        <p14:creationId xmlns:p14="http://schemas.microsoft.com/office/powerpoint/2010/main" val="23377453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Themes: Trust Deficit &amp; Strategic Confusion</a:t>
            </a:r>
          </a:p>
        </p:txBody>
      </p:sp>
      <p:sp>
        <p:nvSpPr>
          <p:cNvPr id="3" name="Content Placeholder 2"/>
          <p:cNvSpPr>
            <a:spLocks noGrp="1"/>
          </p:cNvSpPr>
          <p:nvPr>
            <p:ph idx="1"/>
          </p:nvPr>
        </p:nvSpPr>
        <p:spPr/>
        <p:txBody>
          <a:bodyPr/>
          <a:lstStyle/>
          <a:p>
            <a:r>
              <a:rPr lang="en-US" sz="2400" i="1" dirty="0" smtClean="0"/>
              <a:t>Source</a:t>
            </a:r>
            <a:r>
              <a:rPr lang="en-US" sz="2400" i="1" dirty="0"/>
              <a:t>: Daniel </a:t>
            </a:r>
            <a:r>
              <a:rPr lang="en-US" sz="2400" i="1" dirty="0" smtClean="0"/>
              <a:t>Markey</a:t>
            </a:r>
          </a:p>
          <a:p>
            <a:r>
              <a:rPr lang="en-US" dirty="0" smtClean="0"/>
              <a:t>Deep </a:t>
            </a:r>
            <a:r>
              <a:rPr lang="en-US" dirty="0"/>
              <a:t>mistrust shaped US–Pakistan </a:t>
            </a:r>
            <a:r>
              <a:rPr lang="en-US" dirty="0" smtClean="0"/>
              <a:t>interactions</a:t>
            </a:r>
          </a:p>
          <a:p>
            <a:r>
              <a:rPr lang="en-US" dirty="0" smtClean="0"/>
              <a:t>Both </a:t>
            </a:r>
            <a:r>
              <a:rPr lang="en-US" dirty="0"/>
              <a:t>sides pursued conflicting strategic </a:t>
            </a:r>
            <a:r>
              <a:rPr lang="en-US" dirty="0" smtClean="0"/>
              <a:t>goals</a:t>
            </a:r>
          </a:p>
          <a:p>
            <a:r>
              <a:rPr lang="en-US" b="1" dirty="0" smtClean="0">
                <a:solidFill>
                  <a:srgbClr val="C00000"/>
                </a:solidFill>
              </a:rPr>
              <a:t>“</a:t>
            </a:r>
            <a:r>
              <a:rPr lang="en-US" b="1" dirty="0">
                <a:solidFill>
                  <a:srgbClr val="C00000"/>
                </a:solidFill>
              </a:rPr>
              <a:t>Double game” </a:t>
            </a:r>
            <a:r>
              <a:rPr lang="en-US" dirty="0"/>
              <a:t>accusations damaged </a:t>
            </a:r>
            <a:r>
              <a:rPr lang="en-US" dirty="0" smtClean="0"/>
              <a:t>cooperation</a:t>
            </a:r>
          </a:p>
          <a:p>
            <a:r>
              <a:rPr lang="en-US" dirty="0" smtClean="0"/>
              <a:t>US </a:t>
            </a:r>
            <a:r>
              <a:rPr lang="en-US" dirty="0"/>
              <a:t>accused Pakistan of backing </a:t>
            </a:r>
            <a:r>
              <a:rPr lang="en-US" dirty="0" smtClean="0"/>
              <a:t>Taliban</a:t>
            </a:r>
          </a:p>
          <a:p>
            <a:r>
              <a:rPr lang="en-US" dirty="0" smtClean="0"/>
              <a:t>Pakistan </a:t>
            </a:r>
            <a:r>
              <a:rPr lang="en-US" dirty="0"/>
              <a:t>believed US abandoned it again</a:t>
            </a:r>
          </a:p>
        </p:txBody>
      </p:sp>
    </p:spTree>
    <p:extLst>
      <p:ext uri="{BB962C8B-B14F-4D97-AF65-F5344CB8AC3E}">
        <p14:creationId xmlns:p14="http://schemas.microsoft.com/office/powerpoint/2010/main" val="81512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India Factor in Afghanistan–Pakistan Dynamics</a:t>
            </a:r>
          </a:p>
        </p:txBody>
      </p:sp>
      <p:sp>
        <p:nvSpPr>
          <p:cNvPr id="3" name="Content Placeholder 2"/>
          <p:cNvSpPr>
            <a:spLocks noGrp="1"/>
          </p:cNvSpPr>
          <p:nvPr>
            <p:ph idx="1"/>
          </p:nvPr>
        </p:nvSpPr>
        <p:spPr/>
        <p:txBody>
          <a:bodyPr/>
          <a:lstStyle/>
          <a:p>
            <a:r>
              <a:rPr lang="en-US" dirty="0"/>
              <a:t>Afghan–India strategic alliance raised Pakistan’s threat </a:t>
            </a:r>
            <a:r>
              <a:rPr lang="en-US" dirty="0" smtClean="0"/>
              <a:t>perception</a:t>
            </a:r>
          </a:p>
          <a:p>
            <a:r>
              <a:rPr lang="en-US" dirty="0" smtClean="0"/>
              <a:t>India </a:t>
            </a:r>
            <a:r>
              <a:rPr lang="en-US" dirty="0"/>
              <a:t>invested $3B+ in Afghan infrastructure &amp; projects (roads, Parliament building, dams</a:t>
            </a:r>
            <a:r>
              <a:rPr lang="en-US" dirty="0" smtClean="0"/>
              <a:t>)</a:t>
            </a:r>
          </a:p>
          <a:p>
            <a:r>
              <a:rPr lang="en-US" dirty="0" smtClean="0"/>
              <a:t>Shahtoot </a:t>
            </a:r>
            <a:r>
              <a:rPr lang="en-US" dirty="0"/>
              <a:t>Dam in Kabul to store 146M m³ water – may reduce flow to Pakistan via Kabul </a:t>
            </a:r>
            <a:r>
              <a:rPr lang="en-US" dirty="0" smtClean="0"/>
              <a:t>River</a:t>
            </a:r>
          </a:p>
          <a:p>
            <a:r>
              <a:rPr lang="en-US" dirty="0" smtClean="0"/>
              <a:t>India’s </a:t>
            </a:r>
            <a:r>
              <a:rPr lang="en-US" dirty="0"/>
              <a:t>presence in Afghan security &amp; development sectors boosts influence (training Afghan forces, soft power diplomacy</a:t>
            </a:r>
            <a:r>
              <a:rPr lang="en-US" dirty="0" smtClean="0"/>
              <a:t>)</a:t>
            </a:r>
          </a:p>
          <a:p>
            <a:r>
              <a:rPr lang="en-US" b="1" dirty="0" smtClean="0">
                <a:solidFill>
                  <a:srgbClr val="C00000"/>
                </a:solidFill>
              </a:rPr>
              <a:t>Javid </a:t>
            </a:r>
            <a:r>
              <a:rPr lang="en-US" b="1" dirty="0">
                <a:solidFill>
                  <a:srgbClr val="C00000"/>
                </a:solidFill>
              </a:rPr>
              <a:t>Husain: Advocates engagement-based diplomacy to offset Indian influence</a:t>
            </a:r>
          </a:p>
        </p:txBody>
      </p:sp>
    </p:spTree>
    <p:extLst>
      <p:ext uri="{BB962C8B-B14F-4D97-AF65-F5344CB8AC3E}">
        <p14:creationId xmlns:p14="http://schemas.microsoft.com/office/powerpoint/2010/main" val="201608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 Havens &amp; Cross-Border Attacks / Aid, Dependency &amp; Narrative War</a:t>
            </a:r>
          </a:p>
        </p:txBody>
      </p:sp>
      <p:sp>
        <p:nvSpPr>
          <p:cNvPr id="3" name="Content Placeholder 2"/>
          <p:cNvSpPr>
            <a:spLocks noGrp="1"/>
          </p:cNvSpPr>
          <p:nvPr>
            <p:ph idx="1"/>
          </p:nvPr>
        </p:nvSpPr>
        <p:spPr/>
        <p:txBody>
          <a:bodyPr/>
          <a:lstStyle/>
          <a:p>
            <a:r>
              <a:rPr lang="en-US" sz="2400" i="1" dirty="0"/>
              <a:t>Sources: Ahmed Rashid &amp; Husain </a:t>
            </a:r>
            <a:r>
              <a:rPr lang="en-US" sz="2400" i="1" dirty="0" smtClean="0"/>
              <a:t>Haqqani</a:t>
            </a:r>
          </a:p>
          <a:p>
            <a:r>
              <a:rPr lang="en-US" dirty="0" smtClean="0"/>
              <a:t>TTP </a:t>
            </a:r>
            <a:r>
              <a:rPr lang="en-US" dirty="0"/>
              <a:t>conducts attacks from Afghan territory </a:t>
            </a:r>
            <a:r>
              <a:rPr lang="en-US" sz="2400" i="1" dirty="0"/>
              <a:t>(Rashid</a:t>
            </a:r>
            <a:r>
              <a:rPr lang="en-US" sz="2400" i="1" dirty="0" smtClean="0"/>
              <a:t>)</a:t>
            </a:r>
          </a:p>
          <a:p>
            <a:r>
              <a:rPr lang="en-US" dirty="0" smtClean="0"/>
              <a:t>Taliban </a:t>
            </a:r>
            <a:r>
              <a:rPr lang="en-US" dirty="0"/>
              <a:t>denial or silent complicity fuels </a:t>
            </a:r>
            <a:r>
              <a:rPr lang="en-US" dirty="0" smtClean="0"/>
              <a:t>tensions</a:t>
            </a:r>
          </a:p>
          <a:p>
            <a:r>
              <a:rPr lang="en-US" dirty="0" smtClean="0"/>
              <a:t>US </a:t>
            </a:r>
            <a:r>
              <a:rPr lang="en-US" dirty="0"/>
              <a:t>aid tied to counterterrorism &amp; Afghan </a:t>
            </a:r>
            <a:r>
              <a:rPr lang="en-US" dirty="0" smtClean="0"/>
              <a:t>stability</a:t>
            </a:r>
          </a:p>
          <a:p>
            <a:r>
              <a:rPr lang="en-US" dirty="0" smtClean="0"/>
              <a:t>Civil–military </a:t>
            </a:r>
            <a:r>
              <a:rPr lang="en-US" dirty="0"/>
              <a:t>divide sends mixed signals to US </a:t>
            </a:r>
            <a:r>
              <a:rPr lang="en-US" sz="2400" i="1" dirty="0"/>
              <a:t>(Haqqani</a:t>
            </a:r>
            <a:r>
              <a:rPr lang="en-US" sz="2400" i="1" dirty="0" smtClean="0"/>
              <a:t>)</a:t>
            </a:r>
          </a:p>
          <a:p>
            <a:r>
              <a:rPr lang="en-US" dirty="0" smtClean="0"/>
              <a:t>Narrative </a:t>
            </a:r>
            <a:r>
              <a:rPr lang="en-US" dirty="0"/>
              <a:t>war deepens mistrust between both sides</a:t>
            </a:r>
          </a:p>
        </p:txBody>
      </p:sp>
    </p:spTree>
    <p:extLst>
      <p:ext uri="{BB962C8B-B14F-4D97-AF65-F5344CB8AC3E}">
        <p14:creationId xmlns:p14="http://schemas.microsoft.com/office/powerpoint/2010/main" val="306624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Cold War</a:t>
            </a:r>
            <a:endParaRPr lang="en-US" dirty="0"/>
          </a:p>
        </p:txBody>
      </p:sp>
      <p:sp>
        <p:nvSpPr>
          <p:cNvPr id="3" name="Content Placeholder 2"/>
          <p:cNvSpPr>
            <a:spLocks noGrp="1"/>
          </p:cNvSpPr>
          <p:nvPr>
            <p:ph idx="1"/>
          </p:nvPr>
        </p:nvSpPr>
        <p:spPr/>
        <p:txBody>
          <a:bodyPr/>
          <a:lstStyle/>
          <a:p>
            <a:r>
              <a:rPr lang="en-US" dirty="0"/>
              <a:t>Cold War, </a:t>
            </a:r>
            <a:r>
              <a:rPr lang="en-US" b="1" dirty="0">
                <a:solidFill>
                  <a:srgbClr val="FF0000"/>
                </a:solidFill>
              </a:rPr>
              <a:t>the open yet restricted rivalry that developed after World War II between the United States and the Soviet Union and their respective allies. </a:t>
            </a:r>
            <a:r>
              <a:rPr lang="en-US" dirty="0"/>
              <a:t>The Cold War was waged on </a:t>
            </a:r>
            <a:r>
              <a:rPr lang="en-US" b="1" dirty="0">
                <a:solidFill>
                  <a:schemeClr val="accent1">
                    <a:lumMod val="50000"/>
                  </a:schemeClr>
                </a:solidFill>
              </a:rPr>
              <a:t>political, economic, and propaganda fronts and had only limited recourse to weapons. </a:t>
            </a:r>
            <a:r>
              <a:rPr lang="en-US" dirty="0"/>
              <a:t>The term was first used by the English writer </a:t>
            </a:r>
            <a:r>
              <a:rPr lang="en-US" b="1" u="sng" dirty="0"/>
              <a:t>George Orwell </a:t>
            </a:r>
            <a:r>
              <a:rPr lang="en-US" dirty="0"/>
              <a:t>in an article published in 1945 to refer to what he predicted would be a nuclear stalemate between </a:t>
            </a:r>
            <a:r>
              <a:rPr lang="en-US" b="1" i="1" u="sng" dirty="0"/>
              <a:t>“two or three monstrous super-states, each possessed of a weapon by which millions of people can be wiped out in a few seconds.”</a:t>
            </a:r>
            <a:r>
              <a:rPr lang="en-US" dirty="0"/>
              <a:t> It was first used in the United States by the American financier and presidential adviser Bernard Baruch in a speech at the State House in Columbia, South Carolina, in 1947.</a:t>
            </a:r>
          </a:p>
          <a:p>
            <a:endParaRPr lang="en-US" dirty="0"/>
          </a:p>
          <a:p>
            <a:endParaRPr lang="en-US" dirty="0"/>
          </a:p>
        </p:txBody>
      </p:sp>
    </p:spTree>
    <p:extLst>
      <p:ext uri="{BB962C8B-B14F-4D97-AF65-F5344CB8AC3E}">
        <p14:creationId xmlns:p14="http://schemas.microsoft.com/office/powerpoint/2010/main" val="39766457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6035052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China–Pakistan–US Triangle</a:t>
            </a:r>
          </a:p>
        </p:txBody>
      </p:sp>
      <p:sp>
        <p:nvSpPr>
          <p:cNvPr id="3" name="Content Placeholder 2"/>
          <p:cNvSpPr>
            <a:spLocks noGrp="1"/>
          </p:cNvSpPr>
          <p:nvPr>
            <p:ph idx="1"/>
          </p:nvPr>
        </p:nvSpPr>
        <p:spPr/>
        <p:txBody>
          <a:bodyPr>
            <a:normAutofit lnSpcReduction="10000"/>
          </a:bodyPr>
          <a:lstStyle/>
          <a:p>
            <a:r>
              <a:rPr lang="en-US" dirty="0"/>
              <a:t>US sees CPEC as a strategic challenge, raising concerns over regional influence </a:t>
            </a:r>
          </a:p>
          <a:p>
            <a:r>
              <a:rPr lang="en-US" dirty="0" smtClean="0"/>
              <a:t>Pakistan </a:t>
            </a:r>
            <a:r>
              <a:rPr lang="en-US" dirty="0"/>
              <a:t>benefits from CPEC’s infrastructure investments, but faces rising scrutiny over dependency </a:t>
            </a:r>
          </a:p>
          <a:p>
            <a:r>
              <a:rPr lang="en-US" dirty="0" smtClean="0"/>
              <a:t>China </a:t>
            </a:r>
            <a:r>
              <a:rPr lang="en-US" dirty="0"/>
              <a:t>invested </a:t>
            </a:r>
            <a:r>
              <a:rPr lang="en-US" b="1" dirty="0">
                <a:solidFill>
                  <a:srgbClr val="00B0F0"/>
                </a:solidFill>
              </a:rPr>
              <a:t>$540M (2023‑26) </a:t>
            </a:r>
            <a:r>
              <a:rPr lang="en-US" dirty="0"/>
              <a:t>in Afghan oil extraction at Amu Darya, signaling growing economic ties with the Taliban </a:t>
            </a:r>
            <a:r>
              <a:rPr lang="en-US" dirty="0" smtClean="0"/>
              <a:t>regime</a:t>
            </a:r>
          </a:p>
          <a:p>
            <a:r>
              <a:rPr lang="en-US" dirty="0" smtClean="0"/>
              <a:t>Tariff‑free </a:t>
            </a:r>
            <a:r>
              <a:rPr lang="en-US" dirty="0"/>
              <a:t>trade incentives and mining contracts further embed China in Afghanistan’s post‑2021 </a:t>
            </a:r>
            <a:r>
              <a:rPr lang="en-US" dirty="0" smtClean="0"/>
              <a:t>economy</a:t>
            </a:r>
          </a:p>
          <a:p>
            <a:r>
              <a:rPr lang="en-US" b="1" dirty="0" smtClean="0">
                <a:solidFill>
                  <a:srgbClr val="C00000"/>
                </a:solidFill>
              </a:rPr>
              <a:t>Javid </a:t>
            </a:r>
            <a:r>
              <a:rPr lang="en-US" b="1" dirty="0">
                <a:solidFill>
                  <a:srgbClr val="C00000"/>
                </a:solidFill>
              </a:rPr>
              <a:t>Husain recommends balanced diplomacy, engaging both the US and China to safeguard Pakistan’s strategic autonomy </a:t>
            </a:r>
          </a:p>
        </p:txBody>
      </p:sp>
    </p:spTree>
    <p:extLst>
      <p:ext uri="{BB962C8B-B14F-4D97-AF65-F5344CB8AC3E}">
        <p14:creationId xmlns:p14="http://schemas.microsoft.com/office/powerpoint/2010/main" val="420356457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914400"/>
          </a:xfrm>
          <a:prstGeom prst="rect">
            <a:avLst/>
          </a:prstGeom>
          <a:solidFill>
            <a:srgbClr val="0A1931"/>
          </a:solidFill>
          <a:ln w="12700">
            <a:solidFill>
              <a:srgbClr val="0A1931"/>
            </a:solidFill>
            <a:prstDash val="solid"/>
          </a:ln>
        </p:spPr>
      </p:sp>
      <p:sp>
        <p:nvSpPr>
          <p:cNvPr id="3" name="Shape 1"/>
          <p:cNvSpPr/>
          <p:nvPr/>
        </p:nvSpPr>
        <p:spPr>
          <a:xfrm>
            <a:off x="0" y="0"/>
            <a:ext cx="146304" cy="914400"/>
          </a:xfrm>
          <a:prstGeom prst="rect">
            <a:avLst/>
          </a:prstGeom>
          <a:solidFill>
            <a:srgbClr val="C9A84C"/>
          </a:solidFill>
          <a:ln w="12700">
            <a:solidFill>
              <a:srgbClr val="C9A84C"/>
            </a:solidFill>
            <a:prstDash val="solid"/>
          </a:ln>
        </p:spPr>
      </p:sp>
      <p:sp>
        <p:nvSpPr>
          <p:cNvPr id="4" name="Text 2"/>
          <p:cNvSpPr/>
          <p:nvPr/>
        </p:nvSpPr>
        <p:spPr>
          <a:xfrm>
            <a:off x="304800" y="0"/>
            <a:ext cx="11582400" cy="914400"/>
          </a:xfrm>
          <a:prstGeom prst="rect">
            <a:avLst/>
          </a:prstGeom>
          <a:noFill/>
          <a:ln/>
        </p:spPr>
        <p:txBody>
          <a:bodyPr wrap="square" lIns="0" tIns="0" rIns="0" bIns="0" rtlCol="0" anchor="ctr"/>
          <a:lstStyle/>
          <a:p>
            <a:r>
              <a:rPr lang="en-US" sz="2400" b="1" kern="0" spc="267" dirty="0">
                <a:solidFill>
                  <a:srgbClr val="FFFFFF"/>
                </a:solidFill>
                <a:latin typeface="Trebuchet MS" pitchFamily="34" charset="0"/>
                <a:ea typeface="Trebuchet MS" pitchFamily="34" charset="-122"/>
                <a:cs typeface="Trebuchet MS" pitchFamily="34" charset="-120"/>
              </a:rPr>
              <a:t>ACADEMIC &amp; EXPERT PERSPECTIVES</a:t>
            </a:r>
            <a:endParaRPr lang="en-US" sz="2400" dirty="0"/>
          </a:p>
        </p:txBody>
      </p:sp>
      <p:sp>
        <p:nvSpPr>
          <p:cNvPr id="5" name="Text 3"/>
          <p:cNvSpPr/>
          <p:nvPr/>
        </p:nvSpPr>
        <p:spPr>
          <a:xfrm>
            <a:off x="304800" y="950976"/>
            <a:ext cx="11582400" cy="341376"/>
          </a:xfrm>
          <a:prstGeom prst="rect">
            <a:avLst/>
          </a:prstGeom>
          <a:noFill/>
          <a:ln/>
        </p:spPr>
        <p:txBody>
          <a:bodyPr wrap="square" lIns="0" tIns="0" rIns="0" bIns="0" rtlCol="0" anchor="ctr"/>
          <a:lstStyle/>
          <a:p>
            <a:r>
              <a:rPr lang="en-US" sz="1467" i="1" dirty="0">
                <a:solidFill>
                  <a:srgbClr val="C9A84C"/>
                </a:solidFill>
                <a:latin typeface="Calibri" pitchFamily="34" charset="0"/>
                <a:ea typeface="Calibri" pitchFamily="34" charset="-122"/>
                <a:cs typeface="Calibri" pitchFamily="34" charset="-120"/>
              </a:rPr>
              <a:t>Scholarly Views &amp; CSS Relevant Analysis</a:t>
            </a:r>
            <a:endParaRPr lang="en-US" sz="1467" dirty="0"/>
          </a:p>
        </p:txBody>
      </p:sp>
      <p:sp>
        <p:nvSpPr>
          <p:cNvPr id="6" name="Shape 4"/>
          <p:cNvSpPr/>
          <p:nvPr/>
        </p:nvSpPr>
        <p:spPr>
          <a:xfrm>
            <a:off x="304800" y="1341120"/>
            <a:ext cx="11582400" cy="1524000"/>
          </a:xfrm>
          <a:prstGeom prst="rect">
            <a:avLst/>
          </a:prstGeom>
          <a:solidFill>
            <a:srgbClr val="FFFFFF"/>
          </a:solidFill>
          <a:ln w="12700">
            <a:solidFill>
              <a:srgbClr val="D4DCE8"/>
            </a:solidFill>
            <a:prstDash val="solid"/>
          </a:ln>
          <a:effectLst>
            <a:outerShdw blurRad="76200" dist="38100" dir="8100000" algn="bl" rotWithShape="0">
              <a:srgbClr val="000000">
                <a:alpha val="10000"/>
              </a:srgbClr>
            </a:outerShdw>
          </a:effectLst>
        </p:spPr>
      </p:sp>
      <p:sp>
        <p:nvSpPr>
          <p:cNvPr id="7" name="Shape 5"/>
          <p:cNvSpPr/>
          <p:nvPr/>
        </p:nvSpPr>
        <p:spPr>
          <a:xfrm>
            <a:off x="304800" y="1341120"/>
            <a:ext cx="85344" cy="1524000"/>
          </a:xfrm>
          <a:prstGeom prst="rect">
            <a:avLst/>
          </a:prstGeom>
          <a:solidFill>
            <a:srgbClr val="C9A84C"/>
          </a:solidFill>
          <a:ln w="12700">
            <a:solidFill>
              <a:srgbClr val="C9A84C"/>
            </a:solidFill>
            <a:prstDash val="solid"/>
          </a:ln>
        </p:spPr>
      </p:sp>
      <p:sp>
        <p:nvSpPr>
          <p:cNvPr id="8" name="Text 6"/>
          <p:cNvSpPr/>
          <p:nvPr/>
        </p:nvSpPr>
        <p:spPr>
          <a:xfrm>
            <a:off x="609600" y="1402080"/>
            <a:ext cx="9144000" cy="1072896"/>
          </a:xfrm>
          <a:prstGeom prst="rect">
            <a:avLst/>
          </a:prstGeom>
          <a:noFill/>
          <a:ln/>
        </p:spPr>
        <p:txBody>
          <a:bodyPr wrap="square" lIns="0" tIns="0" rIns="0" bIns="0" rtlCol="0" anchor="t"/>
          <a:lstStyle/>
          <a:p>
            <a:r>
              <a:rPr lang="en-US" sz="1400" i="1" dirty="0">
                <a:solidFill>
                  <a:srgbClr val="0A1931"/>
                </a:solidFill>
                <a:latin typeface="Georgia" pitchFamily="34" charset="0"/>
                <a:ea typeface="Georgia" pitchFamily="34" charset="-122"/>
                <a:cs typeface="Georgia" pitchFamily="34" charset="-120"/>
              </a:rPr>
              <a:t>"Pakistan-US relations have been characterised by a recurring cycle of engagement and estrangement, driven by America's short-term tactical needs rather than long-term strategic investment."</a:t>
            </a:r>
            <a:endParaRPr lang="en-US" sz="1400" dirty="0"/>
          </a:p>
        </p:txBody>
      </p:sp>
      <p:sp>
        <p:nvSpPr>
          <p:cNvPr id="9" name="Text 7"/>
          <p:cNvSpPr/>
          <p:nvPr/>
        </p:nvSpPr>
        <p:spPr>
          <a:xfrm>
            <a:off x="609600" y="2401824"/>
            <a:ext cx="9144000" cy="304800"/>
          </a:xfrm>
          <a:prstGeom prst="rect">
            <a:avLst/>
          </a:prstGeom>
          <a:noFill/>
          <a:ln/>
        </p:spPr>
        <p:txBody>
          <a:bodyPr wrap="square" lIns="0" tIns="0" rIns="0" bIns="0" rtlCol="0" anchor="ctr"/>
          <a:lstStyle/>
          <a:p>
            <a:r>
              <a:rPr lang="en-US" sz="1200" b="1" dirty="0">
                <a:solidFill>
                  <a:srgbClr val="1B3A5C"/>
                </a:solidFill>
                <a:latin typeface="Calibri" pitchFamily="34" charset="0"/>
                <a:ea typeface="Calibri" pitchFamily="34" charset="-122"/>
                <a:cs typeface="Calibri" pitchFamily="34" charset="-120"/>
              </a:rPr>
              <a:t>— Bruce Riedel, Brookings Institution</a:t>
            </a:r>
            <a:endParaRPr lang="en-US" sz="1200" dirty="0"/>
          </a:p>
        </p:txBody>
      </p:sp>
      <p:sp>
        <p:nvSpPr>
          <p:cNvPr id="10" name="Shape 8"/>
          <p:cNvSpPr/>
          <p:nvPr/>
        </p:nvSpPr>
        <p:spPr>
          <a:xfrm>
            <a:off x="9875520" y="1402080"/>
            <a:ext cx="1706880" cy="426720"/>
          </a:xfrm>
          <a:prstGeom prst="rect">
            <a:avLst/>
          </a:prstGeom>
          <a:solidFill>
            <a:srgbClr val="2E5A8E"/>
          </a:solidFill>
          <a:ln w="12700">
            <a:solidFill>
              <a:srgbClr val="2E5A8E"/>
            </a:solidFill>
            <a:prstDash val="solid"/>
          </a:ln>
        </p:spPr>
      </p:sp>
      <p:sp>
        <p:nvSpPr>
          <p:cNvPr id="11" name="Text 9"/>
          <p:cNvSpPr/>
          <p:nvPr/>
        </p:nvSpPr>
        <p:spPr>
          <a:xfrm>
            <a:off x="9875520" y="1402080"/>
            <a:ext cx="1706880" cy="426720"/>
          </a:xfrm>
          <a:prstGeom prst="rect">
            <a:avLst/>
          </a:prstGeom>
          <a:noFill/>
          <a:ln/>
        </p:spPr>
        <p:txBody>
          <a:bodyPr wrap="square" lIns="0" tIns="0" rIns="0" bIns="0" rtlCol="0" anchor="ctr"/>
          <a:lstStyle/>
          <a:p>
            <a:pPr algn="ctr"/>
            <a:r>
              <a:rPr lang="en-US" sz="1067" b="1" dirty="0">
                <a:solidFill>
                  <a:srgbClr val="FFFFFF"/>
                </a:solidFill>
                <a:latin typeface="Calibri" pitchFamily="34" charset="0"/>
                <a:ea typeface="Calibri" pitchFamily="34" charset="-122"/>
                <a:cs typeface="Calibri" pitchFamily="34" charset="-120"/>
              </a:rPr>
              <a:t>Realist School</a:t>
            </a:r>
            <a:endParaRPr lang="en-US" sz="1067" dirty="0"/>
          </a:p>
        </p:txBody>
      </p:sp>
      <p:sp>
        <p:nvSpPr>
          <p:cNvPr id="12" name="Shape 10"/>
          <p:cNvSpPr/>
          <p:nvPr/>
        </p:nvSpPr>
        <p:spPr>
          <a:xfrm>
            <a:off x="304800" y="3048000"/>
            <a:ext cx="11582400" cy="1524000"/>
          </a:xfrm>
          <a:prstGeom prst="rect">
            <a:avLst/>
          </a:prstGeom>
          <a:solidFill>
            <a:srgbClr val="FFFFFF"/>
          </a:solidFill>
          <a:ln w="12700">
            <a:solidFill>
              <a:srgbClr val="D4DCE8"/>
            </a:solidFill>
            <a:prstDash val="solid"/>
          </a:ln>
          <a:effectLst>
            <a:outerShdw blurRad="76200" dist="38100" dir="8100000" algn="bl" rotWithShape="0">
              <a:srgbClr val="000000">
                <a:alpha val="10000"/>
              </a:srgbClr>
            </a:outerShdw>
          </a:effectLst>
        </p:spPr>
      </p:sp>
      <p:sp>
        <p:nvSpPr>
          <p:cNvPr id="13" name="Shape 11"/>
          <p:cNvSpPr/>
          <p:nvPr/>
        </p:nvSpPr>
        <p:spPr>
          <a:xfrm>
            <a:off x="304800" y="3048000"/>
            <a:ext cx="85344" cy="1524000"/>
          </a:xfrm>
          <a:prstGeom prst="rect">
            <a:avLst/>
          </a:prstGeom>
          <a:solidFill>
            <a:srgbClr val="C9A84C"/>
          </a:solidFill>
          <a:ln w="12700">
            <a:solidFill>
              <a:srgbClr val="C9A84C"/>
            </a:solidFill>
            <a:prstDash val="solid"/>
          </a:ln>
        </p:spPr>
      </p:sp>
      <p:sp>
        <p:nvSpPr>
          <p:cNvPr id="14" name="Text 12"/>
          <p:cNvSpPr/>
          <p:nvPr/>
        </p:nvSpPr>
        <p:spPr>
          <a:xfrm>
            <a:off x="609600" y="3108960"/>
            <a:ext cx="9144000" cy="1072896"/>
          </a:xfrm>
          <a:prstGeom prst="rect">
            <a:avLst/>
          </a:prstGeom>
          <a:noFill/>
          <a:ln/>
        </p:spPr>
        <p:txBody>
          <a:bodyPr wrap="square" lIns="0" tIns="0" rIns="0" bIns="0" rtlCol="0" anchor="t"/>
          <a:lstStyle/>
          <a:p>
            <a:r>
              <a:rPr lang="en-US" sz="1400" i="1" dirty="0">
                <a:solidFill>
                  <a:srgbClr val="0A1931"/>
                </a:solidFill>
                <a:latin typeface="Georgia" pitchFamily="34" charset="0"/>
                <a:ea typeface="Georgia" pitchFamily="34" charset="-122"/>
                <a:cs typeface="Georgia" pitchFamily="34" charset="-120"/>
              </a:rPr>
              <a:t>"The fundamental problem is that the two countries have never shared the same threat perception — what Pakistan sees as an existential India threat, Washington sees as a manageable regional rivalry."</a:t>
            </a:r>
            <a:endParaRPr lang="en-US" sz="1400" dirty="0"/>
          </a:p>
        </p:txBody>
      </p:sp>
      <p:sp>
        <p:nvSpPr>
          <p:cNvPr id="15" name="Text 13"/>
          <p:cNvSpPr/>
          <p:nvPr/>
        </p:nvSpPr>
        <p:spPr>
          <a:xfrm>
            <a:off x="609600" y="4108704"/>
            <a:ext cx="9144000" cy="304800"/>
          </a:xfrm>
          <a:prstGeom prst="rect">
            <a:avLst/>
          </a:prstGeom>
          <a:noFill/>
          <a:ln/>
        </p:spPr>
        <p:txBody>
          <a:bodyPr wrap="square" lIns="0" tIns="0" rIns="0" bIns="0" rtlCol="0" anchor="ctr"/>
          <a:lstStyle/>
          <a:p>
            <a:r>
              <a:rPr lang="en-US" sz="1200" b="1" dirty="0">
                <a:solidFill>
                  <a:srgbClr val="1B3A5C"/>
                </a:solidFill>
                <a:latin typeface="Calibri" pitchFamily="34" charset="0"/>
                <a:ea typeface="Calibri" pitchFamily="34" charset="-122"/>
                <a:cs typeface="Calibri" pitchFamily="34" charset="-120"/>
              </a:rPr>
              <a:t>— Hussain Haqqani, Former Pak Ambassador</a:t>
            </a:r>
            <a:endParaRPr lang="en-US" sz="1200" dirty="0"/>
          </a:p>
        </p:txBody>
      </p:sp>
      <p:sp>
        <p:nvSpPr>
          <p:cNvPr id="16" name="Shape 14"/>
          <p:cNvSpPr/>
          <p:nvPr/>
        </p:nvSpPr>
        <p:spPr>
          <a:xfrm>
            <a:off x="9875520" y="3108960"/>
            <a:ext cx="1706880" cy="426720"/>
          </a:xfrm>
          <a:prstGeom prst="rect">
            <a:avLst/>
          </a:prstGeom>
          <a:solidFill>
            <a:srgbClr val="2E5A8E"/>
          </a:solidFill>
          <a:ln w="12700">
            <a:solidFill>
              <a:srgbClr val="2E5A8E"/>
            </a:solidFill>
            <a:prstDash val="solid"/>
          </a:ln>
        </p:spPr>
      </p:sp>
      <p:sp>
        <p:nvSpPr>
          <p:cNvPr id="17" name="Text 15"/>
          <p:cNvSpPr/>
          <p:nvPr/>
        </p:nvSpPr>
        <p:spPr>
          <a:xfrm>
            <a:off x="9875520" y="3108960"/>
            <a:ext cx="1706880" cy="426720"/>
          </a:xfrm>
          <a:prstGeom prst="rect">
            <a:avLst/>
          </a:prstGeom>
          <a:noFill/>
          <a:ln/>
        </p:spPr>
        <p:txBody>
          <a:bodyPr wrap="square" lIns="0" tIns="0" rIns="0" bIns="0" rtlCol="0" anchor="ctr"/>
          <a:lstStyle/>
          <a:p>
            <a:pPr algn="ctr"/>
            <a:r>
              <a:rPr lang="en-US" sz="1067" b="1" dirty="0">
                <a:solidFill>
                  <a:srgbClr val="FFFFFF"/>
                </a:solidFill>
                <a:latin typeface="Calibri" pitchFamily="34" charset="0"/>
                <a:ea typeface="Calibri" pitchFamily="34" charset="-122"/>
                <a:cs typeface="Calibri" pitchFamily="34" charset="-120"/>
              </a:rPr>
              <a:t>Structural View</a:t>
            </a:r>
            <a:endParaRPr lang="en-US" sz="1067" dirty="0"/>
          </a:p>
        </p:txBody>
      </p:sp>
      <p:sp>
        <p:nvSpPr>
          <p:cNvPr id="18" name="Shape 16"/>
          <p:cNvSpPr/>
          <p:nvPr/>
        </p:nvSpPr>
        <p:spPr>
          <a:xfrm>
            <a:off x="304800" y="4754880"/>
            <a:ext cx="11582400" cy="1524000"/>
          </a:xfrm>
          <a:prstGeom prst="rect">
            <a:avLst/>
          </a:prstGeom>
          <a:solidFill>
            <a:srgbClr val="FFFFFF"/>
          </a:solidFill>
          <a:ln w="12700">
            <a:solidFill>
              <a:srgbClr val="D4DCE8"/>
            </a:solidFill>
            <a:prstDash val="solid"/>
          </a:ln>
          <a:effectLst>
            <a:outerShdw blurRad="76200" dist="38100" dir="8100000" algn="bl" rotWithShape="0">
              <a:srgbClr val="000000">
                <a:alpha val="10000"/>
              </a:srgbClr>
            </a:outerShdw>
          </a:effectLst>
        </p:spPr>
      </p:sp>
      <p:sp>
        <p:nvSpPr>
          <p:cNvPr id="19" name="Shape 17"/>
          <p:cNvSpPr/>
          <p:nvPr/>
        </p:nvSpPr>
        <p:spPr>
          <a:xfrm>
            <a:off x="304800" y="4754880"/>
            <a:ext cx="85344" cy="1524000"/>
          </a:xfrm>
          <a:prstGeom prst="rect">
            <a:avLst/>
          </a:prstGeom>
          <a:solidFill>
            <a:srgbClr val="C9A84C"/>
          </a:solidFill>
          <a:ln w="12700">
            <a:solidFill>
              <a:srgbClr val="C9A84C"/>
            </a:solidFill>
            <a:prstDash val="solid"/>
          </a:ln>
        </p:spPr>
      </p:sp>
      <p:sp>
        <p:nvSpPr>
          <p:cNvPr id="20" name="Text 18"/>
          <p:cNvSpPr/>
          <p:nvPr/>
        </p:nvSpPr>
        <p:spPr>
          <a:xfrm>
            <a:off x="609600" y="4815840"/>
            <a:ext cx="9144000" cy="1072896"/>
          </a:xfrm>
          <a:prstGeom prst="rect">
            <a:avLst/>
          </a:prstGeom>
          <a:noFill/>
          <a:ln/>
        </p:spPr>
        <p:txBody>
          <a:bodyPr wrap="square" lIns="0" tIns="0" rIns="0" bIns="0" rtlCol="0" anchor="t"/>
          <a:lstStyle/>
          <a:p>
            <a:r>
              <a:rPr lang="en-US" sz="1400" i="1" dirty="0">
                <a:solidFill>
                  <a:srgbClr val="0A1931"/>
                </a:solidFill>
                <a:latin typeface="Georgia" pitchFamily="34" charset="0"/>
                <a:ea typeface="Georgia" pitchFamily="34" charset="-122"/>
                <a:cs typeface="Georgia" pitchFamily="34" charset="-120"/>
              </a:rPr>
              <a:t>"US-Pakistan relations are best understood through the lens of asymmetric dependence — Pakistan is far more dependent on US goodwill than vice versa, yet exercises outsized strategic leverage due to its geographic position."</a:t>
            </a:r>
            <a:endParaRPr lang="en-US" sz="1400" dirty="0"/>
          </a:p>
        </p:txBody>
      </p:sp>
      <p:sp>
        <p:nvSpPr>
          <p:cNvPr id="21" name="Text 19"/>
          <p:cNvSpPr/>
          <p:nvPr/>
        </p:nvSpPr>
        <p:spPr>
          <a:xfrm>
            <a:off x="609600" y="5815584"/>
            <a:ext cx="9144000" cy="304800"/>
          </a:xfrm>
          <a:prstGeom prst="rect">
            <a:avLst/>
          </a:prstGeom>
          <a:noFill/>
          <a:ln/>
        </p:spPr>
        <p:txBody>
          <a:bodyPr wrap="square" lIns="0" tIns="0" rIns="0" bIns="0" rtlCol="0" anchor="ctr"/>
          <a:lstStyle/>
          <a:p>
            <a:r>
              <a:rPr lang="en-US" sz="1200" b="1" dirty="0">
                <a:solidFill>
                  <a:srgbClr val="1B3A5C"/>
                </a:solidFill>
                <a:latin typeface="Calibri" pitchFamily="34" charset="0"/>
                <a:ea typeface="Calibri" pitchFamily="34" charset="-122"/>
                <a:cs typeface="Calibri" pitchFamily="34" charset="-120"/>
              </a:rPr>
              <a:t>— Stephen P. Cohen, Foreign Policy Analyst</a:t>
            </a:r>
            <a:endParaRPr lang="en-US" sz="1200" dirty="0"/>
          </a:p>
        </p:txBody>
      </p:sp>
      <p:sp>
        <p:nvSpPr>
          <p:cNvPr id="22" name="Shape 20"/>
          <p:cNvSpPr/>
          <p:nvPr/>
        </p:nvSpPr>
        <p:spPr>
          <a:xfrm>
            <a:off x="9875520" y="4815840"/>
            <a:ext cx="1706880" cy="426720"/>
          </a:xfrm>
          <a:prstGeom prst="rect">
            <a:avLst/>
          </a:prstGeom>
          <a:solidFill>
            <a:srgbClr val="2E5A8E"/>
          </a:solidFill>
          <a:ln w="12700">
            <a:solidFill>
              <a:srgbClr val="2E5A8E"/>
            </a:solidFill>
            <a:prstDash val="solid"/>
          </a:ln>
        </p:spPr>
      </p:sp>
      <p:sp>
        <p:nvSpPr>
          <p:cNvPr id="23" name="Text 21"/>
          <p:cNvSpPr/>
          <p:nvPr/>
        </p:nvSpPr>
        <p:spPr>
          <a:xfrm>
            <a:off x="9875520" y="4815840"/>
            <a:ext cx="1706880" cy="426720"/>
          </a:xfrm>
          <a:prstGeom prst="rect">
            <a:avLst/>
          </a:prstGeom>
          <a:noFill/>
          <a:ln/>
        </p:spPr>
        <p:txBody>
          <a:bodyPr wrap="square" lIns="0" tIns="0" rIns="0" bIns="0" rtlCol="0" anchor="ctr"/>
          <a:lstStyle/>
          <a:p>
            <a:pPr algn="ctr"/>
            <a:r>
              <a:rPr lang="en-US" sz="1067" b="1" dirty="0">
                <a:solidFill>
                  <a:srgbClr val="FFFFFF"/>
                </a:solidFill>
                <a:latin typeface="Calibri" pitchFamily="34" charset="0"/>
                <a:ea typeface="Calibri" pitchFamily="34" charset="-122"/>
                <a:cs typeface="Calibri" pitchFamily="34" charset="-120"/>
              </a:rPr>
              <a:t>Dependency Theory</a:t>
            </a:r>
            <a:endParaRPr lang="en-US" sz="1067" dirty="0"/>
          </a:p>
        </p:txBody>
      </p:sp>
      <p:sp>
        <p:nvSpPr>
          <p:cNvPr id="24" name="Shape 22"/>
          <p:cNvSpPr/>
          <p:nvPr/>
        </p:nvSpPr>
        <p:spPr>
          <a:xfrm>
            <a:off x="304800" y="6339840"/>
            <a:ext cx="11582400" cy="243840"/>
          </a:xfrm>
          <a:prstGeom prst="rect">
            <a:avLst/>
          </a:prstGeom>
          <a:solidFill>
            <a:srgbClr val="F0EDE6"/>
          </a:solidFill>
          <a:ln w="12700">
            <a:solidFill>
              <a:srgbClr val="F0EDE6"/>
            </a:solidFill>
            <a:prstDash val="solid"/>
          </a:ln>
          <a:effectLst>
            <a:outerShdw blurRad="76200" dist="38100" dir="8100000" algn="bl" rotWithShape="0">
              <a:srgbClr val="000000">
                <a:alpha val="10000"/>
              </a:srgbClr>
            </a:outerShdw>
          </a:effectLst>
        </p:spPr>
      </p:sp>
      <p:sp>
        <p:nvSpPr>
          <p:cNvPr id="25" name="Shape 23"/>
          <p:cNvSpPr/>
          <p:nvPr/>
        </p:nvSpPr>
        <p:spPr>
          <a:xfrm>
            <a:off x="304800" y="6278880"/>
            <a:ext cx="11582400" cy="24384"/>
          </a:xfrm>
          <a:prstGeom prst="rect">
            <a:avLst/>
          </a:prstGeom>
          <a:solidFill>
            <a:srgbClr val="C9A84C"/>
          </a:solidFill>
          <a:ln w="12700">
            <a:solidFill>
              <a:srgbClr val="C9A84C"/>
            </a:solidFill>
            <a:prstDash val="solid"/>
          </a:ln>
        </p:spPr>
      </p:sp>
      <p:sp>
        <p:nvSpPr>
          <p:cNvPr id="26" name="Shape 24"/>
          <p:cNvSpPr/>
          <p:nvPr/>
        </p:nvSpPr>
        <p:spPr>
          <a:xfrm>
            <a:off x="0" y="6522720"/>
            <a:ext cx="12192000" cy="335280"/>
          </a:xfrm>
          <a:prstGeom prst="rect">
            <a:avLst/>
          </a:prstGeom>
          <a:solidFill>
            <a:srgbClr val="1B3A5C"/>
          </a:solidFill>
          <a:ln w="12700">
            <a:solidFill>
              <a:srgbClr val="1B3A5C"/>
            </a:solidFill>
            <a:prstDash val="solid"/>
          </a:ln>
        </p:spPr>
      </p:sp>
      <p:sp>
        <p:nvSpPr>
          <p:cNvPr id="27" name="Text 25"/>
          <p:cNvSpPr/>
          <p:nvPr/>
        </p:nvSpPr>
        <p:spPr>
          <a:xfrm>
            <a:off x="243840" y="6522720"/>
            <a:ext cx="8534400" cy="335280"/>
          </a:xfrm>
          <a:prstGeom prst="rect">
            <a:avLst/>
          </a:prstGeom>
          <a:noFill/>
          <a:ln/>
        </p:spPr>
        <p:txBody>
          <a:bodyPr wrap="square" lIns="0" tIns="0" rIns="0" bIns="0" rtlCol="0" anchor="ctr"/>
          <a:lstStyle/>
          <a:p>
            <a:r>
              <a:rPr lang="en-US" sz="1067" dirty="0">
                <a:solidFill>
                  <a:srgbClr val="8A9BB5"/>
                </a:solidFill>
                <a:latin typeface="Calibri" pitchFamily="34" charset="0"/>
                <a:ea typeface="Calibri" pitchFamily="34" charset="-122"/>
                <a:cs typeface="Calibri" pitchFamily="34" charset="-120"/>
              </a:rPr>
              <a:t>PAKISTAN–USA RELATIONS  |  CSS LEVEL 4  |  2026</a:t>
            </a:r>
            <a:endParaRPr lang="en-US" sz="1067" dirty="0"/>
          </a:p>
        </p:txBody>
      </p:sp>
      <p:sp>
        <p:nvSpPr>
          <p:cNvPr id="28" name="Text 26"/>
          <p:cNvSpPr/>
          <p:nvPr/>
        </p:nvSpPr>
        <p:spPr>
          <a:xfrm>
            <a:off x="11216640" y="6522720"/>
            <a:ext cx="731520" cy="335280"/>
          </a:xfrm>
          <a:prstGeom prst="rect">
            <a:avLst/>
          </a:prstGeom>
          <a:noFill/>
          <a:ln/>
        </p:spPr>
        <p:txBody>
          <a:bodyPr wrap="square" lIns="0" tIns="0" rIns="0" bIns="0" rtlCol="0" anchor="ctr"/>
          <a:lstStyle/>
          <a:p>
            <a:pPr algn="r"/>
            <a:r>
              <a:rPr lang="en-US" sz="1067" dirty="0">
                <a:solidFill>
                  <a:srgbClr val="E8C97A"/>
                </a:solidFill>
                <a:latin typeface="Calibri" pitchFamily="34" charset="0"/>
                <a:ea typeface="Calibri" pitchFamily="34" charset="-122"/>
                <a:cs typeface="Calibri" pitchFamily="34" charset="-120"/>
              </a:rPr>
              <a:t>11 / 14</a:t>
            </a:r>
            <a:endParaRPr lang="en-US" sz="1067" dirty="0"/>
          </a:p>
        </p:txBody>
      </p:sp>
    </p:spTree>
    <p:extLst>
      <p:ext uri="{BB962C8B-B14F-4D97-AF65-F5344CB8AC3E}">
        <p14:creationId xmlns:p14="http://schemas.microsoft.com/office/powerpoint/2010/main" val="33339132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914400"/>
          </a:xfrm>
          <a:prstGeom prst="rect">
            <a:avLst/>
          </a:prstGeom>
          <a:solidFill>
            <a:srgbClr val="0A1931"/>
          </a:solidFill>
          <a:ln w="12700">
            <a:solidFill>
              <a:srgbClr val="0A1931"/>
            </a:solidFill>
            <a:prstDash val="solid"/>
          </a:ln>
        </p:spPr>
      </p:sp>
      <p:sp>
        <p:nvSpPr>
          <p:cNvPr id="3" name="Shape 1"/>
          <p:cNvSpPr/>
          <p:nvPr/>
        </p:nvSpPr>
        <p:spPr>
          <a:xfrm>
            <a:off x="0" y="0"/>
            <a:ext cx="146304" cy="914400"/>
          </a:xfrm>
          <a:prstGeom prst="rect">
            <a:avLst/>
          </a:prstGeom>
          <a:solidFill>
            <a:srgbClr val="C9A84C"/>
          </a:solidFill>
          <a:ln w="12700">
            <a:solidFill>
              <a:srgbClr val="C9A84C"/>
            </a:solidFill>
            <a:prstDash val="solid"/>
          </a:ln>
        </p:spPr>
      </p:sp>
      <p:sp>
        <p:nvSpPr>
          <p:cNvPr id="4" name="Text 2"/>
          <p:cNvSpPr/>
          <p:nvPr/>
        </p:nvSpPr>
        <p:spPr>
          <a:xfrm>
            <a:off x="304800" y="0"/>
            <a:ext cx="11582400" cy="914400"/>
          </a:xfrm>
          <a:prstGeom prst="rect">
            <a:avLst/>
          </a:prstGeom>
          <a:noFill/>
          <a:ln/>
        </p:spPr>
        <p:txBody>
          <a:bodyPr wrap="square" lIns="0" tIns="0" rIns="0" bIns="0" rtlCol="0" anchor="ctr"/>
          <a:lstStyle/>
          <a:p>
            <a:r>
              <a:rPr lang="en-US" sz="2400" b="1" kern="0" spc="267" dirty="0">
                <a:solidFill>
                  <a:srgbClr val="FFFFFF"/>
                </a:solidFill>
                <a:latin typeface="Trebuchet MS" pitchFamily="34" charset="0"/>
                <a:ea typeface="Trebuchet MS" pitchFamily="34" charset="-122"/>
                <a:cs typeface="Trebuchet MS" pitchFamily="34" charset="-120"/>
              </a:rPr>
              <a:t>CURRENT SITUATION: 2025–2026</a:t>
            </a:r>
            <a:endParaRPr lang="en-US" sz="2400" dirty="0"/>
          </a:p>
        </p:txBody>
      </p:sp>
      <p:sp>
        <p:nvSpPr>
          <p:cNvPr id="5" name="Text 3"/>
          <p:cNvSpPr/>
          <p:nvPr/>
        </p:nvSpPr>
        <p:spPr>
          <a:xfrm>
            <a:off x="304800" y="950976"/>
            <a:ext cx="11582400" cy="341376"/>
          </a:xfrm>
          <a:prstGeom prst="rect">
            <a:avLst/>
          </a:prstGeom>
          <a:noFill/>
          <a:ln/>
        </p:spPr>
        <p:txBody>
          <a:bodyPr wrap="square" lIns="0" tIns="0" rIns="0" bIns="0" rtlCol="0" anchor="ctr"/>
          <a:lstStyle/>
          <a:p>
            <a:r>
              <a:rPr lang="en-US" sz="1467" i="1" dirty="0">
                <a:solidFill>
                  <a:srgbClr val="C9A84C"/>
                </a:solidFill>
                <a:latin typeface="Calibri" pitchFamily="34" charset="0"/>
                <a:ea typeface="Calibri" pitchFamily="34" charset="-122"/>
                <a:cs typeface="Calibri" pitchFamily="34" charset="-120"/>
              </a:rPr>
              <a:t>State of Pakistan–USA Relations Today</a:t>
            </a:r>
            <a:endParaRPr lang="en-US" sz="1467" dirty="0"/>
          </a:p>
        </p:txBody>
      </p:sp>
      <p:sp>
        <p:nvSpPr>
          <p:cNvPr id="6" name="Shape 4"/>
          <p:cNvSpPr/>
          <p:nvPr/>
        </p:nvSpPr>
        <p:spPr>
          <a:xfrm>
            <a:off x="304800" y="1341120"/>
            <a:ext cx="5486400" cy="755904"/>
          </a:xfrm>
          <a:prstGeom prst="rect">
            <a:avLst/>
          </a:prstGeom>
          <a:solidFill>
            <a:srgbClr val="FFFFFF"/>
          </a:solidFill>
          <a:ln w="12700">
            <a:solidFill>
              <a:srgbClr val="D4DCE8"/>
            </a:solidFill>
            <a:prstDash val="solid"/>
          </a:ln>
          <a:effectLst>
            <a:outerShdw blurRad="76200" dist="38100" dir="8100000" algn="bl" rotWithShape="0">
              <a:srgbClr val="000000">
                <a:alpha val="10000"/>
              </a:srgbClr>
            </a:outerShdw>
          </a:effectLst>
        </p:spPr>
      </p:sp>
      <p:sp>
        <p:nvSpPr>
          <p:cNvPr id="7" name="Text 5"/>
          <p:cNvSpPr/>
          <p:nvPr/>
        </p:nvSpPr>
        <p:spPr>
          <a:xfrm>
            <a:off x="426720" y="1377696"/>
            <a:ext cx="1950720" cy="670560"/>
          </a:xfrm>
          <a:prstGeom prst="rect">
            <a:avLst/>
          </a:prstGeom>
          <a:noFill/>
          <a:ln/>
        </p:spPr>
        <p:txBody>
          <a:bodyPr wrap="square" lIns="0" tIns="0" rIns="0" bIns="0" rtlCol="0" anchor="ctr"/>
          <a:lstStyle/>
          <a:p>
            <a:r>
              <a:rPr lang="en-US" sz="1333" b="1" dirty="0">
                <a:solidFill>
                  <a:srgbClr val="0A1931"/>
                </a:solidFill>
                <a:latin typeface="Trebuchet MS" pitchFamily="34" charset="0"/>
                <a:ea typeface="Trebuchet MS" pitchFamily="34" charset="-122"/>
                <a:cs typeface="Trebuchet MS" pitchFamily="34" charset="-120"/>
              </a:rPr>
              <a:t>Diplomatic</a:t>
            </a:r>
            <a:endParaRPr lang="en-US" sz="1333" dirty="0"/>
          </a:p>
        </p:txBody>
      </p:sp>
      <p:sp>
        <p:nvSpPr>
          <p:cNvPr id="8" name="Shape 6"/>
          <p:cNvSpPr/>
          <p:nvPr/>
        </p:nvSpPr>
        <p:spPr>
          <a:xfrm>
            <a:off x="2438400" y="1633728"/>
            <a:ext cx="3048000" cy="219456"/>
          </a:xfrm>
          <a:prstGeom prst="rect">
            <a:avLst/>
          </a:prstGeom>
          <a:solidFill>
            <a:srgbClr val="D4DCE8"/>
          </a:solidFill>
          <a:ln w="12700">
            <a:solidFill>
              <a:srgbClr val="D4DCE8"/>
            </a:solidFill>
            <a:prstDash val="solid"/>
          </a:ln>
        </p:spPr>
      </p:sp>
      <p:sp>
        <p:nvSpPr>
          <p:cNvPr id="9" name="Shape 7"/>
          <p:cNvSpPr/>
          <p:nvPr/>
        </p:nvSpPr>
        <p:spPr>
          <a:xfrm>
            <a:off x="2438400" y="1633728"/>
            <a:ext cx="1828800" cy="219456"/>
          </a:xfrm>
          <a:prstGeom prst="rect">
            <a:avLst/>
          </a:prstGeom>
          <a:solidFill>
            <a:srgbClr val="1B3A5C"/>
          </a:solidFill>
          <a:ln w="12700">
            <a:solidFill>
              <a:srgbClr val="1B3A5C"/>
            </a:solidFill>
            <a:prstDash val="solid"/>
          </a:ln>
        </p:spPr>
      </p:sp>
      <p:sp>
        <p:nvSpPr>
          <p:cNvPr id="10" name="Text 8"/>
          <p:cNvSpPr/>
          <p:nvPr/>
        </p:nvSpPr>
        <p:spPr>
          <a:xfrm>
            <a:off x="2499360" y="1377696"/>
            <a:ext cx="3048000" cy="268224"/>
          </a:xfrm>
          <a:prstGeom prst="rect">
            <a:avLst/>
          </a:prstGeom>
          <a:noFill/>
          <a:ln/>
        </p:spPr>
        <p:txBody>
          <a:bodyPr wrap="square" lIns="0" tIns="0" rIns="0" bIns="0" rtlCol="0" anchor="ctr"/>
          <a:lstStyle/>
          <a:p>
            <a:r>
              <a:rPr lang="en-US" sz="1133" b="1" dirty="0">
                <a:solidFill>
                  <a:srgbClr val="1B3A5C"/>
                </a:solidFill>
                <a:latin typeface="Calibri" pitchFamily="34" charset="0"/>
                <a:ea typeface="Calibri" pitchFamily="34" charset="-122"/>
                <a:cs typeface="Calibri" pitchFamily="34" charset="-120"/>
              </a:rPr>
              <a:t>Cautiously Stable</a:t>
            </a:r>
            <a:endParaRPr lang="en-US" sz="1133" dirty="0"/>
          </a:p>
        </p:txBody>
      </p:sp>
      <p:sp>
        <p:nvSpPr>
          <p:cNvPr id="11" name="Shape 9"/>
          <p:cNvSpPr/>
          <p:nvPr/>
        </p:nvSpPr>
        <p:spPr>
          <a:xfrm>
            <a:off x="304800" y="2218944"/>
            <a:ext cx="5486400" cy="755904"/>
          </a:xfrm>
          <a:prstGeom prst="rect">
            <a:avLst/>
          </a:prstGeom>
          <a:solidFill>
            <a:srgbClr val="FFFFFF"/>
          </a:solidFill>
          <a:ln w="12700">
            <a:solidFill>
              <a:srgbClr val="D4DCE8"/>
            </a:solidFill>
            <a:prstDash val="solid"/>
          </a:ln>
          <a:effectLst>
            <a:outerShdw blurRad="76200" dist="38100" dir="8100000" algn="bl" rotWithShape="0">
              <a:srgbClr val="000000">
                <a:alpha val="10000"/>
              </a:srgbClr>
            </a:outerShdw>
          </a:effectLst>
        </p:spPr>
      </p:sp>
      <p:sp>
        <p:nvSpPr>
          <p:cNvPr id="12" name="Text 10"/>
          <p:cNvSpPr/>
          <p:nvPr/>
        </p:nvSpPr>
        <p:spPr>
          <a:xfrm>
            <a:off x="426720" y="2255520"/>
            <a:ext cx="1950720" cy="670560"/>
          </a:xfrm>
          <a:prstGeom prst="rect">
            <a:avLst/>
          </a:prstGeom>
          <a:noFill/>
          <a:ln/>
        </p:spPr>
        <p:txBody>
          <a:bodyPr wrap="square" lIns="0" tIns="0" rIns="0" bIns="0" rtlCol="0" anchor="ctr"/>
          <a:lstStyle/>
          <a:p>
            <a:r>
              <a:rPr lang="en-US" sz="1333" b="1" dirty="0">
                <a:solidFill>
                  <a:srgbClr val="0A1931"/>
                </a:solidFill>
                <a:latin typeface="Trebuchet MS" pitchFamily="34" charset="0"/>
                <a:ea typeface="Trebuchet MS" pitchFamily="34" charset="-122"/>
                <a:cs typeface="Trebuchet MS" pitchFamily="34" charset="-120"/>
              </a:rPr>
              <a:t>Military/Security</a:t>
            </a:r>
            <a:endParaRPr lang="en-US" sz="1333" dirty="0"/>
          </a:p>
        </p:txBody>
      </p:sp>
      <p:sp>
        <p:nvSpPr>
          <p:cNvPr id="13" name="Shape 11"/>
          <p:cNvSpPr/>
          <p:nvPr/>
        </p:nvSpPr>
        <p:spPr>
          <a:xfrm>
            <a:off x="2438400" y="2511552"/>
            <a:ext cx="3048000" cy="219456"/>
          </a:xfrm>
          <a:prstGeom prst="rect">
            <a:avLst/>
          </a:prstGeom>
          <a:solidFill>
            <a:srgbClr val="D4DCE8"/>
          </a:solidFill>
          <a:ln w="12700">
            <a:solidFill>
              <a:srgbClr val="D4DCE8"/>
            </a:solidFill>
            <a:prstDash val="solid"/>
          </a:ln>
        </p:spPr>
      </p:sp>
      <p:sp>
        <p:nvSpPr>
          <p:cNvPr id="14" name="Shape 12"/>
          <p:cNvSpPr/>
          <p:nvPr/>
        </p:nvSpPr>
        <p:spPr>
          <a:xfrm>
            <a:off x="2438400" y="2511552"/>
            <a:ext cx="1371600" cy="219456"/>
          </a:xfrm>
          <a:prstGeom prst="rect">
            <a:avLst/>
          </a:prstGeom>
          <a:solidFill>
            <a:srgbClr val="2E5A8E"/>
          </a:solidFill>
          <a:ln w="12700">
            <a:solidFill>
              <a:srgbClr val="2E5A8E"/>
            </a:solidFill>
            <a:prstDash val="solid"/>
          </a:ln>
        </p:spPr>
      </p:sp>
      <p:sp>
        <p:nvSpPr>
          <p:cNvPr id="15" name="Text 13"/>
          <p:cNvSpPr/>
          <p:nvPr/>
        </p:nvSpPr>
        <p:spPr>
          <a:xfrm>
            <a:off x="2499360" y="2255520"/>
            <a:ext cx="3048000" cy="268224"/>
          </a:xfrm>
          <a:prstGeom prst="rect">
            <a:avLst/>
          </a:prstGeom>
          <a:noFill/>
          <a:ln/>
        </p:spPr>
        <p:txBody>
          <a:bodyPr wrap="square" lIns="0" tIns="0" rIns="0" bIns="0" rtlCol="0" anchor="ctr"/>
          <a:lstStyle/>
          <a:p>
            <a:r>
              <a:rPr lang="en-US" sz="1133" b="1" dirty="0">
                <a:solidFill>
                  <a:srgbClr val="2E5A8E"/>
                </a:solidFill>
                <a:latin typeface="Calibri" pitchFamily="34" charset="0"/>
                <a:ea typeface="Calibri" pitchFamily="34" charset="-122"/>
                <a:cs typeface="Calibri" pitchFamily="34" charset="-120"/>
              </a:rPr>
              <a:t>Limited Cooperation</a:t>
            </a:r>
            <a:endParaRPr lang="en-US" sz="1133" dirty="0"/>
          </a:p>
        </p:txBody>
      </p:sp>
      <p:sp>
        <p:nvSpPr>
          <p:cNvPr id="16" name="Shape 14"/>
          <p:cNvSpPr/>
          <p:nvPr/>
        </p:nvSpPr>
        <p:spPr>
          <a:xfrm>
            <a:off x="304800" y="3096768"/>
            <a:ext cx="5486400" cy="755904"/>
          </a:xfrm>
          <a:prstGeom prst="rect">
            <a:avLst/>
          </a:prstGeom>
          <a:solidFill>
            <a:srgbClr val="FFFFFF"/>
          </a:solidFill>
          <a:ln w="12700">
            <a:solidFill>
              <a:srgbClr val="D4DCE8"/>
            </a:solidFill>
            <a:prstDash val="solid"/>
          </a:ln>
          <a:effectLst>
            <a:outerShdw blurRad="76200" dist="38100" dir="8100000" algn="bl" rotWithShape="0">
              <a:srgbClr val="000000">
                <a:alpha val="10000"/>
              </a:srgbClr>
            </a:outerShdw>
          </a:effectLst>
        </p:spPr>
      </p:sp>
      <p:sp>
        <p:nvSpPr>
          <p:cNvPr id="17" name="Text 15"/>
          <p:cNvSpPr/>
          <p:nvPr/>
        </p:nvSpPr>
        <p:spPr>
          <a:xfrm>
            <a:off x="426720" y="3133344"/>
            <a:ext cx="1950720" cy="670560"/>
          </a:xfrm>
          <a:prstGeom prst="rect">
            <a:avLst/>
          </a:prstGeom>
          <a:noFill/>
          <a:ln/>
        </p:spPr>
        <p:txBody>
          <a:bodyPr wrap="square" lIns="0" tIns="0" rIns="0" bIns="0" rtlCol="0" anchor="ctr"/>
          <a:lstStyle/>
          <a:p>
            <a:r>
              <a:rPr lang="en-US" sz="1333" b="1" dirty="0">
                <a:solidFill>
                  <a:srgbClr val="0A1931"/>
                </a:solidFill>
                <a:latin typeface="Trebuchet MS" pitchFamily="34" charset="0"/>
                <a:ea typeface="Trebuchet MS" pitchFamily="34" charset="-122"/>
                <a:cs typeface="Trebuchet MS" pitchFamily="34" charset="-120"/>
              </a:rPr>
              <a:t>Economic/Trade</a:t>
            </a:r>
            <a:endParaRPr lang="en-US" sz="1333" dirty="0"/>
          </a:p>
        </p:txBody>
      </p:sp>
      <p:sp>
        <p:nvSpPr>
          <p:cNvPr id="18" name="Shape 16"/>
          <p:cNvSpPr/>
          <p:nvPr/>
        </p:nvSpPr>
        <p:spPr>
          <a:xfrm>
            <a:off x="2438400" y="3389376"/>
            <a:ext cx="3048000" cy="219456"/>
          </a:xfrm>
          <a:prstGeom prst="rect">
            <a:avLst/>
          </a:prstGeom>
          <a:solidFill>
            <a:srgbClr val="D4DCE8"/>
          </a:solidFill>
          <a:ln w="12700">
            <a:solidFill>
              <a:srgbClr val="D4DCE8"/>
            </a:solidFill>
            <a:prstDash val="solid"/>
          </a:ln>
        </p:spPr>
      </p:sp>
      <p:sp>
        <p:nvSpPr>
          <p:cNvPr id="19" name="Shape 17"/>
          <p:cNvSpPr/>
          <p:nvPr/>
        </p:nvSpPr>
        <p:spPr>
          <a:xfrm>
            <a:off x="2438400" y="3389376"/>
            <a:ext cx="1981200" cy="219456"/>
          </a:xfrm>
          <a:prstGeom prst="rect">
            <a:avLst/>
          </a:prstGeom>
          <a:solidFill>
            <a:srgbClr val="C9A84C"/>
          </a:solidFill>
          <a:ln w="12700">
            <a:solidFill>
              <a:srgbClr val="C9A84C"/>
            </a:solidFill>
            <a:prstDash val="solid"/>
          </a:ln>
        </p:spPr>
      </p:sp>
      <p:sp>
        <p:nvSpPr>
          <p:cNvPr id="20" name="Text 18"/>
          <p:cNvSpPr/>
          <p:nvPr/>
        </p:nvSpPr>
        <p:spPr>
          <a:xfrm>
            <a:off x="2499360" y="3133344"/>
            <a:ext cx="3048000" cy="268224"/>
          </a:xfrm>
          <a:prstGeom prst="rect">
            <a:avLst/>
          </a:prstGeom>
          <a:noFill/>
          <a:ln/>
        </p:spPr>
        <p:txBody>
          <a:bodyPr wrap="square" lIns="0" tIns="0" rIns="0" bIns="0" rtlCol="0" anchor="ctr"/>
          <a:lstStyle/>
          <a:p>
            <a:r>
              <a:rPr lang="en-US" sz="1133" b="1" dirty="0">
                <a:solidFill>
                  <a:srgbClr val="C9A84C"/>
                </a:solidFill>
                <a:latin typeface="Calibri" pitchFamily="34" charset="0"/>
                <a:ea typeface="Calibri" pitchFamily="34" charset="-122"/>
                <a:cs typeface="Calibri" pitchFamily="34" charset="-120"/>
              </a:rPr>
              <a:t>Positive</a:t>
            </a:r>
            <a:endParaRPr lang="en-US" sz="1133" dirty="0"/>
          </a:p>
        </p:txBody>
      </p:sp>
      <p:sp>
        <p:nvSpPr>
          <p:cNvPr id="21" name="Shape 19"/>
          <p:cNvSpPr/>
          <p:nvPr/>
        </p:nvSpPr>
        <p:spPr>
          <a:xfrm>
            <a:off x="304800" y="3974592"/>
            <a:ext cx="5486400" cy="755904"/>
          </a:xfrm>
          <a:prstGeom prst="rect">
            <a:avLst/>
          </a:prstGeom>
          <a:solidFill>
            <a:srgbClr val="FFFFFF"/>
          </a:solidFill>
          <a:ln w="12700">
            <a:solidFill>
              <a:srgbClr val="D4DCE8"/>
            </a:solidFill>
            <a:prstDash val="solid"/>
          </a:ln>
          <a:effectLst>
            <a:outerShdw blurRad="76200" dist="38100" dir="8100000" algn="bl" rotWithShape="0">
              <a:srgbClr val="000000">
                <a:alpha val="10000"/>
              </a:srgbClr>
            </a:outerShdw>
          </a:effectLst>
        </p:spPr>
      </p:sp>
      <p:sp>
        <p:nvSpPr>
          <p:cNvPr id="22" name="Text 20"/>
          <p:cNvSpPr/>
          <p:nvPr/>
        </p:nvSpPr>
        <p:spPr>
          <a:xfrm>
            <a:off x="426720" y="4011168"/>
            <a:ext cx="1950720" cy="670560"/>
          </a:xfrm>
          <a:prstGeom prst="rect">
            <a:avLst/>
          </a:prstGeom>
          <a:noFill/>
          <a:ln/>
        </p:spPr>
        <p:txBody>
          <a:bodyPr wrap="square" lIns="0" tIns="0" rIns="0" bIns="0" rtlCol="0" anchor="ctr"/>
          <a:lstStyle/>
          <a:p>
            <a:r>
              <a:rPr lang="en-US" sz="1333" b="1" dirty="0">
                <a:solidFill>
                  <a:srgbClr val="0A1931"/>
                </a:solidFill>
                <a:latin typeface="Trebuchet MS" pitchFamily="34" charset="0"/>
                <a:ea typeface="Trebuchet MS" pitchFamily="34" charset="-122"/>
                <a:cs typeface="Trebuchet MS" pitchFamily="34" charset="-120"/>
              </a:rPr>
              <a:t>Counter-Terrorism</a:t>
            </a:r>
            <a:endParaRPr lang="en-US" sz="1333" dirty="0"/>
          </a:p>
        </p:txBody>
      </p:sp>
      <p:sp>
        <p:nvSpPr>
          <p:cNvPr id="23" name="Shape 21"/>
          <p:cNvSpPr/>
          <p:nvPr/>
        </p:nvSpPr>
        <p:spPr>
          <a:xfrm>
            <a:off x="2438400" y="4267200"/>
            <a:ext cx="3048000" cy="219456"/>
          </a:xfrm>
          <a:prstGeom prst="rect">
            <a:avLst/>
          </a:prstGeom>
          <a:solidFill>
            <a:srgbClr val="D4DCE8"/>
          </a:solidFill>
          <a:ln w="12700">
            <a:solidFill>
              <a:srgbClr val="D4DCE8"/>
            </a:solidFill>
            <a:prstDash val="solid"/>
          </a:ln>
        </p:spPr>
      </p:sp>
      <p:sp>
        <p:nvSpPr>
          <p:cNvPr id="24" name="Shape 22"/>
          <p:cNvSpPr/>
          <p:nvPr/>
        </p:nvSpPr>
        <p:spPr>
          <a:xfrm>
            <a:off x="2438400" y="4267200"/>
            <a:ext cx="1066800" cy="219456"/>
          </a:xfrm>
          <a:prstGeom prst="rect">
            <a:avLst/>
          </a:prstGeom>
          <a:solidFill>
            <a:srgbClr val="B22234"/>
          </a:solidFill>
          <a:ln w="12700">
            <a:solidFill>
              <a:srgbClr val="B22234"/>
            </a:solidFill>
            <a:prstDash val="solid"/>
          </a:ln>
        </p:spPr>
      </p:sp>
      <p:sp>
        <p:nvSpPr>
          <p:cNvPr id="25" name="Text 23"/>
          <p:cNvSpPr/>
          <p:nvPr/>
        </p:nvSpPr>
        <p:spPr>
          <a:xfrm>
            <a:off x="2499360" y="4011168"/>
            <a:ext cx="3048000" cy="268224"/>
          </a:xfrm>
          <a:prstGeom prst="rect">
            <a:avLst/>
          </a:prstGeom>
          <a:noFill/>
          <a:ln/>
        </p:spPr>
        <p:txBody>
          <a:bodyPr wrap="square" lIns="0" tIns="0" rIns="0" bIns="0" rtlCol="0" anchor="ctr"/>
          <a:lstStyle/>
          <a:p>
            <a:r>
              <a:rPr lang="en-US" sz="1133" b="1" dirty="0">
                <a:solidFill>
                  <a:srgbClr val="B22234"/>
                </a:solidFill>
                <a:latin typeface="Calibri" pitchFamily="34" charset="0"/>
                <a:ea typeface="Calibri" pitchFamily="34" charset="-122"/>
                <a:cs typeface="Calibri" pitchFamily="34" charset="-120"/>
              </a:rPr>
              <a:t>Fragile</a:t>
            </a:r>
            <a:endParaRPr lang="en-US" sz="1133" dirty="0"/>
          </a:p>
        </p:txBody>
      </p:sp>
      <p:sp>
        <p:nvSpPr>
          <p:cNvPr id="26" name="Shape 24"/>
          <p:cNvSpPr/>
          <p:nvPr/>
        </p:nvSpPr>
        <p:spPr>
          <a:xfrm>
            <a:off x="6096000" y="1341120"/>
            <a:ext cx="5791200" cy="4206240"/>
          </a:xfrm>
          <a:prstGeom prst="rect">
            <a:avLst/>
          </a:prstGeom>
          <a:solidFill>
            <a:srgbClr val="FFFFFF"/>
          </a:solidFill>
          <a:ln w="12700">
            <a:solidFill>
              <a:srgbClr val="D4DCE8"/>
            </a:solidFill>
            <a:prstDash val="solid"/>
          </a:ln>
          <a:effectLst>
            <a:outerShdw blurRad="76200" dist="38100" dir="8100000" algn="bl" rotWithShape="0">
              <a:srgbClr val="000000">
                <a:alpha val="10000"/>
              </a:srgbClr>
            </a:outerShdw>
          </a:effectLst>
        </p:spPr>
      </p:sp>
      <p:sp>
        <p:nvSpPr>
          <p:cNvPr id="27" name="Shape 25"/>
          <p:cNvSpPr/>
          <p:nvPr/>
        </p:nvSpPr>
        <p:spPr>
          <a:xfrm>
            <a:off x="6096000" y="1341120"/>
            <a:ext cx="5791200" cy="487680"/>
          </a:xfrm>
          <a:prstGeom prst="rect">
            <a:avLst/>
          </a:prstGeom>
          <a:solidFill>
            <a:srgbClr val="2E5A8E"/>
          </a:solidFill>
          <a:ln w="12700">
            <a:solidFill>
              <a:srgbClr val="2E5A8E"/>
            </a:solidFill>
            <a:prstDash val="solid"/>
          </a:ln>
        </p:spPr>
      </p:sp>
      <p:sp>
        <p:nvSpPr>
          <p:cNvPr id="28" name="Text 26"/>
          <p:cNvSpPr/>
          <p:nvPr/>
        </p:nvSpPr>
        <p:spPr>
          <a:xfrm>
            <a:off x="6156960" y="1341120"/>
            <a:ext cx="5669280" cy="487680"/>
          </a:xfrm>
          <a:prstGeom prst="rect">
            <a:avLst/>
          </a:prstGeom>
          <a:noFill/>
          <a:ln/>
        </p:spPr>
        <p:txBody>
          <a:bodyPr wrap="square" lIns="0" tIns="0" rIns="0" bIns="0" rtlCol="0" anchor="ctr"/>
          <a:lstStyle/>
          <a:p>
            <a:pPr algn="ctr"/>
            <a:r>
              <a:rPr lang="en-US" sz="1333" b="1" dirty="0">
                <a:solidFill>
                  <a:srgbClr val="FFFFFF"/>
                </a:solidFill>
                <a:latin typeface="Trebuchet MS" pitchFamily="34" charset="0"/>
                <a:ea typeface="Trebuchet MS" pitchFamily="34" charset="-122"/>
                <a:cs typeface="Trebuchet MS" pitchFamily="34" charset="-120"/>
              </a:rPr>
              <a:t>KEY DEVELOPMENTS 2024–2026</a:t>
            </a:r>
            <a:endParaRPr lang="en-US" sz="1333" dirty="0"/>
          </a:p>
        </p:txBody>
      </p:sp>
      <p:sp>
        <p:nvSpPr>
          <p:cNvPr id="29" name="Text 27"/>
          <p:cNvSpPr/>
          <p:nvPr/>
        </p:nvSpPr>
        <p:spPr>
          <a:xfrm>
            <a:off x="6217920" y="1914144"/>
            <a:ext cx="5486400" cy="463296"/>
          </a:xfrm>
          <a:prstGeom prst="rect">
            <a:avLst/>
          </a:prstGeom>
          <a:noFill/>
          <a:ln/>
        </p:spPr>
        <p:txBody>
          <a:bodyPr wrap="square" rtlCol="0" anchor="ctr"/>
          <a:lstStyle/>
          <a:p>
            <a:pPr marL="457189" indent="-457189">
              <a:buSzPct val="100000"/>
              <a:buChar char="•"/>
            </a:pPr>
            <a:r>
              <a:rPr lang="en-US" sz="1200" dirty="0">
                <a:solidFill>
                  <a:srgbClr val="0A1931"/>
                </a:solidFill>
                <a:latin typeface="Calibri" pitchFamily="34" charset="0"/>
                <a:ea typeface="Calibri" pitchFamily="34" charset="-122"/>
                <a:cs typeface="Calibri" pitchFamily="34" charset="-120"/>
              </a:rPr>
              <a:t>IMF bailout ($7B, Sept 2024) facilitated with tacit US support — signalling stabilisation interest</a:t>
            </a:r>
            <a:endParaRPr lang="en-US" sz="1200" dirty="0"/>
          </a:p>
        </p:txBody>
      </p:sp>
      <p:sp>
        <p:nvSpPr>
          <p:cNvPr id="30" name="Text 28"/>
          <p:cNvSpPr/>
          <p:nvPr/>
        </p:nvSpPr>
        <p:spPr>
          <a:xfrm>
            <a:off x="6217920" y="2414016"/>
            <a:ext cx="5486400" cy="463296"/>
          </a:xfrm>
          <a:prstGeom prst="rect">
            <a:avLst/>
          </a:prstGeom>
          <a:noFill/>
          <a:ln/>
        </p:spPr>
        <p:txBody>
          <a:bodyPr wrap="square" rtlCol="0" anchor="ctr"/>
          <a:lstStyle/>
          <a:p>
            <a:pPr marL="457189" indent="-457189">
              <a:buSzPct val="100000"/>
              <a:buChar char="•"/>
            </a:pPr>
            <a:r>
              <a:rPr lang="en-US" sz="1200" dirty="0">
                <a:solidFill>
                  <a:srgbClr val="0A1931"/>
                </a:solidFill>
                <a:latin typeface="Calibri" pitchFamily="34" charset="0"/>
                <a:ea typeface="Calibri" pitchFamily="34" charset="-122"/>
                <a:cs typeface="Calibri" pitchFamily="34" charset="-120"/>
              </a:rPr>
              <a:t>Pakistan-US Defence Consultative Group meetings resumed after 2-year hiatus (2024)</a:t>
            </a:r>
            <a:endParaRPr lang="en-US" sz="1200" dirty="0"/>
          </a:p>
        </p:txBody>
      </p:sp>
      <p:sp>
        <p:nvSpPr>
          <p:cNvPr id="31" name="Text 29"/>
          <p:cNvSpPr/>
          <p:nvPr/>
        </p:nvSpPr>
        <p:spPr>
          <a:xfrm>
            <a:off x="6217920" y="2913888"/>
            <a:ext cx="5486400" cy="463296"/>
          </a:xfrm>
          <a:prstGeom prst="rect">
            <a:avLst/>
          </a:prstGeom>
          <a:noFill/>
          <a:ln/>
        </p:spPr>
        <p:txBody>
          <a:bodyPr wrap="square" rtlCol="0" anchor="ctr"/>
          <a:lstStyle/>
          <a:p>
            <a:pPr marL="457189" indent="-457189">
              <a:buSzPct val="100000"/>
              <a:buChar char="•"/>
            </a:pPr>
            <a:r>
              <a:rPr lang="en-US" sz="1200" dirty="0">
                <a:solidFill>
                  <a:srgbClr val="0A1931"/>
                </a:solidFill>
                <a:latin typeface="Calibri" pitchFamily="34" charset="0"/>
                <a:ea typeface="Calibri" pitchFamily="34" charset="-122"/>
                <a:cs typeface="Calibri" pitchFamily="34" charset="-120"/>
              </a:rPr>
              <a:t>Trump 2.0 administration (Jan 2025): transactional approach; focus on trade reciprocity</a:t>
            </a:r>
            <a:endParaRPr lang="en-US" sz="1200" dirty="0"/>
          </a:p>
        </p:txBody>
      </p:sp>
      <p:sp>
        <p:nvSpPr>
          <p:cNvPr id="32" name="Text 30"/>
          <p:cNvSpPr/>
          <p:nvPr/>
        </p:nvSpPr>
        <p:spPr>
          <a:xfrm>
            <a:off x="6217920" y="3413760"/>
            <a:ext cx="5486400" cy="463296"/>
          </a:xfrm>
          <a:prstGeom prst="rect">
            <a:avLst/>
          </a:prstGeom>
          <a:noFill/>
          <a:ln/>
        </p:spPr>
        <p:txBody>
          <a:bodyPr wrap="square" rtlCol="0" anchor="ctr"/>
          <a:lstStyle/>
          <a:p>
            <a:pPr marL="457189" indent="-457189">
              <a:buSzPct val="100000"/>
              <a:buChar char="•"/>
            </a:pPr>
            <a:r>
              <a:rPr lang="en-US" sz="1200" dirty="0">
                <a:solidFill>
                  <a:srgbClr val="0A1931"/>
                </a:solidFill>
                <a:latin typeface="Calibri" pitchFamily="34" charset="0"/>
                <a:ea typeface="Calibri" pitchFamily="34" charset="-122"/>
                <a:cs typeface="Calibri" pitchFamily="34" charset="-120"/>
              </a:rPr>
              <a:t>Pakistan imposes counter-tariffs in response to US tariff hike (April 2025 trade tensions)</a:t>
            </a:r>
            <a:endParaRPr lang="en-US" sz="1200" dirty="0"/>
          </a:p>
        </p:txBody>
      </p:sp>
      <p:sp>
        <p:nvSpPr>
          <p:cNvPr id="33" name="Text 31"/>
          <p:cNvSpPr/>
          <p:nvPr/>
        </p:nvSpPr>
        <p:spPr>
          <a:xfrm>
            <a:off x="6217920" y="3913632"/>
            <a:ext cx="5486400" cy="463296"/>
          </a:xfrm>
          <a:prstGeom prst="rect">
            <a:avLst/>
          </a:prstGeom>
          <a:noFill/>
          <a:ln/>
        </p:spPr>
        <p:txBody>
          <a:bodyPr wrap="square" rtlCol="0" anchor="ctr"/>
          <a:lstStyle/>
          <a:p>
            <a:pPr marL="457189" indent="-457189">
              <a:buSzPct val="100000"/>
              <a:buChar char="•"/>
            </a:pPr>
            <a:r>
              <a:rPr lang="en-US" sz="1200" dirty="0">
                <a:solidFill>
                  <a:srgbClr val="0A1931"/>
                </a:solidFill>
                <a:latin typeface="Calibri" pitchFamily="34" charset="0"/>
                <a:ea typeface="Calibri" pitchFamily="34" charset="-122"/>
                <a:cs typeface="Calibri" pitchFamily="34" charset="-120"/>
              </a:rPr>
              <a:t>Visits by US Sec. of State to Islamabad (2025) — Afghanistan &amp; regional security focus</a:t>
            </a:r>
            <a:endParaRPr lang="en-US" sz="1200" dirty="0"/>
          </a:p>
        </p:txBody>
      </p:sp>
      <p:sp>
        <p:nvSpPr>
          <p:cNvPr id="34" name="Text 32"/>
          <p:cNvSpPr/>
          <p:nvPr/>
        </p:nvSpPr>
        <p:spPr>
          <a:xfrm>
            <a:off x="6217920" y="4413504"/>
            <a:ext cx="5486400" cy="463296"/>
          </a:xfrm>
          <a:prstGeom prst="rect">
            <a:avLst/>
          </a:prstGeom>
          <a:noFill/>
          <a:ln/>
        </p:spPr>
        <p:txBody>
          <a:bodyPr wrap="square" rtlCol="0" anchor="ctr"/>
          <a:lstStyle/>
          <a:p>
            <a:pPr marL="457189" indent="-457189">
              <a:buSzPct val="100000"/>
              <a:buChar char="•"/>
            </a:pPr>
            <a:r>
              <a:rPr lang="en-US" sz="1200" dirty="0">
                <a:solidFill>
                  <a:srgbClr val="0A1931"/>
                </a:solidFill>
                <a:latin typeface="Calibri" pitchFamily="34" charset="0"/>
                <a:ea typeface="Calibri" pitchFamily="34" charset="-122"/>
                <a:cs typeface="Calibri" pitchFamily="34" charset="-120"/>
              </a:rPr>
              <a:t>FATF: Pakistan maintains 'White List' status; US acknowledges NACTA improvements</a:t>
            </a:r>
            <a:endParaRPr lang="en-US" sz="1200" dirty="0"/>
          </a:p>
        </p:txBody>
      </p:sp>
      <p:sp>
        <p:nvSpPr>
          <p:cNvPr id="35" name="Text 33"/>
          <p:cNvSpPr/>
          <p:nvPr/>
        </p:nvSpPr>
        <p:spPr>
          <a:xfrm>
            <a:off x="6217920" y="4913376"/>
            <a:ext cx="5486400" cy="463296"/>
          </a:xfrm>
          <a:prstGeom prst="rect">
            <a:avLst/>
          </a:prstGeom>
          <a:noFill/>
          <a:ln/>
        </p:spPr>
        <p:txBody>
          <a:bodyPr wrap="square" rtlCol="0" anchor="ctr"/>
          <a:lstStyle/>
          <a:p>
            <a:pPr marL="457189" indent="-457189">
              <a:buSzPct val="100000"/>
              <a:buChar char="•"/>
            </a:pPr>
            <a:r>
              <a:rPr lang="en-US" sz="1200" dirty="0">
                <a:solidFill>
                  <a:srgbClr val="0A1931"/>
                </a:solidFill>
                <a:latin typeface="Calibri" pitchFamily="34" charset="0"/>
                <a:ea typeface="Calibri" pitchFamily="34" charset="-122"/>
                <a:cs typeface="Calibri" pitchFamily="34" charset="-120"/>
              </a:rPr>
              <a:t>TTP cross-border operations remain key US concern; Pakistan demands Afghan soil clearance</a:t>
            </a:r>
            <a:endParaRPr lang="en-US" sz="1200" dirty="0"/>
          </a:p>
        </p:txBody>
      </p:sp>
      <p:sp>
        <p:nvSpPr>
          <p:cNvPr id="36" name="Shape 34"/>
          <p:cNvSpPr/>
          <p:nvPr/>
        </p:nvSpPr>
        <p:spPr>
          <a:xfrm>
            <a:off x="304800" y="4876800"/>
            <a:ext cx="5486400" cy="1463040"/>
          </a:xfrm>
          <a:prstGeom prst="rect">
            <a:avLst/>
          </a:prstGeom>
          <a:solidFill>
            <a:srgbClr val="0A1931"/>
          </a:solidFill>
          <a:ln w="12700">
            <a:solidFill>
              <a:srgbClr val="0A1931"/>
            </a:solidFill>
            <a:prstDash val="solid"/>
          </a:ln>
          <a:effectLst>
            <a:outerShdw blurRad="76200" dist="38100" dir="8100000" algn="bl" rotWithShape="0">
              <a:srgbClr val="000000">
                <a:alpha val="10000"/>
              </a:srgbClr>
            </a:outerShdw>
          </a:effectLst>
        </p:spPr>
      </p:sp>
      <p:sp>
        <p:nvSpPr>
          <p:cNvPr id="37" name="Text 35"/>
          <p:cNvSpPr/>
          <p:nvPr/>
        </p:nvSpPr>
        <p:spPr>
          <a:xfrm>
            <a:off x="487680" y="4937760"/>
            <a:ext cx="5120640" cy="341376"/>
          </a:xfrm>
          <a:prstGeom prst="rect">
            <a:avLst/>
          </a:prstGeom>
          <a:noFill/>
          <a:ln/>
        </p:spPr>
        <p:txBody>
          <a:bodyPr wrap="square" lIns="0" tIns="0" rIns="0" bIns="0" rtlCol="0" anchor="ctr"/>
          <a:lstStyle/>
          <a:p>
            <a:r>
              <a:rPr lang="en-US" sz="1333" b="1" dirty="0">
                <a:solidFill>
                  <a:srgbClr val="C9A84C"/>
                </a:solidFill>
                <a:latin typeface="Trebuchet MS" pitchFamily="34" charset="0"/>
                <a:ea typeface="Trebuchet MS" pitchFamily="34" charset="-122"/>
                <a:cs typeface="Trebuchet MS" pitchFamily="34" charset="-120"/>
              </a:rPr>
              <a:t>OVERALL ASSESSMENT</a:t>
            </a:r>
            <a:endParaRPr lang="en-US" sz="1333" dirty="0"/>
          </a:p>
        </p:txBody>
      </p:sp>
      <p:sp>
        <p:nvSpPr>
          <p:cNvPr id="38" name="Text 36"/>
          <p:cNvSpPr/>
          <p:nvPr/>
        </p:nvSpPr>
        <p:spPr>
          <a:xfrm>
            <a:off x="487680" y="5279136"/>
            <a:ext cx="5120640" cy="975360"/>
          </a:xfrm>
          <a:prstGeom prst="rect">
            <a:avLst/>
          </a:prstGeom>
          <a:noFill/>
          <a:ln/>
        </p:spPr>
        <p:txBody>
          <a:bodyPr wrap="square" lIns="0" tIns="0" rIns="0" bIns="0" rtlCol="0" anchor="ctr"/>
          <a:lstStyle/>
          <a:p>
            <a:r>
              <a:rPr lang="en-US" sz="1267" dirty="0">
                <a:solidFill>
                  <a:srgbClr val="D4DCE8"/>
                </a:solidFill>
                <a:latin typeface="Calibri" pitchFamily="34" charset="0"/>
                <a:ea typeface="Calibri" pitchFamily="34" charset="-122"/>
                <a:cs typeface="Calibri" pitchFamily="34" charset="-120"/>
              </a:rPr>
              <a:t>Relations remain functional but sub-optimal. Neither estranged nor truly aligned. Pakistan navigates a multi-vector foreign policy — balancing US, China, Gulf and domestic pressures simultaneously.</a:t>
            </a:r>
            <a:endParaRPr lang="en-US" sz="1267" dirty="0"/>
          </a:p>
        </p:txBody>
      </p:sp>
      <p:sp>
        <p:nvSpPr>
          <p:cNvPr id="39" name="Shape 37"/>
          <p:cNvSpPr/>
          <p:nvPr/>
        </p:nvSpPr>
        <p:spPr>
          <a:xfrm>
            <a:off x="0" y="6522720"/>
            <a:ext cx="12192000" cy="335280"/>
          </a:xfrm>
          <a:prstGeom prst="rect">
            <a:avLst/>
          </a:prstGeom>
          <a:solidFill>
            <a:srgbClr val="1B3A5C"/>
          </a:solidFill>
          <a:ln w="12700">
            <a:solidFill>
              <a:srgbClr val="1B3A5C"/>
            </a:solidFill>
            <a:prstDash val="solid"/>
          </a:ln>
        </p:spPr>
      </p:sp>
      <p:sp>
        <p:nvSpPr>
          <p:cNvPr id="40" name="Text 38"/>
          <p:cNvSpPr/>
          <p:nvPr/>
        </p:nvSpPr>
        <p:spPr>
          <a:xfrm>
            <a:off x="243840" y="6522720"/>
            <a:ext cx="8534400" cy="335280"/>
          </a:xfrm>
          <a:prstGeom prst="rect">
            <a:avLst/>
          </a:prstGeom>
          <a:noFill/>
          <a:ln/>
        </p:spPr>
        <p:txBody>
          <a:bodyPr wrap="square" lIns="0" tIns="0" rIns="0" bIns="0" rtlCol="0" anchor="ctr"/>
          <a:lstStyle/>
          <a:p>
            <a:r>
              <a:rPr lang="en-US" sz="1067" dirty="0">
                <a:solidFill>
                  <a:srgbClr val="8A9BB5"/>
                </a:solidFill>
                <a:latin typeface="Calibri" pitchFamily="34" charset="0"/>
                <a:ea typeface="Calibri" pitchFamily="34" charset="-122"/>
                <a:cs typeface="Calibri" pitchFamily="34" charset="-120"/>
              </a:rPr>
              <a:t>PAKISTAN–USA RELATIONS  |  CSS LEVEL 4  |  2026</a:t>
            </a:r>
            <a:endParaRPr lang="en-US" sz="1067" dirty="0"/>
          </a:p>
        </p:txBody>
      </p:sp>
      <p:sp>
        <p:nvSpPr>
          <p:cNvPr id="41" name="Text 39"/>
          <p:cNvSpPr/>
          <p:nvPr/>
        </p:nvSpPr>
        <p:spPr>
          <a:xfrm>
            <a:off x="11216640" y="6522720"/>
            <a:ext cx="731520" cy="335280"/>
          </a:xfrm>
          <a:prstGeom prst="rect">
            <a:avLst/>
          </a:prstGeom>
          <a:noFill/>
          <a:ln/>
        </p:spPr>
        <p:txBody>
          <a:bodyPr wrap="square" lIns="0" tIns="0" rIns="0" bIns="0" rtlCol="0" anchor="ctr"/>
          <a:lstStyle/>
          <a:p>
            <a:pPr algn="r"/>
            <a:r>
              <a:rPr lang="en-US" sz="1067" dirty="0">
                <a:solidFill>
                  <a:srgbClr val="E8C97A"/>
                </a:solidFill>
                <a:latin typeface="Calibri" pitchFamily="34" charset="0"/>
                <a:ea typeface="Calibri" pitchFamily="34" charset="-122"/>
                <a:cs typeface="Calibri" pitchFamily="34" charset="-120"/>
              </a:rPr>
              <a:t>12 / 14</a:t>
            </a:r>
            <a:endParaRPr lang="en-US" sz="1067" dirty="0"/>
          </a:p>
        </p:txBody>
      </p:sp>
    </p:spTree>
    <p:extLst>
      <p:ext uri="{BB962C8B-B14F-4D97-AF65-F5344CB8AC3E}">
        <p14:creationId xmlns:p14="http://schemas.microsoft.com/office/powerpoint/2010/main" val="363311117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914400"/>
          </a:xfrm>
          <a:prstGeom prst="rect">
            <a:avLst/>
          </a:prstGeom>
          <a:solidFill>
            <a:srgbClr val="0A1931"/>
          </a:solidFill>
          <a:ln w="12700">
            <a:solidFill>
              <a:srgbClr val="0A1931"/>
            </a:solidFill>
            <a:prstDash val="solid"/>
          </a:ln>
        </p:spPr>
      </p:sp>
      <p:sp>
        <p:nvSpPr>
          <p:cNvPr id="3" name="Shape 1"/>
          <p:cNvSpPr/>
          <p:nvPr/>
        </p:nvSpPr>
        <p:spPr>
          <a:xfrm>
            <a:off x="0" y="0"/>
            <a:ext cx="146304" cy="914400"/>
          </a:xfrm>
          <a:prstGeom prst="rect">
            <a:avLst/>
          </a:prstGeom>
          <a:solidFill>
            <a:srgbClr val="C9A84C"/>
          </a:solidFill>
          <a:ln w="12700">
            <a:solidFill>
              <a:srgbClr val="C9A84C"/>
            </a:solidFill>
            <a:prstDash val="solid"/>
          </a:ln>
        </p:spPr>
      </p:sp>
      <p:sp>
        <p:nvSpPr>
          <p:cNvPr id="4" name="Text 2"/>
          <p:cNvSpPr/>
          <p:nvPr/>
        </p:nvSpPr>
        <p:spPr>
          <a:xfrm>
            <a:off x="304800" y="0"/>
            <a:ext cx="11582400" cy="914400"/>
          </a:xfrm>
          <a:prstGeom prst="rect">
            <a:avLst/>
          </a:prstGeom>
          <a:noFill/>
          <a:ln/>
        </p:spPr>
        <p:txBody>
          <a:bodyPr wrap="square" lIns="0" tIns="0" rIns="0" bIns="0" rtlCol="0" anchor="ctr"/>
          <a:lstStyle/>
          <a:p>
            <a:r>
              <a:rPr lang="en-US" sz="2400" b="1" kern="0" spc="267" dirty="0">
                <a:solidFill>
                  <a:srgbClr val="FFFFFF"/>
                </a:solidFill>
                <a:latin typeface="Trebuchet MS" pitchFamily="34" charset="0"/>
                <a:ea typeface="Trebuchet MS" pitchFamily="34" charset="-122"/>
                <a:cs typeface="Trebuchet MS" pitchFamily="34" charset="-120"/>
              </a:rPr>
              <a:t>FUTURE OUTLOOK &amp; POLICY RECOMMENDATIONS</a:t>
            </a:r>
            <a:endParaRPr lang="en-US" sz="2400" dirty="0"/>
          </a:p>
        </p:txBody>
      </p:sp>
      <p:sp>
        <p:nvSpPr>
          <p:cNvPr id="5" name="Text 3"/>
          <p:cNvSpPr/>
          <p:nvPr/>
        </p:nvSpPr>
        <p:spPr>
          <a:xfrm>
            <a:off x="304800" y="950976"/>
            <a:ext cx="11582400" cy="341376"/>
          </a:xfrm>
          <a:prstGeom prst="rect">
            <a:avLst/>
          </a:prstGeom>
          <a:noFill/>
          <a:ln/>
        </p:spPr>
        <p:txBody>
          <a:bodyPr wrap="square" lIns="0" tIns="0" rIns="0" bIns="0" rtlCol="0" anchor="ctr"/>
          <a:lstStyle/>
          <a:p>
            <a:r>
              <a:rPr lang="en-US" sz="1467" i="1" dirty="0">
                <a:solidFill>
                  <a:srgbClr val="C9A84C"/>
                </a:solidFill>
                <a:latin typeface="Calibri" pitchFamily="34" charset="0"/>
                <a:ea typeface="Calibri" pitchFamily="34" charset="-122"/>
                <a:cs typeface="Calibri" pitchFamily="34" charset="-120"/>
              </a:rPr>
              <a:t>Pathways Forward for Pakistan–USA Relations</a:t>
            </a:r>
            <a:endParaRPr lang="en-US" sz="1467" dirty="0"/>
          </a:p>
        </p:txBody>
      </p:sp>
      <p:sp>
        <p:nvSpPr>
          <p:cNvPr id="6" name="Shape 4"/>
          <p:cNvSpPr/>
          <p:nvPr/>
        </p:nvSpPr>
        <p:spPr>
          <a:xfrm>
            <a:off x="304800" y="1280160"/>
            <a:ext cx="3657600" cy="4389120"/>
          </a:xfrm>
          <a:prstGeom prst="rect">
            <a:avLst/>
          </a:prstGeom>
          <a:solidFill>
            <a:srgbClr val="FFFFFF"/>
          </a:solidFill>
          <a:ln w="12700">
            <a:solidFill>
              <a:srgbClr val="D4DCE8"/>
            </a:solidFill>
            <a:prstDash val="solid"/>
          </a:ln>
          <a:effectLst>
            <a:outerShdw blurRad="76200" dist="38100" dir="8100000" algn="bl" rotWithShape="0">
              <a:srgbClr val="000000">
                <a:alpha val="10000"/>
              </a:srgbClr>
            </a:outerShdw>
          </a:effectLst>
        </p:spPr>
      </p:sp>
      <p:sp>
        <p:nvSpPr>
          <p:cNvPr id="7" name="Shape 5"/>
          <p:cNvSpPr/>
          <p:nvPr/>
        </p:nvSpPr>
        <p:spPr>
          <a:xfrm>
            <a:off x="304800" y="1280160"/>
            <a:ext cx="3657600" cy="792480"/>
          </a:xfrm>
          <a:prstGeom prst="rect">
            <a:avLst/>
          </a:prstGeom>
          <a:solidFill>
            <a:srgbClr val="2E5A8E"/>
          </a:solidFill>
          <a:ln w="12700">
            <a:solidFill>
              <a:srgbClr val="2E5A8E"/>
            </a:solidFill>
            <a:prstDash val="solid"/>
          </a:ln>
        </p:spPr>
      </p:sp>
      <p:sp>
        <p:nvSpPr>
          <p:cNvPr id="8" name="Text 6"/>
          <p:cNvSpPr/>
          <p:nvPr/>
        </p:nvSpPr>
        <p:spPr>
          <a:xfrm>
            <a:off x="426720" y="1316736"/>
            <a:ext cx="3413760" cy="512064"/>
          </a:xfrm>
          <a:prstGeom prst="rect">
            <a:avLst/>
          </a:prstGeom>
          <a:noFill/>
          <a:ln/>
        </p:spPr>
        <p:txBody>
          <a:bodyPr wrap="square" lIns="0" tIns="0" rIns="0" bIns="0" rtlCol="0" anchor="t"/>
          <a:lstStyle/>
          <a:p>
            <a:r>
              <a:rPr lang="en-US" sz="1267" b="1" dirty="0">
                <a:solidFill>
                  <a:srgbClr val="FFFFFF"/>
                </a:solidFill>
                <a:latin typeface="Trebuchet MS" pitchFamily="34" charset="0"/>
                <a:ea typeface="Trebuchet MS" pitchFamily="34" charset="-122"/>
                <a:cs typeface="Trebuchet MS" pitchFamily="34" charset="-120"/>
              </a:rPr>
              <a:t>Scenario A: Renewed Strategic Partnership</a:t>
            </a:r>
            <a:endParaRPr lang="en-US" sz="1267" dirty="0"/>
          </a:p>
        </p:txBody>
      </p:sp>
      <p:sp>
        <p:nvSpPr>
          <p:cNvPr id="9" name="Text 7"/>
          <p:cNvSpPr/>
          <p:nvPr/>
        </p:nvSpPr>
        <p:spPr>
          <a:xfrm>
            <a:off x="426720" y="1853184"/>
            <a:ext cx="3413760" cy="243840"/>
          </a:xfrm>
          <a:prstGeom prst="rect">
            <a:avLst/>
          </a:prstGeom>
          <a:noFill/>
          <a:ln/>
        </p:spPr>
        <p:txBody>
          <a:bodyPr wrap="square" lIns="0" tIns="0" rIns="0" bIns="0" rtlCol="0" anchor="ctr"/>
          <a:lstStyle/>
          <a:p>
            <a:r>
              <a:rPr lang="en-US" sz="1133" i="1" dirty="0">
                <a:solidFill>
                  <a:srgbClr val="FFFFFF"/>
                </a:solidFill>
                <a:latin typeface="Calibri" pitchFamily="34" charset="0"/>
                <a:ea typeface="Calibri" pitchFamily="34" charset="-122"/>
                <a:cs typeface="Calibri" pitchFamily="34" charset="-120"/>
              </a:rPr>
              <a:t>Probability: Moderate</a:t>
            </a:r>
            <a:endParaRPr lang="en-US" sz="1133" dirty="0"/>
          </a:p>
        </p:txBody>
      </p:sp>
      <p:sp>
        <p:nvSpPr>
          <p:cNvPr id="10" name="Text 8"/>
          <p:cNvSpPr/>
          <p:nvPr/>
        </p:nvSpPr>
        <p:spPr>
          <a:xfrm>
            <a:off x="390144" y="2218944"/>
            <a:ext cx="3511296" cy="755904"/>
          </a:xfrm>
          <a:prstGeom prst="rect">
            <a:avLst/>
          </a:prstGeom>
          <a:noFill/>
          <a:ln/>
        </p:spPr>
        <p:txBody>
          <a:bodyPr wrap="square" rtlCol="0" anchor="ctr"/>
          <a:lstStyle/>
          <a:p>
            <a:pPr marL="457189" indent="-457189">
              <a:buSzPct val="100000"/>
              <a:buChar char="•"/>
            </a:pPr>
            <a:r>
              <a:rPr lang="en-US" sz="1200" dirty="0">
                <a:solidFill>
                  <a:srgbClr val="0A1931"/>
                </a:solidFill>
                <a:latin typeface="Calibri" pitchFamily="34" charset="0"/>
                <a:ea typeface="Calibri" pitchFamily="34" charset="-122"/>
                <a:cs typeface="Calibri" pitchFamily="34" charset="-120"/>
              </a:rPr>
              <a:t>US re-engages Pakistan as counterweight to China's BRI expansion</a:t>
            </a:r>
            <a:endParaRPr lang="en-US" sz="1200" dirty="0"/>
          </a:p>
        </p:txBody>
      </p:sp>
      <p:sp>
        <p:nvSpPr>
          <p:cNvPr id="11" name="Text 9"/>
          <p:cNvSpPr/>
          <p:nvPr/>
        </p:nvSpPr>
        <p:spPr>
          <a:xfrm>
            <a:off x="390144" y="3035808"/>
            <a:ext cx="3511296" cy="755904"/>
          </a:xfrm>
          <a:prstGeom prst="rect">
            <a:avLst/>
          </a:prstGeom>
          <a:noFill/>
          <a:ln/>
        </p:spPr>
        <p:txBody>
          <a:bodyPr wrap="square" rtlCol="0" anchor="ctr"/>
          <a:lstStyle/>
          <a:p>
            <a:pPr marL="457189" indent="-457189">
              <a:buSzPct val="100000"/>
              <a:buChar char="•"/>
            </a:pPr>
            <a:r>
              <a:rPr lang="en-US" sz="1200" dirty="0">
                <a:solidFill>
                  <a:srgbClr val="0A1931"/>
                </a:solidFill>
                <a:latin typeface="Calibri" pitchFamily="34" charset="0"/>
                <a:ea typeface="Calibri" pitchFamily="34" charset="-122"/>
                <a:cs typeface="Calibri" pitchFamily="34" charset="-120"/>
              </a:rPr>
              <a:t>Minerals diplomacy: Pakistan's lithium/copper reserves attract US investment</a:t>
            </a:r>
            <a:endParaRPr lang="en-US" sz="1200" dirty="0"/>
          </a:p>
        </p:txBody>
      </p:sp>
      <p:sp>
        <p:nvSpPr>
          <p:cNvPr id="12" name="Text 10"/>
          <p:cNvSpPr/>
          <p:nvPr/>
        </p:nvSpPr>
        <p:spPr>
          <a:xfrm>
            <a:off x="390144" y="3852672"/>
            <a:ext cx="3511296" cy="755904"/>
          </a:xfrm>
          <a:prstGeom prst="rect">
            <a:avLst/>
          </a:prstGeom>
          <a:noFill/>
          <a:ln/>
        </p:spPr>
        <p:txBody>
          <a:bodyPr wrap="square" rtlCol="0" anchor="ctr"/>
          <a:lstStyle/>
          <a:p>
            <a:pPr marL="457189" indent="-457189">
              <a:buSzPct val="100000"/>
              <a:buChar char="•"/>
            </a:pPr>
            <a:r>
              <a:rPr lang="en-US" sz="1200" dirty="0">
                <a:solidFill>
                  <a:srgbClr val="0A1931"/>
                </a:solidFill>
                <a:latin typeface="Calibri" pitchFamily="34" charset="0"/>
                <a:ea typeface="Calibri" pitchFamily="34" charset="-122"/>
                <a:cs typeface="Calibri" pitchFamily="34" charset="-120"/>
              </a:rPr>
              <a:t>Afghan stability requires Pakistan — forcing re-engagement</a:t>
            </a:r>
            <a:endParaRPr lang="en-US" sz="1200" dirty="0"/>
          </a:p>
        </p:txBody>
      </p:sp>
      <p:sp>
        <p:nvSpPr>
          <p:cNvPr id="13" name="Text 11"/>
          <p:cNvSpPr/>
          <p:nvPr/>
        </p:nvSpPr>
        <p:spPr>
          <a:xfrm>
            <a:off x="390144" y="4669536"/>
            <a:ext cx="3511296" cy="755904"/>
          </a:xfrm>
          <a:prstGeom prst="rect">
            <a:avLst/>
          </a:prstGeom>
          <a:noFill/>
          <a:ln/>
        </p:spPr>
        <p:txBody>
          <a:bodyPr wrap="square" rtlCol="0" anchor="ctr"/>
          <a:lstStyle/>
          <a:p>
            <a:pPr marL="457189" indent="-457189">
              <a:buSzPct val="100000"/>
              <a:buChar char="•"/>
            </a:pPr>
            <a:r>
              <a:rPr lang="en-US" sz="1200" dirty="0">
                <a:solidFill>
                  <a:srgbClr val="0A1931"/>
                </a:solidFill>
                <a:latin typeface="Calibri" pitchFamily="34" charset="0"/>
                <a:ea typeface="Calibri" pitchFamily="34" charset="-122"/>
                <a:cs typeface="Calibri" pitchFamily="34" charset="-120"/>
              </a:rPr>
              <a:t>IMF-backed economic stabilisation creates favourable climate</a:t>
            </a:r>
            <a:endParaRPr lang="en-US" sz="1200" dirty="0"/>
          </a:p>
        </p:txBody>
      </p:sp>
      <p:sp>
        <p:nvSpPr>
          <p:cNvPr id="14" name="Shape 12"/>
          <p:cNvSpPr/>
          <p:nvPr/>
        </p:nvSpPr>
        <p:spPr>
          <a:xfrm>
            <a:off x="4230624" y="1280160"/>
            <a:ext cx="3657600" cy="4389120"/>
          </a:xfrm>
          <a:prstGeom prst="rect">
            <a:avLst/>
          </a:prstGeom>
          <a:solidFill>
            <a:srgbClr val="FFFFFF"/>
          </a:solidFill>
          <a:ln w="12700">
            <a:solidFill>
              <a:srgbClr val="D4DCE8"/>
            </a:solidFill>
            <a:prstDash val="solid"/>
          </a:ln>
          <a:effectLst>
            <a:outerShdw blurRad="76200" dist="38100" dir="8100000" algn="bl" rotWithShape="0">
              <a:srgbClr val="000000">
                <a:alpha val="10000"/>
              </a:srgbClr>
            </a:outerShdw>
          </a:effectLst>
        </p:spPr>
      </p:sp>
      <p:sp>
        <p:nvSpPr>
          <p:cNvPr id="15" name="Shape 13"/>
          <p:cNvSpPr/>
          <p:nvPr/>
        </p:nvSpPr>
        <p:spPr>
          <a:xfrm>
            <a:off x="4230624" y="1280160"/>
            <a:ext cx="3657600" cy="792480"/>
          </a:xfrm>
          <a:prstGeom prst="rect">
            <a:avLst/>
          </a:prstGeom>
          <a:solidFill>
            <a:srgbClr val="C9A84C"/>
          </a:solidFill>
          <a:ln w="12700">
            <a:solidFill>
              <a:srgbClr val="C9A84C"/>
            </a:solidFill>
            <a:prstDash val="solid"/>
          </a:ln>
        </p:spPr>
      </p:sp>
      <p:sp>
        <p:nvSpPr>
          <p:cNvPr id="16" name="Text 14"/>
          <p:cNvSpPr/>
          <p:nvPr/>
        </p:nvSpPr>
        <p:spPr>
          <a:xfrm>
            <a:off x="4352544" y="1316736"/>
            <a:ext cx="3413760" cy="512064"/>
          </a:xfrm>
          <a:prstGeom prst="rect">
            <a:avLst/>
          </a:prstGeom>
          <a:noFill/>
          <a:ln/>
        </p:spPr>
        <p:txBody>
          <a:bodyPr wrap="square" lIns="0" tIns="0" rIns="0" bIns="0" rtlCol="0" anchor="t"/>
          <a:lstStyle/>
          <a:p>
            <a:r>
              <a:rPr lang="en-US" sz="1267" b="1" dirty="0">
                <a:solidFill>
                  <a:srgbClr val="FFFFFF"/>
                </a:solidFill>
                <a:latin typeface="Trebuchet MS" pitchFamily="34" charset="0"/>
                <a:ea typeface="Trebuchet MS" pitchFamily="34" charset="-122"/>
                <a:cs typeface="Trebuchet MS" pitchFamily="34" charset="-120"/>
              </a:rPr>
              <a:t>Scenario B: Managed Transactionalism</a:t>
            </a:r>
            <a:endParaRPr lang="en-US" sz="1267" dirty="0"/>
          </a:p>
        </p:txBody>
      </p:sp>
      <p:sp>
        <p:nvSpPr>
          <p:cNvPr id="17" name="Text 15"/>
          <p:cNvSpPr/>
          <p:nvPr/>
        </p:nvSpPr>
        <p:spPr>
          <a:xfrm>
            <a:off x="4352544" y="1853184"/>
            <a:ext cx="3413760" cy="243840"/>
          </a:xfrm>
          <a:prstGeom prst="rect">
            <a:avLst/>
          </a:prstGeom>
          <a:noFill/>
          <a:ln/>
        </p:spPr>
        <p:txBody>
          <a:bodyPr wrap="square" lIns="0" tIns="0" rIns="0" bIns="0" rtlCol="0" anchor="ctr"/>
          <a:lstStyle/>
          <a:p>
            <a:r>
              <a:rPr lang="en-US" sz="1133" i="1" dirty="0">
                <a:solidFill>
                  <a:srgbClr val="FFFFFF"/>
                </a:solidFill>
                <a:latin typeface="Calibri" pitchFamily="34" charset="0"/>
                <a:ea typeface="Calibri" pitchFamily="34" charset="-122"/>
                <a:cs typeface="Calibri" pitchFamily="34" charset="-120"/>
              </a:rPr>
              <a:t>Probability: Most Likely</a:t>
            </a:r>
            <a:endParaRPr lang="en-US" sz="1133" dirty="0"/>
          </a:p>
        </p:txBody>
      </p:sp>
      <p:sp>
        <p:nvSpPr>
          <p:cNvPr id="18" name="Text 16"/>
          <p:cNvSpPr/>
          <p:nvPr/>
        </p:nvSpPr>
        <p:spPr>
          <a:xfrm>
            <a:off x="4315968" y="2218944"/>
            <a:ext cx="3511296" cy="755904"/>
          </a:xfrm>
          <a:prstGeom prst="rect">
            <a:avLst/>
          </a:prstGeom>
          <a:noFill/>
          <a:ln/>
        </p:spPr>
        <p:txBody>
          <a:bodyPr wrap="square" rtlCol="0" anchor="ctr"/>
          <a:lstStyle/>
          <a:p>
            <a:pPr marL="457189" indent="-457189">
              <a:buSzPct val="100000"/>
              <a:buChar char="•"/>
            </a:pPr>
            <a:r>
              <a:rPr lang="en-US" sz="1200" dirty="0">
                <a:solidFill>
                  <a:srgbClr val="0A1931"/>
                </a:solidFill>
                <a:latin typeface="Calibri" pitchFamily="34" charset="0"/>
                <a:ea typeface="Calibri" pitchFamily="34" charset="-122"/>
                <a:cs typeface="Calibri" pitchFamily="34" charset="-120"/>
              </a:rPr>
              <a:t>Issue-specific cooperation without broad strategic partnership</a:t>
            </a:r>
            <a:endParaRPr lang="en-US" sz="1200" dirty="0"/>
          </a:p>
        </p:txBody>
      </p:sp>
      <p:sp>
        <p:nvSpPr>
          <p:cNvPr id="19" name="Text 17"/>
          <p:cNvSpPr/>
          <p:nvPr/>
        </p:nvSpPr>
        <p:spPr>
          <a:xfrm>
            <a:off x="4315968" y="3035808"/>
            <a:ext cx="3511296" cy="755904"/>
          </a:xfrm>
          <a:prstGeom prst="rect">
            <a:avLst/>
          </a:prstGeom>
          <a:noFill/>
          <a:ln/>
        </p:spPr>
        <p:txBody>
          <a:bodyPr wrap="square" rtlCol="0" anchor="ctr"/>
          <a:lstStyle/>
          <a:p>
            <a:pPr marL="457189" indent="-457189">
              <a:buSzPct val="100000"/>
              <a:buChar char="•"/>
            </a:pPr>
            <a:r>
              <a:rPr lang="en-US" sz="1200" dirty="0">
                <a:solidFill>
                  <a:srgbClr val="0A1931"/>
                </a:solidFill>
                <a:latin typeface="Calibri" pitchFamily="34" charset="0"/>
                <a:ea typeface="Calibri" pitchFamily="34" charset="-122"/>
                <a:cs typeface="Calibri" pitchFamily="34" charset="-120"/>
              </a:rPr>
              <a:t>Trade relations expand but security cooperation stays limited</a:t>
            </a:r>
            <a:endParaRPr lang="en-US" sz="1200" dirty="0"/>
          </a:p>
        </p:txBody>
      </p:sp>
      <p:sp>
        <p:nvSpPr>
          <p:cNvPr id="20" name="Text 18"/>
          <p:cNvSpPr/>
          <p:nvPr/>
        </p:nvSpPr>
        <p:spPr>
          <a:xfrm>
            <a:off x="4315968" y="3852672"/>
            <a:ext cx="3511296" cy="755904"/>
          </a:xfrm>
          <a:prstGeom prst="rect">
            <a:avLst/>
          </a:prstGeom>
          <a:noFill/>
          <a:ln/>
        </p:spPr>
        <p:txBody>
          <a:bodyPr wrap="square" rtlCol="0" anchor="ctr"/>
          <a:lstStyle/>
          <a:p>
            <a:pPr marL="457189" indent="-457189">
              <a:buSzPct val="100000"/>
              <a:buChar char="•"/>
            </a:pPr>
            <a:r>
              <a:rPr lang="en-US" sz="1200" dirty="0">
                <a:solidFill>
                  <a:srgbClr val="0A1931"/>
                </a:solidFill>
                <a:latin typeface="Calibri" pitchFamily="34" charset="0"/>
                <a:ea typeface="Calibri" pitchFamily="34" charset="-122"/>
                <a:cs typeface="Calibri" pitchFamily="34" charset="-120"/>
              </a:rPr>
              <a:t>China factor prevents deep realignment toward US orbit</a:t>
            </a:r>
            <a:endParaRPr lang="en-US" sz="1200" dirty="0"/>
          </a:p>
        </p:txBody>
      </p:sp>
      <p:sp>
        <p:nvSpPr>
          <p:cNvPr id="21" name="Text 19"/>
          <p:cNvSpPr/>
          <p:nvPr/>
        </p:nvSpPr>
        <p:spPr>
          <a:xfrm>
            <a:off x="4315968" y="4669536"/>
            <a:ext cx="3511296" cy="755904"/>
          </a:xfrm>
          <a:prstGeom prst="rect">
            <a:avLst/>
          </a:prstGeom>
          <a:noFill/>
          <a:ln/>
        </p:spPr>
        <p:txBody>
          <a:bodyPr wrap="square" rtlCol="0" anchor="ctr"/>
          <a:lstStyle/>
          <a:p>
            <a:pPr marL="457189" indent="-457189">
              <a:buSzPct val="100000"/>
              <a:buChar char="•"/>
            </a:pPr>
            <a:r>
              <a:rPr lang="en-US" sz="1200" dirty="0">
                <a:solidFill>
                  <a:srgbClr val="0A1931"/>
                </a:solidFill>
                <a:latin typeface="Calibri" pitchFamily="34" charset="0"/>
                <a:ea typeface="Calibri" pitchFamily="34" charset="-122"/>
                <a:cs typeface="Calibri" pitchFamily="34" charset="-120"/>
              </a:rPr>
              <a:t>Pakistan maintains balancing act; US accepts limitations</a:t>
            </a:r>
            <a:endParaRPr lang="en-US" sz="1200" dirty="0"/>
          </a:p>
        </p:txBody>
      </p:sp>
      <p:sp>
        <p:nvSpPr>
          <p:cNvPr id="22" name="Shape 20"/>
          <p:cNvSpPr/>
          <p:nvPr/>
        </p:nvSpPr>
        <p:spPr>
          <a:xfrm>
            <a:off x="8156448" y="1280160"/>
            <a:ext cx="3657600" cy="4389120"/>
          </a:xfrm>
          <a:prstGeom prst="rect">
            <a:avLst/>
          </a:prstGeom>
          <a:solidFill>
            <a:srgbClr val="FFFFFF"/>
          </a:solidFill>
          <a:ln w="12700">
            <a:solidFill>
              <a:srgbClr val="D4DCE8"/>
            </a:solidFill>
            <a:prstDash val="solid"/>
          </a:ln>
          <a:effectLst>
            <a:outerShdw blurRad="76200" dist="38100" dir="8100000" algn="bl" rotWithShape="0">
              <a:srgbClr val="000000">
                <a:alpha val="10000"/>
              </a:srgbClr>
            </a:outerShdw>
          </a:effectLst>
        </p:spPr>
      </p:sp>
      <p:sp>
        <p:nvSpPr>
          <p:cNvPr id="23" name="Shape 21"/>
          <p:cNvSpPr/>
          <p:nvPr/>
        </p:nvSpPr>
        <p:spPr>
          <a:xfrm>
            <a:off x="8156448" y="1280160"/>
            <a:ext cx="3657600" cy="792480"/>
          </a:xfrm>
          <a:prstGeom prst="rect">
            <a:avLst/>
          </a:prstGeom>
          <a:solidFill>
            <a:srgbClr val="B22234"/>
          </a:solidFill>
          <a:ln w="12700">
            <a:solidFill>
              <a:srgbClr val="B22234"/>
            </a:solidFill>
            <a:prstDash val="solid"/>
          </a:ln>
        </p:spPr>
      </p:sp>
      <p:sp>
        <p:nvSpPr>
          <p:cNvPr id="24" name="Text 22"/>
          <p:cNvSpPr/>
          <p:nvPr/>
        </p:nvSpPr>
        <p:spPr>
          <a:xfrm>
            <a:off x="8278368" y="1316736"/>
            <a:ext cx="3413760" cy="512064"/>
          </a:xfrm>
          <a:prstGeom prst="rect">
            <a:avLst/>
          </a:prstGeom>
          <a:noFill/>
          <a:ln/>
        </p:spPr>
        <p:txBody>
          <a:bodyPr wrap="square" lIns="0" tIns="0" rIns="0" bIns="0" rtlCol="0" anchor="t"/>
          <a:lstStyle/>
          <a:p>
            <a:r>
              <a:rPr lang="en-US" sz="1267" b="1" dirty="0">
                <a:solidFill>
                  <a:srgbClr val="FFFFFF"/>
                </a:solidFill>
                <a:latin typeface="Trebuchet MS" pitchFamily="34" charset="0"/>
                <a:ea typeface="Trebuchet MS" pitchFamily="34" charset="-122"/>
                <a:cs typeface="Trebuchet MS" pitchFamily="34" charset="-120"/>
              </a:rPr>
              <a:t>Scenario C: Continued Drift</a:t>
            </a:r>
            <a:endParaRPr lang="en-US" sz="1267" dirty="0"/>
          </a:p>
        </p:txBody>
      </p:sp>
      <p:sp>
        <p:nvSpPr>
          <p:cNvPr id="25" name="Text 23"/>
          <p:cNvSpPr/>
          <p:nvPr/>
        </p:nvSpPr>
        <p:spPr>
          <a:xfrm>
            <a:off x="8278368" y="1853184"/>
            <a:ext cx="3413760" cy="243840"/>
          </a:xfrm>
          <a:prstGeom prst="rect">
            <a:avLst/>
          </a:prstGeom>
          <a:noFill/>
          <a:ln/>
        </p:spPr>
        <p:txBody>
          <a:bodyPr wrap="square" lIns="0" tIns="0" rIns="0" bIns="0" rtlCol="0" anchor="ctr"/>
          <a:lstStyle/>
          <a:p>
            <a:r>
              <a:rPr lang="en-US" sz="1133" i="1" dirty="0">
                <a:solidFill>
                  <a:srgbClr val="FFFFFF"/>
                </a:solidFill>
                <a:latin typeface="Calibri" pitchFamily="34" charset="0"/>
                <a:ea typeface="Calibri" pitchFamily="34" charset="-122"/>
                <a:cs typeface="Calibri" pitchFamily="34" charset="-120"/>
              </a:rPr>
              <a:t>Probability: Possible</a:t>
            </a:r>
            <a:endParaRPr lang="en-US" sz="1133" dirty="0"/>
          </a:p>
        </p:txBody>
      </p:sp>
      <p:sp>
        <p:nvSpPr>
          <p:cNvPr id="26" name="Text 24"/>
          <p:cNvSpPr/>
          <p:nvPr/>
        </p:nvSpPr>
        <p:spPr>
          <a:xfrm>
            <a:off x="8241792" y="2218944"/>
            <a:ext cx="3511296" cy="755904"/>
          </a:xfrm>
          <a:prstGeom prst="rect">
            <a:avLst/>
          </a:prstGeom>
          <a:noFill/>
          <a:ln/>
        </p:spPr>
        <p:txBody>
          <a:bodyPr wrap="square" rtlCol="0" anchor="ctr"/>
          <a:lstStyle/>
          <a:p>
            <a:pPr marL="457189" indent="-457189">
              <a:buSzPct val="100000"/>
              <a:buChar char="•"/>
            </a:pPr>
            <a:r>
              <a:rPr lang="en-US" sz="1200" dirty="0">
                <a:solidFill>
                  <a:srgbClr val="0A1931"/>
                </a:solidFill>
                <a:latin typeface="Calibri" pitchFamily="34" charset="0"/>
                <a:ea typeface="Calibri" pitchFamily="34" charset="-122"/>
                <a:cs typeface="Calibri" pitchFamily="34" charset="-120"/>
              </a:rPr>
              <a:t>Pakistan's internal instability reduces US appetite for engagement</a:t>
            </a:r>
            <a:endParaRPr lang="en-US" sz="1200" dirty="0"/>
          </a:p>
        </p:txBody>
      </p:sp>
      <p:sp>
        <p:nvSpPr>
          <p:cNvPr id="27" name="Text 25"/>
          <p:cNvSpPr/>
          <p:nvPr/>
        </p:nvSpPr>
        <p:spPr>
          <a:xfrm>
            <a:off x="8241792" y="3035808"/>
            <a:ext cx="3511296" cy="755904"/>
          </a:xfrm>
          <a:prstGeom prst="rect">
            <a:avLst/>
          </a:prstGeom>
          <a:noFill/>
          <a:ln/>
        </p:spPr>
        <p:txBody>
          <a:bodyPr wrap="square" rtlCol="0" anchor="ctr"/>
          <a:lstStyle/>
          <a:p>
            <a:pPr marL="457189" indent="-457189">
              <a:buSzPct val="100000"/>
              <a:buChar char="•"/>
            </a:pPr>
            <a:r>
              <a:rPr lang="en-US" sz="1200" dirty="0">
                <a:solidFill>
                  <a:srgbClr val="0A1931"/>
                </a:solidFill>
                <a:latin typeface="Calibri" pitchFamily="34" charset="0"/>
                <a:ea typeface="Calibri" pitchFamily="34" charset="-122"/>
                <a:cs typeface="Calibri" pitchFamily="34" charset="-120"/>
              </a:rPr>
              <a:t>CPEC deepening widens strategic divergence</a:t>
            </a:r>
            <a:endParaRPr lang="en-US" sz="1200" dirty="0"/>
          </a:p>
        </p:txBody>
      </p:sp>
      <p:sp>
        <p:nvSpPr>
          <p:cNvPr id="28" name="Text 26"/>
          <p:cNvSpPr/>
          <p:nvPr/>
        </p:nvSpPr>
        <p:spPr>
          <a:xfrm>
            <a:off x="8241792" y="3852672"/>
            <a:ext cx="3511296" cy="755904"/>
          </a:xfrm>
          <a:prstGeom prst="rect">
            <a:avLst/>
          </a:prstGeom>
          <a:noFill/>
          <a:ln/>
        </p:spPr>
        <p:txBody>
          <a:bodyPr wrap="square" rtlCol="0" anchor="ctr"/>
          <a:lstStyle/>
          <a:p>
            <a:pPr marL="457189" indent="-457189">
              <a:buSzPct val="100000"/>
              <a:buChar char="•"/>
            </a:pPr>
            <a:r>
              <a:rPr lang="en-US" sz="1200" dirty="0">
                <a:solidFill>
                  <a:srgbClr val="0A1931"/>
                </a:solidFill>
                <a:latin typeface="Calibri" pitchFamily="34" charset="0"/>
                <a:ea typeface="Calibri" pitchFamily="34" charset="-122"/>
                <a:cs typeface="Calibri" pitchFamily="34" charset="-120"/>
              </a:rPr>
              <a:t>Another security incident triggers sanctions or CSF suspension</a:t>
            </a:r>
            <a:endParaRPr lang="en-US" sz="1200" dirty="0"/>
          </a:p>
        </p:txBody>
      </p:sp>
      <p:sp>
        <p:nvSpPr>
          <p:cNvPr id="29" name="Text 27"/>
          <p:cNvSpPr/>
          <p:nvPr/>
        </p:nvSpPr>
        <p:spPr>
          <a:xfrm>
            <a:off x="8241792" y="4669536"/>
            <a:ext cx="3511296" cy="755904"/>
          </a:xfrm>
          <a:prstGeom prst="rect">
            <a:avLst/>
          </a:prstGeom>
          <a:noFill/>
          <a:ln/>
        </p:spPr>
        <p:txBody>
          <a:bodyPr wrap="square" rtlCol="0" anchor="ctr"/>
          <a:lstStyle/>
          <a:p>
            <a:pPr marL="457189" indent="-457189">
              <a:buSzPct val="100000"/>
              <a:buChar char="•"/>
            </a:pPr>
            <a:r>
              <a:rPr lang="en-US" sz="1200" dirty="0">
                <a:solidFill>
                  <a:srgbClr val="0A1931"/>
                </a:solidFill>
                <a:latin typeface="Calibri" pitchFamily="34" charset="0"/>
                <a:ea typeface="Calibri" pitchFamily="34" charset="-122"/>
                <a:cs typeface="Calibri" pitchFamily="34" charset="-120"/>
              </a:rPr>
              <a:t>Pakistan pivots more toward Gulf/China; US marginalised</a:t>
            </a:r>
            <a:endParaRPr lang="en-US" sz="1200" dirty="0"/>
          </a:p>
        </p:txBody>
      </p:sp>
      <p:sp>
        <p:nvSpPr>
          <p:cNvPr id="30" name="Shape 28"/>
          <p:cNvSpPr/>
          <p:nvPr/>
        </p:nvSpPr>
        <p:spPr>
          <a:xfrm>
            <a:off x="304800" y="5754624"/>
            <a:ext cx="11582400" cy="792480"/>
          </a:xfrm>
          <a:prstGeom prst="rect">
            <a:avLst/>
          </a:prstGeom>
          <a:solidFill>
            <a:srgbClr val="1B3A5C"/>
          </a:solidFill>
          <a:ln w="12700">
            <a:solidFill>
              <a:srgbClr val="1B3A5C"/>
            </a:solidFill>
            <a:prstDash val="solid"/>
          </a:ln>
          <a:effectLst>
            <a:outerShdw blurRad="76200" dist="38100" dir="8100000" algn="bl" rotWithShape="0">
              <a:srgbClr val="000000">
                <a:alpha val="10000"/>
              </a:srgbClr>
            </a:outerShdw>
          </a:effectLst>
        </p:spPr>
      </p:sp>
      <p:sp>
        <p:nvSpPr>
          <p:cNvPr id="31" name="Text 29"/>
          <p:cNvSpPr/>
          <p:nvPr/>
        </p:nvSpPr>
        <p:spPr>
          <a:xfrm>
            <a:off x="487680" y="5815584"/>
            <a:ext cx="3413760" cy="670560"/>
          </a:xfrm>
          <a:prstGeom prst="rect">
            <a:avLst/>
          </a:prstGeom>
          <a:noFill/>
          <a:ln/>
        </p:spPr>
        <p:txBody>
          <a:bodyPr wrap="square" lIns="0" tIns="0" rIns="0" bIns="0" rtlCol="0" anchor="ctr"/>
          <a:lstStyle/>
          <a:p>
            <a:r>
              <a:rPr lang="en-US" sz="1267" b="1" dirty="0">
                <a:solidFill>
                  <a:srgbClr val="C9A84C"/>
                </a:solidFill>
                <a:latin typeface="Trebuchet MS" pitchFamily="34" charset="0"/>
                <a:ea typeface="Trebuchet MS" pitchFamily="34" charset="-122"/>
                <a:cs typeface="Trebuchet MS" pitchFamily="34" charset="-120"/>
              </a:rPr>
              <a:t>POLICY RECOMMENDATIONS FOR PAKISTAN:</a:t>
            </a:r>
            <a:endParaRPr lang="en-US" sz="1267" dirty="0"/>
          </a:p>
        </p:txBody>
      </p:sp>
      <p:sp>
        <p:nvSpPr>
          <p:cNvPr id="32" name="Text 30"/>
          <p:cNvSpPr/>
          <p:nvPr/>
        </p:nvSpPr>
        <p:spPr>
          <a:xfrm>
            <a:off x="3779520" y="5815584"/>
            <a:ext cx="7924800" cy="670560"/>
          </a:xfrm>
          <a:prstGeom prst="rect">
            <a:avLst/>
          </a:prstGeom>
          <a:noFill/>
          <a:ln/>
        </p:spPr>
        <p:txBody>
          <a:bodyPr wrap="square" lIns="0" tIns="0" rIns="0" bIns="0" rtlCol="0" anchor="ctr"/>
          <a:lstStyle/>
          <a:p>
            <a:r>
              <a:rPr lang="en-US" sz="1267" dirty="0">
                <a:solidFill>
                  <a:srgbClr val="D4DCE8"/>
                </a:solidFill>
                <a:latin typeface="Calibri" pitchFamily="34" charset="0"/>
                <a:ea typeface="Calibri" pitchFamily="34" charset="-122"/>
                <a:cs typeface="Calibri" pitchFamily="34" charset="-120"/>
              </a:rPr>
              <a:t>Diversify economic partnerships  •  Reduce aid dependency  •  People-to-people diplomacy  •  Civilian leadership in foreign policy  •  Consistent CT commitment</a:t>
            </a:r>
            <a:endParaRPr lang="en-US" sz="1267" dirty="0"/>
          </a:p>
        </p:txBody>
      </p:sp>
      <p:sp>
        <p:nvSpPr>
          <p:cNvPr id="33" name="Shape 31"/>
          <p:cNvSpPr/>
          <p:nvPr/>
        </p:nvSpPr>
        <p:spPr>
          <a:xfrm>
            <a:off x="0" y="6522720"/>
            <a:ext cx="12192000" cy="335280"/>
          </a:xfrm>
          <a:prstGeom prst="rect">
            <a:avLst/>
          </a:prstGeom>
          <a:solidFill>
            <a:srgbClr val="1B3A5C"/>
          </a:solidFill>
          <a:ln w="12700">
            <a:solidFill>
              <a:srgbClr val="1B3A5C"/>
            </a:solidFill>
            <a:prstDash val="solid"/>
          </a:ln>
        </p:spPr>
      </p:sp>
      <p:sp>
        <p:nvSpPr>
          <p:cNvPr id="34" name="Text 32"/>
          <p:cNvSpPr/>
          <p:nvPr/>
        </p:nvSpPr>
        <p:spPr>
          <a:xfrm>
            <a:off x="243840" y="6522720"/>
            <a:ext cx="8534400" cy="335280"/>
          </a:xfrm>
          <a:prstGeom prst="rect">
            <a:avLst/>
          </a:prstGeom>
          <a:noFill/>
          <a:ln/>
        </p:spPr>
        <p:txBody>
          <a:bodyPr wrap="square" lIns="0" tIns="0" rIns="0" bIns="0" rtlCol="0" anchor="ctr"/>
          <a:lstStyle/>
          <a:p>
            <a:r>
              <a:rPr lang="en-US" sz="1067" dirty="0">
                <a:solidFill>
                  <a:srgbClr val="8A9BB5"/>
                </a:solidFill>
                <a:latin typeface="Calibri" pitchFamily="34" charset="0"/>
                <a:ea typeface="Calibri" pitchFamily="34" charset="-122"/>
                <a:cs typeface="Calibri" pitchFamily="34" charset="-120"/>
              </a:rPr>
              <a:t>PAKISTAN–USA RELATIONS  |  CSS LEVEL 4  |  2026</a:t>
            </a:r>
            <a:endParaRPr lang="en-US" sz="1067" dirty="0"/>
          </a:p>
        </p:txBody>
      </p:sp>
      <p:sp>
        <p:nvSpPr>
          <p:cNvPr id="35" name="Text 33"/>
          <p:cNvSpPr/>
          <p:nvPr/>
        </p:nvSpPr>
        <p:spPr>
          <a:xfrm>
            <a:off x="11216640" y="6522720"/>
            <a:ext cx="731520" cy="335280"/>
          </a:xfrm>
          <a:prstGeom prst="rect">
            <a:avLst/>
          </a:prstGeom>
          <a:noFill/>
          <a:ln/>
        </p:spPr>
        <p:txBody>
          <a:bodyPr wrap="square" lIns="0" tIns="0" rIns="0" bIns="0" rtlCol="0" anchor="ctr"/>
          <a:lstStyle/>
          <a:p>
            <a:pPr algn="r"/>
            <a:r>
              <a:rPr lang="en-US" sz="1067" dirty="0">
                <a:solidFill>
                  <a:srgbClr val="E8C97A"/>
                </a:solidFill>
                <a:latin typeface="Calibri" pitchFamily="34" charset="0"/>
                <a:ea typeface="Calibri" pitchFamily="34" charset="-122"/>
                <a:cs typeface="Calibri" pitchFamily="34" charset="-120"/>
              </a:rPr>
              <a:t>13 / 14</a:t>
            </a:r>
            <a:endParaRPr lang="en-US" sz="1067" dirty="0"/>
          </a:p>
        </p:txBody>
      </p:sp>
    </p:spTree>
    <p:extLst>
      <p:ext uri="{BB962C8B-B14F-4D97-AF65-F5344CB8AC3E}">
        <p14:creationId xmlns:p14="http://schemas.microsoft.com/office/powerpoint/2010/main" val="367413260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7243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39280"/>
          </a:xfrm>
          <a:prstGeom prst="rect">
            <a:avLst/>
          </a:prstGeom>
        </p:spPr>
      </p:pic>
    </p:spTree>
    <p:extLst>
      <p:ext uri="{BB962C8B-B14F-4D97-AF65-F5344CB8AC3E}">
        <p14:creationId xmlns:p14="http://schemas.microsoft.com/office/powerpoint/2010/main" val="23514125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830055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61200"/>
          </a:xfrm>
          <a:prstGeom prst="rect">
            <a:avLst/>
          </a:prstGeom>
        </p:spPr>
      </p:pic>
    </p:spTree>
    <p:extLst>
      <p:ext uri="{BB962C8B-B14F-4D97-AF65-F5344CB8AC3E}">
        <p14:creationId xmlns:p14="http://schemas.microsoft.com/office/powerpoint/2010/main" val="224598721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5520" y="2042160"/>
            <a:ext cx="9845040" cy="2554545"/>
          </a:xfrm>
          <a:prstGeom prst="rect">
            <a:avLst/>
          </a:prstGeom>
          <a:noFill/>
        </p:spPr>
        <p:txBody>
          <a:bodyPr wrap="square" rtlCol="0">
            <a:spAutoFit/>
          </a:bodyPr>
          <a:lstStyle/>
          <a:p>
            <a:pPr algn="ctr"/>
            <a:r>
              <a:rPr lang="en-US" sz="8000" b="1" dirty="0" smtClean="0">
                <a:solidFill>
                  <a:schemeClr val="accent6">
                    <a:lumMod val="50000"/>
                  </a:schemeClr>
                </a:solidFill>
              </a:rPr>
              <a:t>Thank You</a:t>
            </a:r>
          </a:p>
          <a:p>
            <a:pPr algn="ctr"/>
            <a:r>
              <a:rPr lang="en-US" sz="8000" b="1" dirty="0" smtClean="0">
                <a:solidFill>
                  <a:schemeClr val="accent6">
                    <a:lumMod val="50000"/>
                  </a:schemeClr>
                </a:solidFill>
              </a:rPr>
              <a:t>Any Questions?</a:t>
            </a:r>
            <a:endParaRPr lang="en-US" sz="8000" b="1" dirty="0">
              <a:solidFill>
                <a:schemeClr val="accent6">
                  <a:lumMod val="50000"/>
                </a:schemeClr>
              </a:solidFill>
            </a:endParaRPr>
          </a:p>
        </p:txBody>
      </p:sp>
    </p:spTree>
    <p:extLst>
      <p:ext uri="{BB962C8B-B14F-4D97-AF65-F5344CB8AC3E}">
        <p14:creationId xmlns:p14="http://schemas.microsoft.com/office/powerpoint/2010/main" val="21500968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Soviet Invasion (1979–1989):</a:t>
            </a:r>
            <a:endParaRPr lang="en-US" dirty="0"/>
          </a:p>
        </p:txBody>
      </p:sp>
      <p:sp>
        <p:nvSpPr>
          <p:cNvPr id="3" name="Content Placeholder 2"/>
          <p:cNvSpPr>
            <a:spLocks noGrp="1"/>
          </p:cNvSpPr>
          <p:nvPr>
            <p:ph idx="1"/>
          </p:nvPr>
        </p:nvSpPr>
        <p:spPr/>
        <p:txBody>
          <a:bodyPr/>
          <a:lstStyle/>
          <a:p>
            <a:r>
              <a:rPr lang="en-US" dirty="0" smtClean="0"/>
              <a:t> The USSR's invasion in 1979 to support the communist regime against the Mujahedeen.</a:t>
            </a:r>
          </a:p>
          <a:p>
            <a:r>
              <a:rPr lang="en-US" dirty="0" smtClean="0"/>
              <a:t>U.S. and Pakistan's ISI, with Saudi funding, armed and trained Afghan rebels.</a:t>
            </a:r>
          </a:p>
          <a:p>
            <a:r>
              <a:rPr lang="en-US" dirty="0" smtClean="0"/>
              <a:t>Tariq Ali, in his book, A forty-year War in Pakistan, emphasizes that the </a:t>
            </a:r>
            <a:r>
              <a:rPr lang="en-US" b="1" u="sng" dirty="0" smtClean="0"/>
              <a:t>CIA's Operation Cyclone </a:t>
            </a:r>
            <a:r>
              <a:rPr lang="en-US" dirty="0" smtClean="0"/>
              <a:t>created a “</a:t>
            </a:r>
            <a:r>
              <a:rPr lang="en-US" b="1" dirty="0" smtClean="0">
                <a:solidFill>
                  <a:srgbClr val="FF0000"/>
                </a:solidFill>
              </a:rPr>
              <a:t>Jihadist Frankenstein</a:t>
            </a:r>
            <a:r>
              <a:rPr lang="en-US" dirty="0" smtClean="0"/>
              <a:t>”.</a:t>
            </a:r>
          </a:p>
          <a:p>
            <a:pPr algn="ctr"/>
            <a:r>
              <a:rPr lang="en-US" b="1" i="1" dirty="0" smtClean="0">
                <a:solidFill>
                  <a:srgbClr val="00B050"/>
                </a:solidFill>
              </a:rPr>
              <a:t>‘’The seeds of al-Qaeda and Taliban were sown in the 1980s.’’</a:t>
            </a:r>
          </a:p>
          <a:p>
            <a:r>
              <a:rPr lang="en-US" b="1" dirty="0" smtClean="0">
                <a:solidFill>
                  <a:srgbClr val="00B0F0"/>
                </a:solidFill>
              </a:rPr>
              <a:t>U.S. funded up to $630 million annually to Mujahideen in the 1980s.</a:t>
            </a:r>
          </a:p>
          <a:p>
            <a:pPr marL="0" indent="0" algn="ctr">
              <a:buNone/>
            </a:pPr>
            <a:r>
              <a:rPr lang="en-US" b="1" i="1" dirty="0">
                <a:solidFill>
                  <a:srgbClr val="00B050"/>
                </a:solidFill>
              </a:rPr>
              <a:t>	</a:t>
            </a:r>
          </a:p>
        </p:txBody>
      </p:sp>
    </p:spTree>
    <p:extLst>
      <p:ext uri="{BB962C8B-B14F-4D97-AF65-F5344CB8AC3E}">
        <p14:creationId xmlns:p14="http://schemas.microsoft.com/office/powerpoint/2010/main" val="383399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Mujahedeen</a:t>
            </a:r>
            <a:endParaRPr lang="en-US" dirty="0"/>
          </a:p>
        </p:txBody>
      </p:sp>
      <p:sp>
        <p:nvSpPr>
          <p:cNvPr id="3" name="Content Placeholder 2"/>
          <p:cNvSpPr>
            <a:spLocks noGrp="1"/>
          </p:cNvSpPr>
          <p:nvPr>
            <p:ph idx="1"/>
          </p:nvPr>
        </p:nvSpPr>
        <p:spPr/>
        <p:txBody>
          <a:bodyPr/>
          <a:lstStyle/>
          <a:p>
            <a:r>
              <a:rPr lang="en-US" dirty="0" smtClean="0"/>
              <a:t>Jamiat e islami (Tajik)led by </a:t>
            </a:r>
            <a:r>
              <a:rPr lang="en-US" b="1" dirty="0" smtClean="0">
                <a:solidFill>
                  <a:srgbClr val="00B0F0"/>
                </a:solidFill>
              </a:rPr>
              <a:t>Burhanuddin Rabbani and Ahmad Shah Masoud</a:t>
            </a:r>
          </a:p>
          <a:p>
            <a:r>
              <a:rPr lang="en-US" b="1" dirty="0" smtClean="0">
                <a:solidFill>
                  <a:srgbClr val="00B0F0"/>
                </a:solidFill>
              </a:rPr>
              <a:t>Hezb e Islami Gulbuddin led by Gulbuddin Hekmatyar (Pashtun group)</a:t>
            </a:r>
          </a:p>
          <a:p>
            <a:r>
              <a:rPr lang="en-US" b="1" dirty="0" smtClean="0">
                <a:solidFill>
                  <a:srgbClr val="00B0F0"/>
                </a:solidFill>
              </a:rPr>
              <a:t>Hezb e Islami Khalis: Another Pashtun-</a:t>
            </a:r>
            <a:r>
              <a:rPr lang="en-US" b="1" dirty="0" err="1" smtClean="0">
                <a:solidFill>
                  <a:srgbClr val="00B0F0"/>
                </a:solidFill>
              </a:rPr>
              <a:t>dominted</a:t>
            </a:r>
            <a:r>
              <a:rPr lang="en-US" b="1" dirty="0" smtClean="0">
                <a:solidFill>
                  <a:srgbClr val="00B0F0"/>
                </a:solidFill>
              </a:rPr>
              <a:t> faction, led by Yunus Khan </a:t>
            </a:r>
            <a:endParaRPr lang="en-US" b="1" dirty="0">
              <a:solidFill>
                <a:srgbClr val="00B0F0"/>
              </a:solidFill>
            </a:endParaRPr>
          </a:p>
        </p:txBody>
      </p:sp>
    </p:spTree>
    <p:extLst>
      <p:ext uri="{BB962C8B-B14F-4D97-AF65-F5344CB8AC3E}">
        <p14:creationId xmlns:p14="http://schemas.microsoft.com/office/powerpoint/2010/main" val="350440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70546" y="927100"/>
            <a:ext cx="6914753" cy="4991100"/>
          </a:xfrm>
          <a:prstGeom prst="rect">
            <a:avLst/>
          </a:prstGeom>
        </p:spPr>
      </p:pic>
    </p:spTree>
    <p:extLst>
      <p:ext uri="{BB962C8B-B14F-4D97-AF65-F5344CB8AC3E}">
        <p14:creationId xmlns:p14="http://schemas.microsoft.com/office/powerpoint/2010/main" val="41581752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Civil War and Rise of the Taliban (1989–2001):</a:t>
            </a:r>
            <a:endParaRPr lang="en-US" dirty="0"/>
          </a:p>
        </p:txBody>
      </p:sp>
      <p:sp>
        <p:nvSpPr>
          <p:cNvPr id="3" name="Content Placeholder 2"/>
          <p:cNvSpPr>
            <a:spLocks noGrp="1"/>
          </p:cNvSpPr>
          <p:nvPr>
            <p:ph idx="1"/>
          </p:nvPr>
        </p:nvSpPr>
        <p:spPr/>
        <p:txBody>
          <a:bodyPr/>
          <a:lstStyle/>
          <a:p>
            <a:r>
              <a:rPr lang="en-US" dirty="0" smtClean="0"/>
              <a:t>After Soviet withdrawal in 1989, Afghanistan plunged into civil war among warlords.</a:t>
            </a:r>
          </a:p>
          <a:p>
            <a:r>
              <a:rPr lang="en-US" dirty="0" smtClean="0"/>
              <a:t>The Taliban, emerging in the early 1990s from madrassas in Pakistan, promised law and order and gained popular support.</a:t>
            </a:r>
          </a:p>
          <a:p>
            <a:r>
              <a:rPr lang="en-US" dirty="0" smtClean="0"/>
              <a:t>1996: Taliban captured Kabul and imposed strict Islamic rule.</a:t>
            </a:r>
          </a:p>
          <a:p>
            <a:r>
              <a:rPr lang="en-US" b="1" dirty="0" smtClean="0">
                <a:solidFill>
                  <a:srgbClr val="C00000"/>
                </a:solidFill>
              </a:rPr>
              <a:t>Tariq Ali critiques the West’s initial tolerance of the Taliban for regional stability and potential pipeline deals.</a:t>
            </a:r>
            <a:endParaRPr lang="en-US" b="1" dirty="0">
              <a:solidFill>
                <a:srgbClr val="C00000"/>
              </a:solidFill>
            </a:endParaRPr>
          </a:p>
        </p:txBody>
      </p:sp>
    </p:spTree>
    <p:extLst>
      <p:ext uri="{BB962C8B-B14F-4D97-AF65-F5344CB8AC3E}">
        <p14:creationId xmlns:p14="http://schemas.microsoft.com/office/powerpoint/2010/main" val="104305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Civil War Groups:</a:t>
            </a:r>
            <a:endParaRPr lang="en-US" dirty="0"/>
          </a:p>
        </p:txBody>
      </p:sp>
      <p:sp>
        <p:nvSpPr>
          <p:cNvPr id="3" name="Content Placeholder 2"/>
          <p:cNvSpPr>
            <a:spLocks noGrp="1"/>
          </p:cNvSpPr>
          <p:nvPr>
            <p:ph idx="1"/>
          </p:nvPr>
        </p:nvSpPr>
        <p:spPr/>
        <p:txBody>
          <a:bodyPr/>
          <a:lstStyle/>
          <a:p>
            <a:r>
              <a:rPr lang="en-US" dirty="0" smtClean="0"/>
              <a:t>Mujahedeen</a:t>
            </a:r>
          </a:p>
          <a:p>
            <a:r>
              <a:rPr lang="en-US" dirty="0" smtClean="0"/>
              <a:t>The Northern Alliance:</a:t>
            </a:r>
          </a:p>
          <a:p>
            <a:pPr lvl="1"/>
            <a:r>
              <a:rPr lang="en-US" b="1" dirty="0" smtClean="0"/>
              <a:t>United National Front for the Salvation of Afghanistan</a:t>
            </a:r>
          </a:p>
          <a:p>
            <a:pPr lvl="1"/>
            <a:r>
              <a:rPr lang="en-US" dirty="0" smtClean="0"/>
              <a:t>Coalition of Mujahedeen groups, primarily from Tajik, Uzbek, and Hazara ethnic group led </a:t>
            </a:r>
            <a:r>
              <a:rPr lang="en-US" b="1" dirty="0" smtClean="0">
                <a:solidFill>
                  <a:srgbClr val="00B0F0"/>
                </a:solidFill>
              </a:rPr>
              <a:t>by Burhanuddin Rabbani</a:t>
            </a:r>
          </a:p>
          <a:p>
            <a:r>
              <a:rPr lang="en-US" b="1" dirty="0" smtClean="0"/>
              <a:t>The Haqqani Network:</a:t>
            </a:r>
          </a:p>
          <a:p>
            <a:pPr lvl="1"/>
            <a:r>
              <a:rPr lang="en-US" b="1" dirty="0" smtClean="0">
                <a:solidFill>
                  <a:srgbClr val="00B0F0"/>
                </a:solidFill>
              </a:rPr>
              <a:t>Found in 1970</a:t>
            </a:r>
          </a:p>
          <a:p>
            <a:pPr lvl="1"/>
            <a:r>
              <a:rPr lang="en-US" b="1" dirty="0" smtClean="0">
                <a:solidFill>
                  <a:srgbClr val="00B0F0"/>
                </a:solidFill>
              </a:rPr>
              <a:t>Led by Jalaluddin Haqqani, a fundamentalist of </a:t>
            </a:r>
            <a:r>
              <a:rPr lang="en-US" b="1" dirty="0" err="1" smtClean="0">
                <a:solidFill>
                  <a:srgbClr val="00B0F0"/>
                </a:solidFill>
              </a:rPr>
              <a:t>th</a:t>
            </a:r>
            <a:r>
              <a:rPr lang="en-US" b="1" dirty="0" smtClean="0">
                <a:solidFill>
                  <a:srgbClr val="00B0F0"/>
                </a:solidFill>
              </a:rPr>
              <a:t> </a:t>
            </a:r>
            <a:r>
              <a:rPr lang="en-US" b="1" dirty="0" err="1" smtClean="0">
                <a:solidFill>
                  <a:srgbClr val="00B0F0"/>
                </a:solidFill>
              </a:rPr>
              <a:t>Zadran</a:t>
            </a:r>
            <a:r>
              <a:rPr lang="en-US" b="1" dirty="0" smtClean="0">
                <a:solidFill>
                  <a:srgbClr val="00B0F0"/>
                </a:solidFill>
              </a:rPr>
              <a:t> tribe, fought for Yunus Khan’s Khalis group.</a:t>
            </a:r>
          </a:p>
          <a:p>
            <a:r>
              <a:rPr lang="en-US" b="1" dirty="0" smtClean="0"/>
              <a:t>The Taliban</a:t>
            </a:r>
          </a:p>
          <a:p>
            <a:pPr lvl="1"/>
            <a:endParaRPr lang="en-US" b="1" dirty="0">
              <a:solidFill>
                <a:srgbClr val="00B0F0"/>
              </a:solidFill>
            </a:endParaRPr>
          </a:p>
        </p:txBody>
      </p:sp>
    </p:spTree>
    <p:extLst>
      <p:ext uri="{BB962C8B-B14F-4D97-AF65-F5344CB8AC3E}">
        <p14:creationId xmlns:p14="http://schemas.microsoft.com/office/powerpoint/2010/main" val="164011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Unocal Pipeline Project (Trans-Afghanistan Pipeline – TAPI)</a:t>
            </a:r>
            <a:endParaRPr lang="en-US" dirty="0"/>
          </a:p>
        </p:txBody>
      </p:sp>
      <p:sp>
        <p:nvSpPr>
          <p:cNvPr id="3" name="Content Placeholder 2"/>
          <p:cNvSpPr>
            <a:spLocks noGrp="1"/>
          </p:cNvSpPr>
          <p:nvPr>
            <p:ph idx="1"/>
          </p:nvPr>
        </p:nvSpPr>
        <p:spPr/>
        <p:txBody>
          <a:bodyPr>
            <a:normAutofit fontScale="77500" lnSpcReduction="20000"/>
          </a:bodyPr>
          <a:lstStyle/>
          <a:p>
            <a:r>
              <a:rPr lang="en-US" b="1" dirty="0" smtClean="0">
                <a:solidFill>
                  <a:srgbClr val="C00000"/>
                </a:solidFill>
              </a:rPr>
              <a:t>Who:</a:t>
            </a:r>
            <a:r>
              <a:rPr lang="en-US" dirty="0" smtClean="0"/>
              <a:t> Unocal Corporation (a U.S.-based oil and gas company) led a consortium with Delta Oil (Saudi Arabia) and other partners.</a:t>
            </a:r>
          </a:p>
          <a:p>
            <a:r>
              <a:rPr lang="en-US" b="1" dirty="0" smtClean="0">
                <a:solidFill>
                  <a:srgbClr val="C00000"/>
                </a:solidFill>
              </a:rPr>
              <a:t>What:</a:t>
            </a:r>
            <a:r>
              <a:rPr lang="en-US" dirty="0" smtClean="0"/>
              <a:t> Proposed a pipeline from Turkmenistan to Pakistan and potentially India, passing through western Afghanistan (Herat–Kandahar).</a:t>
            </a:r>
          </a:p>
          <a:p>
            <a:r>
              <a:rPr lang="en-US" b="1" dirty="0" smtClean="0">
                <a:solidFill>
                  <a:srgbClr val="C00000"/>
                </a:solidFill>
              </a:rPr>
              <a:t>Why:</a:t>
            </a:r>
            <a:r>
              <a:rPr lang="en-US" dirty="0" smtClean="0"/>
              <a:t> To transport Turkmen natural gas from the Daulatabad gas fields to warm-water ports on the Arabian Sea, bypassing Iran and Russia.</a:t>
            </a:r>
          </a:p>
          <a:p>
            <a:r>
              <a:rPr lang="en-US" b="1" dirty="0" smtClean="0">
                <a:solidFill>
                  <a:srgbClr val="C00000"/>
                </a:solidFill>
              </a:rPr>
              <a:t>Taliban Role: </a:t>
            </a:r>
            <a:r>
              <a:rPr lang="en-US" dirty="0" smtClean="0"/>
              <a:t>U.S. and Saudi interlocutors engaged with Taliban leaders in 1997–1998, even hosting delegations in Texas to discuss security guarantees for the pipeline.</a:t>
            </a:r>
          </a:p>
          <a:p>
            <a:r>
              <a:rPr lang="en-US" b="1" dirty="0" smtClean="0">
                <a:solidFill>
                  <a:srgbClr val="C00000"/>
                </a:solidFill>
              </a:rPr>
              <a:t>Diplomatic Implication: </a:t>
            </a:r>
            <a:r>
              <a:rPr lang="en-US" dirty="0" smtClean="0"/>
              <a:t>Tariq Ali argues that as long as the Taliban were seen as capable of providing "order," they were not heavily sanctioned or diplomatically isolated by the West.</a:t>
            </a:r>
          </a:p>
          <a:p>
            <a:r>
              <a:rPr lang="en-US" b="1" dirty="0" smtClean="0">
                <a:solidFill>
                  <a:srgbClr val="C00000"/>
                </a:solidFill>
              </a:rPr>
              <a:t>Tariq Ali's View: This episode reveals the hypocrisy in Western foreign policy, where energy security and regional access were prioritized over human rights or democratic norms. The Taliban’s harsh rule was overlooked as long as commercial infrastructure and anti-Iranian containment could be achieved.</a:t>
            </a:r>
            <a:endParaRPr lang="en-US" b="1" dirty="0">
              <a:solidFill>
                <a:srgbClr val="C00000"/>
              </a:solidFill>
            </a:endParaRPr>
          </a:p>
        </p:txBody>
      </p:sp>
    </p:spTree>
    <p:extLst>
      <p:ext uri="{BB962C8B-B14F-4D97-AF65-F5344CB8AC3E}">
        <p14:creationId xmlns:p14="http://schemas.microsoft.com/office/powerpoint/2010/main" val="404400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Invasion (2001–2021):</a:t>
            </a:r>
            <a:endParaRPr lang="en-US" dirty="0"/>
          </a:p>
        </p:txBody>
      </p:sp>
      <p:sp>
        <p:nvSpPr>
          <p:cNvPr id="3" name="Content Placeholder 2"/>
          <p:cNvSpPr>
            <a:spLocks noGrp="1"/>
          </p:cNvSpPr>
          <p:nvPr>
            <p:ph idx="1"/>
          </p:nvPr>
        </p:nvSpPr>
        <p:spPr/>
        <p:txBody>
          <a:bodyPr>
            <a:normAutofit lnSpcReduction="10000"/>
          </a:bodyPr>
          <a:lstStyle/>
          <a:p>
            <a:r>
              <a:rPr lang="en-US" dirty="0" smtClean="0"/>
              <a:t>Post-9/11, U.S. invades Afghanistan under Operation Enduring Freedom.</a:t>
            </a:r>
          </a:p>
          <a:p>
            <a:r>
              <a:rPr lang="en-US" dirty="0" smtClean="0"/>
              <a:t>The Taliban are removed, but warlords, corruption, and foreign dependency return.</a:t>
            </a:r>
          </a:p>
          <a:p>
            <a:r>
              <a:rPr lang="en-US" dirty="0" smtClean="0"/>
              <a:t>The U.S. installed a </a:t>
            </a:r>
            <a:r>
              <a:rPr lang="en-US" b="1" dirty="0" smtClean="0">
                <a:solidFill>
                  <a:srgbClr val="C00000"/>
                </a:solidFill>
              </a:rPr>
              <a:t>“puppet government” </a:t>
            </a:r>
            <a:r>
              <a:rPr lang="en-US" dirty="0" smtClean="0"/>
              <a:t>and created a drug-based war economy.</a:t>
            </a:r>
            <a:endParaRPr lang="en-US" dirty="0"/>
          </a:p>
          <a:p>
            <a:r>
              <a:rPr lang="en-US" b="1" dirty="0" smtClean="0">
                <a:solidFill>
                  <a:srgbClr val="00B0F0"/>
                </a:solidFill>
              </a:rPr>
              <a:t>Key Data:</a:t>
            </a:r>
          </a:p>
          <a:p>
            <a:pPr lvl="1"/>
            <a:r>
              <a:rPr lang="en-US" b="1" dirty="0" smtClean="0">
                <a:solidFill>
                  <a:srgbClr val="00B0F0"/>
                </a:solidFill>
              </a:rPr>
              <a:t>2.3 trillion USD spent by the U.S.</a:t>
            </a:r>
          </a:p>
          <a:p>
            <a:pPr lvl="1"/>
            <a:r>
              <a:rPr lang="en-US" b="1" dirty="0" smtClean="0">
                <a:solidFill>
                  <a:srgbClr val="00B0F0"/>
                </a:solidFill>
              </a:rPr>
              <a:t>Over 240,000 dead, including 47,000+ civilians (Brown University’s Costs of War Project)</a:t>
            </a:r>
          </a:p>
          <a:p>
            <a:pPr lvl="1"/>
            <a:r>
              <a:rPr lang="en-US" b="1" dirty="0" smtClean="0">
                <a:solidFill>
                  <a:srgbClr val="00B0F0"/>
                </a:solidFill>
              </a:rPr>
              <a:t>85% of heroin worldwide originates from Afghanistan during this era.</a:t>
            </a:r>
            <a:endParaRPr lang="en-US" b="1" dirty="0">
              <a:solidFill>
                <a:srgbClr val="00B0F0"/>
              </a:solidFill>
            </a:endParaRPr>
          </a:p>
        </p:txBody>
      </p:sp>
    </p:spTree>
    <p:extLst>
      <p:ext uri="{BB962C8B-B14F-4D97-AF65-F5344CB8AC3E}">
        <p14:creationId xmlns:p14="http://schemas.microsoft.com/office/powerpoint/2010/main" val="309360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a:t>
            </a:r>
            <a:r>
              <a:rPr lang="en-US" dirty="0" smtClean="0"/>
              <a:t>I RUN AFTER WHAT I THINK I WANT</a:t>
            </a:r>
            <a:br>
              <a:rPr lang="en-US" dirty="0" smtClean="0"/>
            </a:br>
            <a:r>
              <a:rPr lang="en-US" dirty="0" smtClean="0"/>
              <a:t> </a:t>
            </a:r>
            <a:r>
              <a:rPr lang="en-US" sz="2400" i="1" dirty="0" smtClean="0"/>
              <a:t>by RUMI</a:t>
            </a:r>
            <a:endParaRPr lang="en-US" dirty="0"/>
          </a:p>
        </p:txBody>
      </p:sp>
      <p:sp>
        <p:nvSpPr>
          <p:cNvPr id="3" name="Content Placeholder 2"/>
          <p:cNvSpPr>
            <a:spLocks noGrp="1"/>
          </p:cNvSpPr>
          <p:nvPr>
            <p:ph idx="1"/>
          </p:nvPr>
        </p:nvSpPr>
        <p:spPr/>
        <p:txBody>
          <a:bodyPr/>
          <a:lstStyle/>
          <a:p>
            <a:r>
              <a:rPr lang="en-US" dirty="0" smtClean="0"/>
              <a:t>When I run after what I think </a:t>
            </a:r>
            <a:r>
              <a:rPr lang="en-US" b="1" dirty="0" smtClean="0">
                <a:solidFill>
                  <a:srgbClr val="FF0000"/>
                </a:solidFill>
              </a:rPr>
              <a:t>I want,</a:t>
            </a:r>
          </a:p>
          <a:p>
            <a:r>
              <a:rPr lang="en-US" dirty="0" smtClean="0"/>
              <a:t>My days are a </a:t>
            </a:r>
            <a:r>
              <a:rPr lang="en-US" b="1" dirty="0" smtClean="0">
                <a:solidFill>
                  <a:srgbClr val="FF0000"/>
                </a:solidFill>
              </a:rPr>
              <a:t>furnace of distress and anxiety,</a:t>
            </a:r>
          </a:p>
          <a:p>
            <a:r>
              <a:rPr lang="en-US" dirty="0" smtClean="0"/>
              <a:t>If I sit in my own place of </a:t>
            </a:r>
            <a:r>
              <a:rPr lang="en-US" b="1" dirty="0" smtClean="0">
                <a:solidFill>
                  <a:srgbClr val="00B050"/>
                </a:solidFill>
              </a:rPr>
              <a:t>patience</a:t>
            </a:r>
            <a:r>
              <a:rPr lang="en-US" dirty="0" smtClean="0"/>
              <a:t>,</a:t>
            </a:r>
          </a:p>
          <a:p>
            <a:r>
              <a:rPr lang="en-US" dirty="0" smtClean="0"/>
              <a:t>What I need flows to me, and without any pain</a:t>
            </a:r>
          </a:p>
          <a:p>
            <a:r>
              <a:rPr lang="en-US" dirty="0" smtClean="0"/>
              <a:t>From this, I understand that </a:t>
            </a:r>
          </a:p>
          <a:p>
            <a:r>
              <a:rPr lang="en-US" b="1" dirty="0" smtClean="0">
                <a:solidFill>
                  <a:srgbClr val="00B050"/>
                </a:solidFill>
              </a:rPr>
              <a:t>what I want also wants me,</a:t>
            </a:r>
          </a:p>
          <a:p>
            <a:r>
              <a:rPr lang="en-US" b="1" dirty="0" smtClean="0">
                <a:solidFill>
                  <a:srgbClr val="00B050"/>
                </a:solidFill>
              </a:rPr>
              <a:t>And is looking for me and attracting me,</a:t>
            </a:r>
          </a:p>
          <a:p>
            <a:r>
              <a:rPr lang="en-US" dirty="0" smtClean="0"/>
              <a:t>There’s a </a:t>
            </a:r>
            <a:r>
              <a:rPr lang="en-US" b="1" dirty="0" smtClean="0">
                <a:solidFill>
                  <a:srgbClr val="7030A0"/>
                </a:solidFill>
              </a:rPr>
              <a:t>great secret </a:t>
            </a:r>
            <a:r>
              <a:rPr lang="en-US" dirty="0" smtClean="0"/>
              <a:t>on this for all </a:t>
            </a:r>
            <a:r>
              <a:rPr lang="en-US" b="1" dirty="0" smtClean="0">
                <a:solidFill>
                  <a:srgbClr val="0070C0"/>
                </a:solidFill>
              </a:rPr>
              <a:t>who can grasp it.</a:t>
            </a:r>
          </a:p>
        </p:txBody>
      </p:sp>
    </p:spTree>
    <p:extLst>
      <p:ext uri="{BB962C8B-B14F-4D97-AF65-F5344CB8AC3E}">
        <p14:creationId xmlns:p14="http://schemas.microsoft.com/office/powerpoint/2010/main" val="356647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Taliban’s Return (2021):</a:t>
            </a:r>
            <a:endParaRPr lang="en-US" dirty="0"/>
          </a:p>
        </p:txBody>
      </p:sp>
      <p:sp>
        <p:nvSpPr>
          <p:cNvPr id="3" name="Content Placeholder 2"/>
          <p:cNvSpPr>
            <a:spLocks noGrp="1"/>
          </p:cNvSpPr>
          <p:nvPr>
            <p:ph idx="1"/>
          </p:nvPr>
        </p:nvSpPr>
        <p:spPr/>
        <p:txBody>
          <a:bodyPr/>
          <a:lstStyle/>
          <a:p>
            <a:r>
              <a:rPr lang="en-US" dirty="0" smtClean="0"/>
              <a:t>Tariq Ali was among the few who predicted Taliban resurgence, arguing that the U.S. mission had no legitimacy or public support.</a:t>
            </a:r>
          </a:p>
          <a:p>
            <a:r>
              <a:rPr lang="en-US" dirty="0" smtClean="0"/>
              <a:t>Chaotic withdrawal and abandonment of Afghans.</a:t>
            </a:r>
          </a:p>
          <a:p>
            <a:r>
              <a:rPr lang="en-US" dirty="0" smtClean="0"/>
              <a:t>The so-called liberal gains for women and civil society were fragile and dependent on foreign forces.</a:t>
            </a:r>
            <a:endParaRPr lang="en-US" dirty="0"/>
          </a:p>
        </p:txBody>
      </p:sp>
    </p:spTree>
    <p:extLst>
      <p:ext uri="{BB962C8B-B14F-4D97-AF65-F5344CB8AC3E}">
        <p14:creationId xmlns:p14="http://schemas.microsoft.com/office/powerpoint/2010/main" val="13371217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91823" y="1517650"/>
            <a:ext cx="6607752" cy="3727450"/>
          </a:xfrm>
          <a:prstGeom prst="rect">
            <a:avLst/>
          </a:prstGeom>
        </p:spPr>
      </p:pic>
    </p:spTree>
    <p:extLst>
      <p:ext uri="{BB962C8B-B14F-4D97-AF65-F5344CB8AC3E}">
        <p14:creationId xmlns:p14="http://schemas.microsoft.com/office/powerpoint/2010/main" val="42021735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Examples &amp; Quotes</a:t>
            </a:r>
            <a:br>
              <a:rPr lang="en-US" dirty="0" smtClean="0"/>
            </a:br>
            <a:endParaRPr lang="en-US" dirty="0"/>
          </a:p>
        </p:txBody>
      </p:sp>
      <p:sp>
        <p:nvSpPr>
          <p:cNvPr id="3" name="Content Placeholder 2"/>
          <p:cNvSpPr>
            <a:spLocks noGrp="1"/>
          </p:cNvSpPr>
          <p:nvPr>
            <p:ph idx="1"/>
          </p:nvPr>
        </p:nvSpPr>
        <p:spPr/>
        <p:txBody>
          <a:bodyPr/>
          <a:lstStyle/>
          <a:p>
            <a:r>
              <a:rPr lang="en-US" b="1" dirty="0" smtClean="0"/>
              <a:t>On Warlords: </a:t>
            </a:r>
            <a:r>
              <a:rPr lang="en-US" b="1" dirty="0" smtClean="0">
                <a:solidFill>
                  <a:srgbClr val="00B050"/>
                </a:solidFill>
              </a:rPr>
              <a:t>"The men the U.S. trusted to fight the Taliban were often as brutal as the Taliban.”</a:t>
            </a:r>
          </a:p>
          <a:p>
            <a:r>
              <a:rPr lang="en-US" b="1" dirty="0" smtClean="0"/>
              <a:t>On Afghan People: </a:t>
            </a:r>
            <a:r>
              <a:rPr lang="en-US" b="1" dirty="0" smtClean="0">
                <a:solidFill>
                  <a:srgbClr val="00B050"/>
                </a:solidFill>
              </a:rPr>
              <a:t>"No foreign invader in history has ever successfully subdued Afghanistan for long.”</a:t>
            </a:r>
          </a:p>
          <a:p>
            <a:r>
              <a:rPr lang="en-US" b="1" dirty="0" smtClean="0"/>
              <a:t>On Empire</a:t>
            </a:r>
            <a:r>
              <a:rPr lang="en-US" b="1" dirty="0" smtClean="0">
                <a:solidFill>
                  <a:srgbClr val="00B050"/>
                </a:solidFill>
              </a:rPr>
              <a:t>: "Empires retreat in confusion. This one is no different."</a:t>
            </a:r>
            <a:endParaRPr lang="en-US" b="1" dirty="0">
              <a:solidFill>
                <a:srgbClr val="00B050"/>
              </a:solidFill>
            </a:endParaRPr>
          </a:p>
        </p:txBody>
      </p:sp>
    </p:spTree>
    <p:extLst>
      <p:ext uri="{BB962C8B-B14F-4D97-AF65-F5344CB8AC3E}">
        <p14:creationId xmlns:p14="http://schemas.microsoft.com/office/powerpoint/2010/main" val="187041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45745"/>
          </a:xfrm>
          <a:prstGeom prst="rect">
            <a:avLst/>
          </a:prstGeom>
        </p:spPr>
      </p:pic>
    </p:spTree>
    <p:extLst>
      <p:ext uri="{BB962C8B-B14F-4D97-AF65-F5344CB8AC3E}">
        <p14:creationId xmlns:p14="http://schemas.microsoft.com/office/powerpoint/2010/main" val="39355431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rgbClr val="0B1F3A"/>
          </a:solidFill>
          <a:ln/>
        </p:spPr>
      </p:sp>
      <p:sp>
        <p:nvSpPr>
          <p:cNvPr id="3" name="Shape 1"/>
          <p:cNvSpPr/>
          <p:nvPr/>
        </p:nvSpPr>
        <p:spPr>
          <a:xfrm>
            <a:off x="0" y="1219200"/>
            <a:ext cx="12192000" cy="60960"/>
          </a:xfrm>
          <a:prstGeom prst="rect">
            <a:avLst/>
          </a:prstGeom>
          <a:solidFill>
            <a:srgbClr val="C9993F"/>
          </a:solidFill>
          <a:ln/>
        </p:spPr>
      </p:sp>
      <p:sp>
        <p:nvSpPr>
          <p:cNvPr id="4" name="Text 2"/>
          <p:cNvSpPr/>
          <p:nvPr/>
        </p:nvSpPr>
        <p:spPr>
          <a:xfrm>
            <a:off x="365760" y="97536"/>
            <a:ext cx="11460480" cy="975360"/>
          </a:xfrm>
          <a:prstGeom prst="rect">
            <a:avLst/>
          </a:prstGeom>
          <a:noFill/>
          <a:ln/>
        </p:spPr>
        <p:txBody>
          <a:bodyPr wrap="square" rtlCol="0" anchor="ctr"/>
          <a:lstStyle/>
          <a:p>
            <a:r>
              <a:rPr lang="en-US" sz="2933" b="1" dirty="0">
                <a:solidFill>
                  <a:srgbClr val="FFFFFF"/>
                </a:solidFill>
                <a:latin typeface="Calibri" pitchFamily="34" charset="0"/>
                <a:ea typeface="Calibri" pitchFamily="34" charset="-122"/>
                <a:cs typeface="Calibri" pitchFamily="34" charset="-120"/>
              </a:rPr>
              <a:t>Birth of the Relationship: 1947 and the Durand Line Problem</a:t>
            </a:r>
            <a:endParaRPr lang="en-US" sz="2933" dirty="0"/>
          </a:p>
        </p:txBody>
      </p:sp>
      <p:sp>
        <p:nvSpPr>
          <p:cNvPr id="5" name="Text 3"/>
          <p:cNvSpPr/>
          <p:nvPr/>
        </p:nvSpPr>
        <p:spPr>
          <a:xfrm>
            <a:off x="487680" y="1402080"/>
            <a:ext cx="11216640" cy="4998720"/>
          </a:xfrm>
          <a:prstGeom prst="rect">
            <a:avLst/>
          </a:prstGeom>
          <a:noFill/>
          <a:ln/>
        </p:spPr>
        <p:txBody>
          <a:bodyPr wrap="square" rtlCol="0" anchor="t"/>
          <a:lstStyle/>
          <a:p>
            <a:pPr marL="457189" indent="-457189">
              <a:spcAft>
                <a:spcPts val="933"/>
              </a:spcAft>
              <a:buSzPct val="100000"/>
              <a:buChar char="•"/>
            </a:pPr>
            <a:r>
              <a:rPr lang="en-US" sz="1867" b="1" dirty="0">
                <a:solidFill>
                  <a:srgbClr val="1A1A2E"/>
                </a:solidFill>
                <a:latin typeface="Calibri" pitchFamily="34" charset="0"/>
                <a:ea typeface="Calibri" pitchFamily="34" charset="-122"/>
                <a:cs typeface="Calibri" pitchFamily="34" charset="-120"/>
              </a:rPr>
              <a:t>Afghanistan was the ONLY country to oppose Pakistan's UN membership in 1947 — a fractious start to bilateral relations.</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The Durand Line (2,611 km): Demarcated by British India's Mortimer Durand and Amir Abdur Rahman Khan in 1893. Afghanistan has never formally recognized it as an international border.</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Pashtunistan Demand: Afghanistan historically championed a separate Pashtun homeland — directly challenging Pakistan's territorial integrity and sovereignty.</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Pakistan's Strategic Dilemma: A hostile or unstable Afghanistan in the west compounds its security challenges from India in the east — the classic two-front problem.</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Ethnic Fault Line: ~42 million Pashtuns span both sides — the world's largest tribal society without a state, a perennial source of cross-border identity politics.</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Early Diplomatic Tensions: Pakistan's formation was seen as breaking Pashtun unity. This fueled early Afghan foreign policy aligned with India.</a:t>
            </a:r>
            <a:endParaRPr lang="en-US" sz="1867" dirty="0"/>
          </a:p>
        </p:txBody>
      </p:sp>
    </p:spTree>
    <p:extLst>
      <p:ext uri="{BB962C8B-B14F-4D97-AF65-F5344CB8AC3E}">
        <p14:creationId xmlns:p14="http://schemas.microsoft.com/office/powerpoint/2010/main" val="7010682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rgbClr val="0B1F3A"/>
          </a:solidFill>
          <a:ln/>
        </p:spPr>
      </p:sp>
      <p:sp>
        <p:nvSpPr>
          <p:cNvPr id="3" name="Shape 1"/>
          <p:cNvSpPr/>
          <p:nvPr/>
        </p:nvSpPr>
        <p:spPr>
          <a:xfrm>
            <a:off x="0" y="1219200"/>
            <a:ext cx="12192000" cy="60960"/>
          </a:xfrm>
          <a:prstGeom prst="rect">
            <a:avLst/>
          </a:prstGeom>
          <a:solidFill>
            <a:srgbClr val="C9993F"/>
          </a:solidFill>
          <a:ln/>
        </p:spPr>
      </p:sp>
      <p:sp>
        <p:nvSpPr>
          <p:cNvPr id="4" name="Text 2"/>
          <p:cNvSpPr/>
          <p:nvPr/>
        </p:nvSpPr>
        <p:spPr>
          <a:xfrm>
            <a:off x="365760" y="97536"/>
            <a:ext cx="11460480" cy="975360"/>
          </a:xfrm>
          <a:prstGeom prst="rect">
            <a:avLst/>
          </a:prstGeom>
          <a:noFill/>
          <a:ln/>
        </p:spPr>
        <p:txBody>
          <a:bodyPr wrap="square" rtlCol="0" anchor="ctr"/>
          <a:lstStyle/>
          <a:p>
            <a:r>
              <a:rPr lang="en-US" sz="2933" b="1" dirty="0">
                <a:solidFill>
                  <a:srgbClr val="FFFFFF"/>
                </a:solidFill>
                <a:latin typeface="Calibri" pitchFamily="34" charset="0"/>
                <a:ea typeface="Calibri" pitchFamily="34" charset="-122"/>
                <a:cs typeface="Calibri" pitchFamily="34" charset="-120"/>
              </a:rPr>
              <a:t>Key Historical Milestones: 1947–2001</a:t>
            </a:r>
            <a:endParaRPr lang="en-US" sz="2933" dirty="0"/>
          </a:p>
        </p:txBody>
      </p:sp>
      <p:sp>
        <p:nvSpPr>
          <p:cNvPr id="5" name="Shape 3"/>
          <p:cNvSpPr/>
          <p:nvPr/>
        </p:nvSpPr>
        <p:spPr>
          <a:xfrm>
            <a:off x="1950720" y="1402080"/>
            <a:ext cx="0" cy="5120640"/>
          </a:xfrm>
          <a:prstGeom prst="line">
            <a:avLst/>
          </a:prstGeom>
          <a:noFill/>
          <a:ln w="31750">
            <a:solidFill>
              <a:srgbClr val="C9993F"/>
            </a:solidFill>
            <a:prstDash val="solid"/>
          </a:ln>
        </p:spPr>
      </p:sp>
      <p:sp>
        <p:nvSpPr>
          <p:cNvPr id="6" name="Shape 4"/>
          <p:cNvSpPr/>
          <p:nvPr/>
        </p:nvSpPr>
        <p:spPr>
          <a:xfrm>
            <a:off x="1706880" y="1597152"/>
            <a:ext cx="463296" cy="463296"/>
          </a:xfrm>
          <a:prstGeom prst="ellipse">
            <a:avLst/>
          </a:prstGeom>
          <a:solidFill>
            <a:srgbClr val="C0392B"/>
          </a:solidFill>
          <a:ln/>
        </p:spPr>
      </p:sp>
      <p:sp>
        <p:nvSpPr>
          <p:cNvPr id="7" name="Text 5"/>
          <p:cNvSpPr/>
          <p:nvPr/>
        </p:nvSpPr>
        <p:spPr>
          <a:xfrm>
            <a:off x="121920" y="1475232"/>
            <a:ext cx="1463040" cy="670560"/>
          </a:xfrm>
          <a:prstGeom prst="rect">
            <a:avLst/>
          </a:prstGeom>
          <a:noFill/>
          <a:ln/>
        </p:spPr>
        <p:txBody>
          <a:bodyPr wrap="square" rtlCol="0" anchor="ctr"/>
          <a:lstStyle/>
          <a:p>
            <a:pPr algn="r"/>
            <a:r>
              <a:rPr lang="en-US" sz="1733" b="1" dirty="0">
                <a:solidFill>
                  <a:srgbClr val="C0392B"/>
                </a:solidFill>
                <a:latin typeface="Calibri" pitchFamily="34" charset="0"/>
                <a:ea typeface="Calibri" pitchFamily="34" charset="-122"/>
                <a:cs typeface="Calibri" pitchFamily="34" charset="-120"/>
              </a:rPr>
              <a:t>1947</a:t>
            </a:r>
            <a:endParaRPr lang="en-US" sz="1733" dirty="0"/>
          </a:p>
        </p:txBody>
      </p:sp>
      <p:sp>
        <p:nvSpPr>
          <p:cNvPr id="8" name="Text 6"/>
          <p:cNvSpPr/>
          <p:nvPr/>
        </p:nvSpPr>
        <p:spPr>
          <a:xfrm>
            <a:off x="2560320" y="147523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Pakistan gains independence. Afghanistan opposes UN membership over Durand Line &amp; Pashtunistan. Cold War begins shaping regional alignments.</a:t>
            </a:r>
            <a:endParaRPr lang="en-US" sz="1733" dirty="0"/>
          </a:p>
        </p:txBody>
      </p:sp>
      <p:sp>
        <p:nvSpPr>
          <p:cNvPr id="9" name="Shape 7"/>
          <p:cNvSpPr/>
          <p:nvPr/>
        </p:nvSpPr>
        <p:spPr>
          <a:xfrm>
            <a:off x="1706880" y="2328672"/>
            <a:ext cx="463296" cy="463296"/>
          </a:xfrm>
          <a:prstGeom prst="ellipse">
            <a:avLst/>
          </a:prstGeom>
          <a:solidFill>
            <a:srgbClr val="1E4D78"/>
          </a:solidFill>
          <a:ln/>
        </p:spPr>
      </p:sp>
      <p:sp>
        <p:nvSpPr>
          <p:cNvPr id="10" name="Text 8"/>
          <p:cNvSpPr/>
          <p:nvPr/>
        </p:nvSpPr>
        <p:spPr>
          <a:xfrm>
            <a:off x="121920" y="2206752"/>
            <a:ext cx="1463040" cy="670560"/>
          </a:xfrm>
          <a:prstGeom prst="rect">
            <a:avLst/>
          </a:prstGeom>
          <a:noFill/>
          <a:ln/>
        </p:spPr>
        <p:txBody>
          <a:bodyPr wrap="square" rtlCol="0" anchor="ctr"/>
          <a:lstStyle/>
          <a:p>
            <a:pPr algn="r"/>
            <a:r>
              <a:rPr lang="en-US" sz="1733" b="1" dirty="0">
                <a:solidFill>
                  <a:srgbClr val="1E4D78"/>
                </a:solidFill>
                <a:latin typeface="Calibri" pitchFamily="34" charset="0"/>
                <a:ea typeface="Calibri" pitchFamily="34" charset="-122"/>
                <a:cs typeface="Calibri" pitchFamily="34" charset="-120"/>
              </a:rPr>
              <a:t>1955</a:t>
            </a:r>
            <a:endParaRPr lang="en-US" sz="1733" dirty="0"/>
          </a:p>
        </p:txBody>
      </p:sp>
      <p:sp>
        <p:nvSpPr>
          <p:cNvPr id="11" name="Text 9"/>
          <p:cNvSpPr/>
          <p:nvPr/>
        </p:nvSpPr>
        <p:spPr>
          <a:xfrm>
            <a:off x="2560320" y="220675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Afghanistan's PM Daoud Khan pursues Pashtunistan actively. Pakistan closes the border for 5 months in retaliation — early use of economic coercion.</a:t>
            </a:r>
            <a:endParaRPr lang="en-US" sz="1733" dirty="0"/>
          </a:p>
        </p:txBody>
      </p:sp>
      <p:sp>
        <p:nvSpPr>
          <p:cNvPr id="12" name="Shape 10"/>
          <p:cNvSpPr/>
          <p:nvPr/>
        </p:nvSpPr>
        <p:spPr>
          <a:xfrm>
            <a:off x="1706880" y="3060192"/>
            <a:ext cx="463296" cy="463296"/>
          </a:xfrm>
          <a:prstGeom prst="ellipse">
            <a:avLst/>
          </a:prstGeom>
          <a:solidFill>
            <a:srgbClr val="1A6B72"/>
          </a:solidFill>
          <a:ln/>
        </p:spPr>
      </p:sp>
      <p:sp>
        <p:nvSpPr>
          <p:cNvPr id="13" name="Text 11"/>
          <p:cNvSpPr/>
          <p:nvPr/>
        </p:nvSpPr>
        <p:spPr>
          <a:xfrm>
            <a:off x="121920" y="2938272"/>
            <a:ext cx="1463040" cy="670560"/>
          </a:xfrm>
          <a:prstGeom prst="rect">
            <a:avLst/>
          </a:prstGeom>
          <a:noFill/>
          <a:ln/>
        </p:spPr>
        <p:txBody>
          <a:bodyPr wrap="square" rtlCol="0" anchor="ctr"/>
          <a:lstStyle/>
          <a:p>
            <a:pPr algn="r"/>
            <a:r>
              <a:rPr lang="en-US" sz="1733" b="1" dirty="0">
                <a:solidFill>
                  <a:srgbClr val="1A6B72"/>
                </a:solidFill>
                <a:latin typeface="Calibri" pitchFamily="34" charset="0"/>
                <a:ea typeface="Calibri" pitchFamily="34" charset="-122"/>
                <a:cs typeface="Calibri" pitchFamily="34" charset="-120"/>
              </a:rPr>
              <a:t>1965–73</a:t>
            </a:r>
            <a:endParaRPr lang="en-US" sz="1733" dirty="0"/>
          </a:p>
        </p:txBody>
      </p:sp>
      <p:sp>
        <p:nvSpPr>
          <p:cNvPr id="14" name="Text 12"/>
          <p:cNvSpPr/>
          <p:nvPr/>
        </p:nvSpPr>
        <p:spPr>
          <a:xfrm>
            <a:off x="2560320" y="293827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Relations normalize under King Zahir Shah but Pashtunistan issue simmers. Pakistan backed by US/SEATO; Afghanistan non-aligned but Soviet-leaning.</a:t>
            </a:r>
            <a:endParaRPr lang="en-US" sz="1733" dirty="0"/>
          </a:p>
        </p:txBody>
      </p:sp>
      <p:sp>
        <p:nvSpPr>
          <p:cNvPr id="15" name="Shape 13"/>
          <p:cNvSpPr/>
          <p:nvPr/>
        </p:nvSpPr>
        <p:spPr>
          <a:xfrm>
            <a:off x="1706880" y="3791712"/>
            <a:ext cx="463296" cy="463296"/>
          </a:xfrm>
          <a:prstGeom prst="ellipse">
            <a:avLst/>
          </a:prstGeom>
          <a:solidFill>
            <a:srgbClr val="C9993F"/>
          </a:solidFill>
          <a:ln/>
        </p:spPr>
      </p:sp>
      <p:sp>
        <p:nvSpPr>
          <p:cNvPr id="16" name="Text 14"/>
          <p:cNvSpPr/>
          <p:nvPr/>
        </p:nvSpPr>
        <p:spPr>
          <a:xfrm>
            <a:off x="121920" y="3669792"/>
            <a:ext cx="1463040" cy="670560"/>
          </a:xfrm>
          <a:prstGeom prst="rect">
            <a:avLst/>
          </a:prstGeom>
          <a:noFill/>
          <a:ln/>
        </p:spPr>
        <p:txBody>
          <a:bodyPr wrap="square" rtlCol="0" anchor="ctr"/>
          <a:lstStyle/>
          <a:p>
            <a:pPr algn="r"/>
            <a:r>
              <a:rPr lang="en-US" sz="1733" b="1" dirty="0">
                <a:solidFill>
                  <a:srgbClr val="C9993F"/>
                </a:solidFill>
                <a:latin typeface="Calibri" pitchFamily="34" charset="0"/>
                <a:ea typeface="Calibri" pitchFamily="34" charset="-122"/>
                <a:cs typeface="Calibri" pitchFamily="34" charset="-120"/>
              </a:rPr>
              <a:t>1973</a:t>
            </a:r>
            <a:endParaRPr lang="en-US" sz="1733" dirty="0"/>
          </a:p>
        </p:txBody>
      </p:sp>
      <p:sp>
        <p:nvSpPr>
          <p:cNvPr id="17" name="Text 15"/>
          <p:cNvSpPr/>
          <p:nvPr/>
        </p:nvSpPr>
        <p:spPr>
          <a:xfrm>
            <a:off x="2560320" y="366979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Daoud Khan topples Zahir Shah. Relations deteriorate. Afghan-Indian ties warm. Pakistan begins covert support to Afghan Islamists (Hekmatyar, Rabbani).</a:t>
            </a:r>
            <a:endParaRPr lang="en-US" sz="1733" dirty="0"/>
          </a:p>
        </p:txBody>
      </p:sp>
      <p:sp>
        <p:nvSpPr>
          <p:cNvPr id="18" name="Shape 16"/>
          <p:cNvSpPr/>
          <p:nvPr/>
        </p:nvSpPr>
        <p:spPr>
          <a:xfrm>
            <a:off x="1706880" y="4523232"/>
            <a:ext cx="463296" cy="463296"/>
          </a:xfrm>
          <a:prstGeom prst="ellipse">
            <a:avLst/>
          </a:prstGeom>
          <a:solidFill>
            <a:srgbClr val="0B1F3A"/>
          </a:solidFill>
          <a:ln/>
        </p:spPr>
      </p:sp>
      <p:sp>
        <p:nvSpPr>
          <p:cNvPr id="19" name="Text 17"/>
          <p:cNvSpPr/>
          <p:nvPr/>
        </p:nvSpPr>
        <p:spPr>
          <a:xfrm>
            <a:off x="121920" y="4401312"/>
            <a:ext cx="1463040" cy="670560"/>
          </a:xfrm>
          <a:prstGeom prst="rect">
            <a:avLst/>
          </a:prstGeom>
          <a:noFill/>
          <a:ln/>
        </p:spPr>
        <p:txBody>
          <a:bodyPr wrap="square" rtlCol="0" anchor="ctr"/>
          <a:lstStyle/>
          <a:p>
            <a:pPr algn="r"/>
            <a:r>
              <a:rPr lang="en-US" sz="1733" b="1" dirty="0">
                <a:solidFill>
                  <a:srgbClr val="0B1F3A"/>
                </a:solidFill>
                <a:latin typeface="Calibri" pitchFamily="34" charset="0"/>
                <a:ea typeface="Calibri" pitchFamily="34" charset="-122"/>
                <a:cs typeface="Calibri" pitchFamily="34" charset="-120"/>
              </a:rPr>
              <a:t>1978–79</a:t>
            </a:r>
            <a:endParaRPr lang="en-US" sz="1733" dirty="0"/>
          </a:p>
        </p:txBody>
      </p:sp>
      <p:sp>
        <p:nvSpPr>
          <p:cNvPr id="20" name="Text 18"/>
          <p:cNvSpPr/>
          <p:nvPr/>
        </p:nvSpPr>
        <p:spPr>
          <a:xfrm>
            <a:off x="2560320" y="440131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Saur Revolution installs communist PDPA. Soviet invasion (Dec 1979). Pakistan becomes frontline state in Cold War — CIA/ISI partnership begins.</a:t>
            </a:r>
            <a:endParaRPr lang="en-US" sz="1733" dirty="0"/>
          </a:p>
        </p:txBody>
      </p:sp>
      <p:sp>
        <p:nvSpPr>
          <p:cNvPr id="21" name="Shape 19"/>
          <p:cNvSpPr/>
          <p:nvPr/>
        </p:nvSpPr>
        <p:spPr>
          <a:xfrm>
            <a:off x="1706880" y="5254752"/>
            <a:ext cx="463296" cy="463296"/>
          </a:xfrm>
          <a:prstGeom prst="ellipse">
            <a:avLst/>
          </a:prstGeom>
          <a:solidFill>
            <a:srgbClr val="C0392B"/>
          </a:solidFill>
          <a:ln/>
        </p:spPr>
      </p:sp>
      <p:sp>
        <p:nvSpPr>
          <p:cNvPr id="22" name="Text 20"/>
          <p:cNvSpPr/>
          <p:nvPr/>
        </p:nvSpPr>
        <p:spPr>
          <a:xfrm>
            <a:off x="121920" y="5132832"/>
            <a:ext cx="1463040" cy="670560"/>
          </a:xfrm>
          <a:prstGeom prst="rect">
            <a:avLst/>
          </a:prstGeom>
          <a:noFill/>
          <a:ln/>
        </p:spPr>
        <p:txBody>
          <a:bodyPr wrap="square" rtlCol="0" anchor="ctr"/>
          <a:lstStyle/>
          <a:p>
            <a:pPr algn="r"/>
            <a:r>
              <a:rPr lang="en-US" sz="1733" b="1" dirty="0">
                <a:solidFill>
                  <a:srgbClr val="C0392B"/>
                </a:solidFill>
                <a:latin typeface="Calibri" pitchFamily="34" charset="0"/>
                <a:ea typeface="Calibri" pitchFamily="34" charset="-122"/>
                <a:cs typeface="Calibri" pitchFamily="34" charset="-120"/>
              </a:rPr>
              <a:t>1980s</a:t>
            </a:r>
            <a:endParaRPr lang="en-US" sz="1733" dirty="0"/>
          </a:p>
        </p:txBody>
      </p:sp>
      <p:sp>
        <p:nvSpPr>
          <p:cNvPr id="23" name="Text 21"/>
          <p:cNvSpPr/>
          <p:nvPr/>
        </p:nvSpPr>
        <p:spPr>
          <a:xfrm>
            <a:off x="2560320" y="513283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Pakistan hosts 3+ million Afghan refugees. ISI channels $3 billion in CIA aid to Mujahideen. Afghan jihad reshapes Pakistan's society, military, intelligence.</a:t>
            </a:r>
            <a:endParaRPr lang="en-US" sz="1733" dirty="0"/>
          </a:p>
        </p:txBody>
      </p:sp>
      <p:sp>
        <p:nvSpPr>
          <p:cNvPr id="24" name="Shape 22"/>
          <p:cNvSpPr/>
          <p:nvPr/>
        </p:nvSpPr>
        <p:spPr>
          <a:xfrm>
            <a:off x="1706880" y="5986272"/>
            <a:ext cx="463296" cy="463296"/>
          </a:xfrm>
          <a:prstGeom prst="ellipse">
            <a:avLst/>
          </a:prstGeom>
          <a:solidFill>
            <a:srgbClr val="1A6B72"/>
          </a:solidFill>
          <a:ln/>
        </p:spPr>
      </p:sp>
      <p:sp>
        <p:nvSpPr>
          <p:cNvPr id="25" name="Text 23"/>
          <p:cNvSpPr/>
          <p:nvPr/>
        </p:nvSpPr>
        <p:spPr>
          <a:xfrm>
            <a:off x="121920" y="5864352"/>
            <a:ext cx="1463040" cy="670560"/>
          </a:xfrm>
          <a:prstGeom prst="rect">
            <a:avLst/>
          </a:prstGeom>
          <a:noFill/>
          <a:ln/>
        </p:spPr>
        <p:txBody>
          <a:bodyPr wrap="square" rtlCol="0" anchor="ctr"/>
          <a:lstStyle/>
          <a:p>
            <a:pPr algn="r"/>
            <a:r>
              <a:rPr lang="en-US" sz="1733" b="1" dirty="0">
                <a:solidFill>
                  <a:srgbClr val="1A6B72"/>
                </a:solidFill>
                <a:latin typeface="Calibri" pitchFamily="34" charset="0"/>
                <a:ea typeface="Calibri" pitchFamily="34" charset="-122"/>
                <a:cs typeface="Calibri" pitchFamily="34" charset="-120"/>
              </a:rPr>
              <a:t>1989</a:t>
            </a:r>
            <a:endParaRPr lang="en-US" sz="1733" dirty="0"/>
          </a:p>
        </p:txBody>
      </p:sp>
      <p:sp>
        <p:nvSpPr>
          <p:cNvPr id="26" name="Text 24"/>
          <p:cNvSpPr/>
          <p:nvPr/>
        </p:nvSpPr>
        <p:spPr>
          <a:xfrm>
            <a:off x="2560320" y="586435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Soviet withdrawal. Pakistan backs Hekmatyar's Hezb-e-Islami for Kabul control. Civil war erupts. Pakistan's 'strategic depth' doctrine takes shape.</a:t>
            </a:r>
            <a:endParaRPr lang="en-US" sz="1733" dirty="0"/>
          </a:p>
        </p:txBody>
      </p:sp>
    </p:spTree>
    <p:extLst>
      <p:ext uri="{BB962C8B-B14F-4D97-AF65-F5344CB8AC3E}">
        <p14:creationId xmlns:p14="http://schemas.microsoft.com/office/powerpoint/2010/main" val="12100772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1947-1950s: Early Tensions</a:t>
            </a:r>
            <a:endParaRPr lang="en-US" dirty="0"/>
          </a:p>
        </p:txBody>
      </p:sp>
      <p:sp>
        <p:nvSpPr>
          <p:cNvPr id="3" name="Content Placeholder 2"/>
          <p:cNvSpPr>
            <a:spLocks noGrp="1"/>
          </p:cNvSpPr>
          <p:nvPr>
            <p:ph idx="1"/>
          </p:nvPr>
        </p:nvSpPr>
        <p:spPr/>
        <p:txBody>
          <a:bodyPr/>
          <a:lstStyle/>
          <a:p>
            <a:r>
              <a:rPr lang="en-US" b="1" dirty="0" smtClean="0">
                <a:solidFill>
                  <a:srgbClr val="C00000"/>
                </a:solidFill>
              </a:rPr>
              <a:t>Durand Line Dispute: </a:t>
            </a:r>
            <a:r>
              <a:rPr lang="en-US" dirty="0" smtClean="0"/>
              <a:t>Afghanistan was the only country to vote against Pakistan’s UN membership in 1947, citing the Durand Line issue and concerns over Pashtun areas.</a:t>
            </a:r>
          </a:p>
          <a:p>
            <a:r>
              <a:rPr lang="en-US" b="1" dirty="0" smtClean="0">
                <a:solidFill>
                  <a:srgbClr val="C00000"/>
                </a:solidFill>
              </a:rPr>
              <a:t>Pashtunistan Issue: </a:t>
            </a:r>
            <a:r>
              <a:rPr lang="en-US" dirty="0" smtClean="0"/>
              <a:t>Kabul promoted the idea of a separate Pashtun state, undermining Pakistan’s territorial integrity.</a:t>
            </a:r>
            <a:endParaRPr lang="en-US" dirty="0"/>
          </a:p>
        </p:txBody>
      </p:sp>
    </p:spTree>
    <p:extLst>
      <p:ext uri="{BB962C8B-B14F-4D97-AF65-F5344CB8AC3E}">
        <p14:creationId xmlns:p14="http://schemas.microsoft.com/office/powerpoint/2010/main" val="5893537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Durand Line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3891" y="1690689"/>
            <a:ext cx="7795491" cy="4626984"/>
          </a:xfrm>
        </p:spPr>
      </p:pic>
    </p:spTree>
    <p:extLst>
      <p:ext uri="{BB962C8B-B14F-4D97-AF65-F5344CB8AC3E}">
        <p14:creationId xmlns:p14="http://schemas.microsoft.com/office/powerpoint/2010/main" val="39031067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Legitimacy of the 1893 Agreement</a:t>
            </a:r>
            <a:endParaRPr lang="en-US" dirty="0"/>
          </a:p>
        </p:txBody>
      </p:sp>
      <p:sp>
        <p:nvSpPr>
          <p:cNvPr id="3" name="Content Placeholder 2"/>
          <p:cNvSpPr>
            <a:spLocks noGrp="1"/>
          </p:cNvSpPr>
          <p:nvPr>
            <p:ph idx="1"/>
          </p:nvPr>
        </p:nvSpPr>
        <p:spPr/>
        <p:txBody>
          <a:bodyPr/>
          <a:lstStyle/>
          <a:p>
            <a:r>
              <a:rPr lang="en-US" dirty="0" smtClean="0"/>
              <a:t>The Durand Line was established through a formal agreement signed on </a:t>
            </a:r>
            <a:r>
              <a:rPr lang="en-US" b="1" dirty="0" smtClean="0">
                <a:solidFill>
                  <a:srgbClr val="00B0F0"/>
                </a:solidFill>
              </a:rPr>
              <a:t>November 12, 1893</a:t>
            </a:r>
            <a:r>
              <a:rPr lang="en-US" dirty="0" smtClean="0"/>
              <a:t>, between </a:t>
            </a:r>
            <a:r>
              <a:rPr lang="en-US" b="1" dirty="0" smtClean="0">
                <a:solidFill>
                  <a:srgbClr val="00B0F0"/>
                </a:solidFill>
              </a:rPr>
              <a:t>Sir Mortimer Durand of British India and Amir Abdur Rahman Khan of Afghanistan.</a:t>
            </a:r>
            <a:endParaRPr lang="en-US" b="1" dirty="0">
              <a:solidFill>
                <a:srgbClr val="00B0F0"/>
              </a:solidFill>
            </a:endParaRPr>
          </a:p>
          <a:p>
            <a:r>
              <a:rPr lang="en-US" dirty="0" smtClean="0"/>
              <a:t>The agreement delineated the spheres of influence and was intended to serve as a permanent boundary.</a:t>
            </a:r>
            <a:endParaRPr lang="en-US" dirty="0"/>
          </a:p>
        </p:txBody>
      </p:sp>
    </p:spTree>
    <p:extLst>
      <p:ext uri="{BB962C8B-B14F-4D97-AF65-F5344CB8AC3E}">
        <p14:creationId xmlns:p14="http://schemas.microsoft.com/office/powerpoint/2010/main" val="261195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Reaffirmation by Successive Afghan Rulers</a:t>
            </a:r>
            <a:endParaRPr lang="en-US" dirty="0"/>
          </a:p>
        </p:txBody>
      </p:sp>
      <p:sp>
        <p:nvSpPr>
          <p:cNvPr id="3" name="Content Placeholder 2"/>
          <p:cNvSpPr>
            <a:spLocks noGrp="1"/>
          </p:cNvSpPr>
          <p:nvPr>
            <p:ph idx="1"/>
          </p:nvPr>
        </p:nvSpPr>
        <p:spPr/>
        <p:txBody>
          <a:bodyPr/>
          <a:lstStyle/>
          <a:p>
            <a:r>
              <a:rPr lang="en-US" b="1" dirty="0" smtClean="0">
                <a:solidFill>
                  <a:srgbClr val="00B0F0"/>
                </a:solidFill>
              </a:rPr>
              <a:t>Amir Habibullah Khan (1905) and Amir Amanullah Khan (1919, 1921) reaffirmed the Durand Line in subsequent treaties, including the Treaty of Rawalpindi (1919) and the Treaty of Kabul (1921).</a:t>
            </a:r>
          </a:p>
          <a:p>
            <a:r>
              <a:rPr lang="en-US" dirty="0" smtClean="0"/>
              <a:t>These reaffirmations underscore the continuity and acceptance of the boundary by Afghan leadership over time.</a:t>
            </a:r>
            <a:endParaRPr lang="en-US" dirty="0"/>
          </a:p>
        </p:txBody>
      </p:sp>
    </p:spTree>
    <p:extLst>
      <p:ext uri="{BB962C8B-B14F-4D97-AF65-F5344CB8AC3E}">
        <p14:creationId xmlns:p14="http://schemas.microsoft.com/office/powerpoint/2010/main" val="272607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51301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Misconceptions and Myths</a:t>
            </a:r>
            <a:endParaRPr lang="en-US" dirty="0"/>
          </a:p>
        </p:txBody>
      </p:sp>
      <p:sp>
        <p:nvSpPr>
          <p:cNvPr id="3" name="Content Placeholder 2"/>
          <p:cNvSpPr>
            <a:spLocks noGrp="1"/>
          </p:cNvSpPr>
          <p:nvPr>
            <p:ph idx="1"/>
          </p:nvPr>
        </p:nvSpPr>
        <p:spPr/>
        <p:txBody>
          <a:bodyPr/>
          <a:lstStyle/>
          <a:p>
            <a:r>
              <a:rPr lang="en-US" dirty="0" smtClean="0"/>
              <a:t>Shahid Raja, in his book, ‘Durand Line: Myths &amp; Reality’, addresses common misconceptions, such as </a:t>
            </a:r>
            <a:r>
              <a:rPr lang="en-US" b="1" dirty="0" smtClean="0">
                <a:solidFill>
                  <a:srgbClr val="C00000"/>
                </a:solidFill>
              </a:rPr>
              <a:t>the belief that the agreement was coerced or that it had a 100-year expiration</a:t>
            </a:r>
            <a:r>
              <a:rPr lang="en-US" dirty="0" smtClean="0"/>
              <a:t>, clarifying that </a:t>
            </a:r>
            <a:r>
              <a:rPr lang="en-US" b="1" dirty="0" smtClean="0">
                <a:solidFill>
                  <a:srgbClr val="C00000"/>
                </a:solidFill>
              </a:rPr>
              <a:t>there is no clause indicating a temporal limitation.</a:t>
            </a:r>
            <a:endParaRPr lang="en-US" b="1" dirty="0">
              <a:solidFill>
                <a:srgbClr val="C00000"/>
              </a:solidFill>
            </a:endParaRPr>
          </a:p>
          <a:p>
            <a:r>
              <a:rPr lang="en-US" dirty="0" smtClean="0"/>
              <a:t>He emphasizes that the agreement was made voluntarily and with the </a:t>
            </a:r>
            <a:r>
              <a:rPr lang="en-US" b="1" dirty="0" smtClean="0">
                <a:solidFill>
                  <a:srgbClr val="C00000"/>
                </a:solidFill>
              </a:rPr>
              <a:t>full authority of the Afghan Amir, who had the backing of tribal leaders.</a:t>
            </a:r>
          </a:p>
          <a:p>
            <a:pPr algn="ctr"/>
            <a:r>
              <a:rPr lang="en-US" b="1" i="1" dirty="0" smtClean="0">
                <a:solidFill>
                  <a:srgbClr val="7030A0"/>
                </a:solidFill>
              </a:rPr>
              <a:t>State Succession is the replacement of one state by another in the responsibility for the international relations of a territory.</a:t>
            </a:r>
            <a:endParaRPr lang="en-US" b="1" i="1" dirty="0">
              <a:solidFill>
                <a:srgbClr val="7030A0"/>
              </a:solidFill>
            </a:endParaRPr>
          </a:p>
        </p:txBody>
      </p:sp>
    </p:spTree>
    <p:extLst>
      <p:ext uri="{BB962C8B-B14F-4D97-AF65-F5344CB8AC3E}">
        <p14:creationId xmlns:p14="http://schemas.microsoft.com/office/powerpoint/2010/main" val="398149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Treaty Basis: The Durand Agreement (1893)</a:t>
            </a:r>
            <a:br>
              <a:rPr lang="en-US" dirty="0" smtClean="0"/>
            </a:br>
            <a:endParaRPr lang="en-US" dirty="0"/>
          </a:p>
        </p:txBody>
      </p:sp>
      <p:sp>
        <p:nvSpPr>
          <p:cNvPr id="3" name="Content Placeholder 2"/>
          <p:cNvSpPr>
            <a:spLocks noGrp="1"/>
          </p:cNvSpPr>
          <p:nvPr>
            <p:ph idx="1"/>
          </p:nvPr>
        </p:nvSpPr>
        <p:spPr/>
        <p:txBody>
          <a:bodyPr/>
          <a:lstStyle/>
          <a:p>
            <a:r>
              <a:rPr lang="en-US" dirty="0" smtClean="0"/>
              <a:t>Signed between two sovereign entities: British India and the Afghan Emirate.</a:t>
            </a:r>
          </a:p>
          <a:p>
            <a:r>
              <a:rPr lang="en-US" dirty="0" smtClean="0"/>
              <a:t>Supplemented by 1905 and 1919 Anglo-Afghan agreements (notably Treaty of Rawalpindi 1919), where Afghanistan accepted British India's territorial claims, including the Durand Line.</a:t>
            </a:r>
          </a:p>
          <a:p>
            <a:r>
              <a:rPr lang="en-US" dirty="0" smtClean="0"/>
              <a:t>Ref: Starke – </a:t>
            </a:r>
            <a:r>
              <a:rPr lang="en-US" b="1" dirty="0" smtClean="0">
                <a:solidFill>
                  <a:srgbClr val="7030A0"/>
                </a:solidFill>
              </a:rPr>
              <a:t>treaties signed by colonial powers are binding on successors if not invalidated or renounced.</a:t>
            </a:r>
            <a:endParaRPr lang="en-US" b="1" dirty="0">
              <a:solidFill>
                <a:srgbClr val="7030A0"/>
              </a:solidFill>
            </a:endParaRPr>
          </a:p>
        </p:txBody>
      </p:sp>
    </p:spTree>
    <p:extLst>
      <p:ext uri="{BB962C8B-B14F-4D97-AF65-F5344CB8AC3E}">
        <p14:creationId xmlns:p14="http://schemas.microsoft.com/office/powerpoint/2010/main" val="213482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Pakistan’s Legal Position</a:t>
            </a:r>
            <a:endParaRPr lang="en-US" dirty="0"/>
          </a:p>
        </p:txBody>
      </p:sp>
      <p:sp>
        <p:nvSpPr>
          <p:cNvPr id="3" name="Content Placeholder 2"/>
          <p:cNvSpPr>
            <a:spLocks noGrp="1"/>
          </p:cNvSpPr>
          <p:nvPr>
            <p:ph idx="1"/>
          </p:nvPr>
        </p:nvSpPr>
        <p:spPr/>
        <p:txBody>
          <a:bodyPr/>
          <a:lstStyle/>
          <a:p>
            <a:r>
              <a:rPr lang="en-US" dirty="0" smtClean="0"/>
              <a:t>Pakistan claims state succession from British India.</a:t>
            </a:r>
          </a:p>
          <a:p>
            <a:r>
              <a:rPr lang="en-US" dirty="0" smtClean="0"/>
              <a:t>As the successor state, Pakistan maintains the validity of international borders inherited from British India under the principle of </a:t>
            </a:r>
            <a:r>
              <a:rPr lang="en-US" b="1" i="1" dirty="0" smtClean="0">
                <a:solidFill>
                  <a:srgbClr val="7030A0"/>
                </a:solidFill>
              </a:rPr>
              <a:t>uti possidetis juris.</a:t>
            </a:r>
          </a:p>
          <a:p>
            <a:r>
              <a:rPr lang="en-US" b="1" dirty="0" smtClean="0">
                <a:solidFill>
                  <a:srgbClr val="7030A0"/>
                </a:solidFill>
              </a:rPr>
              <a:t>“International boundaries survive succession unless changed by mutual consent.”— Shaw, International Law</a:t>
            </a:r>
          </a:p>
          <a:p>
            <a:r>
              <a:rPr lang="en-US" dirty="0" smtClean="0"/>
              <a:t>Pakistan references the 1905 reaffirmation and international recognition, including UN maps, as supporting legal proof.</a:t>
            </a:r>
            <a:endParaRPr lang="en-US" dirty="0"/>
          </a:p>
        </p:txBody>
      </p:sp>
    </p:spTree>
    <p:extLst>
      <p:ext uri="{BB962C8B-B14F-4D97-AF65-F5344CB8AC3E}">
        <p14:creationId xmlns:p14="http://schemas.microsoft.com/office/powerpoint/2010/main" val="219516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Afghanistan’s Position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Afghanistan does not recognize the Durand Line as an international border.</a:t>
            </a:r>
          </a:p>
          <a:p>
            <a:r>
              <a:rPr lang="en-US" dirty="0" smtClean="0"/>
              <a:t>Claims:</a:t>
            </a:r>
          </a:p>
          <a:p>
            <a:pPr lvl="1"/>
            <a:r>
              <a:rPr lang="en-US" dirty="0" smtClean="0"/>
              <a:t>The 1893 treaty was imposed under duress.</a:t>
            </a:r>
          </a:p>
          <a:p>
            <a:pPr lvl="1"/>
            <a:r>
              <a:rPr lang="en-US" dirty="0" smtClean="0"/>
              <a:t>It was not intended to be permanent.</a:t>
            </a:r>
          </a:p>
          <a:p>
            <a:pPr lvl="1"/>
            <a:r>
              <a:rPr lang="en-US" dirty="0" smtClean="0"/>
              <a:t>Treaty expired with the fall of British colonial rule in 1947.</a:t>
            </a:r>
            <a:r>
              <a:rPr lang="en-US" dirty="0"/>
              <a:t>	</a:t>
            </a:r>
            <a:endParaRPr lang="en-US" dirty="0" smtClean="0"/>
          </a:p>
          <a:p>
            <a:r>
              <a:rPr lang="en-US" dirty="0" smtClean="0"/>
              <a:t>However:</a:t>
            </a:r>
            <a:endParaRPr lang="en-US" dirty="0"/>
          </a:p>
          <a:p>
            <a:pPr lvl="1"/>
            <a:r>
              <a:rPr lang="en-US" dirty="0" smtClean="0"/>
              <a:t>Afghanistan reaffirmed the boundary in the 1919 Rawalpindi Treaty and 1930s correspondence.</a:t>
            </a:r>
          </a:p>
          <a:p>
            <a:pPr lvl="1"/>
            <a:r>
              <a:rPr lang="en-US" dirty="0" smtClean="0"/>
              <a:t>No formal denunciation occurred at independence in 1919 or in 1947.</a:t>
            </a:r>
          </a:p>
          <a:p>
            <a:r>
              <a:rPr lang="en-US" dirty="0" smtClean="0"/>
              <a:t>Starke: </a:t>
            </a:r>
            <a:r>
              <a:rPr lang="en-US" b="1" i="1" dirty="0" smtClean="0">
                <a:solidFill>
                  <a:srgbClr val="7030A0"/>
                </a:solidFill>
              </a:rPr>
              <a:t>Under customary law, borders recognized in treaties and confirmed later cannot </a:t>
            </a:r>
            <a:r>
              <a:rPr lang="en-US" b="1" i="1" u="sng" dirty="0" smtClean="0">
                <a:solidFill>
                  <a:srgbClr val="7030A0"/>
                </a:solidFill>
              </a:rPr>
              <a:t>be unilaterally </a:t>
            </a:r>
            <a:r>
              <a:rPr lang="en-US" b="1" i="1" dirty="0" smtClean="0">
                <a:solidFill>
                  <a:srgbClr val="7030A0"/>
                </a:solidFill>
              </a:rPr>
              <a:t>rejected.</a:t>
            </a:r>
            <a:endParaRPr lang="en-US" b="1" i="1" dirty="0">
              <a:solidFill>
                <a:srgbClr val="7030A0"/>
              </a:solidFill>
            </a:endParaRPr>
          </a:p>
        </p:txBody>
      </p:sp>
    </p:spTree>
    <p:extLst>
      <p:ext uri="{BB962C8B-B14F-4D97-AF65-F5344CB8AC3E}">
        <p14:creationId xmlns:p14="http://schemas.microsoft.com/office/powerpoint/2010/main" val="356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 Arguments Supporting Validity</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smtClean="0"/>
              <a:t>Treaty Continuity under State Succession</a:t>
            </a:r>
          </a:p>
          <a:p>
            <a:pPr marL="514350" indent="-514350">
              <a:buFont typeface="+mj-lt"/>
              <a:buAutoNum type="arabicPeriod"/>
            </a:pPr>
            <a:r>
              <a:rPr lang="en-US" dirty="0" smtClean="0"/>
              <a:t>Pakistan inherits the border obligations of British India.</a:t>
            </a:r>
          </a:p>
          <a:p>
            <a:pPr marL="514350" indent="-514350">
              <a:buFont typeface="+mj-lt"/>
              <a:buAutoNum type="arabicPeriod"/>
            </a:pPr>
            <a:r>
              <a:rPr lang="en-US" dirty="0" smtClean="0"/>
              <a:t>Reaffirmation by Successive Afghan Rulers</a:t>
            </a:r>
          </a:p>
          <a:p>
            <a:pPr marL="514350" indent="-514350">
              <a:buFont typeface="+mj-lt"/>
              <a:buAutoNum type="arabicPeriod"/>
            </a:pPr>
            <a:r>
              <a:rPr lang="en-US" dirty="0" smtClean="0"/>
              <a:t>Multiple Afghan regimes post-1893 upheld the Durand Line.</a:t>
            </a:r>
          </a:p>
          <a:p>
            <a:pPr marL="514350" indent="-514350">
              <a:buFont typeface="+mj-lt"/>
              <a:buAutoNum type="arabicPeriod"/>
            </a:pPr>
            <a:r>
              <a:rPr lang="en-US" dirty="0" smtClean="0"/>
              <a:t>Principle of Uti Possidetis Juris</a:t>
            </a:r>
          </a:p>
          <a:p>
            <a:pPr marL="514350" indent="-514350">
              <a:buFont typeface="+mj-lt"/>
              <a:buAutoNum type="arabicPeriod"/>
            </a:pPr>
            <a:r>
              <a:rPr lang="en-US" dirty="0" smtClean="0"/>
              <a:t>Established borders remain post-decolonization.</a:t>
            </a:r>
          </a:p>
          <a:p>
            <a:pPr marL="514350" indent="-514350">
              <a:buFont typeface="+mj-lt"/>
              <a:buAutoNum type="arabicPeriod"/>
            </a:pPr>
            <a:r>
              <a:rPr lang="en-US" dirty="0" smtClean="0"/>
              <a:t>International Recognition</a:t>
            </a:r>
          </a:p>
          <a:p>
            <a:pPr marL="514350" indent="-514350">
              <a:buFont typeface="+mj-lt"/>
              <a:buAutoNum type="arabicPeriod"/>
            </a:pPr>
            <a:r>
              <a:rPr lang="en-US" dirty="0" smtClean="0"/>
              <a:t>UN, OIC, and most states treat it as Pakistan’s border.</a:t>
            </a:r>
          </a:p>
          <a:p>
            <a:pPr marL="514350" indent="-514350">
              <a:buFont typeface="+mj-lt"/>
              <a:buAutoNum type="arabicPeriod"/>
            </a:pPr>
            <a:r>
              <a:rPr lang="en-US" dirty="0" smtClean="0"/>
              <a:t>Customary Law on Boundary Stability</a:t>
            </a:r>
          </a:p>
          <a:p>
            <a:pPr marL="514350" indent="-514350">
              <a:buFont typeface="+mj-lt"/>
              <a:buAutoNum type="arabicPeriod"/>
            </a:pPr>
            <a:r>
              <a:rPr lang="en-US" dirty="0" smtClean="0"/>
              <a:t>Changing it requires mutual agreement, not unilateral rejection.</a:t>
            </a:r>
            <a:endParaRPr lang="en-US" dirty="0"/>
          </a:p>
        </p:txBody>
      </p:sp>
    </p:spTree>
    <p:extLst>
      <p:ext uri="{BB962C8B-B14F-4D97-AF65-F5344CB8AC3E}">
        <p14:creationId xmlns:p14="http://schemas.microsoft.com/office/powerpoint/2010/main" val="344760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Counterarguments and Complexity</a:t>
            </a:r>
            <a:endParaRPr lang="en-US" dirty="0"/>
          </a:p>
        </p:txBody>
      </p:sp>
      <p:sp>
        <p:nvSpPr>
          <p:cNvPr id="3" name="Content Placeholder 2"/>
          <p:cNvSpPr>
            <a:spLocks noGrp="1"/>
          </p:cNvSpPr>
          <p:nvPr>
            <p:ph idx="1"/>
          </p:nvPr>
        </p:nvSpPr>
        <p:spPr/>
        <p:txBody>
          <a:bodyPr/>
          <a:lstStyle/>
          <a:p>
            <a:r>
              <a:rPr lang="en-US" dirty="0" smtClean="0"/>
              <a:t>Afghanistan argues:</a:t>
            </a:r>
          </a:p>
          <a:p>
            <a:pPr lvl="1"/>
            <a:r>
              <a:rPr lang="en-US" dirty="0" smtClean="0"/>
              <a:t>The treaty violated </a:t>
            </a:r>
            <a:r>
              <a:rPr lang="en-US" b="1" dirty="0" smtClean="0">
                <a:solidFill>
                  <a:srgbClr val="7030A0"/>
                </a:solidFill>
              </a:rPr>
              <a:t>Pashtun self-determination</a:t>
            </a:r>
            <a:r>
              <a:rPr lang="en-US" dirty="0" smtClean="0"/>
              <a:t>.</a:t>
            </a:r>
          </a:p>
          <a:p>
            <a:pPr lvl="1"/>
            <a:r>
              <a:rPr lang="en-US" dirty="0" smtClean="0"/>
              <a:t>Treaty was signed with a </a:t>
            </a:r>
            <a:r>
              <a:rPr lang="en-US" b="1" dirty="0" smtClean="0">
                <a:solidFill>
                  <a:srgbClr val="7030A0"/>
                </a:solidFill>
              </a:rPr>
              <a:t>non-democratic ruler under pressure.</a:t>
            </a:r>
          </a:p>
          <a:p>
            <a:pPr lvl="1"/>
            <a:r>
              <a:rPr lang="en-US" dirty="0" smtClean="0"/>
              <a:t>The agreement divides ethnic homelands.</a:t>
            </a:r>
          </a:p>
          <a:p>
            <a:r>
              <a:rPr lang="en-US" dirty="0" smtClean="0"/>
              <a:t>Shaw: </a:t>
            </a:r>
            <a:r>
              <a:rPr lang="en-US" b="1" i="1" dirty="0" smtClean="0">
                <a:solidFill>
                  <a:srgbClr val="7030A0"/>
                </a:solidFill>
              </a:rPr>
              <a:t>Ethnicity does not override legal boundaries unless backed by </a:t>
            </a:r>
            <a:r>
              <a:rPr lang="en-US" b="1" i="1" u="sng" dirty="0" smtClean="0">
                <a:solidFill>
                  <a:srgbClr val="7030A0"/>
                </a:solidFill>
              </a:rPr>
              <a:t>plebiscite or mutual treaty.</a:t>
            </a:r>
            <a:endParaRPr lang="en-US" b="1" i="1" u="sng" dirty="0">
              <a:solidFill>
                <a:srgbClr val="7030A0"/>
              </a:solidFill>
            </a:endParaRPr>
          </a:p>
        </p:txBody>
      </p:sp>
    </p:spTree>
    <p:extLst>
      <p:ext uri="{BB962C8B-B14F-4D97-AF65-F5344CB8AC3E}">
        <p14:creationId xmlns:p14="http://schemas.microsoft.com/office/powerpoint/2010/main" val="427637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Pashtunistan Issue</a:t>
            </a:r>
            <a:endParaRPr lang="en-US" dirty="0"/>
          </a:p>
        </p:txBody>
      </p:sp>
      <p:sp>
        <p:nvSpPr>
          <p:cNvPr id="3" name="Content Placeholder 2"/>
          <p:cNvSpPr>
            <a:spLocks noGrp="1"/>
          </p:cNvSpPr>
          <p:nvPr>
            <p:ph idx="1"/>
          </p:nvPr>
        </p:nvSpPr>
        <p:spPr/>
        <p:txBody>
          <a:bodyPr/>
          <a:lstStyle/>
          <a:p>
            <a:r>
              <a:rPr lang="en-US" dirty="0" smtClean="0"/>
              <a:t>Afghanistan argue that Pashtuns are separate, and consider themselves part of Afghanistan, therefore, the border is invalid.</a:t>
            </a:r>
            <a:endParaRPr lang="en-US" dirty="0"/>
          </a:p>
          <a:p>
            <a:r>
              <a:rPr lang="en-US" b="1" dirty="0" smtClean="0">
                <a:solidFill>
                  <a:srgbClr val="C00000"/>
                </a:solidFill>
              </a:rPr>
              <a:t>BUT….</a:t>
            </a:r>
          </a:p>
          <a:p>
            <a:pPr lvl="1"/>
            <a:r>
              <a:rPr lang="en-US" b="1" dirty="0" smtClean="0">
                <a:solidFill>
                  <a:srgbClr val="00B0F0"/>
                </a:solidFill>
              </a:rPr>
              <a:t>1947: NWFP referendum, approximately 289,244 Pashtun voters (99.02%) chose to join Pakistan</a:t>
            </a:r>
          </a:p>
          <a:p>
            <a:pPr lvl="2"/>
            <a:r>
              <a:rPr lang="en-US" b="1" dirty="0" smtClean="0">
                <a:solidFill>
                  <a:srgbClr val="C00000"/>
                </a:solidFill>
              </a:rPr>
              <a:t>The referendum was rejected by the Khudai Khidmatgar movement, led by Bacha Khan, who advocated for an independent Pashtunistan.</a:t>
            </a:r>
          </a:p>
          <a:p>
            <a:r>
              <a:rPr lang="en-US" b="1" dirty="0" smtClean="0">
                <a:solidFill>
                  <a:srgbClr val="00B0F0"/>
                </a:solidFill>
              </a:rPr>
              <a:t>The largest ethnic group in Afghanistan (65%) =&gt; 15 to 19 million</a:t>
            </a:r>
          </a:p>
          <a:p>
            <a:r>
              <a:rPr lang="en-US" b="1" dirty="0" smtClean="0">
                <a:solidFill>
                  <a:srgbClr val="00B0F0"/>
                </a:solidFill>
              </a:rPr>
              <a:t>Pakistan: 15.4% Pashtun ethnicity , second largest ethnic group</a:t>
            </a:r>
          </a:p>
          <a:p>
            <a:pPr lvl="1"/>
            <a:r>
              <a:rPr lang="en-US" b="1" dirty="0" smtClean="0">
                <a:solidFill>
                  <a:srgbClr val="00B0F0"/>
                </a:solidFill>
              </a:rPr>
              <a:t>More than 30 million</a:t>
            </a:r>
            <a:endParaRPr lang="en-US" b="1" dirty="0">
              <a:solidFill>
                <a:srgbClr val="00B0F0"/>
              </a:solidFill>
            </a:endParaRPr>
          </a:p>
        </p:txBody>
      </p:sp>
    </p:spTree>
    <p:extLst>
      <p:ext uri="{BB962C8B-B14F-4D97-AF65-F5344CB8AC3E}">
        <p14:creationId xmlns:p14="http://schemas.microsoft.com/office/powerpoint/2010/main" val="368727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1979–1989: Soviet Invasion and Strategic Alignment</a:t>
            </a:r>
            <a:endParaRPr lang="en-US" dirty="0"/>
          </a:p>
        </p:txBody>
      </p:sp>
      <p:sp>
        <p:nvSpPr>
          <p:cNvPr id="3" name="Content Placeholder 2"/>
          <p:cNvSpPr>
            <a:spLocks noGrp="1"/>
          </p:cNvSpPr>
          <p:nvPr>
            <p:ph idx="1"/>
          </p:nvPr>
        </p:nvSpPr>
        <p:spPr/>
        <p:txBody>
          <a:bodyPr/>
          <a:lstStyle/>
          <a:p>
            <a:r>
              <a:rPr lang="en-US" dirty="0" smtClean="0"/>
              <a:t>Pakistan became a frontline ally of the U.S..</a:t>
            </a:r>
          </a:p>
          <a:p>
            <a:r>
              <a:rPr lang="en-US" b="1" dirty="0" smtClean="0">
                <a:solidFill>
                  <a:srgbClr val="00B0F0"/>
                </a:solidFill>
              </a:rPr>
              <a:t>Hosted over 3 million Afghan refugees.</a:t>
            </a:r>
          </a:p>
          <a:p>
            <a:r>
              <a:rPr lang="en-US" dirty="0" smtClean="0"/>
              <a:t>Channeled </a:t>
            </a:r>
            <a:r>
              <a:rPr lang="en-US" b="1" dirty="0" smtClean="0">
                <a:solidFill>
                  <a:srgbClr val="00B0F0"/>
                </a:solidFill>
              </a:rPr>
              <a:t>$630+ million/year in U.S. and Saudi funding to Mujahedeen via the ISI.</a:t>
            </a:r>
          </a:p>
          <a:p>
            <a:r>
              <a:rPr lang="en-US" dirty="0" smtClean="0"/>
              <a:t>Afghan warlord politics began spilling into Pakistan.</a:t>
            </a:r>
            <a:endParaRPr lang="en-US" dirty="0"/>
          </a:p>
        </p:txBody>
      </p:sp>
    </p:spTree>
    <p:extLst>
      <p:ext uri="{BB962C8B-B14F-4D97-AF65-F5344CB8AC3E}">
        <p14:creationId xmlns:p14="http://schemas.microsoft.com/office/powerpoint/2010/main" val="2144949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rgbClr val="0B1F3A"/>
          </a:solidFill>
          <a:ln/>
        </p:spPr>
      </p:sp>
      <p:sp>
        <p:nvSpPr>
          <p:cNvPr id="3" name="Shape 1"/>
          <p:cNvSpPr/>
          <p:nvPr/>
        </p:nvSpPr>
        <p:spPr>
          <a:xfrm>
            <a:off x="0" y="1219200"/>
            <a:ext cx="12192000" cy="60960"/>
          </a:xfrm>
          <a:prstGeom prst="rect">
            <a:avLst/>
          </a:prstGeom>
          <a:solidFill>
            <a:srgbClr val="C9993F"/>
          </a:solidFill>
          <a:ln/>
        </p:spPr>
      </p:sp>
      <p:sp>
        <p:nvSpPr>
          <p:cNvPr id="4" name="Text 2"/>
          <p:cNvSpPr/>
          <p:nvPr/>
        </p:nvSpPr>
        <p:spPr>
          <a:xfrm>
            <a:off x="365760" y="97536"/>
            <a:ext cx="11460480" cy="975360"/>
          </a:xfrm>
          <a:prstGeom prst="rect">
            <a:avLst/>
          </a:prstGeom>
          <a:noFill/>
          <a:ln/>
        </p:spPr>
        <p:txBody>
          <a:bodyPr wrap="square" rtlCol="0" anchor="ctr"/>
          <a:lstStyle/>
          <a:p>
            <a:r>
              <a:rPr lang="en-US" sz="2933" b="1" dirty="0">
                <a:solidFill>
                  <a:srgbClr val="FFFFFF"/>
                </a:solidFill>
                <a:latin typeface="Calibri" pitchFamily="34" charset="0"/>
                <a:ea typeface="Calibri" pitchFamily="34" charset="-122"/>
                <a:cs typeface="Calibri" pitchFamily="34" charset="-120"/>
              </a:rPr>
              <a:t>The Afghan Jihad Legacy (1979–1996): Gains &amp; Blowback</a:t>
            </a:r>
            <a:endParaRPr lang="en-US" sz="2933" dirty="0"/>
          </a:p>
        </p:txBody>
      </p:sp>
      <p:sp>
        <p:nvSpPr>
          <p:cNvPr id="5" name="Shape 3"/>
          <p:cNvSpPr/>
          <p:nvPr/>
        </p:nvSpPr>
        <p:spPr>
          <a:xfrm>
            <a:off x="365760" y="1402080"/>
            <a:ext cx="5486400" cy="5059680"/>
          </a:xfrm>
          <a:prstGeom prst="rect">
            <a:avLst/>
          </a:prstGeom>
          <a:solidFill>
            <a:srgbClr val="FFFFFF"/>
          </a:solidFill>
          <a:ln/>
          <a:effectLst>
            <a:outerShdw blurRad="50800" dist="25400" dir="8100000" algn="bl" rotWithShape="0">
              <a:srgbClr val="000000">
                <a:alpha val="10000"/>
              </a:srgbClr>
            </a:outerShdw>
          </a:effectLst>
        </p:spPr>
      </p:sp>
      <p:sp>
        <p:nvSpPr>
          <p:cNvPr id="6" name="Shape 4"/>
          <p:cNvSpPr/>
          <p:nvPr/>
        </p:nvSpPr>
        <p:spPr>
          <a:xfrm>
            <a:off x="365760" y="1402080"/>
            <a:ext cx="5486400" cy="548640"/>
          </a:xfrm>
          <a:prstGeom prst="rect">
            <a:avLst/>
          </a:prstGeom>
          <a:solidFill>
            <a:srgbClr val="1E4D78"/>
          </a:solidFill>
          <a:ln/>
        </p:spPr>
      </p:sp>
      <p:sp>
        <p:nvSpPr>
          <p:cNvPr id="7" name="Text 5"/>
          <p:cNvSpPr/>
          <p:nvPr/>
        </p:nvSpPr>
        <p:spPr>
          <a:xfrm>
            <a:off x="487680" y="1438656"/>
            <a:ext cx="5242560" cy="487680"/>
          </a:xfrm>
          <a:prstGeom prst="rect">
            <a:avLst/>
          </a:prstGeom>
          <a:noFill/>
          <a:ln/>
        </p:spPr>
        <p:txBody>
          <a:bodyPr wrap="square" rtlCol="0" anchor="ctr"/>
          <a:lstStyle/>
          <a:p>
            <a:r>
              <a:rPr lang="en-US" sz="1733" b="1" dirty="0">
                <a:solidFill>
                  <a:srgbClr val="FFFFFF"/>
                </a:solidFill>
                <a:latin typeface="Calibri" pitchFamily="34" charset="0"/>
                <a:ea typeface="Calibri" pitchFamily="34" charset="-122"/>
                <a:cs typeface="Calibri" pitchFamily="34" charset="-120"/>
              </a:rPr>
              <a:t>Pakistan's Strategic Gains</a:t>
            </a:r>
            <a:endParaRPr lang="en-US" sz="1733" dirty="0"/>
          </a:p>
        </p:txBody>
      </p:sp>
      <p:sp>
        <p:nvSpPr>
          <p:cNvPr id="8" name="Text 6"/>
          <p:cNvSpPr/>
          <p:nvPr/>
        </p:nvSpPr>
        <p:spPr>
          <a:xfrm>
            <a:off x="548640" y="2011680"/>
            <a:ext cx="5181600" cy="4267200"/>
          </a:xfrm>
          <a:prstGeom prst="rect">
            <a:avLst/>
          </a:prstGeom>
          <a:noFill/>
          <a:ln/>
        </p:spPr>
        <p:txBody>
          <a:bodyPr wrap="square" rtlCol="0" anchor="t"/>
          <a:lstStyle/>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Became a critical US ally — $3.2 billion in military aid (1980–88)</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ISI emerged as regional power broker with pan-Islamist network</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'Strategic depth' doctrine: using Afghanistan as defensive buffer vs. India</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Acquired nuclear technology with reduced international scrutiny</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Developed Mujahideen networks (Haqqani, Hekmatyar) as strategic assets</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Pashtun belt leadership relationships strengthened</a:t>
            </a:r>
            <a:endParaRPr lang="en-US" sz="1733" dirty="0"/>
          </a:p>
        </p:txBody>
      </p:sp>
      <p:sp>
        <p:nvSpPr>
          <p:cNvPr id="9" name="Shape 7"/>
          <p:cNvSpPr/>
          <p:nvPr/>
        </p:nvSpPr>
        <p:spPr>
          <a:xfrm>
            <a:off x="6339840" y="1402080"/>
            <a:ext cx="5486400" cy="5059680"/>
          </a:xfrm>
          <a:prstGeom prst="rect">
            <a:avLst/>
          </a:prstGeom>
          <a:solidFill>
            <a:srgbClr val="FFFFFF"/>
          </a:solidFill>
          <a:ln/>
          <a:effectLst>
            <a:outerShdw blurRad="50800" dist="25400" dir="8100000" algn="bl" rotWithShape="0">
              <a:srgbClr val="000000">
                <a:alpha val="10000"/>
              </a:srgbClr>
            </a:outerShdw>
          </a:effectLst>
        </p:spPr>
      </p:sp>
      <p:sp>
        <p:nvSpPr>
          <p:cNvPr id="10" name="Shape 8"/>
          <p:cNvSpPr/>
          <p:nvPr/>
        </p:nvSpPr>
        <p:spPr>
          <a:xfrm>
            <a:off x="6339840" y="1402080"/>
            <a:ext cx="5486400" cy="548640"/>
          </a:xfrm>
          <a:prstGeom prst="rect">
            <a:avLst/>
          </a:prstGeom>
          <a:solidFill>
            <a:srgbClr val="1A6B72"/>
          </a:solidFill>
          <a:ln/>
        </p:spPr>
      </p:sp>
      <p:sp>
        <p:nvSpPr>
          <p:cNvPr id="11" name="Text 9"/>
          <p:cNvSpPr/>
          <p:nvPr/>
        </p:nvSpPr>
        <p:spPr>
          <a:xfrm>
            <a:off x="6461760" y="1438656"/>
            <a:ext cx="5242560" cy="487680"/>
          </a:xfrm>
          <a:prstGeom prst="rect">
            <a:avLst/>
          </a:prstGeom>
          <a:noFill/>
          <a:ln/>
        </p:spPr>
        <p:txBody>
          <a:bodyPr wrap="square" rtlCol="0" anchor="ctr"/>
          <a:lstStyle/>
          <a:p>
            <a:r>
              <a:rPr lang="en-US" sz="1733" b="1" dirty="0">
                <a:solidFill>
                  <a:srgbClr val="FFFFFF"/>
                </a:solidFill>
                <a:latin typeface="Calibri" pitchFamily="34" charset="0"/>
                <a:ea typeface="Calibri" pitchFamily="34" charset="-122"/>
                <a:cs typeface="Calibri" pitchFamily="34" charset="-120"/>
              </a:rPr>
              <a:t>Long-Term Blowback</a:t>
            </a:r>
            <a:endParaRPr lang="en-US" sz="1733" dirty="0"/>
          </a:p>
        </p:txBody>
      </p:sp>
      <p:sp>
        <p:nvSpPr>
          <p:cNvPr id="12" name="Text 10"/>
          <p:cNvSpPr/>
          <p:nvPr/>
        </p:nvSpPr>
        <p:spPr>
          <a:xfrm>
            <a:off x="6400800" y="2011680"/>
            <a:ext cx="5303520" cy="4267200"/>
          </a:xfrm>
          <a:prstGeom prst="rect">
            <a:avLst/>
          </a:prstGeom>
          <a:noFill/>
          <a:ln/>
        </p:spPr>
        <p:txBody>
          <a:bodyPr wrap="square" rtlCol="0" anchor="t"/>
          <a:lstStyle/>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Kalashnikov culture: 3 million weapons flooded into Pakistan (1980s)</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Heroin epidemic: Pakistan's addicts grew from 5,000 (1979) to 1.5 million (1990)</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Sectarianism funded by Gulf money during jihad years</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Madrassas proliferated — over 20,000 by 2001 vs. 900 in 1979</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ISI-militant nexus became embedded — hard to dismantle</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Afghan civil war (1992–96) created Taliban — Pakistan's Frankenstein moment</a:t>
            </a:r>
            <a:endParaRPr lang="en-US" sz="1733" dirty="0"/>
          </a:p>
        </p:txBody>
      </p:sp>
    </p:spTree>
    <p:extLst>
      <p:ext uri="{BB962C8B-B14F-4D97-AF65-F5344CB8AC3E}">
        <p14:creationId xmlns:p14="http://schemas.microsoft.com/office/powerpoint/2010/main" val="13797844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rgbClr val="0B1F3A"/>
          </a:solidFill>
          <a:ln/>
        </p:spPr>
      </p:sp>
      <p:sp>
        <p:nvSpPr>
          <p:cNvPr id="3" name="Shape 1"/>
          <p:cNvSpPr/>
          <p:nvPr/>
        </p:nvSpPr>
        <p:spPr>
          <a:xfrm>
            <a:off x="0" y="1219200"/>
            <a:ext cx="12192000" cy="60960"/>
          </a:xfrm>
          <a:prstGeom prst="rect">
            <a:avLst/>
          </a:prstGeom>
          <a:solidFill>
            <a:srgbClr val="C9993F"/>
          </a:solidFill>
          <a:ln/>
        </p:spPr>
      </p:sp>
      <p:sp>
        <p:nvSpPr>
          <p:cNvPr id="4" name="Text 2"/>
          <p:cNvSpPr/>
          <p:nvPr/>
        </p:nvSpPr>
        <p:spPr>
          <a:xfrm>
            <a:off x="365760" y="97536"/>
            <a:ext cx="11460480" cy="975360"/>
          </a:xfrm>
          <a:prstGeom prst="rect">
            <a:avLst/>
          </a:prstGeom>
          <a:noFill/>
          <a:ln/>
        </p:spPr>
        <p:txBody>
          <a:bodyPr wrap="square" rtlCol="0" anchor="ctr"/>
          <a:lstStyle/>
          <a:p>
            <a:r>
              <a:rPr lang="en-US" sz="2933" b="1" dirty="0">
                <a:solidFill>
                  <a:srgbClr val="FFFFFF"/>
                </a:solidFill>
                <a:latin typeface="Calibri" pitchFamily="34" charset="0"/>
                <a:ea typeface="Calibri" pitchFamily="34" charset="-122"/>
                <a:cs typeface="Calibri" pitchFamily="34" charset="-120"/>
              </a:rPr>
              <a:t>Taliban Rise &amp; Pakistani Recognition (1994–2001)</a:t>
            </a:r>
            <a:endParaRPr lang="en-US" sz="2933" dirty="0"/>
          </a:p>
        </p:txBody>
      </p:sp>
      <p:sp>
        <p:nvSpPr>
          <p:cNvPr id="5" name="Text 3"/>
          <p:cNvSpPr/>
          <p:nvPr/>
        </p:nvSpPr>
        <p:spPr>
          <a:xfrm>
            <a:off x="487680" y="1402080"/>
            <a:ext cx="11216640" cy="4998720"/>
          </a:xfrm>
          <a:prstGeom prst="rect">
            <a:avLst/>
          </a:prstGeom>
          <a:noFill/>
          <a:ln/>
        </p:spPr>
        <p:txBody>
          <a:bodyPr wrap="square" rtlCol="0" anchor="t"/>
          <a:lstStyle/>
          <a:p>
            <a:pPr marL="457189" indent="-457189">
              <a:spcAft>
                <a:spcPts val="933"/>
              </a:spcAft>
              <a:buSzPct val="100000"/>
              <a:buChar char="•"/>
            </a:pPr>
            <a:r>
              <a:rPr lang="en-US" sz="1867" b="1" dirty="0">
                <a:solidFill>
                  <a:srgbClr val="1A1A2E"/>
                </a:solidFill>
                <a:latin typeface="Calibri" pitchFamily="34" charset="0"/>
                <a:ea typeface="Calibri" pitchFamily="34" charset="-122"/>
                <a:cs typeface="Calibri" pitchFamily="34" charset="-120"/>
              </a:rPr>
              <a:t>Taliban Emergence (1994): Born in Kandahar's madrassas, largely from Pakistani Deobandi seminaries (especially Darul Uloom Haqqania, Akora Khattak — 'University of Jihad').</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Pakistani Sponsorship: Pakistan, UAE, and Saudi Arabia were the only three countries to recognize the Taliban government (1996–2001). ISI provided critical logistical and financial support.</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Strategic Calculation: Taliban offered 'strategic depth' against India, Pashtun-friendly governance, and access to Central Asian trade routes — the 'pipeline diplomacy' dream.</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UNOCAL Pipeline: Pakistan mediated between Taliban and US oil company UNOCAL for a trans-Afghanistan gas pipeline from Turkmenistan — early geo-economics at play.</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Al-Qaeda Complication: Bin Laden's presence in Afghanistan and the 1998 US Embassy bombings began straining Pakistan-US relations and the Taliban alliance.</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Pre-9/11 Status: Afghanistan was effectively a Pakistani client state — Islamabad's ISI had enormous influence over Taliban leadership, policies, and foreign relations.</a:t>
            </a:r>
            <a:endParaRPr lang="en-US" sz="1867" dirty="0"/>
          </a:p>
        </p:txBody>
      </p:sp>
    </p:spTree>
    <p:extLst>
      <p:ext uri="{BB962C8B-B14F-4D97-AF65-F5344CB8AC3E}">
        <p14:creationId xmlns:p14="http://schemas.microsoft.com/office/powerpoint/2010/main" val="35043536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6800" y="2438400"/>
            <a:ext cx="7416800" cy="1200329"/>
          </a:xfrm>
          <a:prstGeom prst="rect">
            <a:avLst/>
          </a:prstGeom>
          <a:noFill/>
        </p:spPr>
        <p:txBody>
          <a:bodyPr wrap="square" rtlCol="0">
            <a:spAutoFit/>
          </a:bodyPr>
          <a:lstStyle/>
          <a:p>
            <a:r>
              <a:rPr lang="en-US" sz="7200" b="1" dirty="0" smtClean="0">
                <a:solidFill>
                  <a:srgbClr val="FF0000"/>
                </a:solidFill>
              </a:rPr>
              <a:t>THE GREAT GAME</a:t>
            </a:r>
            <a:endParaRPr lang="en-US" sz="7200" b="1" dirty="0">
              <a:solidFill>
                <a:srgbClr val="FF0000"/>
              </a:solidFill>
            </a:endParaRPr>
          </a:p>
        </p:txBody>
      </p:sp>
    </p:spTree>
    <p:extLst>
      <p:ext uri="{BB962C8B-B14F-4D97-AF65-F5344CB8AC3E}">
        <p14:creationId xmlns:p14="http://schemas.microsoft.com/office/powerpoint/2010/main" val="312556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1990s: Rise of the Taliban</a:t>
            </a:r>
            <a:br>
              <a:rPr lang="en-US" dirty="0" smtClean="0"/>
            </a:br>
            <a:endParaRPr lang="en-US" dirty="0"/>
          </a:p>
        </p:txBody>
      </p:sp>
      <p:sp>
        <p:nvSpPr>
          <p:cNvPr id="3" name="Content Placeholder 2"/>
          <p:cNvSpPr>
            <a:spLocks noGrp="1"/>
          </p:cNvSpPr>
          <p:nvPr>
            <p:ph idx="1"/>
          </p:nvPr>
        </p:nvSpPr>
        <p:spPr/>
        <p:txBody>
          <a:bodyPr/>
          <a:lstStyle/>
          <a:p>
            <a:r>
              <a:rPr lang="en-US" dirty="0" smtClean="0"/>
              <a:t>Pakistan recognized the Taliban regime (along with Saudi Arabia and UAE) in 1996.</a:t>
            </a:r>
          </a:p>
          <a:p>
            <a:r>
              <a:rPr lang="en-US" dirty="0" smtClean="0"/>
              <a:t>Sought to install a “friendly” Afghan government to secure </a:t>
            </a:r>
            <a:r>
              <a:rPr lang="en-US" b="1" dirty="0" smtClean="0">
                <a:solidFill>
                  <a:srgbClr val="C00000"/>
                </a:solidFill>
              </a:rPr>
              <a:t>strategic depth.</a:t>
            </a:r>
          </a:p>
          <a:p>
            <a:r>
              <a:rPr lang="en-US" dirty="0" smtClean="0"/>
              <a:t>Relations soured with anti-Taliban forces and Iran-backed Northern Alliance.</a:t>
            </a:r>
            <a:endParaRPr lang="en-US" dirty="0"/>
          </a:p>
        </p:txBody>
      </p:sp>
    </p:spTree>
    <p:extLst>
      <p:ext uri="{BB962C8B-B14F-4D97-AF65-F5344CB8AC3E}">
        <p14:creationId xmlns:p14="http://schemas.microsoft.com/office/powerpoint/2010/main" val="28835774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6073" y="18474"/>
            <a:ext cx="9744363" cy="78047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9885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Taliban?</a:t>
            </a:r>
            <a:endParaRPr lang="en-US" dirty="0"/>
          </a:p>
        </p:txBody>
      </p:sp>
      <p:sp>
        <p:nvSpPr>
          <p:cNvPr id="3" name="Content Placeholder 2"/>
          <p:cNvSpPr>
            <a:spLocks noGrp="1"/>
          </p:cNvSpPr>
          <p:nvPr>
            <p:ph idx="1"/>
          </p:nvPr>
        </p:nvSpPr>
        <p:spPr/>
        <p:txBody>
          <a:bodyPr/>
          <a:lstStyle/>
          <a:p>
            <a:r>
              <a:rPr lang="en-US" dirty="0" smtClean="0"/>
              <a:t>Pashtun-educated religious students from Taliban movement</a:t>
            </a:r>
          </a:p>
          <a:p>
            <a:r>
              <a:rPr lang="en-US" dirty="0" smtClean="0"/>
              <a:t>Mullah Muhammad Omer founded the group with 50 students </a:t>
            </a:r>
          </a:p>
          <a:p>
            <a:r>
              <a:rPr lang="en-US" dirty="0" smtClean="0"/>
              <a:t>It was founded in Kandahar in 1994</a:t>
            </a:r>
          </a:p>
          <a:p>
            <a:r>
              <a:rPr lang="en-US" dirty="0" smtClean="0"/>
              <a:t>Afghan Civil War (1992-1996) and the Taliban Rule</a:t>
            </a:r>
          </a:p>
          <a:p>
            <a:r>
              <a:rPr lang="en-US" dirty="0" smtClean="0"/>
              <a:t>Islamic Emirate of Afghanistan (1996-2001)</a:t>
            </a:r>
          </a:p>
          <a:p>
            <a:r>
              <a:rPr lang="en-US" dirty="0" smtClean="0"/>
              <a:t>The US Invasion in 2001 after the 9/11 Attacks</a:t>
            </a:r>
          </a:p>
          <a:p>
            <a:r>
              <a:rPr lang="en-US" dirty="0" smtClean="0"/>
              <a:t>Fall of Kabul 2021 and Takeover of the Taliban</a:t>
            </a:r>
          </a:p>
          <a:p>
            <a:endParaRPr lang="en-US" dirty="0"/>
          </a:p>
        </p:txBody>
      </p:sp>
    </p:spTree>
    <p:extLst>
      <p:ext uri="{BB962C8B-B14F-4D97-AF65-F5344CB8AC3E}">
        <p14:creationId xmlns:p14="http://schemas.microsoft.com/office/powerpoint/2010/main" val="42776443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TTP: Tahreek e Taliban Pakistan</a:t>
            </a:r>
            <a:endParaRPr lang="en-US" dirty="0"/>
          </a:p>
        </p:txBody>
      </p:sp>
      <p:sp>
        <p:nvSpPr>
          <p:cNvPr id="3" name="Content Placeholder 2"/>
          <p:cNvSpPr>
            <a:spLocks noGrp="1"/>
          </p:cNvSpPr>
          <p:nvPr>
            <p:ph idx="1"/>
          </p:nvPr>
        </p:nvSpPr>
        <p:spPr/>
        <p:txBody>
          <a:bodyPr/>
          <a:lstStyle/>
          <a:p>
            <a:r>
              <a:rPr lang="en-US" dirty="0" smtClean="0"/>
              <a:t>Formed in 2007 by Baitullah Mehsud</a:t>
            </a:r>
          </a:p>
          <a:p>
            <a:r>
              <a:rPr lang="en-US" dirty="0" smtClean="0"/>
              <a:t>Also known as “Pakistani Taliban”</a:t>
            </a:r>
          </a:p>
          <a:p>
            <a:r>
              <a:rPr lang="en-US" dirty="0" smtClean="0"/>
              <a:t>The Pakistani Taliban share a common ideology with the Afghan Taliban</a:t>
            </a:r>
          </a:p>
          <a:p>
            <a:r>
              <a:rPr lang="en-US" dirty="0" smtClean="0"/>
              <a:t>Assisted them in the 2001–2021 war</a:t>
            </a:r>
          </a:p>
          <a:p>
            <a:r>
              <a:rPr lang="en-US" dirty="0" smtClean="0"/>
              <a:t>It takes guidance from Al-Qaeda</a:t>
            </a:r>
          </a:p>
          <a:p>
            <a:r>
              <a:rPr lang="en-US" dirty="0" smtClean="0"/>
              <a:t>Aims to overthrow the government in Pakistan</a:t>
            </a:r>
          </a:p>
          <a:p>
            <a:r>
              <a:rPr lang="en-US" dirty="0" smtClean="0"/>
              <a:t>Terrorist Campaign against Pakistan Army</a:t>
            </a:r>
          </a:p>
          <a:p>
            <a:endParaRPr lang="en-US" dirty="0"/>
          </a:p>
        </p:txBody>
      </p:sp>
    </p:spTree>
    <p:extLst>
      <p:ext uri="{BB962C8B-B14F-4D97-AF65-F5344CB8AC3E}">
        <p14:creationId xmlns:p14="http://schemas.microsoft.com/office/powerpoint/2010/main" val="331624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TTP Want?</a:t>
            </a:r>
            <a:endParaRPr lang="en-US" dirty="0"/>
          </a:p>
        </p:txBody>
      </p:sp>
      <p:sp>
        <p:nvSpPr>
          <p:cNvPr id="3" name="Content Placeholder 2"/>
          <p:cNvSpPr>
            <a:spLocks noGrp="1"/>
          </p:cNvSpPr>
          <p:nvPr>
            <p:ph idx="1"/>
          </p:nvPr>
        </p:nvSpPr>
        <p:spPr/>
        <p:txBody>
          <a:bodyPr/>
          <a:lstStyle/>
          <a:p>
            <a:r>
              <a:rPr lang="en-US" dirty="0" smtClean="0"/>
              <a:t>A substantial reduction of Pakistani military forces from the country’s former tribal areas</a:t>
            </a:r>
          </a:p>
          <a:p>
            <a:endParaRPr lang="en-US" dirty="0" smtClean="0"/>
          </a:p>
          <a:p>
            <a:r>
              <a:rPr lang="en-US" dirty="0" smtClean="0"/>
              <a:t>The Reversal of the 2018 merger of the tribal areas into mainland Pakistan through an amendment to Pakistan’s constitution — known as the FATA merger</a:t>
            </a:r>
          </a:p>
          <a:p>
            <a:endParaRPr lang="en-US" dirty="0" smtClean="0"/>
          </a:p>
          <a:p>
            <a:r>
              <a:rPr lang="en-US" dirty="0" smtClean="0"/>
              <a:t>Removal of border fences</a:t>
            </a:r>
          </a:p>
          <a:p>
            <a:endParaRPr lang="en-US" dirty="0"/>
          </a:p>
        </p:txBody>
      </p:sp>
    </p:spTree>
    <p:extLst>
      <p:ext uri="{BB962C8B-B14F-4D97-AF65-F5344CB8AC3E}">
        <p14:creationId xmlns:p14="http://schemas.microsoft.com/office/powerpoint/2010/main" val="304368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Strategic Depth</a:t>
            </a:r>
            <a:endParaRPr lang="en-US" dirty="0"/>
          </a:p>
        </p:txBody>
      </p:sp>
      <p:pic>
        <p:nvPicPr>
          <p:cNvPr id="4" name="Content Placeholder 3"/>
          <p:cNvPicPr>
            <a:picLocks noGrp="1" noChangeAspect="1"/>
          </p:cNvPicPr>
          <p:nvPr>
            <p:ph idx="1"/>
          </p:nvPr>
        </p:nvPicPr>
        <p:blipFill>
          <a:blip r:embed="rId2"/>
          <a:stretch>
            <a:fillRect/>
          </a:stretch>
        </p:blipFill>
        <p:spPr>
          <a:xfrm>
            <a:off x="6779490" y="2642934"/>
            <a:ext cx="5412509" cy="3606579"/>
          </a:xfrm>
          <a:prstGeom prst="rect">
            <a:avLst/>
          </a:prstGeom>
        </p:spPr>
      </p:pic>
      <p:sp>
        <p:nvSpPr>
          <p:cNvPr id="5" name="TextBox 4"/>
          <p:cNvSpPr txBox="1"/>
          <p:nvPr/>
        </p:nvSpPr>
        <p:spPr>
          <a:xfrm>
            <a:off x="979055" y="1690688"/>
            <a:ext cx="10538690" cy="646331"/>
          </a:xfrm>
          <a:prstGeom prst="rect">
            <a:avLst/>
          </a:prstGeom>
          <a:noFill/>
        </p:spPr>
        <p:txBody>
          <a:bodyPr wrap="square" rtlCol="0">
            <a:spAutoFit/>
          </a:bodyPr>
          <a:lstStyle/>
          <a:p>
            <a:r>
              <a:rPr lang="en-US" smtClean="0"/>
              <a:t>In military literature, strategic depth encompasses the geographical distance between front lines and crucial areas such as industrial cores, capital cities, and military production centers.</a:t>
            </a:r>
            <a:endParaRPr lang="en-US" dirty="0"/>
          </a:p>
        </p:txBody>
      </p:sp>
      <p:sp>
        <p:nvSpPr>
          <p:cNvPr id="6" name="TextBox 5"/>
          <p:cNvSpPr txBox="1"/>
          <p:nvPr/>
        </p:nvSpPr>
        <p:spPr>
          <a:xfrm>
            <a:off x="1062182" y="2854036"/>
            <a:ext cx="5717308" cy="2185727"/>
          </a:xfrm>
          <a:prstGeom prst="rect">
            <a:avLst/>
          </a:prstGeom>
          <a:noFill/>
        </p:spPr>
        <p:txBody>
          <a:bodyPr wrap="square" rtlCol="0">
            <a:spAutoFit/>
          </a:bodyPr>
          <a:lstStyle/>
          <a:p>
            <a:pPr marL="228600" lvl="0" indent="-228600">
              <a:lnSpc>
                <a:spcPct val="90000"/>
              </a:lnSpc>
              <a:spcBef>
                <a:spcPts val="1000"/>
              </a:spcBef>
              <a:buFont typeface="Arial" panose="020B0604020202020204" pitchFamily="34" charset="0"/>
              <a:buChar char="•"/>
            </a:pPr>
            <a:r>
              <a:rPr lang="en-US" sz="2800">
                <a:solidFill>
                  <a:prstClr val="black"/>
                </a:solidFill>
              </a:rPr>
              <a:t>Pakistan’s Context</a:t>
            </a:r>
          </a:p>
          <a:p>
            <a:pPr marL="228600" lvl="0" indent="-228600">
              <a:lnSpc>
                <a:spcPct val="90000"/>
              </a:lnSpc>
              <a:spcBef>
                <a:spcPts val="1000"/>
              </a:spcBef>
              <a:buFont typeface="Arial" panose="020B0604020202020204" pitchFamily="34" charset="0"/>
              <a:buChar char="•"/>
            </a:pPr>
            <a:endParaRPr lang="en-US" sz="2800">
              <a:solidFill>
                <a:prstClr val="black"/>
              </a:solidFill>
            </a:endParaRPr>
          </a:p>
          <a:p>
            <a:pPr marL="685800" lvl="1" indent="-228600">
              <a:lnSpc>
                <a:spcPct val="90000"/>
              </a:lnSpc>
              <a:spcBef>
                <a:spcPts val="500"/>
              </a:spcBef>
              <a:buFont typeface="Arial" panose="020B0604020202020204" pitchFamily="34" charset="0"/>
              <a:buChar char="•"/>
            </a:pPr>
            <a:r>
              <a:rPr lang="en-US" sz="2400">
                <a:solidFill>
                  <a:prstClr val="black"/>
                </a:solidFill>
              </a:rPr>
              <a:t>Hostile Eastern Border</a:t>
            </a:r>
          </a:p>
          <a:p>
            <a:pPr marL="685800" lvl="1" indent="-228600">
              <a:lnSpc>
                <a:spcPct val="90000"/>
              </a:lnSpc>
              <a:spcBef>
                <a:spcPts val="500"/>
              </a:spcBef>
              <a:buFont typeface="Arial" panose="020B0604020202020204" pitchFamily="34" charset="0"/>
              <a:buChar char="•"/>
            </a:pPr>
            <a:r>
              <a:rPr lang="en-US" sz="2400">
                <a:solidFill>
                  <a:prstClr val="black"/>
                </a:solidFill>
              </a:rPr>
              <a:t>Favourable Government in Afghanistan</a:t>
            </a:r>
          </a:p>
          <a:p>
            <a:pPr marL="685800" lvl="1" indent="-228600">
              <a:lnSpc>
                <a:spcPct val="90000"/>
              </a:lnSpc>
              <a:spcBef>
                <a:spcPts val="500"/>
              </a:spcBef>
              <a:buFont typeface="Arial" panose="020B0604020202020204" pitchFamily="34" charset="0"/>
              <a:buChar char="•"/>
            </a:pPr>
            <a:r>
              <a:rPr lang="en-US" sz="2400">
                <a:solidFill>
                  <a:prstClr val="black"/>
                </a:solidFill>
              </a:rPr>
              <a:t>Good Relationships with CARs</a:t>
            </a:r>
            <a:endParaRPr lang="en-US" sz="2400" dirty="0">
              <a:solidFill>
                <a:prstClr val="black"/>
              </a:solidFill>
            </a:endParaRPr>
          </a:p>
        </p:txBody>
      </p:sp>
    </p:spTree>
    <p:extLst>
      <p:ext uri="{BB962C8B-B14F-4D97-AF65-F5344CB8AC3E}">
        <p14:creationId xmlns:p14="http://schemas.microsoft.com/office/powerpoint/2010/main" val="25641997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Post-9/11 (2001–2021):</a:t>
            </a:r>
            <a:br>
              <a:rPr lang="en-US" dirty="0" smtClean="0"/>
            </a:br>
            <a:endParaRPr lang="en-US" dirty="0"/>
          </a:p>
        </p:txBody>
      </p:sp>
      <p:sp>
        <p:nvSpPr>
          <p:cNvPr id="3" name="Content Placeholder 2"/>
          <p:cNvSpPr>
            <a:spLocks noGrp="1"/>
          </p:cNvSpPr>
          <p:nvPr>
            <p:ph idx="1"/>
          </p:nvPr>
        </p:nvSpPr>
        <p:spPr/>
        <p:txBody>
          <a:bodyPr/>
          <a:lstStyle/>
          <a:p>
            <a:r>
              <a:rPr lang="en-US" dirty="0" smtClean="0"/>
              <a:t>Complexity and Double Game</a:t>
            </a:r>
          </a:p>
          <a:p>
            <a:r>
              <a:rPr lang="en-US" dirty="0" smtClean="0"/>
              <a:t>Pakistan officially joined the U.S.-led War on Terror.</a:t>
            </a:r>
          </a:p>
          <a:p>
            <a:r>
              <a:rPr lang="en-US" dirty="0" smtClean="0"/>
              <a:t>Allegedly harbored elements of Afghan Taliban, while battling Tehrik-i-Taliban Pakistan (TTP) internally.</a:t>
            </a:r>
          </a:p>
          <a:p>
            <a:r>
              <a:rPr lang="en-US" dirty="0" smtClean="0"/>
              <a:t>U.S. and Afghan governments accused Pakistan of duplicity.</a:t>
            </a:r>
            <a:endParaRPr lang="en-US" dirty="0"/>
          </a:p>
        </p:txBody>
      </p:sp>
    </p:spTree>
    <p:extLst>
      <p:ext uri="{BB962C8B-B14F-4D97-AF65-F5344CB8AC3E}">
        <p14:creationId xmlns:p14="http://schemas.microsoft.com/office/powerpoint/2010/main" val="300283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39215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14584" y="1390650"/>
            <a:ext cx="6935816" cy="3892550"/>
          </a:xfrm>
          <a:prstGeom prst="rect">
            <a:avLst/>
          </a:prstGeom>
        </p:spPr>
      </p:pic>
    </p:spTree>
    <p:extLst>
      <p:ext uri="{BB962C8B-B14F-4D97-AF65-F5344CB8AC3E}">
        <p14:creationId xmlns:p14="http://schemas.microsoft.com/office/powerpoint/2010/main" val="27020321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 on Terror</a:t>
            </a:r>
            <a:endParaRPr lang="en-US" dirty="0"/>
          </a:p>
        </p:txBody>
      </p:sp>
      <p:sp>
        <p:nvSpPr>
          <p:cNvPr id="3" name="Content Placeholder 2"/>
          <p:cNvSpPr>
            <a:spLocks noGrp="1"/>
          </p:cNvSpPr>
          <p:nvPr>
            <p:ph idx="1"/>
          </p:nvPr>
        </p:nvSpPr>
        <p:spPr/>
        <p:txBody>
          <a:bodyPr/>
          <a:lstStyle/>
          <a:p>
            <a:r>
              <a:rPr lang="en-US" dirty="0" smtClean="0"/>
              <a:t>Pakistan as a frontline ally and a battlefield</a:t>
            </a:r>
          </a:p>
          <a:p>
            <a:r>
              <a:rPr lang="en-US" dirty="0" smtClean="0"/>
              <a:t>9/11 and Global Response</a:t>
            </a:r>
          </a:p>
          <a:p>
            <a:pPr lvl="1"/>
            <a:r>
              <a:rPr lang="en-US" dirty="0" smtClean="0"/>
              <a:t>NATO's invocation of Article 5</a:t>
            </a:r>
          </a:p>
          <a:p>
            <a:pPr lvl="1"/>
            <a:r>
              <a:rPr lang="en-US" dirty="0" smtClean="0"/>
              <a:t>US invasion of Afghanistan</a:t>
            </a:r>
          </a:p>
          <a:p>
            <a:r>
              <a:rPr lang="en-US" b="1" i="1" dirty="0" smtClean="0">
                <a:solidFill>
                  <a:srgbClr val="7030A0"/>
                </a:solidFill>
              </a:rPr>
              <a:t>Article 5 of the North Atlantic Treaty is a cornerstone of NATO, establishing the </a:t>
            </a:r>
            <a:r>
              <a:rPr lang="en-US" b="1" i="1" u="sng" dirty="0" smtClean="0">
                <a:solidFill>
                  <a:srgbClr val="7030A0"/>
                </a:solidFill>
              </a:rPr>
              <a:t>principle of collective defense</a:t>
            </a:r>
            <a:r>
              <a:rPr lang="en-US" b="1" i="1" dirty="0" smtClean="0">
                <a:solidFill>
                  <a:srgbClr val="7030A0"/>
                </a:solidFill>
              </a:rPr>
              <a:t>. It states that an attack against one member is considered an attack against all, obligating each member to assist the attacked nation. This assistance can include the use of armed force, but the specific actions taken are determined by each individual member</a:t>
            </a:r>
          </a:p>
          <a:p>
            <a:pPr lvl="1"/>
            <a:endParaRPr lang="en-US" dirty="0"/>
          </a:p>
        </p:txBody>
      </p:sp>
    </p:spTree>
    <p:extLst>
      <p:ext uri="{BB962C8B-B14F-4D97-AF65-F5344CB8AC3E}">
        <p14:creationId xmlns:p14="http://schemas.microsoft.com/office/powerpoint/2010/main" val="2298856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0945" y="1006764"/>
            <a:ext cx="9088582" cy="4524315"/>
          </a:xfrm>
          <a:prstGeom prst="rect">
            <a:avLst/>
          </a:prstGeom>
          <a:noFill/>
        </p:spPr>
        <p:txBody>
          <a:bodyPr wrap="square" rtlCol="0">
            <a:spAutoFit/>
          </a:bodyPr>
          <a:lstStyle/>
          <a:p>
            <a:r>
              <a:rPr lang="en-US" sz="3200" dirty="0" smtClean="0"/>
              <a:t>The Great </a:t>
            </a:r>
            <a:r>
              <a:rPr lang="en-US" sz="3200" dirty="0"/>
              <a:t>Game, </a:t>
            </a:r>
            <a:r>
              <a:rPr lang="en-US" sz="3200" b="1" dirty="0">
                <a:solidFill>
                  <a:srgbClr val="FF0000"/>
                </a:solidFill>
              </a:rPr>
              <a:t>Rivalry between Britain and Russia in Central Asia in the late 19th century. </a:t>
            </a:r>
            <a:r>
              <a:rPr lang="en-US" sz="3200" dirty="0"/>
              <a:t>The term was used by </a:t>
            </a:r>
            <a:r>
              <a:rPr lang="en-US" sz="3200" b="1" dirty="0"/>
              <a:t>Rudyard Kipling in his novel Kim (1901). </a:t>
            </a:r>
            <a:r>
              <a:rPr lang="en-US" sz="3200" dirty="0"/>
              <a:t>British attitudes were influenced by the reports of official, semiofficial, and private adventurers enjoying the thrill of clandestine operations beyond the frontiers of India, reports that frequently embellished (or even invented) accounts of Russian machinations and the vacillating loyalties of local chieftains.</a:t>
            </a:r>
          </a:p>
        </p:txBody>
      </p:sp>
    </p:spTree>
    <p:extLst>
      <p:ext uri="{BB962C8B-B14F-4D97-AF65-F5344CB8AC3E}">
        <p14:creationId xmlns:p14="http://schemas.microsoft.com/office/powerpoint/2010/main" val="11730705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rgbClr val="0B1F3A"/>
          </a:solidFill>
          <a:ln/>
        </p:spPr>
      </p:sp>
      <p:sp>
        <p:nvSpPr>
          <p:cNvPr id="3" name="Shape 1"/>
          <p:cNvSpPr/>
          <p:nvPr/>
        </p:nvSpPr>
        <p:spPr>
          <a:xfrm>
            <a:off x="0" y="1219200"/>
            <a:ext cx="12192000" cy="60960"/>
          </a:xfrm>
          <a:prstGeom prst="rect">
            <a:avLst/>
          </a:prstGeom>
          <a:solidFill>
            <a:srgbClr val="C9993F"/>
          </a:solidFill>
          <a:ln/>
        </p:spPr>
      </p:sp>
      <p:sp>
        <p:nvSpPr>
          <p:cNvPr id="4" name="Text 2"/>
          <p:cNvSpPr/>
          <p:nvPr/>
        </p:nvSpPr>
        <p:spPr>
          <a:xfrm>
            <a:off x="365760" y="97536"/>
            <a:ext cx="11460480" cy="975360"/>
          </a:xfrm>
          <a:prstGeom prst="rect">
            <a:avLst/>
          </a:prstGeom>
          <a:noFill/>
          <a:ln/>
        </p:spPr>
        <p:txBody>
          <a:bodyPr wrap="square" rtlCol="0" anchor="ctr"/>
          <a:lstStyle/>
          <a:p>
            <a:r>
              <a:rPr lang="en-US" sz="2933" b="1" dirty="0">
                <a:solidFill>
                  <a:srgbClr val="FFFFFF"/>
                </a:solidFill>
                <a:latin typeface="Calibri" pitchFamily="34" charset="0"/>
                <a:ea typeface="Calibri" pitchFamily="34" charset="-122"/>
                <a:cs typeface="Calibri" pitchFamily="34" charset="-120"/>
              </a:rPr>
              <a:t>Pakistan's Post-9/11 Strategic Reversal: Musharraf's Fateful Choice</a:t>
            </a:r>
            <a:endParaRPr lang="en-US" sz="2933" dirty="0"/>
          </a:p>
        </p:txBody>
      </p:sp>
      <p:sp>
        <p:nvSpPr>
          <p:cNvPr id="5" name="Text 3"/>
          <p:cNvSpPr/>
          <p:nvPr/>
        </p:nvSpPr>
        <p:spPr>
          <a:xfrm>
            <a:off x="487680" y="1402080"/>
            <a:ext cx="11216640" cy="4998720"/>
          </a:xfrm>
          <a:prstGeom prst="rect">
            <a:avLst/>
          </a:prstGeom>
          <a:noFill/>
          <a:ln/>
        </p:spPr>
        <p:txBody>
          <a:bodyPr wrap="square" rtlCol="0" anchor="t"/>
          <a:lstStyle/>
          <a:p>
            <a:pPr marL="457189" indent="-457189">
              <a:spcAft>
                <a:spcPts val="933"/>
              </a:spcAft>
              <a:buSzPct val="100000"/>
              <a:buChar char="•"/>
            </a:pPr>
            <a:r>
              <a:rPr lang="en-US" sz="1867" b="1" dirty="0">
                <a:solidFill>
                  <a:srgbClr val="1A1A2E"/>
                </a:solidFill>
                <a:latin typeface="Calibri" pitchFamily="34" charset="0"/>
                <a:ea typeface="Calibri" pitchFamily="34" charset="-122"/>
                <a:cs typeface="Calibri" pitchFamily="34" charset="-120"/>
              </a:rPr>
              <a:t>9/11 Ultimatum: US Deputy Secretary of State Richard Armitage reportedly told ISI Chief Mahmood Ahmed: 'Be prepared to be bombed back to the Stone Age' unless Pakistan cooperates.</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Pakistan's Seven Commitments (Sept 2001): Granted US air corridors, logistical support, intelligence sharing, fuel depots — a 180° shift from Taliban patron to anti-Taliban partner.</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The Double Game Allegation: Pakistan publicly fought Taliban while elements of ISI allegedly sheltered Afghan Taliban leadership (Quetta Shura) in Balochistan — a fundamental contradiction.</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Quetta Shura: Afghan Taliban's senior leadership reportedly operated from Quetta, Pakistan — US intelligence confirmed Taliban commander networks in Peshawar and Quetta.</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US Aid ($33 billion, 2001–2021): Pakistan received massive Coalition Support Funds — became heavily dependent on US financial flows even while maintaining Taliban contacts.</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Haqqani Network: Jalaluddin and Sirajuddin Haqqani — ISI's prized assets — operated from North Waziristan, attacking NATO forces in Afghanistan with apparent impunity.</a:t>
            </a:r>
            <a:endParaRPr lang="en-US" sz="1867" dirty="0"/>
          </a:p>
        </p:txBody>
      </p:sp>
    </p:spTree>
    <p:extLst>
      <p:ext uri="{BB962C8B-B14F-4D97-AF65-F5344CB8AC3E}">
        <p14:creationId xmlns:p14="http://schemas.microsoft.com/office/powerpoint/2010/main" val="2401495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rgbClr val="0B1F3A"/>
          </a:solidFill>
          <a:ln/>
        </p:spPr>
      </p:sp>
      <p:sp>
        <p:nvSpPr>
          <p:cNvPr id="3" name="Shape 1"/>
          <p:cNvSpPr/>
          <p:nvPr/>
        </p:nvSpPr>
        <p:spPr>
          <a:xfrm>
            <a:off x="0" y="1219200"/>
            <a:ext cx="12192000" cy="60960"/>
          </a:xfrm>
          <a:prstGeom prst="rect">
            <a:avLst/>
          </a:prstGeom>
          <a:solidFill>
            <a:srgbClr val="C9993F"/>
          </a:solidFill>
          <a:ln/>
        </p:spPr>
      </p:sp>
      <p:sp>
        <p:nvSpPr>
          <p:cNvPr id="4" name="Text 2"/>
          <p:cNvSpPr/>
          <p:nvPr/>
        </p:nvSpPr>
        <p:spPr>
          <a:xfrm>
            <a:off x="365760" y="97536"/>
            <a:ext cx="11460480" cy="975360"/>
          </a:xfrm>
          <a:prstGeom prst="rect">
            <a:avLst/>
          </a:prstGeom>
          <a:noFill/>
          <a:ln/>
        </p:spPr>
        <p:txBody>
          <a:bodyPr wrap="square" rtlCol="0" anchor="ctr"/>
          <a:lstStyle/>
          <a:p>
            <a:r>
              <a:rPr lang="en-US" sz="2933" b="1" dirty="0">
                <a:solidFill>
                  <a:srgbClr val="FFFFFF"/>
                </a:solidFill>
                <a:latin typeface="Calibri" pitchFamily="34" charset="0"/>
                <a:ea typeface="Calibri" pitchFamily="34" charset="-122"/>
                <a:cs typeface="Calibri" pitchFamily="34" charset="-120"/>
              </a:rPr>
              <a:t>Key Events: Pakistan-Afghanistan Relations 2001–2021</a:t>
            </a:r>
            <a:endParaRPr lang="en-US" sz="2933" dirty="0"/>
          </a:p>
        </p:txBody>
      </p:sp>
      <p:sp>
        <p:nvSpPr>
          <p:cNvPr id="5" name="Shape 3"/>
          <p:cNvSpPr/>
          <p:nvPr/>
        </p:nvSpPr>
        <p:spPr>
          <a:xfrm>
            <a:off x="1950720" y="1402080"/>
            <a:ext cx="0" cy="5120640"/>
          </a:xfrm>
          <a:prstGeom prst="line">
            <a:avLst/>
          </a:prstGeom>
          <a:noFill/>
          <a:ln w="31750">
            <a:solidFill>
              <a:srgbClr val="C9993F"/>
            </a:solidFill>
            <a:prstDash val="solid"/>
          </a:ln>
        </p:spPr>
      </p:sp>
      <p:sp>
        <p:nvSpPr>
          <p:cNvPr id="6" name="Shape 4"/>
          <p:cNvSpPr/>
          <p:nvPr/>
        </p:nvSpPr>
        <p:spPr>
          <a:xfrm>
            <a:off x="1706880" y="1597152"/>
            <a:ext cx="463296" cy="463296"/>
          </a:xfrm>
          <a:prstGeom prst="ellipse">
            <a:avLst/>
          </a:prstGeom>
          <a:solidFill>
            <a:srgbClr val="C0392B"/>
          </a:solidFill>
          <a:ln/>
        </p:spPr>
      </p:sp>
      <p:sp>
        <p:nvSpPr>
          <p:cNvPr id="7" name="Text 5"/>
          <p:cNvSpPr/>
          <p:nvPr/>
        </p:nvSpPr>
        <p:spPr>
          <a:xfrm>
            <a:off x="121920" y="1475232"/>
            <a:ext cx="1463040" cy="670560"/>
          </a:xfrm>
          <a:prstGeom prst="rect">
            <a:avLst/>
          </a:prstGeom>
          <a:noFill/>
          <a:ln/>
        </p:spPr>
        <p:txBody>
          <a:bodyPr wrap="square" rtlCol="0" anchor="ctr"/>
          <a:lstStyle/>
          <a:p>
            <a:pPr algn="r"/>
            <a:r>
              <a:rPr lang="en-US" sz="1733" b="1" dirty="0">
                <a:solidFill>
                  <a:srgbClr val="C0392B"/>
                </a:solidFill>
                <a:latin typeface="Calibri" pitchFamily="34" charset="0"/>
                <a:ea typeface="Calibri" pitchFamily="34" charset="-122"/>
                <a:cs typeface="Calibri" pitchFamily="34" charset="-120"/>
              </a:rPr>
              <a:t>2001</a:t>
            </a:r>
            <a:endParaRPr lang="en-US" sz="1733" dirty="0"/>
          </a:p>
        </p:txBody>
      </p:sp>
      <p:sp>
        <p:nvSpPr>
          <p:cNvPr id="8" name="Text 6"/>
          <p:cNvSpPr/>
          <p:nvPr/>
        </p:nvSpPr>
        <p:spPr>
          <a:xfrm>
            <a:off x="2560320" y="147523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9/11 attack → US invades Afghanistan → Pakistan joins coalition. Operation Enduring Freedom begins. Taliban regime collapses in weeks. Bonn Agreement establishes Karzai government.</a:t>
            </a:r>
            <a:endParaRPr lang="en-US" sz="1733" dirty="0"/>
          </a:p>
        </p:txBody>
      </p:sp>
      <p:sp>
        <p:nvSpPr>
          <p:cNvPr id="9" name="Shape 7"/>
          <p:cNvSpPr/>
          <p:nvPr/>
        </p:nvSpPr>
        <p:spPr>
          <a:xfrm>
            <a:off x="1706880" y="2328672"/>
            <a:ext cx="463296" cy="463296"/>
          </a:xfrm>
          <a:prstGeom prst="ellipse">
            <a:avLst/>
          </a:prstGeom>
          <a:solidFill>
            <a:srgbClr val="1E4D78"/>
          </a:solidFill>
          <a:ln/>
        </p:spPr>
      </p:sp>
      <p:sp>
        <p:nvSpPr>
          <p:cNvPr id="10" name="Text 8"/>
          <p:cNvSpPr/>
          <p:nvPr/>
        </p:nvSpPr>
        <p:spPr>
          <a:xfrm>
            <a:off x="121920" y="2206752"/>
            <a:ext cx="1463040" cy="670560"/>
          </a:xfrm>
          <a:prstGeom prst="rect">
            <a:avLst/>
          </a:prstGeom>
          <a:noFill/>
          <a:ln/>
        </p:spPr>
        <p:txBody>
          <a:bodyPr wrap="square" rtlCol="0" anchor="ctr"/>
          <a:lstStyle/>
          <a:p>
            <a:pPr algn="r"/>
            <a:r>
              <a:rPr lang="en-US" sz="1733" b="1" dirty="0">
                <a:solidFill>
                  <a:srgbClr val="1E4D78"/>
                </a:solidFill>
                <a:latin typeface="Calibri" pitchFamily="34" charset="0"/>
                <a:ea typeface="Calibri" pitchFamily="34" charset="-122"/>
                <a:cs typeface="Calibri" pitchFamily="34" charset="-120"/>
              </a:rPr>
              <a:t>2004–07</a:t>
            </a:r>
            <a:endParaRPr lang="en-US" sz="1733" dirty="0"/>
          </a:p>
        </p:txBody>
      </p:sp>
      <p:sp>
        <p:nvSpPr>
          <p:cNvPr id="11" name="Text 9"/>
          <p:cNvSpPr/>
          <p:nvPr/>
        </p:nvSpPr>
        <p:spPr>
          <a:xfrm>
            <a:off x="2560320" y="220675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Pakistan launches military operations in FATA (South Waziristan). TTP formed in 2007 as umbrella of anti-Pakistan militants. Red Mosque siege in Islamabad (2007).</a:t>
            </a:r>
            <a:endParaRPr lang="en-US" sz="1733" dirty="0"/>
          </a:p>
        </p:txBody>
      </p:sp>
      <p:sp>
        <p:nvSpPr>
          <p:cNvPr id="12" name="Shape 10"/>
          <p:cNvSpPr/>
          <p:nvPr/>
        </p:nvSpPr>
        <p:spPr>
          <a:xfrm>
            <a:off x="1706880" y="3060192"/>
            <a:ext cx="463296" cy="463296"/>
          </a:xfrm>
          <a:prstGeom prst="ellipse">
            <a:avLst/>
          </a:prstGeom>
          <a:solidFill>
            <a:srgbClr val="1A6B72"/>
          </a:solidFill>
          <a:ln/>
        </p:spPr>
      </p:sp>
      <p:sp>
        <p:nvSpPr>
          <p:cNvPr id="13" name="Text 11"/>
          <p:cNvSpPr/>
          <p:nvPr/>
        </p:nvSpPr>
        <p:spPr>
          <a:xfrm>
            <a:off x="121920" y="2938272"/>
            <a:ext cx="1463040" cy="670560"/>
          </a:xfrm>
          <a:prstGeom prst="rect">
            <a:avLst/>
          </a:prstGeom>
          <a:noFill/>
          <a:ln/>
        </p:spPr>
        <p:txBody>
          <a:bodyPr wrap="square" rtlCol="0" anchor="ctr"/>
          <a:lstStyle/>
          <a:p>
            <a:pPr algn="r"/>
            <a:r>
              <a:rPr lang="en-US" sz="1733" b="1" dirty="0">
                <a:solidFill>
                  <a:srgbClr val="1A6B72"/>
                </a:solidFill>
                <a:latin typeface="Calibri" pitchFamily="34" charset="0"/>
                <a:ea typeface="Calibri" pitchFamily="34" charset="-122"/>
                <a:cs typeface="Calibri" pitchFamily="34" charset="-120"/>
              </a:rPr>
              <a:t>2008–11</a:t>
            </a:r>
            <a:endParaRPr lang="en-US" sz="1733" dirty="0"/>
          </a:p>
        </p:txBody>
      </p:sp>
      <p:sp>
        <p:nvSpPr>
          <p:cNvPr id="14" name="Text 12"/>
          <p:cNvSpPr/>
          <p:nvPr/>
        </p:nvSpPr>
        <p:spPr>
          <a:xfrm>
            <a:off x="2560320" y="293827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Haqqani Network attacks NATO supply lines. US-Pak tensions peak with Kerry-Lugar Act, Raymond Davis affair (2011), Abbottabad (OBL killed May 2011).</a:t>
            </a:r>
            <a:endParaRPr lang="en-US" sz="1733" dirty="0"/>
          </a:p>
        </p:txBody>
      </p:sp>
      <p:sp>
        <p:nvSpPr>
          <p:cNvPr id="15" name="Shape 13"/>
          <p:cNvSpPr/>
          <p:nvPr/>
        </p:nvSpPr>
        <p:spPr>
          <a:xfrm>
            <a:off x="1706880" y="3791712"/>
            <a:ext cx="463296" cy="463296"/>
          </a:xfrm>
          <a:prstGeom prst="ellipse">
            <a:avLst/>
          </a:prstGeom>
          <a:solidFill>
            <a:srgbClr val="C9993F"/>
          </a:solidFill>
          <a:ln/>
        </p:spPr>
      </p:sp>
      <p:sp>
        <p:nvSpPr>
          <p:cNvPr id="16" name="Text 14"/>
          <p:cNvSpPr/>
          <p:nvPr/>
        </p:nvSpPr>
        <p:spPr>
          <a:xfrm>
            <a:off x="121920" y="3669792"/>
            <a:ext cx="1463040" cy="670560"/>
          </a:xfrm>
          <a:prstGeom prst="rect">
            <a:avLst/>
          </a:prstGeom>
          <a:noFill/>
          <a:ln/>
        </p:spPr>
        <p:txBody>
          <a:bodyPr wrap="square" rtlCol="0" anchor="ctr"/>
          <a:lstStyle/>
          <a:p>
            <a:pPr algn="r"/>
            <a:r>
              <a:rPr lang="en-US" sz="1733" b="1" dirty="0">
                <a:solidFill>
                  <a:srgbClr val="C9993F"/>
                </a:solidFill>
                <a:latin typeface="Calibri" pitchFamily="34" charset="0"/>
                <a:ea typeface="Calibri" pitchFamily="34" charset="-122"/>
                <a:cs typeface="Calibri" pitchFamily="34" charset="-120"/>
              </a:rPr>
              <a:t>2011</a:t>
            </a:r>
            <a:endParaRPr lang="en-US" sz="1733" dirty="0"/>
          </a:p>
        </p:txBody>
      </p:sp>
      <p:sp>
        <p:nvSpPr>
          <p:cNvPr id="17" name="Text 15"/>
          <p:cNvSpPr/>
          <p:nvPr/>
        </p:nvSpPr>
        <p:spPr>
          <a:xfrm>
            <a:off x="2560320" y="366979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NATO supply routes blocked after Salala attack (26 Pakistani soldiers killed). Relations hit historic low. US calls Pakistan 'veritable arm of Haqqani Network'.</a:t>
            </a:r>
            <a:endParaRPr lang="en-US" sz="1733" dirty="0"/>
          </a:p>
        </p:txBody>
      </p:sp>
      <p:sp>
        <p:nvSpPr>
          <p:cNvPr id="18" name="Shape 16"/>
          <p:cNvSpPr/>
          <p:nvPr/>
        </p:nvSpPr>
        <p:spPr>
          <a:xfrm>
            <a:off x="1706880" y="4523232"/>
            <a:ext cx="463296" cy="463296"/>
          </a:xfrm>
          <a:prstGeom prst="ellipse">
            <a:avLst/>
          </a:prstGeom>
          <a:solidFill>
            <a:srgbClr val="0B1F3A"/>
          </a:solidFill>
          <a:ln/>
        </p:spPr>
      </p:sp>
      <p:sp>
        <p:nvSpPr>
          <p:cNvPr id="19" name="Text 17"/>
          <p:cNvSpPr/>
          <p:nvPr/>
        </p:nvSpPr>
        <p:spPr>
          <a:xfrm>
            <a:off x="121920" y="4401312"/>
            <a:ext cx="1463040" cy="670560"/>
          </a:xfrm>
          <a:prstGeom prst="rect">
            <a:avLst/>
          </a:prstGeom>
          <a:noFill/>
          <a:ln/>
        </p:spPr>
        <p:txBody>
          <a:bodyPr wrap="square" rtlCol="0" anchor="ctr"/>
          <a:lstStyle/>
          <a:p>
            <a:pPr algn="r"/>
            <a:r>
              <a:rPr lang="en-US" sz="1733" b="1" dirty="0">
                <a:solidFill>
                  <a:srgbClr val="0B1F3A"/>
                </a:solidFill>
                <a:latin typeface="Calibri" pitchFamily="34" charset="0"/>
                <a:ea typeface="Calibri" pitchFamily="34" charset="-122"/>
                <a:cs typeface="Calibri" pitchFamily="34" charset="-120"/>
              </a:rPr>
              <a:t>2014–16</a:t>
            </a:r>
            <a:endParaRPr lang="en-US" sz="1733" dirty="0"/>
          </a:p>
        </p:txBody>
      </p:sp>
      <p:sp>
        <p:nvSpPr>
          <p:cNvPr id="20" name="Text 18"/>
          <p:cNvSpPr/>
          <p:nvPr/>
        </p:nvSpPr>
        <p:spPr>
          <a:xfrm>
            <a:off x="2560320" y="440131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Operation Zarb-e-Azb: Pakistan's major offensive in North Waziristan — 3,500+ militants killed, 1 million displaced. Afghan Taliban peace talks (QCG process).</a:t>
            </a:r>
            <a:endParaRPr lang="en-US" sz="1733" dirty="0"/>
          </a:p>
        </p:txBody>
      </p:sp>
      <p:sp>
        <p:nvSpPr>
          <p:cNvPr id="21" name="Shape 19"/>
          <p:cNvSpPr/>
          <p:nvPr/>
        </p:nvSpPr>
        <p:spPr>
          <a:xfrm>
            <a:off x="1706880" y="5254752"/>
            <a:ext cx="463296" cy="463296"/>
          </a:xfrm>
          <a:prstGeom prst="ellipse">
            <a:avLst/>
          </a:prstGeom>
          <a:solidFill>
            <a:srgbClr val="C0392B"/>
          </a:solidFill>
          <a:ln/>
        </p:spPr>
      </p:sp>
      <p:sp>
        <p:nvSpPr>
          <p:cNvPr id="22" name="Text 20"/>
          <p:cNvSpPr/>
          <p:nvPr/>
        </p:nvSpPr>
        <p:spPr>
          <a:xfrm>
            <a:off x="121920" y="5132832"/>
            <a:ext cx="1463040" cy="670560"/>
          </a:xfrm>
          <a:prstGeom prst="rect">
            <a:avLst/>
          </a:prstGeom>
          <a:noFill/>
          <a:ln/>
        </p:spPr>
        <p:txBody>
          <a:bodyPr wrap="square" rtlCol="0" anchor="ctr"/>
          <a:lstStyle/>
          <a:p>
            <a:pPr algn="r"/>
            <a:r>
              <a:rPr lang="en-US" sz="1733" b="1" dirty="0">
                <a:solidFill>
                  <a:srgbClr val="C0392B"/>
                </a:solidFill>
                <a:latin typeface="Calibri" pitchFamily="34" charset="0"/>
                <a:ea typeface="Calibri" pitchFamily="34" charset="-122"/>
                <a:cs typeface="Calibri" pitchFamily="34" charset="-120"/>
              </a:rPr>
              <a:t>2018–20</a:t>
            </a:r>
            <a:endParaRPr lang="en-US" sz="1733" dirty="0"/>
          </a:p>
        </p:txBody>
      </p:sp>
      <p:sp>
        <p:nvSpPr>
          <p:cNvPr id="23" name="Text 21"/>
          <p:cNvSpPr/>
          <p:nvPr/>
        </p:nvSpPr>
        <p:spPr>
          <a:xfrm>
            <a:off x="2560320" y="513283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Doha Process: Pakistan facilitates US-Taliban talks. Plays key role in bringing Taliban to negotiating table — major diplomatic victory for Islamabad.</a:t>
            </a:r>
            <a:endParaRPr lang="en-US" sz="1733" dirty="0"/>
          </a:p>
        </p:txBody>
      </p:sp>
      <p:sp>
        <p:nvSpPr>
          <p:cNvPr id="24" name="Shape 22"/>
          <p:cNvSpPr/>
          <p:nvPr/>
        </p:nvSpPr>
        <p:spPr>
          <a:xfrm>
            <a:off x="1706880" y="5986272"/>
            <a:ext cx="463296" cy="463296"/>
          </a:xfrm>
          <a:prstGeom prst="ellipse">
            <a:avLst/>
          </a:prstGeom>
          <a:solidFill>
            <a:srgbClr val="1A6B72"/>
          </a:solidFill>
          <a:ln/>
        </p:spPr>
      </p:sp>
      <p:sp>
        <p:nvSpPr>
          <p:cNvPr id="25" name="Text 23"/>
          <p:cNvSpPr/>
          <p:nvPr/>
        </p:nvSpPr>
        <p:spPr>
          <a:xfrm>
            <a:off x="121920" y="5864352"/>
            <a:ext cx="1463040" cy="670560"/>
          </a:xfrm>
          <a:prstGeom prst="rect">
            <a:avLst/>
          </a:prstGeom>
          <a:noFill/>
          <a:ln/>
        </p:spPr>
        <p:txBody>
          <a:bodyPr wrap="square" rtlCol="0" anchor="ctr"/>
          <a:lstStyle/>
          <a:p>
            <a:pPr algn="r"/>
            <a:r>
              <a:rPr lang="en-US" sz="1733" b="1" dirty="0">
                <a:solidFill>
                  <a:srgbClr val="1A6B72"/>
                </a:solidFill>
                <a:latin typeface="Calibri" pitchFamily="34" charset="0"/>
                <a:ea typeface="Calibri" pitchFamily="34" charset="-122"/>
                <a:cs typeface="Calibri" pitchFamily="34" charset="-120"/>
              </a:rPr>
              <a:t>2021</a:t>
            </a:r>
            <a:endParaRPr lang="en-US" sz="1733" dirty="0"/>
          </a:p>
        </p:txBody>
      </p:sp>
      <p:sp>
        <p:nvSpPr>
          <p:cNvPr id="26" name="Text 24"/>
          <p:cNvSpPr/>
          <p:nvPr/>
        </p:nvSpPr>
        <p:spPr>
          <a:xfrm>
            <a:off x="2560320" y="586435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Doha Agreement (Feb 2020) leads to US withdrawal (Aug 2021). Taliban capture Kabul. Pakistan praises 'breaking chains of slavery' — immediately regrets.</a:t>
            </a:r>
            <a:endParaRPr lang="en-US" sz="1733" dirty="0"/>
          </a:p>
        </p:txBody>
      </p:sp>
    </p:spTree>
    <p:extLst>
      <p:ext uri="{BB962C8B-B14F-4D97-AF65-F5344CB8AC3E}">
        <p14:creationId xmlns:p14="http://schemas.microsoft.com/office/powerpoint/2010/main" val="21913461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rgbClr val="0B1F3A"/>
          </a:solidFill>
          <a:ln/>
        </p:spPr>
      </p:sp>
      <p:sp>
        <p:nvSpPr>
          <p:cNvPr id="3" name="Shape 1"/>
          <p:cNvSpPr/>
          <p:nvPr/>
        </p:nvSpPr>
        <p:spPr>
          <a:xfrm>
            <a:off x="0" y="1219200"/>
            <a:ext cx="12192000" cy="60960"/>
          </a:xfrm>
          <a:prstGeom prst="rect">
            <a:avLst/>
          </a:prstGeom>
          <a:solidFill>
            <a:srgbClr val="C9993F"/>
          </a:solidFill>
          <a:ln/>
        </p:spPr>
      </p:sp>
      <p:sp>
        <p:nvSpPr>
          <p:cNvPr id="4" name="Text 2"/>
          <p:cNvSpPr/>
          <p:nvPr/>
        </p:nvSpPr>
        <p:spPr>
          <a:xfrm>
            <a:off x="365760" y="97536"/>
            <a:ext cx="11460480" cy="975360"/>
          </a:xfrm>
          <a:prstGeom prst="rect">
            <a:avLst/>
          </a:prstGeom>
          <a:noFill/>
          <a:ln/>
        </p:spPr>
        <p:txBody>
          <a:bodyPr wrap="square" rtlCol="0" anchor="ctr"/>
          <a:lstStyle/>
          <a:p>
            <a:r>
              <a:rPr lang="en-US" sz="2933" b="1" dirty="0">
                <a:solidFill>
                  <a:srgbClr val="FFFFFF"/>
                </a:solidFill>
                <a:latin typeface="Calibri" pitchFamily="34" charset="0"/>
                <a:ea typeface="Calibri" pitchFamily="34" charset="-122"/>
                <a:cs typeface="Calibri" pitchFamily="34" charset="-120"/>
              </a:rPr>
              <a:t>The War on Terror: Human &amp; Material Cost to Pakistan (2001–2021)</a:t>
            </a:r>
            <a:endParaRPr lang="en-US" sz="2933" dirty="0"/>
          </a:p>
        </p:txBody>
      </p:sp>
      <p:sp>
        <p:nvSpPr>
          <p:cNvPr id="5" name="Shape 3"/>
          <p:cNvSpPr/>
          <p:nvPr/>
        </p:nvSpPr>
        <p:spPr>
          <a:xfrm>
            <a:off x="365760" y="1463040"/>
            <a:ext cx="2682240" cy="2377440"/>
          </a:xfrm>
          <a:prstGeom prst="rect">
            <a:avLst/>
          </a:prstGeom>
          <a:solidFill>
            <a:srgbClr val="0B1F3A"/>
          </a:solidFill>
          <a:ln/>
          <a:effectLst>
            <a:outerShdw blurRad="63500" dist="38100" dir="8100000" algn="bl" rotWithShape="0">
              <a:srgbClr val="000000">
                <a:alpha val="15000"/>
              </a:srgbClr>
            </a:outerShdw>
          </a:effectLst>
        </p:spPr>
      </p:sp>
      <p:sp>
        <p:nvSpPr>
          <p:cNvPr id="6" name="Text 4"/>
          <p:cNvSpPr/>
          <p:nvPr/>
        </p:nvSpPr>
        <p:spPr>
          <a:xfrm>
            <a:off x="463296" y="1645920"/>
            <a:ext cx="2487168" cy="1097280"/>
          </a:xfrm>
          <a:prstGeom prst="rect">
            <a:avLst/>
          </a:prstGeom>
          <a:noFill/>
          <a:ln/>
        </p:spPr>
        <p:txBody>
          <a:bodyPr wrap="square" rtlCol="0" anchor="ctr"/>
          <a:lstStyle/>
          <a:p>
            <a:pPr algn="ctr"/>
            <a:r>
              <a:rPr lang="en-US" sz="4267" b="1" dirty="0">
                <a:solidFill>
                  <a:srgbClr val="FFFFFF"/>
                </a:solidFill>
                <a:latin typeface="Calibri" pitchFamily="34" charset="0"/>
                <a:ea typeface="Calibri" pitchFamily="34" charset="-122"/>
                <a:cs typeface="Calibri" pitchFamily="34" charset="-120"/>
              </a:rPr>
              <a:t>83,000+</a:t>
            </a:r>
            <a:endParaRPr lang="en-US" sz="4267" dirty="0"/>
          </a:p>
        </p:txBody>
      </p:sp>
      <p:sp>
        <p:nvSpPr>
          <p:cNvPr id="7" name="Text 5"/>
          <p:cNvSpPr/>
          <p:nvPr/>
        </p:nvSpPr>
        <p:spPr>
          <a:xfrm>
            <a:off x="463296" y="2682240"/>
            <a:ext cx="2487168" cy="1036320"/>
          </a:xfrm>
          <a:prstGeom prst="rect">
            <a:avLst/>
          </a:prstGeom>
          <a:noFill/>
          <a:ln/>
        </p:spPr>
        <p:txBody>
          <a:bodyPr wrap="square" rtlCol="0" anchor="t"/>
          <a:lstStyle/>
          <a:p>
            <a:pPr algn="ctr"/>
            <a:r>
              <a:rPr lang="en-US" sz="1600" dirty="0">
                <a:solidFill>
                  <a:srgbClr val="F4F1EB"/>
                </a:solidFill>
                <a:latin typeface="Calibri" pitchFamily="34" charset="0"/>
                <a:ea typeface="Calibri" pitchFamily="34" charset="-122"/>
                <a:cs typeface="Calibri" pitchFamily="34" charset="-120"/>
              </a:rPr>
              <a:t>Pakistani lives lost — military, police &amp; civilians combined</a:t>
            </a:r>
            <a:endParaRPr lang="en-US" sz="1600" dirty="0"/>
          </a:p>
        </p:txBody>
      </p:sp>
      <p:sp>
        <p:nvSpPr>
          <p:cNvPr id="8" name="Shape 6"/>
          <p:cNvSpPr/>
          <p:nvPr/>
        </p:nvSpPr>
        <p:spPr>
          <a:xfrm>
            <a:off x="3230880" y="1463040"/>
            <a:ext cx="2682240" cy="2377440"/>
          </a:xfrm>
          <a:prstGeom prst="rect">
            <a:avLst/>
          </a:prstGeom>
          <a:solidFill>
            <a:srgbClr val="1A6B72"/>
          </a:solidFill>
          <a:ln/>
          <a:effectLst>
            <a:outerShdw blurRad="63500" dist="38100" dir="8100000" algn="bl" rotWithShape="0">
              <a:srgbClr val="000000">
                <a:alpha val="15000"/>
              </a:srgbClr>
            </a:outerShdw>
          </a:effectLst>
        </p:spPr>
      </p:sp>
      <p:sp>
        <p:nvSpPr>
          <p:cNvPr id="9" name="Text 7"/>
          <p:cNvSpPr/>
          <p:nvPr/>
        </p:nvSpPr>
        <p:spPr>
          <a:xfrm>
            <a:off x="3328416" y="1645920"/>
            <a:ext cx="2487168" cy="1097280"/>
          </a:xfrm>
          <a:prstGeom prst="rect">
            <a:avLst/>
          </a:prstGeom>
          <a:noFill/>
          <a:ln/>
        </p:spPr>
        <p:txBody>
          <a:bodyPr wrap="square" rtlCol="0" anchor="ctr"/>
          <a:lstStyle/>
          <a:p>
            <a:pPr algn="ctr"/>
            <a:r>
              <a:rPr lang="en-US" sz="4267" b="1" dirty="0">
                <a:solidFill>
                  <a:srgbClr val="FFFFFF"/>
                </a:solidFill>
                <a:latin typeface="Calibri" pitchFamily="34" charset="0"/>
                <a:ea typeface="Calibri" pitchFamily="34" charset="-122"/>
                <a:cs typeface="Calibri" pitchFamily="34" charset="-120"/>
              </a:rPr>
              <a:t>$152B</a:t>
            </a:r>
            <a:endParaRPr lang="en-US" sz="4267" dirty="0"/>
          </a:p>
        </p:txBody>
      </p:sp>
      <p:sp>
        <p:nvSpPr>
          <p:cNvPr id="10" name="Text 8"/>
          <p:cNvSpPr/>
          <p:nvPr/>
        </p:nvSpPr>
        <p:spPr>
          <a:xfrm>
            <a:off x="3328416" y="2682240"/>
            <a:ext cx="2487168" cy="1036320"/>
          </a:xfrm>
          <a:prstGeom prst="rect">
            <a:avLst/>
          </a:prstGeom>
          <a:noFill/>
          <a:ln/>
        </p:spPr>
        <p:txBody>
          <a:bodyPr wrap="square" rtlCol="0" anchor="t"/>
          <a:lstStyle/>
          <a:p>
            <a:pPr algn="ctr"/>
            <a:r>
              <a:rPr lang="en-US" sz="1600" dirty="0">
                <a:solidFill>
                  <a:srgbClr val="F4F1EB"/>
                </a:solidFill>
                <a:latin typeface="Calibri" pitchFamily="34" charset="0"/>
                <a:ea typeface="Calibri" pitchFamily="34" charset="-122"/>
                <a:cs typeface="Calibri" pitchFamily="34" charset="-120"/>
              </a:rPr>
              <a:t>Total economic cost of the war to Pakistan (Govt estimates)</a:t>
            </a:r>
            <a:endParaRPr lang="en-US" sz="1600" dirty="0"/>
          </a:p>
        </p:txBody>
      </p:sp>
      <p:sp>
        <p:nvSpPr>
          <p:cNvPr id="11" name="Shape 9"/>
          <p:cNvSpPr/>
          <p:nvPr/>
        </p:nvSpPr>
        <p:spPr>
          <a:xfrm>
            <a:off x="6096000" y="1463040"/>
            <a:ext cx="2682240" cy="2377440"/>
          </a:xfrm>
          <a:prstGeom prst="rect">
            <a:avLst/>
          </a:prstGeom>
          <a:solidFill>
            <a:srgbClr val="C9993F"/>
          </a:solidFill>
          <a:ln/>
          <a:effectLst>
            <a:outerShdw blurRad="63500" dist="38100" dir="8100000" algn="bl" rotWithShape="0">
              <a:srgbClr val="000000">
                <a:alpha val="15000"/>
              </a:srgbClr>
            </a:outerShdw>
          </a:effectLst>
        </p:spPr>
      </p:sp>
      <p:sp>
        <p:nvSpPr>
          <p:cNvPr id="12" name="Text 10"/>
          <p:cNvSpPr/>
          <p:nvPr/>
        </p:nvSpPr>
        <p:spPr>
          <a:xfrm>
            <a:off x="6193536" y="1645920"/>
            <a:ext cx="2487168" cy="1097280"/>
          </a:xfrm>
          <a:prstGeom prst="rect">
            <a:avLst/>
          </a:prstGeom>
          <a:noFill/>
          <a:ln/>
        </p:spPr>
        <p:txBody>
          <a:bodyPr wrap="square" rtlCol="0" anchor="ctr"/>
          <a:lstStyle/>
          <a:p>
            <a:pPr algn="ctr"/>
            <a:r>
              <a:rPr lang="en-US" sz="4267" b="1" dirty="0">
                <a:solidFill>
                  <a:srgbClr val="FFFFFF"/>
                </a:solidFill>
                <a:latin typeface="Calibri" pitchFamily="34" charset="0"/>
                <a:ea typeface="Calibri" pitchFamily="34" charset="-122"/>
                <a:cs typeface="Calibri" pitchFamily="34" charset="-120"/>
              </a:rPr>
              <a:t>3.5M</a:t>
            </a:r>
            <a:endParaRPr lang="en-US" sz="4267" dirty="0"/>
          </a:p>
        </p:txBody>
      </p:sp>
      <p:sp>
        <p:nvSpPr>
          <p:cNvPr id="13" name="Text 11"/>
          <p:cNvSpPr/>
          <p:nvPr/>
        </p:nvSpPr>
        <p:spPr>
          <a:xfrm>
            <a:off x="6193536" y="2682240"/>
            <a:ext cx="2487168" cy="1036320"/>
          </a:xfrm>
          <a:prstGeom prst="rect">
            <a:avLst/>
          </a:prstGeom>
          <a:noFill/>
          <a:ln/>
        </p:spPr>
        <p:txBody>
          <a:bodyPr wrap="square" rtlCol="0" anchor="t"/>
          <a:lstStyle/>
          <a:p>
            <a:pPr algn="ctr"/>
            <a:r>
              <a:rPr lang="en-US" sz="1600" dirty="0">
                <a:solidFill>
                  <a:srgbClr val="1A1A2E"/>
                </a:solidFill>
                <a:latin typeface="Calibri" pitchFamily="34" charset="0"/>
                <a:ea typeface="Calibri" pitchFamily="34" charset="-122"/>
                <a:cs typeface="Calibri" pitchFamily="34" charset="-120"/>
              </a:rPr>
              <a:t>People internally displaced at the peak of military operations</a:t>
            </a:r>
            <a:endParaRPr lang="en-US" sz="1600" dirty="0"/>
          </a:p>
        </p:txBody>
      </p:sp>
      <p:sp>
        <p:nvSpPr>
          <p:cNvPr id="14" name="Shape 12"/>
          <p:cNvSpPr/>
          <p:nvPr/>
        </p:nvSpPr>
        <p:spPr>
          <a:xfrm>
            <a:off x="8961120" y="1463040"/>
            <a:ext cx="2682240" cy="2377440"/>
          </a:xfrm>
          <a:prstGeom prst="rect">
            <a:avLst/>
          </a:prstGeom>
          <a:solidFill>
            <a:srgbClr val="1A3A5C"/>
          </a:solidFill>
          <a:ln/>
          <a:effectLst>
            <a:outerShdw blurRad="63500" dist="38100" dir="8100000" algn="bl" rotWithShape="0">
              <a:srgbClr val="000000">
                <a:alpha val="15000"/>
              </a:srgbClr>
            </a:outerShdw>
          </a:effectLst>
        </p:spPr>
      </p:sp>
      <p:sp>
        <p:nvSpPr>
          <p:cNvPr id="15" name="Text 13"/>
          <p:cNvSpPr/>
          <p:nvPr/>
        </p:nvSpPr>
        <p:spPr>
          <a:xfrm>
            <a:off x="9058656" y="1645920"/>
            <a:ext cx="2487168" cy="1097280"/>
          </a:xfrm>
          <a:prstGeom prst="rect">
            <a:avLst/>
          </a:prstGeom>
          <a:noFill/>
          <a:ln/>
        </p:spPr>
        <p:txBody>
          <a:bodyPr wrap="square" rtlCol="0" anchor="ctr"/>
          <a:lstStyle/>
          <a:p>
            <a:pPr algn="ctr"/>
            <a:r>
              <a:rPr lang="en-US" sz="4267" b="1" dirty="0">
                <a:solidFill>
                  <a:srgbClr val="FFFFFF"/>
                </a:solidFill>
                <a:latin typeface="Calibri" pitchFamily="34" charset="0"/>
                <a:ea typeface="Calibri" pitchFamily="34" charset="-122"/>
                <a:cs typeface="Calibri" pitchFamily="34" charset="-120"/>
              </a:rPr>
              <a:t>$33B</a:t>
            </a:r>
            <a:endParaRPr lang="en-US" sz="4267" dirty="0"/>
          </a:p>
        </p:txBody>
      </p:sp>
      <p:sp>
        <p:nvSpPr>
          <p:cNvPr id="16" name="Text 14"/>
          <p:cNvSpPr/>
          <p:nvPr/>
        </p:nvSpPr>
        <p:spPr>
          <a:xfrm>
            <a:off x="9058656" y="2682240"/>
            <a:ext cx="2487168" cy="1036320"/>
          </a:xfrm>
          <a:prstGeom prst="rect">
            <a:avLst/>
          </a:prstGeom>
          <a:noFill/>
          <a:ln/>
        </p:spPr>
        <p:txBody>
          <a:bodyPr wrap="square" rtlCol="0" anchor="t"/>
          <a:lstStyle/>
          <a:p>
            <a:pPr algn="ctr"/>
            <a:r>
              <a:rPr lang="en-US" sz="1600" dirty="0">
                <a:solidFill>
                  <a:srgbClr val="F4F1EB"/>
                </a:solidFill>
                <a:latin typeface="Calibri" pitchFamily="34" charset="0"/>
                <a:ea typeface="Calibri" pitchFamily="34" charset="-122"/>
                <a:cs typeface="Calibri" pitchFamily="34" charset="-120"/>
              </a:rPr>
              <a:t>US Coalition Support Funds received by Pakistan 2001–2021</a:t>
            </a:r>
            <a:endParaRPr lang="en-US" sz="1600" dirty="0"/>
          </a:p>
        </p:txBody>
      </p:sp>
      <p:sp>
        <p:nvSpPr>
          <p:cNvPr id="17" name="Shape 15"/>
          <p:cNvSpPr/>
          <p:nvPr/>
        </p:nvSpPr>
        <p:spPr>
          <a:xfrm>
            <a:off x="365760" y="4084320"/>
            <a:ext cx="2682240" cy="2377440"/>
          </a:xfrm>
          <a:prstGeom prst="rect">
            <a:avLst/>
          </a:prstGeom>
          <a:solidFill>
            <a:srgbClr val="C0392B"/>
          </a:solidFill>
          <a:ln/>
          <a:effectLst>
            <a:outerShdw blurRad="63500" dist="38100" dir="8100000" algn="bl" rotWithShape="0">
              <a:srgbClr val="000000">
                <a:alpha val="15000"/>
              </a:srgbClr>
            </a:outerShdw>
          </a:effectLst>
        </p:spPr>
      </p:sp>
      <p:sp>
        <p:nvSpPr>
          <p:cNvPr id="18" name="Text 16"/>
          <p:cNvSpPr/>
          <p:nvPr/>
        </p:nvSpPr>
        <p:spPr>
          <a:xfrm>
            <a:off x="463296" y="4267200"/>
            <a:ext cx="2487168" cy="1097280"/>
          </a:xfrm>
          <a:prstGeom prst="rect">
            <a:avLst/>
          </a:prstGeom>
          <a:noFill/>
          <a:ln/>
        </p:spPr>
        <p:txBody>
          <a:bodyPr wrap="square" rtlCol="0" anchor="ctr"/>
          <a:lstStyle/>
          <a:p>
            <a:pPr algn="ctr"/>
            <a:r>
              <a:rPr lang="en-US" sz="4267" b="1" dirty="0">
                <a:solidFill>
                  <a:srgbClr val="FFFFFF"/>
                </a:solidFill>
                <a:latin typeface="Calibri" pitchFamily="34" charset="0"/>
                <a:ea typeface="Calibri" pitchFamily="34" charset="-122"/>
                <a:cs typeface="Calibri" pitchFamily="34" charset="-120"/>
              </a:rPr>
              <a:t>70,000+</a:t>
            </a:r>
            <a:endParaRPr lang="en-US" sz="4267" dirty="0"/>
          </a:p>
        </p:txBody>
      </p:sp>
      <p:sp>
        <p:nvSpPr>
          <p:cNvPr id="19" name="Text 17"/>
          <p:cNvSpPr/>
          <p:nvPr/>
        </p:nvSpPr>
        <p:spPr>
          <a:xfrm>
            <a:off x="463296" y="5303520"/>
            <a:ext cx="2487168" cy="1036320"/>
          </a:xfrm>
          <a:prstGeom prst="rect">
            <a:avLst/>
          </a:prstGeom>
          <a:noFill/>
          <a:ln/>
        </p:spPr>
        <p:txBody>
          <a:bodyPr wrap="square" rtlCol="0" anchor="t"/>
          <a:lstStyle/>
          <a:p>
            <a:pPr algn="ctr"/>
            <a:r>
              <a:rPr lang="en-US" sz="1600" dirty="0">
                <a:solidFill>
                  <a:srgbClr val="F4F1EB"/>
                </a:solidFill>
                <a:latin typeface="Calibri" pitchFamily="34" charset="0"/>
                <a:ea typeface="Calibri" pitchFamily="34" charset="-122"/>
                <a:cs typeface="Calibri" pitchFamily="34" charset="-120"/>
              </a:rPr>
              <a:t>Terrorist incidents recorded in Pakistan 2001–2020</a:t>
            </a:r>
            <a:endParaRPr lang="en-US" sz="1600" dirty="0"/>
          </a:p>
        </p:txBody>
      </p:sp>
      <p:sp>
        <p:nvSpPr>
          <p:cNvPr id="20" name="Shape 18"/>
          <p:cNvSpPr/>
          <p:nvPr/>
        </p:nvSpPr>
        <p:spPr>
          <a:xfrm>
            <a:off x="3230880" y="4084320"/>
            <a:ext cx="2682240" cy="2377440"/>
          </a:xfrm>
          <a:prstGeom prst="rect">
            <a:avLst/>
          </a:prstGeom>
          <a:solidFill>
            <a:srgbClr val="1E4D78"/>
          </a:solidFill>
          <a:ln/>
          <a:effectLst>
            <a:outerShdw blurRad="63500" dist="38100" dir="8100000" algn="bl" rotWithShape="0">
              <a:srgbClr val="000000">
                <a:alpha val="15000"/>
              </a:srgbClr>
            </a:outerShdw>
          </a:effectLst>
        </p:spPr>
      </p:sp>
      <p:sp>
        <p:nvSpPr>
          <p:cNvPr id="21" name="Text 19"/>
          <p:cNvSpPr/>
          <p:nvPr/>
        </p:nvSpPr>
        <p:spPr>
          <a:xfrm>
            <a:off x="3328416" y="4267200"/>
            <a:ext cx="2487168" cy="1097280"/>
          </a:xfrm>
          <a:prstGeom prst="rect">
            <a:avLst/>
          </a:prstGeom>
          <a:noFill/>
          <a:ln/>
        </p:spPr>
        <p:txBody>
          <a:bodyPr wrap="square" rtlCol="0" anchor="ctr"/>
          <a:lstStyle/>
          <a:p>
            <a:pPr algn="ctr"/>
            <a:r>
              <a:rPr lang="en-US" sz="4267" b="1" dirty="0">
                <a:solidFill>
                  <a:srgbClr val="FFFFFF"/>
                </a:solidFill>
                <a:latin typeface="Calibri" pitchFamily="34" charset="0"/>
                <a:ea typeface="Calibri" pitchFamily="34" charset="-122"/>
                <a:cs typeface="Calibri" pitchFamily="34" charset="-120"/>
              </a:rPr>
              <a:t>480+</a:t>
            </a:r>
            <a:endParaRPr lang="en-US" sz="4267" dirty="0"/>
          </a:p>
        </p:txBody>
      </p:sp>
      <p:sp>
        <p:nvSpPr>
          <p:cNvPr id="22" name="Text 20"/>
          <p:cNvSpPr/>
          <p:nvPr/>
        </p:nvSpPr>
        <p:spPr>
          <a:xfrm>
            <a:off x="3328416" y="5303520"/>
            <a:ext cx="2487168" cy="1036320"/>
          </a:xfrm>
          <a:prstGeom prst="rect">
            <a:avLst/>
          </a:prstGeom>
          <a:noFill/>
          <a:ln/>
        </p:spPr>
        <p:txBody>
          <a:bodyPr wrap="square" rtlCol="0" anchor="t"/>
          <a:lstStyle/>
          <a:p>
            <a:pPr algn="ctr"/>
            <a:r>
              <a:rPr lang="en-US" sz="1600" dirty="0">
                <a:solidFill>
                  <a:srgbClr val="F4F1EB"/>
                </a:solidFill>
                <a:latin typeface="Calibri" pitchFamily="34" charset="0"/>
                <a:ea typeface="Calibri" pitchFamily="34" charset="-122"/>
                <a:cs typeface="Calibri" pitchFamily="34" charset="-120"/>
              </a:rPr>
              <a:t>US drone strikes inside Pakistani territory (FATA/KPK)</a:t>
            </a:r>
            <a:endParaRPr lang="en-US" sz="1600" dirty="0"/>
          </a:p>
        </p:txBody>
      </p:sp>
    </p:spTree>
    <p:extLst>
      <p:ext uri="{BB962C8B-B14F-4D97-AF65-F5344CB8AC3E}">
        <p14:creationId xmlns:p14="http://schemas.microsoft.com/office/powerpoint/2010/main" val="21845479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rgbClr val="0B1F3A"/>
          </a:solidFill>
          <a:ln/>
        </p:spPr>
      </p:sp>
      <p:sp>
        <p:nvSpPr>
          <p:cNvPr id="3" name="Shape 1"/>
          <p:cNvSpPr/>
          <p:nvPr/>
        </p:nvSpPr>
        <p:spPr>
          <a:xfrm>
            <a:off x="0" y="1219200"/>
            <a:ext cx="12192000" cy="60960"/>
          </a:xfrm>
          <a:prstGeom prst="rect">
            <a:avLst/>
          </a:prstGeom>
          <a:solidFill>
            <a:srgbClr val="C9993F"/>
          </a:solidFill>
          <a:ln/>
        </p:spPr>
      </p:sp>
      <p:sp>
        <p:nvSpPr>
          <p:cNvPr id="4" name="Text 2"/>
          <p:cNvSpPr/>
          <p:nvPr/>
        </p:nvSpPr>
        <p:spPr>
          <a:xfrm>
            <a:off x="365760" y="97536"/>
            <a:ext cx="11460480" cy="975360"/>
          </a:xfrm>
          <a:prstGeom prst="rect">
            <a:avLst/>
          </a:prstGeom>
          <a:noFill/>
          <a:ln/>
        </p:spPr>
        <p:txBody>
          <a:bodyPr wrap="square" rtlCol="0" anchor="ctr"/>
          <a:lstStyle/>
          <a:p>
            <a:r>
              <a:rPr lang="en-US" sz="2933" b="1" dirty="0">
                <a:solidFill>
                  <a:srgbClr val="FFFFFF"/>
                </a:solidFill>
                <a:latin typeface="Calibri" pitchFamily="34" charset="0"/>
                <a:ea typeface="Calibri" pitchFamily="34" charset="-122"/>
                <a:cs typeface="Calibri" pitchFamily="34" charset="-120"/>
              </a:rPr>
              <a:t>Pakistan's Reaction to Taliban Takeover (Aug 2021): Euphoria to Regret</a:t>
            </a:r>
            <a:endParaRPr lang="en-US" sz="2933" dirty="0"/>
          </a:p>
        </p:txBody>
      </p:sp>
      <p:sp>
        <p:nvSpPr>
          <p:cNvPr id="5" name="Shape 3"/>
          <p:cNvSpPr/>
          <p:nvPr/>
        </p:nvSpPr>
        <p:spPr>
          <a:xfrm>
            <a:off x="365760" y="1402080"/>
            <a:ext cx="5486400" cy="5059680"/>
          </a:xfrm>
          <a:prstGeom prst="rect">
            <a:avLst/>
          </a:prstGeom>
          <a:solidFill>
            <a:srgbClr val="FFFFFF"/>
          </a:solidFill>
          <a:ln/>
          <a:effectLst>
            <a:outerShdw blurRad="50800" dist="25400" dir="8100000" algn="bl" rotWithShape="0">
              <a:srgbClr val="000000">
                <a:alpha val="10000"/>
              </a:srgbClr>
            </a:outerShdw>
          </a:effectLst>
        </p:spPr>
      </p:sp>
      <p:sp>
        <p:nvSpPr>
          <p:cNvPr id="6" name="Shape 4"/>
          <p:cNvSpPr/>
          <p:nvPr/>
        </p:nvSpPr>
        <p:spPr>
          <a:xfrm>
            <a:off x="365760" y="1402080"/>
            <a:ext cx="5486400" cy="548640"/>
          </a:xfrm>
          <a:prstGeom prst="rect">
            <a:avLst/>
          </a:prstGeom>
          <a:solidFill>
            <a:srgbClr val="1E4D78"/>
          </a:solidFill>
          <a:ln/>
        </p:spPr>
      </p:sp>
      <p:sp>
        <p:nvSpPr>
          <p:cNvPr id="7" name="Text 5"/>
          <p:cNvSpPr/>
          <p:nvPr/>
        </p:nvSpPr>
        <p:spPr>
          <a:xfrm>
            <a:off x="487680" y="1438656"/>
            <a:ext cx="5242560" cy="487680"/>
          </a:xfrm>
          <a:prstGeom prst="rect">
            <a:avLst/>
          </a:prstGeom>
          <a:noFill/>
          <a:ln/>
        </p:spPr>
        <p:txBody>
          <a:bodyPr wrap="square" rtlCol="0" anchor="ctr"/>
          <a:lstStyle/>
          <a:p>
            <a:r>
              <a:rPr lang="en-US" sz="1733" b="1" dirty="0">
                <a:solidFill>
                  <a:srgbClr val="FFFFFF"/>
                </a:solidFill>
                <a:latin typeface="Calibri" pitchFamily="34" charset="0"/>
                <a:ea typeface="Calibri" pitchFamily="34" charset="-122"/>
                <a:cs typeface="Calibri" pitchFamily="34" charset="-120"/>
              </a:rPr>
              <a:t>Initial Pakistani Response</a:t>
            </a:r>
            <a:endParaRPr lang="en-US" sz="1733" dirty="0"/>
          </a:p>
        </p:txBody>
      </p:sp>
      <p:sp>
        <p:nvSpPr>
          <p:cNvPr id="8" name="Text 6"/>
          <p:cNvSpPr/>
          <p:nvPr/>
        </p:nvSpPr>
        <p:spPr>
          <a:xfrm>
            <a:off x="548640" y="2011680"/>
            <a:ext cx="5181600" cy="4267200"/>
          </a:xfrm>
          <a:prstGeom prst="rect">
            <a:avLst/>
          </a:prstGeom>
          <a:noFill/>
          <a:ln/>
        </p:spPr>
        <p:txBody>
          <a:bodyPr wrap="square" rtlCol="0" anchor="t"/>
          <a:lstStyle/>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PM Imran Khan: Taliban 'broke chains of slavery' — celebrated withdrawal</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Pakistan lobbied Western countries to engage with Taliban</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Hoped for compliant, friendly government on western border</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Expected Taliban to crack down on TTP in exchange for support</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Envisioned trade routes to Central Asia via Afghanistan opening</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Predicted Afghanistan as strategic depth finally achieved</a:t>
            </a:r>
            <a:endParaRPr lang="en-US" sz="1733" dirty="0"/>
          </a:p>
        </p:txBody>
      </p:sp>
      <p:sp>
        <p:nvSpPr>
          <p:cNvPr id="9" name="Shape 7"/>
          <p:cNvSpPr/>
          <p:nvPr/>
        </p:nvSpPr>
        <p:spPr>
          <a:xfrm>
            <a:off x="6339840" y="1402080"/>
            <a:ext cx="5486400" cy="5059680"/>
          </a:xfrm>
          <a:prstGeom prst="rect">
            <a:avLst/>
          </a:prstGeom>
          <a:solidFill>
            <a:srgbClr val="FFFFFF"/>
          </a:solidFill>
          <a:ln/>
          <a:effectLst>
            <a:outerShdw blurRad="50800" dist="25400" dir="8100000" algn="bl" rotWithShape="0">
              <a:srgbClr val="000000">
                <a:alpha val="10000"/>
              </a:srgbClr>
            </a:outerShdw>
          </a:effectLst>
        </p:spPr>
      </p:sp>
      <p:sp>
        <p:nvSpPr>
          <p:cNvPr id="10" name="Shape 8"/>
          <p:cNvSpPr/>
          <p:nvPr/>
        </p:nvSpPr>
        <p:spPr>
          <a:xfrm>
            <a:off x="6339840" y="1402080"/>
            <a:ext cx="5486400" cy="548640"/>
          </a:xfrm>
          <a:prstGeom prst="rect">
            <a:avLst/>
          </a:prstGeom>
          <a:solidFill>
            <a:srgbClr val="1A6B72"/>
          </a:solidFill>
          <a:ln/>
        </p:spPr>
      </p:sp>
      <p:sp>
        <p:nvSpPr>
          <p:cNvPr id="11" name="Text 9"/>
          <p:cNvSpPr/>
          <p:nvPr/>
        </p:nvSpPr>
        <p:spPr>
          <a:xfrm>
            <a:off x="6461760" y="1438656"/>
            <a:ext cx="5242560" cy="487680"/>
          </a:xfrm>
          <a:prstGeom prst="rect">
            <a:avLst/>
          </a:prstGeom>
          <a:noFill/>
          <a:ln/>
        </p:spPr>
        <p:txBody>
          <a:bodyPr wrap="square" rtlCol="0" anchor="ctr"/>
          <a:lstStyle/>
          <a:p>
            <a:r>
              <a:rPr lang="en-US" sz="1733" b="1" dirty="0">
                <a:solidFill>
                  <a:srgbClr val="FFFFFF"/>
                </a:solidFill>
                <a:latin typeface="Calibri" pitchFamily="34" charset="0"/>
                <a:ea typeface="Calibri" pitchFamily="34" charset="-122"/>
                <a:cs typeface="Calibri" pitchFamily="34" charset="-120"/>
              </a:rPr>
              <a:t>Harsh Realities That Followed</a:t>
            </a:r>
            <a:endParaRPr lang="en-US" sz="1733" dirty="0"/>
          </a:p>
        </p:txBody>
      </p:sp>
      <p:sp>
        <p:nvSpPr>
          <p:cNvPr id="12" name="Text 10"/>
          <p:cNvSpPr/>
          <p:nvPr/>
        </p:nvSpPr>
        <p:spPr>
          <a:xfrm>
            <a:off x="6400800" y="2011680"/>
            <a:ext cx="5303520" cy="4267200"/>
          </a:xfrm>
          <a:prstGeom prst="rect">
            <a:avLst/>
          </a:prstGeom>
          <a:noFill/>
          <a:ln/>
        </p:spPr>
        <p:txBody>
          <a:bodyPr wrap="square" rtlCol="0" anchor="t"/>
          <a:lstStyle/>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TTP attacks in Pakistan SURGED by 50% within 6 months of Taliban takeover</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Taliban refused to take action against TTP — called it Pakistan's 'internal matter'</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Afghanistan-India ties improved — Taliban opened Indian trade routes</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Durand Line tensions escalated — Taliban refused to accept it as border</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Border incidents multiplied — Taliban forces clashed with Pakistani troops</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Pakistan's strategic depth became a strategic nightmare</a:t>
            </a:r>
            <a:endParaRPr lang="en-US" sz="1733" dirty="0"/>
          </a:p>
        </p:txBody>
      </p:sp>
    </p:spTree>
    <p:extLst>
      <p:ext uri="{BB962C8B-B14F-4D97-AF65-F5344CB8AC3E}">
        <p14:creationId xmlns:p14="http://schemas.microsoft.com/office/powerpoint/2010/main" val="16830707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rgbClr val="0B1F3A"/>
          </a:solidFill>
          <a:ln/>
        </p:spPr>
      </p:sp>
      <p:sp>
        <p:nvSpPr>
          <p:cNvPr id="3" name="Shape 1"/>
          <p:cNvSpPr/>
          <p:nvPr/>
        </p:nvSpPr>
        <p:spPr>
          <a:xfrm>
            <a:off x="0" y="1219200"/>
            <a:ext cx="12192000" cy="60960"/>
          </a:xfrm>
          <a:prstGeom prst="rect">
            <a:avLst/>
          </a:prstGeom>
          <a:solidFill>
            <a:srgbClr val="C9993F"/>
          </a:solidFill>
          <a:ln/>
        </p:spPr>
      </p:sp>
      <p:sp>
        <p:nvSpPr>
          <p:cNvPr id="4" name="Text 2"/>
          <p:cNvSpPr/>
          <p:nvPr/>
        </p:nvSpPr>
        <p:spPr>
          <a:xfrm>
            <a:off x="365760" y="97536"/>
            <a:ext cx="11460480" cy="975360"/>
          </a:xfrm>
          <a:prstGeom prst="rect">
            <a:avLst/>
          </a:prstGeom>
          <a:noFill/>
          <a:ln/>
        </p:spPr>
        <p:txBody>
          <a:bodyPr wrap="square" rtlCol="0" anchor="ctr"/>
          <a:lstStyle/>
          <a:p>
            <a:r>
              <a:rPr lang="en-US" sz="2933" b="1" dirty="0">
                <a:solidFill>
                  <a:srgbClr val="FFFFFF"/>
                </a:solidFill>
                <a:latin typeface="Calibri" pitchFamily="34" charset="0"/>
                <a:ea typeface="Calibri" pitchFamily="34" charset="-122"/>
                <a:cs typeface="Calibri" pitchFamily="34" charset="-120"/>
              </a:rPr>
              <a:t>Why Taliban-Pakistan Relations Soured So Quickly (2021–2023)</a:t>
            </a:r>
            <a:endParaRPr lang="en-US" sz="2933" dirty="0"/>
          </a:p>
        </p:txBody>
      </p:sp>
      <p:sp>
        <p:nvSpPr>
          <p:cNvPr id="5" name="Text 3"/>
          <p:cNvSpPr/>
          <p:nvPr/>
        </p:nvSpPr>
        <p:spPr>
          <a:xfrm>
            <a:off x="487680" y="1402080"/>
            <a:ext cx="11216640" cy="4998720"/>
          </a:xfrm>
          <a:prstGeom prst="rect">
            <a:avLst/>
          </a:prstGeom>
          <a:noFill/>
          <a:ln/>
        </p:spPr>
        <p:txBody>
          <a:bodyPr wrap="square" rtlCol="0" anchor="t"/>
          <a:lstStyle/>
          <a:p>
            <a:pPr marL="457189" indent="-457189">
              <a:spcAft>
                <a:spcPts val="933"/>
              </a:spcAft>
              <a:buSzPct val="100000"/>
              <a:buChar char="•"/>
            </a:pPr>
            <a:r>
              <a:rPr lang="en-US" sz="1867" b="1" dirty="0">
                <a:solidFill>
                  <a:srgbClr val="1A1A2E"/>
                </a:solidFill>
                <a:latin typeface="Calibri" pitchFamily="34" charset="0"/>
                <a:ea typeface="Calibri" pitchFamily="34" charset="-122"/>
                <a:cs typeface="Calibri" pitchFamily="34" charset="-120"/>
              </a:rPr>
              <a:t>TTP Sanctuary Issue: The Afghan Taliban refused to expel or act against TTP commanders sheltering in Afghanistan — a fundamental red line for Pakistan.</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Ideological Brotherhood: Afghan Taliban and TTP share ideology, ethnicity (Pashtun), and social networks — Afghan Taliban cannot fully alienate TTP without internal fractures.</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Durand Line Defiance: Taliban forces began demolishing Pakistani fences along the border — a direct challenge to Pakistan's territorial control. Hundreds of incidents recorded.</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India Card: Taliban welcomed Indian consulates, trade, and investment — directly undermining Pakistan's goal of excluding India from Afghanistan.</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ISKP Complication: Islamic State Khorasan Province (ISKP) — enemy of both Taliban and Pakistan — carried out attacks on both sides, complicating the security matrix.</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No International Recognition: Taliban's global isolation increased its dependence on Pakistan, but paradoxically also reduced incentives to appease Islamabad.</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Afghan Refugees: Pakistan began expelling Afghan refugees as leverage — a tactic that infuriated Kabul but yielded no concessions on TTP.</a:t>
            </a:r>
            <a:endParaRPr lang="en-US" sz="1867" dirty="0"/>
          </a:p>
        </p:txBody>
      </p:sp>
    </p:spTree>
    <p:extLst>
      <p:ext uri="{BB962C8B-B14F-4D97-AF65-F5344CB8AC3E}">
        <p14:creationId xmlns:p14="http://schemas.microsoft.com/office/powerpoint/2010/main" val="41096081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rgbClr val="0B1F3A"/>
          </a:solidFill>
          <a:ln/>
        </p:spPr>
      </p:sp>
      <p:sp>
        <p:nvSpPr>
          <p:cNvPr id="3" name="Shape 1"/>
          <p:cNvSpPr/>
          <p:nvPr/>
        </p:nvSpPr>
        <p:spPr>
          <a:xfrm>
            <a:off x="0" y="1219200"/>
            <a:ext cx="12192000" cy="60960"/>
          </a:xfrm>
          <a:prstGeom prst="rect">
            <a:avLst/>
          </a:prstGeom>
          <a:solidFill>
            <a:srgbClr val="C9993F"/>
          </a:solidFill>
          <a:ln/>
        </p:spPr>
      </p:sp>
      <p:sp>
        <p:nvSpPr>
          <p:cNvPr id="4" name="Text 2"/>
          <p:cNvSpPr/>
          <p:nvPr/>
        </p:nvSpPr>
        <p:spPr>
          <a:xfrm>
            <a:off x="365760" y="97536"/>
            <a:ext cx="11460480" cy="975360"/>
          </a:xfrm>
          <a:prstGeom prst="rect">
            <a:avLst/>
          </a:prstGeom>
          <a:noFill/>
          <a:ln/>
        </p:spPr>
        <p:txBody>
          <a:bodyPr wrap="square" rtlCol="0" anchor="ctr"/>
          <a:lstStyle/>
          <a:p>
            <a:r>
              <a:rPr lang="en-US" sz="2933" b="1" dirty="0">
                <a:solidFill>
                  <a:srgbClr val="FFFFFF"/>
                </a:solidFill>
                <a:latin typeface="Calibri" pitchFamily="34" charset="0"/>
                <a:ea typeface="Calibri" pitchFamily="34" charset="-122"/>
                <a:cs typeface="Calibri" pitchFamily="34" charset="-120"/>
              </a:rPr>
              <a:t>Escalation Timeline: 2024–February 2026</a:t>
            </a:r>
            <a:endParaRPr lang="en-US" sz="2933" dirty="0"/>
          </a:p>
        </p:txBody>
      </p:sp>
      <p:sp>
        <p:nvSpPr>
          <p:cNvPr id="5" name="Shape 3"/>
          <p:cNvSpPr/>
          <p:nvPr/>
        </p:nvSpPr>
        <p:spPr>
          <a:xfrm>
            <a:off x="1950720" y="1402080"/>
            <a:ext cx="0" cy="5120640"/>
          </a:xfrm>
          <a:prstGeom prst="line">
            <a:avLst/>
          </a:prstGeom>
          <a:noFill/>
          <a:ln w="31750">
            <a:solidFill>
              <a:srgbClr val="C9993F"/>
            </a:solidFill>
            <a:prstDash val="solid"/>
          </a:ln>
        </p:spPr>
      </p:sp>
      <p:sp>
        <p:nvSpPr>
          <p:cNvPr id="6" name="Shape 4"/>
          <p:cNvSpPr/>
          <p:nvPr/>
        </p:nvSpPr>
        <p:spPr>
          <a:xfrm>
            <a:off x="1706880" y="1597152"/>
            <a:ext cx="463296" cy="463296"/>
          </a:xfrm>
          <a:prstGeom prst="ellipse">
            <a:avLst/>
          </a:prstGeom>
          <a:solidFill>
            <a:srgbClr val="C0392B"/>
          </a:solidFill>
          <a:ln/>
        </p:spPr>
      </p:sp>
      <p:sp>
        <p:nvSpPr>
          <p:cNvPr id="7" name="Text 5"/>
          <p:cNvSpPr/>
          <p:nvPr/>
        </p:nvSpPr>
        <p:spPr>
          <a:xfrm>
            <a:off x="121920" y="1475232"/>
            <a:ext cx="1463040" cy="670560"/>
          </a:xfrm>
          <a:prstGeom prst="rect">
            <a:avLst/>
          </a:prstGeom>
          <a:noFill/>
          <a:ln/>
        </p:spPr>
        <p:txBody>
          <a:bodyPr wrap="square" rtlCol="0" anchor="ctr"/>
          <a:lstStyle/>
          <a:p>
            <a:pPr algn="r"/>
            <a:r>
              <a:rPr lang="en-US" sz="1733" b="1" dirty="0">
                <a:solidFill>
                  <a:srgbClr val="C0392B"/>
                </a:solidFill>
                <a:latin typeface="Calibri" pitchFamily="34" charset="0"/>
                <a:ea typeface="Calibri" pitchFamily="34" charset="-122"/>
                <a:cs typeface="Calibri" pitchFamily="34" charset="-120"/>
              </a:rPr>
              <a:t>Mar 2024</a:t>
            </a:r>
            <a:endParaRPr lang="en-US" sz="1733" dirty="0"/>
          </a:p>
        </p:txBody>
      </p:sp>
      <p:sp>
        <p:nvSpPr>
          <p:cNvPr id="8" name="Text 6"/>
          <p:cNvSpPr/>
          <p:nvPr/>
        </p:nvSpPr>
        <p:spPr>
          <a:xfrm>
            <a:off x="2560320" y="147523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Pakistan launches airstrikes in Paktika Province — 2nd round of strikes since Taliban takeover. Kills suspected TTP militants. Afghanistan condemns, recalls ambassador.</a:t>
            </a:r>
            <a:endParaRPr lang="en-US" sz="1733" dirty="0"/>
          </a:p>
        </p:txBody>
      </p:sp>
      <p:sp>
        <p:nvSpPr>
          <p:cNvPr id="9" name="Shape 7"/>
          <p:cNvSpPr/>
          <p:nvPr/>
        </p:nvSpPr>
        <p:spPr>
          <a:xfrm>
            <a:off x="1706880" y="2328672"/>
            <a:ext cx="463296" cy="463296"/>
          </a:xfrm>
          <a:prstGeom prst="ellipse">
            <a:avLst/>
          </a:prstGeom>
          <a:solidFill>
            <a:srgbClr val="1E4D78"/>
          </a:solidFill>
          <a:ln/>
        </p:spPr>
      </p:sp>
      <p:sp>
        <p:nvSpPr>
          <p:cNvPr id="10" name="Text 8"/>
          <p:cNvSpPr/>
          <p:nvPr/>
        </p:nvSpPr>
        <p:spPr>
          <a:xfrm>
            <a:off x="121920" y="2206752"/>
            <a:ext cx="1463040" cy="670560"/>
          </a:xfrm>
          <a:prstGeom prst="rect">
            <a:avLst/>
          </a:prstGeom>
          <a:noFill/>
          <a:ln/>
        </p:spPr>
        <p:txBody>
          <a:bodyPr wrap="square" rtlCol="0" anchor="ctr"/>
          <a:lstStyle/>
          <a:p>
            <a:pPr algn="r"/>
            <a:r>
              <a:rPr lang="en-US" sz="1733" b="1" dirty="0">
                <a:solidFill>
                  <a:srgbClr val="1E4D78"/>
                </a:solidFill>
                <a:latin typeface="Calibri" pitchFamily="34" charset="0"/>
                <a:ea typeface="Calibri" pitchFamily="34" charset="-122"/>
                <a:cs typeface="Calibri" pitchFamily="34" charset="-120"/>
              </a:rPr>
              <a:t>Dec 2024</a:t>
            </a:r>
            <a:endParaRPr lang="en-US" sz="1733" dirty="0"/>
          </a:p>
        </p:txBody>
      </p:sp>
      <p:sp>
        <p:nvSpPr>
          <p:cNvPr id="11" name="Text 9"/>
          <p:cNvSpPr/>
          <p:nvPr/>
        </p:nvSpPr>
        <p:spPr>
          <a:xfrm>
            <a:off x="2560320" y="220675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Third round of Pakistani airstrikes inside Afghanistan (Paktika). Cross-border fire exchanges increase. Over 1,000 TTP incidents in Pakistan in 2024.</a:t>
            </a:r>
            <a:endParaRPr lang="en-US" sz="1733" dirty="0"/>
          </a:p>
        </p:txBody>
      </p:sp>
      <p:sp>
        <p:nvSpPr>
          <p:cNvPr id="12" name="Shape 10"/>
          <p:cNvSpPr/>
          <p:nvPr/>
        </p:nvSpPr>
        <p:spPr>
          <a:xfrm>
            <a:off x="1706880" y="3060192"/>
            <a:ext cx="463296" cy="463296"/>
          </a:xfrm>
          <a:prstGeom prst="ellipse">
            <a:avLst/>
          </a:prstGeom>
          <a:solidFill>
            <a:srgbClr val="1A6B72"/>
          </a:solidFill>
          <a:ln/>
        </p:spPr>
      </p:sp>
      <p:sp>
        <p:nvSpPr>
          <p:cNvPr id="13" name="Text 11"/>
          <p:cNvSpPr/>
          <p:nvPr/>
        </p:nvSpPr>
        <p:spPr>
          <a:xfrm>
            <a:off x="121920" y="2938272"/>
            <a:ext cx="1463040" cy="670560"/>
          </a:xfrm>
          <a:prstGeom prst="rect">
            <a:avLst/>
          </a:prstGeom>
          <a:noFill/>
          <a:ln/>
        </p:spPr>
        <p:txBody>
          <a:bodyPr wrap="square" rtlCol="0" anchor="ctr"/>
          <a:lstStyle/>
          <a:p>
            <a:pPr algn="r"/>
            <a:r>
              <a:rPr lang="en-US" sz="1733" b="1" dirty="0">
                <a:solidFill>
                  <a:srgbClr val="1A6B72"/>
                </a:solidFill>
                <a:latin typeface="Calibri" pitchFamily="34" charset="0"/>
                <a:ea typeface="Calibri" pitchFamily="34" charset="-122"/>
                <a:cs typeface="Calibri" pitchFamily="34" charset="-120"/>
              </a:rPr>
              <a:t>Jan 2025</a:t>
            </a:r>
            <a:endParaRPr lang="en-US" sz="1733" dirty="0"/>
          </a:p>
        </p:txBody>
      </p:sp>
      <p:sp>
        <p:nvSpPr>
          <p:cNvPr id="14" name="Text 12"/>
          <p:cNvSpPr/>
          <p:nvPr/>
        </p:nvSpPr>
        <p:spPr>
          <a:xfrm>
            <a:off x="2560320" y="293827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Intense border skirmishes in Bajaur, Mohmand, Kunar regions. Pakistan rockets Afghan border posts. Afghan Taliban and TTP conduct joint cross-border raids.</a:t>
            </a:r>
            <a:endParaRPr lang="en-US" sz="1733" dirty="0"/>
          </a:p>
        </p:txBody>
      </p:sp>
      <p:sp>
        <p:nvSpPr>
          <p:cNvPr id="15" name="Shape 13"/>
          <p:cNvSpPr/>
          <p:nvPr/>
        </p:nvSpPr>
        <p:spPr>
          <a:xfrm>
            <a:off x="1706880" y="3791712"/>
            <a:ext cx="463296" cy="463296"/>
          </a:xfrm>
          <a:prstGeom prst="ellipse">
            <a:avLst/>
          </a:prstGeom>
          <a:solidFill>
            <a:srgbClr val="C9993F"/>
          </a:solidFill>
          <a:ln/>
        </p:spPr>
      </p:sp>
      <p:sp>
        <p:nvSpPr>
          <p:cNvPr id="16" name="Text 14"/>
          <p:cNvSpPr/>
          <p:nvPr/>
        </p:nvSpPr>
        <p:spPr>
          <a:xfrm>
            <a:off x="121920" y="3669792"/>
            <a:ext cx="1463040" cy="670560"/>
          </a:xfrm>
          <a:prstGeom prst="rect">
            <a:avLst/>
          </a:prstGeom>
          <a:noFill/>
          <a:ln/>
        </p:spPr>
        <p:txBody>
          <a:bodyPr wrap="square" rtlCol="0" anchor="ctr"/>
          <a:lstStyle/>
          <a:p>
            <a:pPr algn="r"/>
            <a:r>
              <a:rPr lang="en-US" sz="1733" b="1" dirty="0">
                <a:solidFill>
                  <a:srgbClr val="C9993F"/>
                </a:solidFill>
                <a:latin typeface="Calibri" pitchFamily="34" charset="0"/>
                <a:ea typeface="Calibri" pitchFamily="34" charset="-122"/>
                <a:cs typeface="Calibri" pitchFamily="34" charset="-120"/>
              </a:rPr>
              <a:t>Feb 2025</a:t>
            </a:r>
            <a:endParaRPr lang="en-US" sz="1733" dirty="0"/>
          </a:p>
        </p:txBody>
      </p:sp>
      <p:sp>
        <p:nvSpPr>
          <p:cNvPr id="17" name="Text 15"/>
          <p:cNvSpPr/>
          <p:nvPr/>
        </p:nvSpPr>
        <p:spPr>
          <a:xfrm>
            <a:off x="2560320" y="366979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Torkham border closed due to Afghan border post construction dispute — 5,000+ trucks stranded. Jaffar Express hijacking in Balochistan — Pakistan blames Afghan handlers.</a:t>
            </a:r>
            <a:endParaRPr lang="en-US" sz="1733" dirty="0"/>
          </a:p>
        </p:txBody>
      </p:sp>
      <p:sp>
        <p:nvSpPr>
          <p:cNvPr id="18" name="Shape 16"/>
          <p:cNvSpPr/>
          <p:nvPr/>
        </p:nvSpPr>
        <p:spPr>
          <a:xfrm>
            <a:off x="1706880" y="4523232"/>
            <a:ext cx="463296" cy="463296"/>
          </a:xfrm>
          <a:prstGeom prst="ellipse">
            <a:avLst/>
          </a:prstGeom>
          <a:solidFill>
            <a:srgbClr val="0B1F3A"/>
          </a:solidFill>
          <a:ln/>
        </p:spPr>
      </p:sp>
      <p:sp>
        <p:nvSpPr>
          <p:cNvPr id="19" name="Text 17"/>
          <p:cNvSpPr/>
          <p:nvPr/>
        </p:nvSpPr>
        <p:spPr>
          <a:xfrm>
            <a:off x="121920" y="4401312"/>
            <a:ext cx="1463040" cy="670560"/>
          </a:xfrm>
          <a:prstGeom prst="rect">
            <a:avLst/>
          </a:prstGeom>
          <a:noFill/>
          <a:ln/>
        </p:spPr>
        <p:txBody>
          <a:bodyPr wrap="square" rtlCol="0" anchor="ctr"/>
          <a:lstStyle/>
          <a:p>
            <a:pPr algn="r"/>
            <a:r>
              <a:rPr lang="en-US" sz="1733" b="1" dirty="0">
                <a:solidFill>
                  <a:srgbClr val="0B1F3A"/>
                </a:solidFill>
                <a:latin typeface="Calibri" pitchFamily="34" charset="0"/>
                <a:ea typeface="Calibri" pitchFamily="34" charset="-122"/>
                <a:cs typeface="Calibri" pitchFamily="34" charset="-120"/>
              </a:rPr>
              <a:t>Oct 9, 2025</a:t>
            </a:r>
            <a:endParaRPr lang="en-US" sz="1733" dirty="0"/>
          </a:p>
        </p:txBody>
      </p:sp>
      <p:sp>
        <p:nvSpPr>
          <p:cNvPr id="20" name="Text 18"/>
          <p:cNvSpPr/>
          <p:nvPr/>
        </p:nvSpPr>
        <p:spPr>
          <a:xfrm>
            <a:off x="2560320" y="440131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OPERATION KHYBER STORM: PAF strikes Kabul, Khost, Jalalabad, Paktika targeting TTP &amp; leader Noor Wali Mehsud. Afghanistan retaliates — 23 Pakistani soldiers killed, 9 Afghan soldiers killed.</a:t>
            </a:r>
            <a:endParaRPr lang="en-US" sz="1733" dirty="0"/>
          </a:p>
        </p:txBody>
      </p:sp>
      <p:sp>
        <p:nvSpPr>
          <p:cNvPr id="21" name="Shape 19"/>
          <p:cNvSpPr/>
          <p:nvPr/>
        </p:nvSpPr>
        <p:spPr>
          <a:xfrm>
            <a:off x="1706880" y="5254752"/>
            <a:ext cx="463296" cy="463296"/>
          </a:xfrm>
          <a:prstGeom prst="ellipse">
            <a:avLst/>
          </a:prstGeom>
          <a:solidFill>
            <a:srgbClr val="C0392B"/>
          </a:solidFill>
          <a:ln/>
        </p:spPr>
      </p:sp>
      <p:sp>
        <p:nvSpPr>
          <p:cNvPr id="22" name="Text 20"/>
          <p:cNvSpPr/>
          <p:nvPr/>
        </p:nvSpPr>
        <p:spPr>
          <a:xfrm>
            <a:off x="121920" y="5132832"/>
            <a:ext cx="1463040" cy="670560"/>
          </a:xfrm>
          <a:prstGeom prst="rect">
            <a:avLst/>
          </a:prstGeom>
          <a:noFill/>
          <a:ln/>
        </p:spPr>
        <p:txBody>
          <a:bodyPr wrap="square" rtlCol="0" anchor="ctr"/>
          <a:lstStyle/>
          <a:p>
            <a:pPr algn="r"/>
            <a:r>
              <a:rPr lang="en-US" sz="1733" b="1" dirty="0">
                <a:solidFill>
                  <a:srgbClr val="C0392B"/>
                </a:solidFill>
                <a:latin typeface="Calibri" pitchFamily="34" charset="0"/>
                <a:ea typeface="Calibri" pitchFamily="34" charset="-122"/>
                <a:cs typeface="Calibri" pitchFamily="34" charset="-120"/>
              </a:rPr>
              <a:t>Oct 19, 2025</a:t>
            </a:r>
            <a:endParaRPr lang="en-US" sz="1733" dirty="0"/>
          </a:p>
        </p:txBody>
      </p:sp>
      <p:sp>
        <p:nvSpPr>
          <p:cNvPr id="23" name="Text 21"/>
          <p:cNvSpPr/>
          <p:nvPr/>
        </p:nvSpPr>
        <p:spPr>
          <a:xfrm>
            <a:off x="2560320" y="513283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Qatar-mediated ceasefire brokered after deadliest clashes in years. Failed Turkey peace talks in November. Continued low-level skirmishes throughout.</a:t>
            </a:r>
            <a:endParaRPr lang="en-US" sz="1733" dirty="0"/>
          </a:p>
        </p:txBody>
      </p:sp>
      <p:sp>
        <p:nvSpPr>
          <p:cNvPr id="24" name="Shape 22"/>
          <p:cNvSpPr/>
          <p:nvPr/>
        </p:nvSpPr>
        <p:spPr>
          <a:xfrm>
            <a:off x="1706880" y="5986272"/>
            <a:ext cx="463296" cy="463296"/>
          </a:xfrm>
          <a:prstGeom prst="ellipse">
            <a:avLst/>
          </a:prstGeom>
          <a:solidFill>
            <a:srgbClr val="1A6B72"/>
          </a:solidFill>
          <a:ln/>
        </p:spPr>
      </p:sp>
      <p:sp>
        <p:nvSpPr>
          <p:cNvPr id="25" name="Text 23"/>
          <p:cNvSpPr/>
          <p:nvPr/>
        </p:nvSpPr>
        <p:spPr>
          <a:xfrm>
            <a:off x="121920" y="5864352"/>
            <a:ext cx="1463040" cy="670560"/>
          </a:xfrm>
          <a:prstGeom prst="rect">
            <a:avLst/>
          </a:prstGeom>
          <a:noFill/>
          <a:ln/>
        </p:spPr>
        <p:txBody>
          <a:bodyPr wrap="square" rtlCol="0" anchor="ctr"/>
          <a:lstStyle/>
          <a:p>
            <a:pPr algn="r"/>
            <a:r>
              <a:rPr lang="en-US" sz="1733" b="1" dirty="0">
                <a:solidFill>
                  <a:srgbClr val="1A6B72"/>
                </a:solidFill>
                <a:latin typeface="Calibri" pitchFamily="34" charset="0"/>
                <a:ea typeface="Calibri" pitchFamily="34" charset="-122"/>
                <a:cs typeface="Calibri" pitchFamily="34" charset="-120"/>
              </a:rPr>
              <a:t>Feb 21–28, 2026</a:t>
            </a:r>
            <a:endParaRPr lang="en-US" sz="1733" dirty="0"/>
          </a:p>
        </p:txBody>
      </p:sp>
      <p:sp>
        <p:nvSpPr>
          <p:cNvPr id="26" name="Text 24"/>
          <p:cNvSpPr/>
          <p:nvPr/>
        </p:nvSpPr>
        <p:spPr>
          <a:xfrm>
            <a:off x="2560320" y="586435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Pakistan airstrikes hit 7 locations in Nangarhar, Paktika, Khost (80+ claimed militants killed; 18 confirmed civilian deaths). Taliban launches 'large-scale offensive.' Pakistan declares OPEN WAR.</a:t>
            </a:r>
            <a:endParaRPr lang="en-US" sz="1733" dirty="0"/>
          </a:p>
        </p:txBody>
      </p:sp>
    </p:spTree>
    <p:extLst>
      <p:ext uri="{BB962C8B-B14F-4D97-AF65-F5344CB8AC3E}">
        <p14:creationId xmlns:p14="http://schemas.microsoft.com/office/powerpoint/2010/main" val="5171473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rgbClr val="0B1F3A"/>
          </a:solidFill>
          <a:ln/>
        </p:spPr>
      </p:sp>
      <p:sp>
        <p:nvSpPr>
          <p:cNvPr id="3" name="Shape 1"/>
          <p:cNvSpPr/>
          <p:nvPr/>
        </p:nvSpPr>
        <p:spPr>
          <a:xfrm>
            <a:off x="0" y="1219200"/>
            <a:ext cx="12192000" cy="60960"/>
          </a:xfrm>
          <a:prstGeom prst="rect">
            <a:avLst/>
          </a:prstGeom>
          <a:solidFill>
            <a:srgbClr val="C9993F"/>
          </a:solidFill>
          <a:ln/>
        </p:spPr>
      </p:sp>
      <p:sp>
        <p:nvSpPr>
          <p:cNvPr id="4" name="Text 2"/>
          <p:cNvSpPr/>
          <p:nvPr/>
        </p:nvSpPr>
        <p:spPr>
          <a:xfrm>
            <a:off x="365760" y="97536"/>
            <a:ext cx="11460480" cy="975360"/>
          </a:xfrm>
          <a:prstGeom prst="rect">
            <a:avLst/>
          </a:prstGeom>
          <a:noFill/>
          <a:ln/>
        </p:spPr>
        <p:txBody>
          <a:bodyPr wrap="square" rtlCol="0" anchor="ctr"/>
          <a:lstStyle/>
          <a:p>
            <a:r>
              <a:rPr lang="en-US" sz="2933" b="1" dirty="0">
                <a:solidFill>
                  <a:srgbClr val="FFFFFF"/>
                </a:solidFill>
                <a:latin typeface="Calibri" pitchFamily="34" charset="0"/>
                <a:ea typeface="Calibri" pitchFamily="34" charset="-122"/>
                <a:cs typeface="Calibri" pitchFamily="34" charset="-120"/>
              </a:rPr>
              <a:t>The 2025–2026 Armed Conflict: Key Statistics</a:t>
            </a:r>
            <a:endParaRPr lang="en-US" sz="2933" dirty="0"/>
          </a:p>
        </p:txBody>
      </p:sp>
      <p:sp>
        <p:nvSpPr>
          <p:cNvPr id="5" name="Shape 3"/>
          <p:cNvSpPr/>
          <p:nvPr/>
        </p:nvSpPr>
        <p:spPr>
          <a:xfrm>
            <a:off x="365760" y="1463040"/>
            <a:ext cx="2682240" cy="2377440"/>
          </a:xfrm>
          <a:prstGeom prst="rect">
            <a:avLst/>
          </a:prstGeom>
          <a:solidFill>
            <a:srgbClr val="0B1F3A"/>
          </a:solidFill>
          <a:ln/>
          <a:effectLst>
            <a:outerShdw blurRad="63500" dist="38100" dir="8100000" algn="bl" rotWithShape="0">
              <a:srgbClr val="000000">
                <a:alpha val="15000"/>
              </a:srgbClr>
            </a:outerShdw>
          </a:effectLst>
        </p:spPr>
      </p:sp>
      <p:sp>
        <p:nvSpPr>
          <p:cNvPr id="6" name="Text 4"/>
          <p:cNvSpPr/>
          <p:nvPr/>
        </p:nvSpPr>
        <p:spPr>
          <a:xfrm>
            <a:off x="463296" y="1645920"/>
            <a:ext cx="2487168" cy="1097280"/>
          </a:xfrm>
          <a:prstGeom prst="rect">
            <a:avLst/>
          </a:prstGeom>
          <a:noFill/>
          <a:ln/>
        </p:spPr>
        <p:txBody>
          <a:bodyPr wrap="square" rtlCol="0" anchor="ctr"/>
          <a:lstStyle/>
          <a:p>
            <a:pPr algn="ctr"/>
            <a:r>
              <a:rPr lang="en-US" sz="4267" b="1" dirty="0">
                <a:solidFill>
                  <a:srgbClr val="FFFFFF"/>
                </a:solidFill>
                <a:latin typeface="Calibri" pitchFamily="34" charset="0"/>
                <a:ea typeface="Calibri" pitchFamily="34" charset="-122"/>
                <a:cs typeface="Calibri" pitchFamily="34" charset="-120"/>
              </a:rPr>
              <a:t>23</a:t>
            </a:r>
            <a:endParaRPr lang="en-US" sz="4267" dirty="0"/>
          </a:p>
        </p:txBody>
      </p:sp>
      <p:sp>
        <p:nvSpPr>
          <p:cNvPr id="7" name="Text 5"/>
          <p:cNvSpPr/>
          <p:nvPr/>
        </p:nvSpPr>
        <p:spPr>
          <a:xfrm>
            <a:off x="463296" y="2682240"/>
            <a:ext cx="2487168" cy="1036320"/>
          </a:xfrm>
          <a:prstGeom prst="rect">
            <a:avLst/>
          </a:prstGeom>
          <a:noFill/>
          <a:ln/>
        </p:spPr>
        <p:txBody>
          <a:bodyPr wrap="square" rtlCol="0" anchor="t"/>
          <a:lstStyle/>
          <a:p>
            <a:pPr algn="ctr"/>
            <a:r>
              <a:rPr lang="en-US" sz="1600" dirty="0">
                <a:solidFill>
                  <a:srgbClr val="F4F1EB"/>
                </a:solidFill>
                <a:latin typeface="Calibri" pitchFamily="34" charset="0"/>
                <a:ea typeface="Calibri" pitchFamily="34" charset="-122"/>
                <a:cs typeface="Calibri" pitchFamily="34" charset="-120"/>
              </a:rPr>
              <a:t>Pakistani soldiers killed in Oct 2025 border clashes</a:t>
            </a:r>
            <a:endParaRPr lang="en-US" sz="1600" dirty="0"/>
          </a:p>
        </p:txBody>
      </p:sp>
      <p:sp>
        <p:nvSpPr>
          <p:cNvPr id="8" name="Shape 6"/>
          <p:cNvSpPr/>
          <p:nvPr/>
        </p:nvSpPr>
        <p:spPr>
          <a:xfrm>
            <a:off x="3230880" y="1463040"/>
            <a:ext cx="2682240" cy="2377440"/>
          </a:xfrm>
          <a:prstGeom prst="rect">
            <a:avLst/>
          </a:prstGeom>
          <a:solidFill>
            <a:srgbClr val="1A6B72"/>
          </a:solidFill>
          <a:ln/>
          <a:effectLst>
            <a:outerShdw blurRad="63500" dist="38100" dir="8100000" algn="bl" rotWithShape="0">
              <a:srgbClr val="000000">
                <a:alpha val="15000"/>
              </a:srgbClr>
            </a:outerShdw>
          </a:effectLst>
        </p:spPr>
      </p:sp>
      <p:sp>
        <p:nvSpPr>
          <p:cNvPr id="9" name="Text 7"/>
          <p:cNvSpPr/>
          <p:nvPr/>
        </p:nvSpPr>
        <p:spPr>
          <a:xfrm>
            <a:off x="3328416" y="1645920"/>
            <a:ext cx="2487168" cy="1097280"/>
          </a:xfrm>
          <a:prstGeom prst="rect">
            <a:avLst/>
          </a:prstGeom>
          <a:noFill/>
          <a:ln/>
        </p:spPr>
        <p:txBody>
          <a:bodyPr wrap="square" rtlCol="0" anchor="ctr"/>
          <a:lstStyle/>
          <a:p>
            <a:pPr algn="ctr"/>
            <a:r>
              <a:rPr lang="en-US" sz="4267" b="1" dirty="0">
                <a:solidFill>
                  <a:srgbClr val="FFFFFF"/>
                </a:solidFill>
                <a:latin typeface="Calibri" pitchFamily="34" charset="0"/>
                <a:ea typeface="Calibri" pitchFamily="34" charset="-122"/>
                <a:cs typeface="Calibri" pitchFamily="34" charset="-120"/>
              </a:rPr>
              <a:t>80+</a:t>
            </a:r>
            <a:endParaRPr lang="en-US" sz="4267" dirty="0"/>
          </a:p>
        </p:txBody>
      </p:sp>
      <p:sp>
        <p:nvSpPr>
          <p:cNvPr id="10" name="Text 8"/>
          <p:cNvSpPr/>
          <p:nvPr/>
        </p:nvSpPr>
        <p:spPr>
          <a:xfrm>
            <a:off x="3328416" y="2682240"/>
            <a:ext cx="2487168" cy="1036320"/>
          </a:xfrm>
          <a:prstGeom prst="rect">
            <a:avLst/>
          </a:prstGeom>
          <a:noFill/>
          <a:ln/>
        </p:spPr>
        <p:txBody>
          <a:bodyPr wrap="square" rtlCol="0" anchor="t"/>
          <a:lstStyle/>
          <a:p>
            <a:pPr algn="ctr"/>
            <a:r>
              <a:rPr lang="en-US" sz="1600" dirty="0">
                <a:solidFill>
                  <a:srgbClr val="F4F1EB"/>
                </a:solidFill>
                <a:latin typeface="Calibri" pitchFamily="34" charset="0"/>
                <a:ea typeface="Calibri" pitchFamily="34" charset="-122"/>
                <a:cs typeface="Calibri" pitchFamily="34" charset="-120"/>
              </a:rPr>
              <a:t>Claimed TTP/Taliban killed in Feb 2026 PAF airstrikes</a:t>
            </a:r>
            <a:endParaRPr lang="en-US" sz="1600" dirty="0"/>
          </a:p>
        </p:txBody>
      </p:sp>
      <p:sp>
        <p:nvSpPr>
          <p:cNvPr id="11" name="Shape 9"/>
          <p:cNvSpPr/>
          <p:nvPr/>
        </p:nvSpPr>
        <p:spPr>
          <a:xfrm>
            <a:off x="6096000" y="1463040"/>
            <a:ext cx="2682240" cy="2377440"/>
          </a:xfrm>
          <a:prstGeom prst="rect">
            <a:avLst/>
          </a:prstGeom>
          <a:solidFill>
            <a:srgbClr val="C9993F"/>
          </a:solidFill>
          <a:ln/>
          <a:effectLst>
            <a:outerShdw blurRad="63500" dist="38100" dir="8100000" algn="bl" rotWithShape="0">
              <a:srgbClr val="000000">
                <a:alpha val="15000"/>
              </a:srgbClr>
            </a:outerShdw>
          </a:effectLst>
        </p:spPr>
      </p:sp>
      <p:sp>
        <p:nvSpPr>
          <p:cNvPr id="12" name="Text 10"/>
          <p:cNvSpPr/>
          <p:nvPr/>
        </p:nvSpPr>
        <p:spPr>
          <a:xfrm>
            <a:off x="6193536" y="1645920"/>
            <a:ext cx="2487168" cy="1097280"/>
          </a:xfrm>
          <a:prstGeom prst="rect">
            <a:avLst/>
          </a:prstGeom>
          <a:noFill/>
          <a:ln/>
        </p:spPr>
        <p:txBody>
          <a:bodyPr wrap="square" rtlCol="0" anchor="ctr"/>
          <a:lstStyle/>
          <a:p>
            <a:pPr algn="ctr"/>
            <a:r>
              <a:rPr lang="en-US" sz="4267" b="1" dirty="0">
                <a:solidFill>
                  <a:srgbClr val="FFFFFF"/>
                </a:solidFill>
                <a:latin typeface="Calibri" pitchFamily="34" charset="0"/>
                <a:ea typeface="Calibri" pitchFamily="34" charset="-122"/>
                <a:cs typeface="Calibri" pitchFamily="34" charset="-120"/>
              </a:rPr>
              <a:t>18</a:t>
            </a:r>
            <a:endParaRPr lang="en-US" sz="4267" dirty="0"/>
          </a:p>
        </p:txBody>
      </p:sp>
      <p:sp>
        <p:nvSpPr>
          <p:cNvPr id="13" name="Text 11"/>
          <p:cNvSpPr/>
          <p:nvPr/>
        </p:nvSpPr>
        <p:spPr>
          <a:xfrm>
            <a:off x="6193536" y="2682240"/>
            <a:ext cx="2487168" cy="1036320"/>
          </a:xfrm>
          <a:prstGeom prst="rect">
            <a:avLst/>
          </a:prstGeom>
          <a:noFill/>
          <a:ln/>
        </p:spPr>
        <p:txBody>
          <a:bodyPr wrap="square" rtlCol="0" anchor="t"/>
          <a:lstStyle/>
          <a:p>
            <a:pPr algn="ctr"/>
            <a:r>
              <a:rPr lang="en-US" sz="1600" dirty="0">
                <a:solidFill>
                  <a:srgbClr val="1A1A2E"/>
                </a:solidFill>
                <a:latin typeface="Calibri" pitchFamily="34" charset="0"/>
                <a:ea typeface="Calibri" pitchFamily="34" charset="-122"/>
                <a:cs typeface="Calibri" pitchFamily="34" charset="-120"/>
              </a:rPr>
              <a:t>Confirmed Afghan civilian deaths (Feb 22, 2026 — UNAMA)</a:t>
            </a:r>
            <a:endParaRPr lang="en-US" sz="1600" dirty="0"/>
          </a:p>
        </p:txBody>
      </p:sp>
      <p:sp>
        <p:nvSpPr>
          <p:cNvPr id="14" name="Shape 12"/>
          <p:cNvSpPr/>
          <p:nvPr/>
        </p:nvSpPr>
        <p:spPr>
          <a:xfrm>
            <a:off x="8961120" y="1463040"/>
            <a:ext cx="2682240" cy="2377440"/>
          </a:xfrm>
          <a:prstGeom prst="rect">
            <a:avLst/>
          </a:prstGeom>
          <a:solidFill>
            <a:srgbClr val="1A3A5C"/>
          </a:solidFill>
          <a:ln/>
          <a:effectLst>
            <a:outerShdw blurRad="63500" dist="38100" dir="8100000" algn="bl" rotWithShape="0">
              <a:srgbClr val="000000">
                <a:alpha val="15000"/>
              </a:srgbClr>
            </a:outerShdw>
          </a:effectLst>
        </p:spPr>
      </p:sp>
      <p:sp>
        <p:nvSpPr>
          <p:cNvPr id="15" name="Text 13"/>
          <p:cNvSpPr/>
          <p:nvPr/>
        </p:nvSpPr>
        <p:spPr>
          <a:xfrm>
            <a:off x="9058656" y="1645920"/>
            <a:ext cx="2487168" cy="1097280"/>
          </a:xfrm>
          <a:prstGeom prst="rect">
            <a:avLst/>
          </a:prstGeom>
          <a:noFill/>
          <a:ln/>
        </p:spPr>
        <p:txBody>
          <a:bodyPr wrap="square" rtlCol="0" anchor="ctr"/>
          <a:lstStyle/>
          <a:p>
            <a:pPr algn="ctr"/>
            <a:r>
              <a:rPr lang="en-US" sz="4267" b="1" dirty="0">
                <a:solidFill>
                  <a:srgbClr val="FFFFFF"/>
                </a:solidFill>
                <a:latin typeface="Calibri" pitchFamily="34" charset="0"/>
                <a:ea typeface="Calibri" pitchFamily="34" charset="-122"/>
                <a:cs typeface="Calibri" pitchFamily="34" charset="-120"/>
              </a:rPr>
              <a:t>70+</a:t>
            </a:r>
            <a:endParaRPr lang="en-US" sz="4267" dirty="0"/>
          </a:p>
        </p:txBody>
      </p:sp>
      <p:sp>
        <p:nvSpPr>
          <p:cNvPr id="16" name="Text 14"/>
          <p:cNvSpPr/>
          <p:nvPr/>
        </p:nvSpPr>
        <p:spPr>
          <a:xfrm>
            <a:off x="9058656" y="2682240"/>
            <a:ext cx="2487168" cy="1036320"/>
          </a:xfrm>
          <a:prstGeom prst="rect">
            <a:avLst/>
          </a:prstGeom>
          <a:noFill/>
          <a:ln/>
        </p:spPr>
        <p:txBody>
          <a:bodyPr wrap="square" rtlCol="0" anchor="t"/>
          <a:lstStyle/>
          <a:p>
            <a:pPr algn="ctr"/>
            <a:r>
              <a:rPr lang="en-US" sz="1600" dirty="0">
                <a:solidFill>
                  <a:srgbClr val="F4F1EB"/>
                </a:solidFill>
                <a:latin typeface="Calibri" pitchFamily="34" charset="0"/>
                <a:ea typeface="Calibri" pitchFamily="34" charset="-122"/>
                <a:cs typeface="Calibri" pitchFamily="34" charset="-120"/>
              </a:rPr>
              <a:t>UNAMA-confirmed Afghan civilian deaths (Oct–Dec 2025)</a:t>
            </a:r>
            <a:endParaRPr lang="en-US" sz="1600" dirty="0"/>
          </a:p>
        </p:txBody>
      </p:sp>
      <p:sp>
        <p:nvSpPr>
          <p:cNvPr id="17" name="Shape 15"/>
          <p:cNvSpPr/>
          <p:nvPr/>
        </p:nvSpPr>
        <p:spPr>
          <a:xfrm>
            <a:off x="365760" y="4084320"/>
            <a:ext cx="2682240" cy="2377440"/>
          </a:xfrm>
          <a:prstGeom prst="rect">
            <a:avLst/>
          </a:prstGeom>
          <a:solidFill>
            <a:srgbClr val="C0392B"/>
          </a:solidFill>
          <a:ln/>
          <a:effectLst>
            <a:outerShdw blurRad="63500" dist="38100" dir="8100000" algn="bl" rotWithShape="0">
              <a:srgbClr val="000000">
                <a:alpha val="15000"/>
              </a:srgbClr>
            </a:outerShdw>
          </a:effectLst>
        </p:spPr>
      </p:sp>
      <p:sp>
        <p:nvSpPr>
          <p:cNvPr id="18" name="Text 16"/>
          <p:cNvSpPr/>
          <p:nvPr/>
        </p:nvSpPr>
        <p:spPr>
          <a:xfrm>
            <a:off x="463296" y="4267200"/>
            <a:ext cx="2487168" cy="1097280"/>
          </a:xfrm>
          <a:prstGeom prst="rect">
            <a:avLst/>
          </a:prstGeom>
          <a:noFill/>
          <a:ln/>
        </p:spPr>
        <p:txBody>
          <a:bodyPr wrap="square" rtlCol="0" anchor="ctr"/>
          <a:lstStyle/>
          <a:p>
            <a:pPr algn="ctr"/>
            <a:r>
              <a:rPr lang="en-US" sz="4267" b="1" dirty="0">
                <a:solidFill>
                  <a:srgbClr val="FFFFFF"/>
                </a:solidFill>
                <a:latin typeface="Calibri" pitchFamily="34" charset="0"/>
                <a:ea typeface="Calibri" pitchFamily="34" charset="-122"/>
                <a:cs typeface="Calibri" pitchFamily="34" charset="-120"/>
              </a:rPr>
              <a:t>133</a:t>
            </a:r>
            <a:endParaRPr lang="en-US" sz="4267" dirty="0"/>
          </a:p>
        </p:txBody>
      </p:sp>
      <p:sp>
        <p:nvSpPr>
          <p:cNvPr id="19" name="Text 17"/>
          <p:cNvSpPr/>
          <p:nvPr/>
        </p:nvSpPr>
        <p:spPr>
          <a:xfrm>
            <a:off x="463296" y="5303520"/>
            <a:ext cx="2487168" cy="1036320"/>
          </a:xfrm>
          <a:prstGeom prst="rect">
            <a:avLst/>
          </a:prstGeom>
          <a:noFill/>
          <a:ln/>
        </p:spPr>
        <p:txBody>
          <a:bodyPr wrap="square" rtlCol="0" anchor="t"/>
          <a:lstStyle/>
          <a:p>
            <a:pPr algn="ctr"/>
            <a:r>
              <a:rPr lang="en-US" sz="1600" dirty="0">
                <a:solidFill>
                  <a:srgbClr val="F4F1EB"/>
                </a:solidFill>
                <a:latin typeface="Calibri" pitchFamily="34" charset="0"/>
                <a:ea typeface="Calibri" pitchFamily="34" charset="-122"/>
                <a:cs typeface="Calibri" pitchFamily="34" charset="-120"/>
              </a:rPr>
              <a:t>Afghan Taliban claimed killed in Feb 26–27, 2026 exchanges</a:t>
            </a:r>
            <a:endParaRPr lang="en-US" sz="1600" dirty="0"/>
          </a:p>
        </p:txBody>
      </p:sp>
      <p:sp>
        <p:nvSpPr>
          <p:cNvPr id="20" name="Shape 18"/>
          <p:cNvSpPr/>
          <p:nvPr/>
        </p:nvSpPr>
        <p:spPr>
          <a:xfrm>
            <a:off x="3230880" y="4084320"/>
            <a:ext cx="2682240" cy="2377440"/>
          </a:xfrm>
          <a:prstGeom prst="rect">
            <a:avLst/>
          </a:prstGeom>
          <a:solidFill>
            <a:srgbClr val="1E4D78"/>
          </a:solidFill>
          <a:ln/>
          <a:effectLst>
            <a:outerShdw blurRad="63500" dist="38100" dir="8100000" algn="bl" rotWithShape="0">
              <a:srgbClr val="000000">
                <a:alpha val="15000"/>
              </a:srgbClr>
            </a:outerShdw>
          </a:effectLst>
        </p:spPr>
      </p:sp>
      <p:sp>
        <p:nvSpPr>
          <p:cNvPr id="21" name="Text 19"/>
          <p:cNvSpPr/>
          <p:nvPr/>
        </p:nvSpPr>
        <p:spPr>
          <a:xfrm>
            <a:off x="3328416" y="4267200"/>
            <a:ext cx="2487168" cy="1097280"/>
          </a:xfrm>
          <a:prstGeom prst="rect">
            <a:avLst/>
          </a:prstGeom>
          <a:noFill/>
          <a:ln/>
        </p:spPr>
        <p:txBody>
          <a:bodyPr wrap="square" rtlCol="0" anchor="ctr"/>
          <a:lstStyle/>
          <a:p>
            <a:pPr algn="ctr"/>
            <a:r>
              <a:rPr lang="en-US" sz="4267" b="1" dirty="0">
                <a:solidFill>
                  <a:srgbClr val="FFFFFF"/>
                </a:solidFill>
                <a:latin typeface="Calibri" pitchFamily="34" charset="0"/>
                <a:ea typeface="Calibri" pitchFamily="34" charset="-122"/>
                <a:cs typeface="Calibri" pitchFamily="34" charset="-120"/>
              </a:rPr>
              <a:t>1,200+</a:t>
            </a:r>
            <a:endParaRPr lang="en-US" sz="4267" dirty="0"/>
          </a:p>
        </p:txBody>
      </p:sp>
      <p:sp>
        <p:nvSpPr>
          <p:cNvPr id="22" name="Text 20"/>
          <p:cNvSpPr/>
          <p:nvPr/>
        </p:nvSpPr>
        <p:spPr>
          <a:xfrm>
            <a:off x="3328416" y="5303520"/>
            <a:ext cx="2487168" cy="1036320"/>
          </a:xfrm>
          <a:prstGeom prst="rect">
            <a:avLst/>
          </a:prstGeom>
          <a:noFill/>
          <a:ln/>
        </p:spPr>
        <p:txBody>
          <a:bodyPr wrap="square" rtlCol="0" anchor="t"/>
          <a:lstStyle/>
          <a:p>
            <a:pPr algn="ctr"/>
            <a:r>
              <a:rPr lang="en-US" sz="1600" dirty="0">
                <a:solidFill>
                  <a:srgbClr val="F4F1EB"/>
                </a:solidFill>
                <a:latin typeface="Calibri" pitchFamily="34" charset="0"/>
                <a:ea typeface="Calibri" pitchFamily="34" charset="-122"/>
                <a:cs typeface="Calibri" pitchFamily="34" charset="-120"/>
              </a:rPr>
              <a:t>Pakistanis killed in militant attacks in 2025 alone (double 2021)</a:t>
            </a:r>
            <a:endParaRPr lang="en-US" sz="1600" dirty="0"/>
          </a:p>
        </p:txBody>
      </p:sp>
    </p:spTree>
    <p:extLst>
      <p:ext uri="{BB962C8B-B14F-4D97-AF65-F5344CB8AC3E}">
        <p14:creationId xmlns:p14="http://schemas.microsoft.com/office/powerpoint/2010/main" val="14178412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rgbClr val="0B1F3A"/>
          </a:solidFill>
          <a:ln/>
        </p:spPr>
      </p:sp>
      <p:sp>
        <p:nvSpPr>
          <p:cNvPr id="3" name="Shape 1"/>
          <p:cNvSpPr/>
          <p:nvPr/>
        </p:nvSpPr>
        <p:spPr>
          <a:xfrm>
            <a:off x="0" y="1219200"/>
            <a:ext cx="12192000" cy="60960"/>
          </a:xfrm>
          <a:prstGeom prst="rect">
            <a:avLst/>
          </a:prstGeom>
          <a:solidFill>
            <a:srgbClr val="C9993F"/>
          </a:solidFill>
          <a:ln/>
        </p:spPr>
      </p:sp>
      <p:sp>
        <p:nvSpPr>
          <p:cNvPr id="4" name="Text 2"/>
          <p:cNvSpPr/>
          <p:nvPr/>
        </p:nvSpPr>
        <p:spPr>
          <a:xfrm>
            <a:off x="365760" y="97536"/>
            <a:ext cx="11460480" cy="975360"/>
          </a:xfrm>
          <a:prstGeom prst="rect">
            <a:avLst/>
          </a:prstGeom>
          <a:noFill/>
          <a:ln/>
        </p:spPr>
        <p:txBody>
          <a:bodyPr wrap="square" rtlCol="0" anchor="ctr"/>
          <a:lstStyle/>
          <a:p>
            <a:r>
              <a:rPr lang="en-US" sz="2933" b="1" dirty="0">
                <a:solidFill>
                  <a:srgbClr val="FFFFFF"/>
                </a:solidFill>
                <a:latin typeface="Calibri" pitchFamily="34" charset="0"/>
                <a:ea typeface="Calibri" pitchFamily="34" charset="-122"/>
                <a:cs typeface="Calibri" pitchFamily="34" charset="-120"/>
              </a:rPr>
              <a:t>February 2026: 'Open War' — What Happened?</a:t>
            </a:r>
            <a:endParaRPr lang="en-US" sz="2933" dirty="0"/>
          </a:p>
        </p:txBody>
      </p:sp>
      <p:sp>
        <p:nvSpPr>
          <p:cNvPr id="5" name="Text 3"/>
          <p:cNvSpPr/>
          <p:nvPr/>
        </p:nvSpPr>
        <p:spPr>
          <a:xfrm>
            <a:off x="487680" y="1402080"/>
            <a:ext cx="11216640" cy="4998720"/>
          </a:xfrm>
          <a:prstGeom prst="rect">
            <a:avLst/>
          </a:prstGeom>
          <a:noFill/>
          <a:ln/>
        </p:spPr>
        <p:txBody>
          <a:bodyPr wrap="square" rtlCol="0" anchor="t"/>
          <a:lstStyle/>
          <a:p>
            <a:pPr marL="457189" indent="-457189">
              <a:spcAft>
                <a:spcPts val="800"/>
              </a:spcAft>
              <a:buSzPct val="100000"/>
              <a:buChar char="•"/>
            </a:pPr>
            <a:r>
              <a:rPr lang="en-US" sz="1733" b="1" dirty="0">
                <a:solidFill>
                  <a:srgbClr val="1A1A2E"/>
                </a:solidFill>
                <a:latin typeface="Calibri" pitchFamily="34" charset="0"/>
                <a:ea typeface="Calibri" pitchFamily="34" charset="-122"/>
                <a:cs typeface="Calibri" pitchFamily="34" charset="-120"/>
              </a:rPr>
              <a:t>Trigger Chain: Series of attacks in Pakistan — BLA attacks in Balochistan (Jan 29–Feb 5, 2026); ISIS-P mosque bombing in Islamabad killing 36 (Feb 6); TTP attack in Bajaur killing 11 soldiers &amp; a child (Feb 16).</a:t>
            </a:r>
            <a:endParaRPr lang="en-US" sz="1733" dirty="0"/>
          </a:p>
          <a:p>
            <a:pPr>
              <a:spcAft>
                <a:spcPts val="800"/>
              </a:spcAft>
            </a:pPr>
            <a:r>
              <a:rPr lang="en-US" sz="1733" dirty="0">
                <a:solidFill>
                  <a:srgbClr val="1A1A2E"/>
                </a:solidFill>
                <a:latin typeface="Calibri" pitchFamily="34" charset="0"/>
                <a:ea typeface="Calibri" pitchFamily="34" charset="-122"/>
                <a:cs typeface="Calibri" pitchFamily="34" charset="-120"/>
              </a:rPr>
              <a:t>Feb 21, 2026 Airstrikes: PAF struck 7 locations in Nangarhar, Paktika &amp; Khost targeting TTP and ISKP camps. Pakistan reported 80 militant deaths. UNAMA confirmed civilian casualties.</a:t>
            </a:r>
            <a:endParaRPr lang="en-US" sz="1733" dirty="0"/>
          </a:p>
          <a:p>
            <a:pPr>
              <a:spcAft>
                <a:spcPts val="800"/>
              </a:spcAft>
            </a:pPr>
            <a:r>
              <a:rPr lang="en-US" sz="1733" dirty="0">
                <a:solidFill>
                  <a:srgbClr val="1A1A2E"/>
                </a:solidFill>
                <a:latin typeface="Calibri" pitchFamily="34" charset="0"/>
                <a:ea typeface="Calibri" pitchFamily="34" charset="-122"/>
                <a:cs typeface="Calibri" pitchFamily="34" charset="-120"/>
              </a:rPr>
              <a:t>Feb 26, 2026 — Afghan Retaliation: Taliban launched 'large-scale offensive operations' against Pakistani posts along the Durand Line. PAF struck Kabul, Kandahar, Paktia.</a:t>
            </a:r>
            <a:endParaRPr lang="en-US" sz="1733" dirty="0"/>
          </a:p>
          <a:p>
            <a:pPr>
              <a:spcAft>
                <a:spcPts val="800"/>
              </a:spcAft>
            </a:pPr>
            <a:r>
              <a:rPr lang="en-US" sz="1733" b="1" dirty="0">
                <a:solidFill>
                  <a:srgbClr val="1A1A2E"/>
                </a:solidFill>
                <a:latin typeface="Calibri" pitchFamily="34" charset="0"/>
                <a:ea typeface="Calibri" pitchFamily="34" charset="-122"/>
                <a:cs typeface="Calibri" pitchFamily="34" charset="-120"/>
              </a:rPr>
              <a:t>'Open War' Declaration: Defence Minister Khawaja Asif stated: 'Our cup of patience has overflowed. Now it is open war.' — First time Pakistan formally declared war on a neighbor since 1971.</a:t>
            </a:r>
            <a:endParaRPr lang="en-US" sz="1733" dirty="0"/>
          </a:p>
          <a:p>
            <a:pPr>
              <a:spcAft>
                <a:spcPts val="800"/>
              </a:spcAft>
            </a:pPr>
            <a:r>
              <a:rPr lang="en-US" sz="1733" dirty="0">
                <a:solidFill>
                  <a:srgbClr val="1A1A2E"/>
                </a:solidFill>
                <a:latin typeface="Calibri" pitchFamily="34" charset="0"/>
                <a:ea typeface="Calibri" pitchFamily="34" charset="-122"/>
                <a:cs typeface="Calibri" pitchFamily="34" charset="-120"/>
              </a:rPr>
              <a:t>Scale of Feb 26 Fighting: Pakistan claimed 133 Afghan Taliban killed, 200+ wounded, 27 posts destroyed, 9 captured. Afghanistan claimed 55 Pakistani soldiers killed, 19 posts destroyed.</a:t>
            </a:r>
            <a:endParaRPr lang="en-US" sz="1733" dirty="0"/>
          </a:p>
          <a:p>
            <a:pPr>
              <a:spcAft>
                <a:spcPts val="800"/>
              </a:spcAft>
            </a:pPr>
            <a:r>
              <a:rPr lang="en-US" sz="1733" dirty="0">
                <a:solidFill>
                  <a:srgbClr val="1A1A2E"/>
                </a:solidFill>
                <a:latin typeface="Calibri" pitchFamily="34" charset="0"/>
                <a:ea typeface="Calibri" pitchFamily="34" charset="-122"/>
                <a:cs typeface="Calibri" pitchFamily="34" charset="-120"/>
              </a:rPr>
              <a:t>International Response: Qatar mediating; UN appealing; China, Iran, Russia, Turkey urging restraint. Neither side independently verified by neutral parties.</a:t>
            </a:r>
            <a:endParaRPr lang="en-US" sz="1733" dirty="0"/>
          </a:p>
          <a:p>
            <a:pPr>
              <a:spcAft>
                <a:spcPts val="800"/>
              </a:spcAft>
            </a:pPr>
            <a:r>
              <a:rPr lang="en-US" sz="1733" dirty="0">
                <a:solidFill>
                  <a:srgbClr val="1A1A2E"/>
                </a:solidFill>
                <a:latin typeface="Calibri" pitchFamily="34" charset="0"/>
                <a:ea typeface="Calibri" pitchFamily="34" charset="-122"/>
                <a:cs typeface="Calibri" pitchFamily="34" charset="-120"/>
              </a:rPr>
              <a:t>Current Status (March 2026): Fragile de-escalation underway. Borders remain largely closed. Trade collapsed. Diplomatic missions reduced. Qatar and Saudi Arabia mediating.</a:t>
            </a:r>
            <a:endParaRPr lang="en-US" sz="1733" dirty="0"/>
          </a:p>
        </p:txBody>
      </p:sp>
    </p:spTree>
    <p:extLst>
      <p:ext uri="{BB962C8B-B14F-4D97-AF65-F5344CB8AC3E}">
        <p14:creationId xmlns:p14="http://schemas.microsoft.com/office/powerpoint/2010/main" val="39190947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rgbClr val="0B1F3A"/>
          </a:solidFill>
          <a:ln/>
        </p:spPr>
      </p:sp>
      <p:sp>
        <p:nvSpPr>
          <p:cNvPr id="3" name="Shape 1"/>
          <p:cNvSpPr/>
          <p:nvPr/>
        </p:nvSpPr>
        <p:spPr>
          <a:xfrm>
            <a:off x="0" y="1219200"/>
            <a:ext cx="12192000" cy="60960"/>
          </a:xfrm>
          <a:prstGeom prst="rect">
            <a:avLst/>
          </a:prstGeom>
          <a:solidFill>
            <a:srgbClr val="C9993F"/>
          </a:solidFill>
          <a:ln/>
        </p:spPr>
      </p:sp>
      <p:sp>
        <p:nvSpPr>
          <p:cNvPr id="4" name="Text 2"/>
          <p:cNvSpPr/>
          <p:nvPr/>
        </p:nvSpPr>
        <p:spPr>
          <a:xfrm>
            <a:off x="365760" y="97536"/>
            <a:ext cx="11460480" cy="975360"/>
          </a:xfrm>
          <a:prstGeom prst="rect">
            <a:avLst/>
          </a:prstGeom>
          <a:noFill/>
          <a:ln/>
        </p:spPr>
        <p:txBody>
          <a:bodyPr wrap="square" rtlCol="0" anchor="ctr"/>
          <a:lstStyle/>
          <a:p>
            <a:r>
              <a:rPr lang="en-US" sz="2933" b="1" dirty="0">
                <a:solidFill>
                  <a:srgbClr val="FFFFFF"/>
                </a:solidFill>
                <a:latin typeface="Calibri" pitchFamily="34" charset="0"/>
                <a:ea typeface="Calibri" pitchFamily="34" charset="-122"/>
                <a:cs typeface="Calibri" pitchFamily="34" charset="-120"/>
              </a:rPr>
              <a:t>Tehrik-e-Taliban Pakistan (TTP): Origins &amp; Evolution</a:t>
            </a:r>
            <a:endParaRPr lang="en-US" sz="2933" dirty="0"/>
          </a:p>
        </p:txBody>
      </p:sp>
      <p:sp>
        <p:nvSpPr>
          <p:cNvPr id="5" name="Text 3"/>
          <p:cNvSpPr/>
          <p:nvPr/>
        </p:nvSpPr>
        <p:spPr>
          <a:xfrm>
            <a:off x="487680" y="1402080"/>
            <a:ext cx="11216640" cy="4998720"/>
          </a:xfrm>
          <a:prstGeom prst="rect">
            <a:avLst/>
          </a:prstGeom>
          <a:noFill/>
          <a:ln/>
        </p:spPr>
        <p:txBody>
          <a:bodyPr wrap="square" rtlCol="0" anchor="t"/>
          <a:lstStyle/>
          <a:p>
            <a:pPr marL="457189" indent="-457189">
              <a:spcAft>
                <a:spcPts val="800"/>
              </a:spcAft>
              <a:buSzPct val="100000"/>
              <a:buChar char="•"/>
            </a:pPr>
            <a:r>
              <a:rPr lang="en-US" sz="1733" b="1" dirty="0">
                <a:solidFill>
                  <a:srgbClr val="1A1A2E"/>
                </a:solidFill>
                <a:latin typeface="Calibri" pitchFamily="34" charset="0"/>
                <a:ea typeface="Calibri" pitchFamily="34" charset="-122"/>
                <a:cs typeface="Calibri" pitchFamily="34" charset="-120"/>
              </a:rPr>
              <a:t>Formation (2007): TTP created as umbrella organization of 13 militant groups under Baitullah Mehsud in South Waziristan — directly responding to Pakistan Army's FATA operations.</a:t>
            </a:r>
            <a:endParaRPr lang="en-US" sz="1733" dirty="0"/>
          </a:p>
          <a:p>
            <a:pPr>
              <a:spcAft>
                <a:spcPts val="800"/>
              </a:spcAft>
            </a:pPr>
            <a:r>
              <a:rPr lang="en-US" sz="1733" dirty="0">
                <a:solidFill>
                  <a:srgbClr val="1A1A2E"/>
                </a:solidFill>
                <a:latin typeface="Calibri" pitchFamily="34" charset="0"/>
                <a:ea typeface="Calibri" pitchFamily="34" charset="-122"/>
                <a:cs typeface="Calibri" pitchFamily="34" charset="-120"/>
              </a:rPr>
              <a:t>Ideological Stance: TTP seeks to overthrow Pakistani state, impose Sharia, and avenge military operations in tribal areas — distinct from Afghan Taliban's focus on Afghanistan.</a:t>
            </a:r>
            <a:endParaRPr lang="en-US" sz="1733" dirty="0"/>
          </a:p>
          <a:p>
            <a:pPr>
              <a:spcAft>
                <a:spcPts val="800"/>
              </a:spcAft>
            </a:pPr>
            <a:r>
              <a:rPr lang="en-US" sz="1733" dirty="0">
                <a:solidFill>
                  <a:srgbClr val="1A1A2E"/>
                </a:solidFill>
                <a:latin typeface="Calibri" pitchFamily="34" charset="0"/>
                <a:ea typeface="Calibri" pitchFamily="34" charset="-122"/>
                <a:cs typeface="Calibri" pitchFamily="34" charset="-120"/>
              </a:rPr>
              <a:t>Afghan Taliban Relationship: Both share Deobandi ideology, Pashtun ethnicity, and social networks. Afghan Taliban served as ideological inspiration. Post-2021, TTP moved cadres into Afghanistan.</a:t>
            </a:r>
            <a:endParaRPr lang="en-US" sz="1733" dirty="0"/>
          </a:p>
          <a:p>
            <a:pPr>
              <a:spcAft>
                <a:spcPts val="800"/>
              </a:spcAft>
            </a:pPr>
            <a:r>
              <a:rPr lang="en-US" sz="1733" dirty="0">
                <a:solidFill>
                  <a:srgbClr val="1A1A2E"/>
                </a:solidFill>
                <a:latin typeface="Calibri" pitchFamily="34" charset="0"/>
                <a:ea typeface="Calibri" pitchFamily="34" charset="-122"/>
                <a:cs typeface="Calibri" pitchFamily="34" charset="-120"/>
              </a:rPr>
              <a:t>Leadership: Noor Wali Mehsud (current). Survived Oct 2025 Pakistani airstrike in Kabul. UNSC-designated terrorist. Leads from Afghan soil.</a:t>
            </a:r>
            <a:endParaRPr lang="en-US" sz="1733" dirty="0"/>
          </a:p>
          <a:p>
            <a:pPr>
              <a:spcAft>
                <a:spcPts val="800"/>
              </a:spcAft>
            </a:pPr>
            <a:r>
              <a:rPr lang="en-US" sz="1733" dirty="0">
                <a:solidFill>
                  <a:srgbClr val="1A1A2E"/>
                </a:solidFill>
                <a:latin typeface="Calibri" pitchFamily="34" charset="0"/>
                <a:ea typeface="Calibri" pitchFamily="34" charset="-122"/>
                <a:cs typeface="Calibri" pitchFamily="34" charset="-120"/>
              </a:rPr>
              <a:t>TTP Strength (2025): ACLED recorded 1,000+ violent TTP incidents in Pakistan in 2025 — most violent year in over a decade. Operating in KPK, Balochistan, Sindh.</a:t>
            </a:r>
            <a:endParaRPr lang="en-US" sz="1733" dirty="0"/>
          </a:p>
          <a:p>
            <a:pPr>
              <a:spcAft>
                <a:spcPts val="800"/>
              </a:spcAft>
            </a:pPr>
            <a:r>
              <a:rPr lang="en-US" sz="1733" dirty="0">
                <a:solidFill>
                  <a:srgbClr val="1A1A2E"/>
                </a:solidFill>
                <a:latin typeface="Calibri" pitchFamily="34" charset="0"/>
                <a:ea typeface="Calibri" pitchFamily="34" charset="-122"/>
                <a:cs typeface="Calibri" pitchFamily="34" charset="-120"/>
              </a:rPr>
              <a:t>Sanctuary in Afghanistan: Pakistan's core allegation — TTP command structures, training camps, and logistics based in Nangarhar, Kunar, Khost, Paktika provinces.</a:t>
            </a:r>
            <a:endParaRPr lang="en-US" sz="1733" dirty="0"/>
          </a:p>
          <a:p>
            <a:pPr>
              <a:spcAft>
                <a:spcPts val="800"/>
              </a:spcAft>
            </a:pPr>
            <a:r>
              <a:rPr lang="en-US" sz="1733" b="1" dirty="0">
                <a:solidFill>
                  <a:srgbClr val="1A1A2E"/>
                </a:solidFill>
                <a:latin typeface="Calibri" pitchFamily="34" charset="0"/>
                <a:ea typeface="Calibri" pitchFamily="34" charset="-122"/>
                <a:cs typeface="Calibri" pitchFamily="34" charset="-120"/>
              </a:rPr>
              <a:t>US Weapons Factor: Many attacks used weapons abandoned by US forces during 2021 withdrawal — Humvees, night vision gear, M16s, even helicopters.</a:t>
            </a:r>
            <a:endParaRPr lang="en-US" sz="1733" dirty="0"/>
          </a:p>
        </p:txBody>
      </p:sp>
    </p:spTree>
    <p:extLst>
      <p:ext uri="{BB962C8B-B14F-4D97-AF65-F5344CB8AC3E}">
        <p14:creationId xmlns:p14="http://schemas.microsoft.com/office/powerpoint/2010/main" val="3622381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rgbClr val="0B1F3A"/>
          </a:solidFill>
          <a:ln/>
        </p:spPr>
      </p:sp>
      <p:sp>
        <p:nvSpPr>
          <p:cNvPr id="3" name="Shape 1"/>
          <p:cNvSpPr/>
          <p:nvPr/>
        </p:nvSpPr>
        <p:spPr>
          <a:xfrm>
            <a:off x="0" y="1219200"/>
            <a:ext cx="12192000" cy="60960"/>
          </a:xfrm>
          <a:prstGeom prst="rect">
            <a:avLst/>
          </a:prstGeom>
          <a:solidFill>
            <a:srgbClr val="C9993F"/>
          </a:solidFill>
          <a:ln/>
        </p:spPr>
      </p:sp>
      <p:sp>
        <p:nvSpPr>
          <p:cNvPr id="4" name="Text 2"/>
          <p:cNvSpPr/>
          <p:nvPr/>
        </p:nvSpPr>
        <p:spPr>
          <a:xfrm>
            <a:off x="365760" y="97536"/>
            <a:ext cx="11460480" cy="975360"/>
          </a:xfrm>
          <a:prstGeom prst="rect">
            <a:avLst/>
          </a:prstGeom>
          <a:noFill/>
          <a:ln/>
        </p:spPr>
        <p:txBody>
          <a:bodyPr wrap="square" rtlCol="0" anchor="ctr"/>
          <a:lstStyle/>
          <a:p>
            <a:r>
              <a:rPr lang="en-US" sz="2933" b="1" dirty="0">
                <a:solidFill>
                  <a:srgbClr val="FFFFFF"/>
                </a:solidFill>
                <a:latin typeface="Calibri" pitchFamily="34" charset="0"/>
                <a:ea typeface="Calibri" pitchFamily="34" charset="-122"/>
                <a:cs typeface="Calibri" pitchFamily="34" charset="-120"/>
              </a:rPr>
              <a:t>Pakistan's Terrorism Crisis: By the Numbers (2024–2025)</a:t>
            </a:r>
            <a:endParaRPr lang="en-US" sz="2933" dirty="0"/>
          </a:p>
        </p:txBody>
      </p:sp>
      <p:sp>
        <p:nvSpPr>
          <p:cNvPr id="5" name="Shape 3"/>
          <p:cNvSpPr/>
          <p:nvPr/>
        </p:nvSpPr>
        <p:spPr>
          <a:xfrm>
            <a:off x="365760" y="1463040"/>
            <a:ext cx="2682240" cy="2377440"/>
          </a:xfrm>
          <a:prstGeom prst="rect">
            <a:avLst/>
          </a:prstGeom>
          <a:solidFill>
            <a:srgbClr val="0B1F3A"/>
          </a:solidFill>
          <a:ln/>
          <a:effectLst>
            <a:outerShdw blurRad="63500" dist="38100" dir="8100000" algn="bl" rotWithShape="0">
              <a:srgbClr val="000000">
                <a:alpha val="15000"/>
              </a:srgbClr>
            </a:outerShdw>
          </a:effectLst>
        </p:spPr>
      </p:sp>
      <p:sp>
        <p:nvSpPr>
          <p:cNvPr id="6" name="Text 4"/>
          <p:cNvSpPr/>
          <p:nvPr/>
        </p:nvSpPr>
        <p:spPr>
          <a:xfrm>
            <a:off x="463296" y="1645920"/>
            <a:ext cx="2487168" cy="1097280"/>
          </a:xfrm>
          <a:prstGeom prst="rect">
            <a:avLst/>
          </a:prstGeom>
          <a:noFill/>
          <a:ln/>
        </p:spPr>
        <p:txBody>
          <a:bodyPr wrap="square" rtlCol="0" anchor="ctr"/>
          <a:lstStyle/>
          <a:p>
            <a:pPr algn="ctr"/>
            <a:r>
              <a:rPr lang="en-US" sz="4267" b="1" dirty="0">
                <a:solidFill>
                  <a:srgbClr val="FFFFFF"/>
                </a:solidFill>
                <a:latin typeface="Calibri" pitchFamily="34" charset="0"/>
                <a:ea typeface="Calibri" pitchFamily="34" charset="-122"/>
                <a:cs typeface="Calibri" pitchFamily="34" charset="-120"/>
              </a:rPr>
              <a:t>1,000+</a:t>
            </a:r>
            <a:endParaRPr lang="en-US" sz="4267" dirty="0"/>
          </a:p>
        </p:txBody>
      </p:sp>
      <p:sp>
        <p:nvSpPr>
          <p:cNvPr id="7" name="Text 5"/>
          <p:cNvSpPr/>
          <p:nvPr/>
        </p:nvSpPr>
        <p:spPr>
          <a:xfrm>
            <a:off x="463296" y="2682240"/>
            <a:ext cx="2487168" cy="1036320"/>
          </a:xfrm>
          <a:prstGeom prst="rect">
            <a:avLst/>
          </a:prstGeom>
          <a:noFill/>
          <a:ln/>
        </p:spPr>
        <p:txBody>
          <a:bodyPr wrap="square" rtlCol="0" anchor="t"/>
          <a:lstStyle/>
          <a:p>
            <a:pPr algn="ctr"/>
            <a:r>
              <a:rPr lang="en-US" sz="1600" dirty="0">
                <a:solidFill>
                  <a:srgbClr val="F4F1EB"/>
                </a:solidFill>
                <a:latin typeface="Calibri" pitchFamily="34" charset="0"/>
                <a:ea typeface="Calibri" pitchFamily="34" charset="-122"/>
                <a:cs typeface="Calibri" pitchFamily="34" charset="-120"/>
              </a:rPr>
              <a:t>TTP violent incidents in Pakistan in 2025 (ACLED data)</a:t>
            </a:r>
            <a:endParaRPr lang="en-US" sz="1600" dirty="0"/>
          </a:p>
        </p:txBody>
      </p:sp>
      <p:sp>
        <p:nvSpPr>
          <p:cNvPr id="8" name="Shape 6"/>
          <p:cNvSpPr/>
          <p:nvPr/>
        </p:nvSpPr>
        <p:spPr>
          <a:xfrm>
            <a:off x="3230880" y="1463040"/>
            <a:ext cx="2682240" cy="2377440"/>
          </a:xfrm>
          <a:prstGeom prst="rect">
            <a:avLst/>
          </a:prstGeom>
          <a:solidFill>
            <a:srgbClr val="1A6B72"/>
          </a:solidFill>
          <a:ln/>
          <a:effectLst>
            <a:outerShdw blurRad="63500" dist="38100" dir="8100000" algn="bl" rotWithShape="0">
              <a:srgbClr val="000000">
                <a:alpha val="15000"/>
              </a:srgbClr>
            </a:outerShdw>
          </a:effectLst>
        </p:spPr>
      </p:sp>
      <p:sp>
        <p:nvSpPr>
          <p:cNvPr id="9" name="Text 7"/>
          <p:cNvSpPr/>
          <p:nvPr/>
        </p:nvSpPr>
        <p:spPr>
          <a:xfrm>
            <a:off x="3328416" y="1645920"/>
            <a:ext cx="2487168" cy="1097280"/>
          </a:xfrm>
          <a:prstGeom prst="rect">
            <a:avLst/>
          </a:prstGeom>
          <a:noFill/>
          <a:ln/>
        </p:spPr>
        <p:txBody>
          <a:bodyPr wrap="square" rtlCol="0" anchor="ctr"/>
          <a:lstStyle/>
          <a:p>
            <a:pPr algn="ctr"/>
            <a:r>
              <a:rPr lang="en-US" sz="4267" b="1" dirty="0">
                <a:solidFill>
                  <a:srgbClr val="FFFFFF"/>
                </a:solidFill>
                <a:latin typeface="Calibri" pitchFamily="34" charset="0"/>
                <a:ea typeface="Calibri" pitchFamily="34" charset="-122"/>
                <a:cs typeface="Calibri" pitchFamily="34" charset="-120"/>
              </a:rPr>
              <a:t>#2</a:t>
            </a:r>
            <a:endParaRPr lang="en-US" sz="4267" dirty="0"/>
          </a:p>
        </p:txBody>
      </p:sp>
      <p:sp>
        <p:nvSpPr>
          <p:cNvPr id="10" name="Text 8"/>
          <p:cNvSpPr/>
          <p:nvPr/>
        </p:nvSpPr>
        <p:spPr>
          <a:xfrm>
            <a:off x="3328416" y="2682240"/>
            <a:ext cx="2487168" cy="1036320"/>
          </a:xfrm>
          <a:prstGeom prst="rect">
            <a:avLst/>
          </a:prstGeom>
          <a:noFill/>
          <a:ln/>
        </p:spPr>
        <p:txBody>
          <a:bodyPr wrap="square" rtlCol="0" anchor="t"/>
          <a:lstStyle/>
          <a:p>
            <a:pPr algn="ctr"/>
            <a:r>
              <a:rPr lang="en-US" sz="1600" dirty="0">
                <a:solidFill>
                  <a:srgbClr val="F4F1EB"/>
                </a:solidFill>
                <a:latin typeface="Calibri" pitchFamily="34" charset="0"/>
                <a:ea typeface="Calibri" pitchFamily="34" charset="-122"/>
                <a:cs typeface="Calibri" pitchFamily="34" charset="-120"/>
              </a:rPr>
              <a:t>Pakistan's rank in Global Terrorism Index 2024 — 2nd most affected country</a:t>
            </a:r>
            <a:endParaRPr lang="en-US" sz="1600" dirty="0"/>
          </a:p>
        </p:txBody>
      </p:sp>
      <p:sp>
        <p:nvSpPr>
          <p:cNvPr id="11" name="Shape 9"/>
          <p:cNvSpPr/>
          <p:nvPr/>
        </p:nvSpPr>
        <p:spPr>
          <a:xfrm>
            <a:off x="6096000" y="1463040"/>
            <a:ext cx="2682240" cy="2377440"/>
          </a:xfrm>
          <a:prstGeom prst="rect">
            <a:avLst/>
          </a:prstGeom>
          <a:solidFill>
            <a:srgbClr val="C9993F"/>
          </a:solidFill>
          <a:ln/>
          <a:effectLst>
            <a:outerShdw blurRad="63500" dist="38100" dir="8100000" algn="bl" rotWithShape="0">
              <a:srgbClr val="000000">
                <a:alpha val="15000"/>
              </a:srgbClr>
            </a:outerShdw>
          </a:effectLst>
        </p:spPr>
      </p:sp>
      <p:sp>
        <p:nvSpPr>
          <p:cNvPr id="12" name="Text 10"/>
          <p:cNvSpPr/>
          <p:nvPr/>
        </p:nvSpPr>
        <p:spPr>
          <a:xfrm>
            <a:off x="6193536" y="1645920"/>
            <a:ext cx="2487168" cy="1097280"/>
          </a:xfrm>
          <a:prstGeom prst="rect">
            <a:avLst/>
          </a:prstGeom>
          <a:noFill/>
          <a:ln/>
        </p:spPr>
        <p:txBody>
          <a:bodyPr wrap="square" rtlCol="0" anchor="ctr"/>
          <a:lstStyle/>
          <a:p>
            <a:pPr algn="ctr"/>
            <a:r>
              <a:rPr lang="en-US" sz="4267" b="1" dirty="0">
                <a:solidFill>
                  <a:srgbClr val="FFFFFF"/>
                </a:solidFill>
                <a:latin typeface="Calibri" pitchFamily="34" charset="0"/>
                <a:ea typeface="Calibri" pitchFamily="34" charset="-122"/>
                <a:cs typeface="Calibri" pitchFamily="34" charset="-120"/>
              </a:rPr>
              <a:t>2×</a:t>
            </a:r>
            <a:endParaRPr lang="en-US" sz="4267" dirty="0"/>
          </a:p>
        </p:txBody>
      </p:sp>
      <p:sp>
        <p:nvSpPr>
          <p:cNvPr id="13" name="Text 11"/>
          <p:cNvSpPr/>
          <p:nvPr/>
        </p:nvSpPr>
        <p:spPr>
          <a:xfrm>
            <a:off x="6193536" y="2682240"/>
            <a:ext cx="2487168" cy="1036320"/>
          </a:xfrm>
          <a:prstGeom prst="rect">
            <a:avLst/>
          </a:prstGeom>
          <a:noFill/>
          <a:ln/>
        </p:spPr>
        <p:txBody>
          <a:bodyPr wrap="square" rtlCol="0" anchor="t"/>
          <a:lstStyle/>
          <a:p>
            <a:pPr algn="ctr"/>
            <a:r>
              <a:rPr lang="en-US" sz="1600" dirty="0">
                <a:solidFill>
                  <a:srgbClr val="1A1A2E"/>
                </a:solidFill>
                <a:latin typeface="Calibri" pitchFamily="34" charset="0"/>
                <a:ea typeface="Calibri" pitchFamily="34" charset="-122"/>
                <a:cs typeface="Calibri" pitchFamily="34" charset="-120"/>
              </a:rPr>
              <a:t>Terrorist fatalities in 2025 vs. 2021 — doubled since Taliban takeover</a:t>
            </a:r>
            <a:endParaRPr lang="en-US" sz="1600" dirty="0"/>
          </a:p>
        </p:txBody>
      </p:sp>
      <p:sp>
        <p:nvSpPr>
          <p:cNvPr id="14" name="Shape 12"/>
          <p:cNvSpPr/>
          <p:nvPr/>
        </p:nvSpPr>
        <p:spPr>
          <a:xfrm>
            <a:off x="8961120" y="1463040"/>
            <a:ext cx="2682240" cy="2377440"/>
          </a:xfrm>
          <a:prstGeom prst="rect">
            <a:avLst/>
          </a:prstGeom>
          <a:solidFill>
            <a:srgbClr val="1A3A5C"/>
          </a:solidFill>
          <a:ln/>
          <a:effectLst>
            <a:outerShdw blurRad="63500" dist="38100" dir="8100000" algn="bl" rotWithShape="0">
              <a:srgbClr val="000000">
                <a:alpha val="15000"/>
              </a:srgbClr>
            </a:outerShdw>
          </a:effectLst>
        </p:spPr>
      </p:sp>
      <p:sp>
        <p:nvSpPr>
          <p:cNvPr id="15" name="Text 13"/>
          <p:cNvSpPr/>
          <p:nvPr/>
        </p:nvSpPr>
        <p:spPr>
          <a:xfrm>
            <a:off x="9058656" y="1645920"/>
            <a:ext cx="2487168" cy="1097280"/>
          </a:xfrm>
          <a:prstGeom prst="rect">
            <a:avLst/>
          </a:prstGeom>
          <a:noFill/>
          <a:ln/>
        </p:spPr>
        <p:txBody>
          <a:bodyPr wrap="square" rtlCol="0" anchor="ctr"/>
          <a:lstStyle/>
          <a:p>
            <a:pPr algn="ctr"/>
            <a:r>
              <a:rPr lang="en-US" sz="4267" b="1" dirty="0">
                <a:solidFill>
                  <a:srgbClr val="FFFFFF"/>
                </a:solidFill>
                <a:latin typeface="Calibri" pitchFamily="34" charset="0"/>
                <a:ea typeface="Calibri" pitchFamily="34" charset="-122"/>
                <a:cs typeface="Calibri" pitchFamily="34" charset="-120"/>
              </a:rPr>
              <a:t>36</a:t>
            </a:r>
            <a:endParaRPr lang="en-US" sz="4267" dirty="0"/>
          </a:p>
        </p:txBody>
      </p:sp>
      <p:sp>
        <p:nvSpPr>
          <p:cNvPr id="16" name="Text 14"/>
          <p:cNvSpPr/>
          <p:nvPr/>
        </p:nvSpPr>
        <p:spPr>
          <a:xfrm>
            <a:off x="9058656" y="2682240"/>
            <a:ext cx="2487168" cy="1036320"/>
          </a:xfrm>
          <a:prstGeom prst="rect">
            <a:avLst/>
          </a:prstGeom>
          <a:noFill/>
          <a:ln/>
        </p:spPr>
        <p:txBody>
          <a:bodyPr wrap="square" rtlCol="0" anchor="t"/>
          <a:lstStyle/>
          <a:p>
            <a:pPr algn="ctr"/>
            <a:r>
              <a:rPr lang="en-US" sz="1600" dirty="0">
                <a:solidFill>
                  <a:srgbClr val="F4F1EB"/>
                </a:solidFill>
                <a:latin typeface="Calibri" pitchFamily="34" charset="0"/>
                <a:ea typeface="Calibri" pitchFamily="34" charset="-122"/>
                <a:cs typeface="Calibri" pitchFamily="34" charset="-120"/>
              </a:rPr>
              <a:t>Deaths in ISIS-P Islamabad mosque bombing, Feb 6, 2026</a:t>
            </a:r>
            <a:endParaRPr lang="en-US" sz="1600" dirty="0"/>
          </a:p>
        </p:txBody>
      </p:sp>
      <p:sp>
        <p:nvSpPr>
          <p:cNvPr id="17" name="Shape 15"/>
          <p:cNvSpPr/>
          <p:nvPr/>
        </p:nvSpPr>
        <p:spPr>
          <a:xfrm>
            <a:off x="365760" y="4084320"/>
            <a:ext cx="2682240" cy="2377440"/>
          </a:xfrm>
          <a:prstGeom prst="rect">
            <a:avLst/>
          </a:prstGeom>
          <a:solidFill>
            <a:srgbClr val="C0392B"/>
          </a:solidFill>
          <a:ln/>
          <a:effectLst>
            <a:outerShdw blurRad="63500" dist="38100" dir="8100000" algn="bl" rotWithShape="0">
              <a:srgbClr val="000000">
                <a:alpha val="15000"/>
              </a:srgbClr>
            </a:outerShdw>
          </a:effectLst>
        </p:spPr>
      </p:sp>
      <p:sp>
        <p:nvSpPr>
          <p:cNvPr id="18" name="Text 16"/>
          <p:cNvSpPr/>
          <p:nvPr/>
        </p:nvSpPr>
        <p:spPr>
          <a:xfrm>
            <a:off x="463296" y="4267200"/>
            <a:ext cx="2487168" cy="1097280"/>
          </a:xfrm>
          <a:prstGeom prst="rect">
            <a:avLst/>
          </a:prstGeom>
          <a:noFill/>
          <a:ln/>
        </p:spPr>
        <p:txBody>
          <a:bodyPr wrap="square" rtlCol="0" anchor="ctr"/>
          <a:lstStyle/>
          <a:p>
            <a:pPr algn="ctr"/>
            <a:r>
              <a:rPr lang="en-US" sz="4267" b="1" dirty="0">
                <a:solidFill>
                  <a:srgbClr val="FFFFFF"/>
                </a:solidFill>
                <a:latin typeface="Calibri" pitchFamily="34" charset="0"/>
                <a:ea typeface="Calibri" pitchFamily="34" charset="-122"/>
                <a:cs typeface="Calibri" pitchFamily="34" charset="-120"/>
              </a:rPr>
              <a:t>480+</a:t>
            </a:r>
            <a:endParaRPr lang="en-US" sz="4267" dirty="0"/>
          </a:p>
        </p:txBody>
      </p:sp>
      <p:sp>
        <p:nvSpPr>
          <p:cNvPr id="19" name="Text 17"/>
          <p:cNvSpPr/>
          <p:nvPr/>
        </p:nvSpPr>
        <p:spPr>
          <a:xfrm>
            <a:off x="463296" y="5303520"/>
            <a:ext cx="2487168" cy="1036320"/>
          </a:xfrm>
          <a:prstGeom prst="rect">
            <a:avLst/>
          </a:prstGeom>
          <a:noFill/>
          <a:ln/>
        </p:spPr>
        <p:txBody>
          <a:bodyPr wrap="square" rtlCol="0" anchor="t"/>
          <a:lstStyle/>
          <a:p>
            <a:pPr algn="ctr"/>
            <a:r>
              <a:rPr lang="en-US" sz="1600" dirty="0">
                <a:solidFill>
                  <a:srgbClr val="F4F1EB"/>
                </a:solidFill>
                <a:latin typeface="Calibri" pitchFamily="34" charset="0"/>
                <a:ea typeface="Calibri" pitchFamily="34" charset="-122"/>
                <a:cs typeface="Calibri" pitchFamily="34" charset="-120"/>
              </a:rPr>
              <a:t>US drone strikes in FATA/KPK 2004–2018 — created anti-Pakistan radicalism</a:t>
            </a:r>
            <a:endParaRPr lang="en-US" sz="1600" dirty="0"/>
          </a:p>
        </p:txBody>
      </p:sp>
      <p:sp>
        <p:nvSpPr>
          <p:cNvPr id="20" name="Shape 18"/>
          <p:cNvSpPr/>
          <p:nvPr/>
        </p:nvSpPr>
        <p:spPr>
          <a:xfrm>
            <a:off x="3230880" y="4084320"/>
            <a:ext cx="2682240" cy="2377440"/>
          </a:xfrm>
          <a:prstGeom prst="rect">
            <a:avLst/>
          </a:prstGeom>
          <a:solidFill>
            <a:srgbClr val="1E4D78"/>
          </a:solidFill>
          <a:ln/>
          <a:effectLst>
            <a:outerShdw blurRad="63500" dist="38100" dir="8100000" algn="bl" rotWithShape="0">
              <a:srgbClr val="000000">
                <a:alpha val="15000"/>
              </a:srgbClr>
            </a:outerShdw>
          </a:effectLst>
        </p:spPr>
      </p:sp>
      <p:sp>
        <p:nvSpPr>
          <p:cNvPr id="21" name="Text 19"/>
          <p:cNvSpPr/>
          <p:nvPr/>
        </p:nvSpPr>
        <p:spPr>
          <a:xfrm>
            <a:off x="3328416" y="4267200"/>
            <a:ext cx="2487168" cy="1097280"/>
          </a:xfrm>
          <a:prstGeom prst="rect">
            <a:avLst/>
          </a:prstGeom>
          <a:noFill/>
          <a:ln/>
        </p:spPr>
        <p:txBody>
          <a:bodyPr wrap="square" rtlCol="0" anchor="ctr"/>
          <a:lstStyle/>
          <a:p>
            <a:pPr algn="ctr"/>
            <a:r>
              <a:rPr lang="en-US" sz="4267" b="1" dirty="0">
                <a:solidFill>
                  <a:srgbClr val="FFFFFF"/>
                </a:solidFill>
                <a:latin typeface="Calibri" pitchFamily="34" charset="0"/>
                <a:ea typeface="Calibri" pitchFamily="34" charset="-122"/>
                <a:cs typeface="Calibri" pitchFamily="34" charset="-120"/>
              </a:rPr>
              <a:t>60%</a:t>
            </a:r>
            <a:endParaRPr lang="en-US" sz="4267" dirty="0"/>
          </a:p>
        </p:txBody>
      </p:sp>
      <p:sp>
        <p:nvSpPr>
          <p:cNvPr id="22" name="Text 20"/>
          <p:cNvSpPr/>
          <p:nvPr/>
        </p:nvSpPr>
        <p:spPr>
          <a:xfrm>
            <a:off x="3328416" y="5303520"/>
            <a:ext cx="2487168" cy="1036320"/>
          </a:xfrm>
          <a:prstGeom prst="rect">
            <a:avLst/>
          </a:prstGeom>
          <a:noFill/>
          <a:ln/>
        </p:spPr>
        <p:txBody>
          <a:bodyPr wrap="square" rtlCol="0" anchor="t"/>
          <a:lstStyle/>
          <a:p>
            <a:pPr algn="ctr"/>
            <a:r>
              <a:rPr lang="en-US" sz="1600" dirty="0">
                <a:solidFill>
                  <a:srgbClr val="F4F1EB"/>
                </a:solidFill>
                <a:latin typeface="Calibri" pitchFamily="34" charset="0"/>
                <a:ea typeface="Calibri" pitchFamily="34" charset="-122"/>
                <a:cs typeface="Calibri" pitchFamily="34" charset="-120"/>
              </a:rPr>
              <a:t>TTP attacks attributed to Afghan-based cells (Pakistani military estimates)</a:t>
            </a:r>
            <a:endParaRPr lang="en-US" sz="1600" dirty="0"/>
          </a:p>
        </p:txBody>
      </p:sp>
    </p:spTree>
    <p:extLst>
      <p:ext uri="{BB962C8B-B14F-4D97-AF65-F5344CB8AC3E}">
        <p14:creationId xmlns:p14="http://schemas.microsoft.com/office/powerpoint/2010/main" val="21090179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706103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rgbClr val="0B1F3A"/>
          </a:solidFill>
          <a:ln/>
        </p:spPr>
      </p:sp>
      <p:sp>
        <p:nvSpPr>
          <p:cNvPr id="3" name="Shape 1"/>
          <p:cNvSpPr/>
          <p:nvPr/>
        </p:nvSpPr>
        <p:spPr>
          <a:xfrm>
            <a:off x="0" y="1219200"/>
            <a:ext cx="12192000" cy="60960"/>
          </a:xfrm>
          <a:prstGeom prst="rect">
            <a:avLst/>
          </a:prstGeom>
          <a:solidFill>
            <a:srgbClr val="C9993F"/>
          </a:solidFill>
          <a:ln/>
        </p:spPr>
      </p:sp>
      <p:sp>
        <p:nvSpPr>
          <p:cNvPr id="4" name="Text 2"/>
          <p:cNvSpPr/>
          <p:nvPr/>
        </p:nvSpPr>
        <p:spPr>
          <a:xfrm>
            <a:off x="365760" y="97536"/>
            <a:ext cx="11460480" cy="975360"/>
          </a:xfrm>
          <a:prstGeom prst="rect">
            <a:avLst/>
          </a:prstGeom>
          <a:noFill/>
          <a:ln/>
        </p:spPr>
        <p:txBody>
          <a:bodyPr wrap="square" rtlCol="0" anchor="ctr"/>
          <a:lstStyle/>
          <a:p>
            <a:r>
              <a:rPr lang="en-US" sz="2933" b="1" dirty="0">
                <a:solidFill>
                  <a:srgbClr val="FFFFFF"/>
                </a:solidFill>
                <a:latin typeface="Calibri" pitchFamily="34" charset="0"/>
                <a:ea typeface="Calibri" pitchFamily="34" charset="-122"/>
                <a:cs typeface="Calibri" pitchFamily="34" charset="-120"/>
              </a:rPr>
              <a:t>The TTP Impasse: Why Can't It Be Resolved?</a:t>
            </a:r>
            <a:endParaRPr lang="en-US" sz="2933" dirty="0"/>
          </a:p>
        </p:txBody>
      </p:sp>
      <p:sp>
        <p:nvSpPr>
          <p:cNvPr id="5" name="Shape 3"/>
          <p:cNvSpPr/>
          <p:nvPr/>
        </p:nvSpPr>
        <p:spPr>
          <a:xfrm>
            <a:off x="365760" y="1402080"/>
            <a:ext cx="5486400" cy="5059680"/>
          </a:xfrm>
          <a:prstGeom prst="rect">
            <a:avLst/>
          </a:prstGeom>
          <a:solidFill>
            <a:srgbClr val="FFFFFF"/>
          </a:solidFill>
          <a:ln/>
          <a:effectLst>
            <a:outerShdw blurRad="50800" dist="25400" dir="8100000" algn="bl" rotWithShape="0">
              <a:srgbClr val="000000">
                <a:alpha val="10000"/>
              </a:srgbClr>
            </a:outerShdw>
          </a:effectLst>
        </p:spPr>
      </p:sp>
      <p:sp>
        <p:nvSpPr>
          <p:cNvPr id="6" name="Shape 4"/>
          <p:cNvSpPr/>
          <p:nvPr/>
        </p:nvSpPr>
        <p:spPr>
          <a:xfrm>
            <a:off x="365760" y="1402080"/>
            <a:ext cx="5486400" cy="548640"/>
          </a:xfrm>
          <a:prstGeom prst="rect">
            <a:avLst/>
          </a:prstGeom>
          <a:solidFill>
            <a:srgbClr val="1E4D78"/>
          </a:solidFill>
          <a:ln/>
        </p:spPr>
      </p:sp>
      <p:sp>
        <p:nvSpPr>
          <p:cNvPr id="7" name="Text 5"/>
          <p:cNvSpPr/>
          <p:nvPr/>
        </p:nvSpPr>
        <p:spPr>
          <a:xfrm>
            <a:off x="487680" y="1438656"/>
            <a:ext cx="5242560" cy="487680"/>
          </a:xfrm>
          <a:prstGeom prst="rect">
            <a:avLst/>
          </a:prstGeom>
          <a:noFill/>
          <a:ln/>
        </p:spPr>
        <p:txBody>
          <a:bodyPr wrap="square" rtlCol="0" anchor="ctr"/>
          <a:lstStyle/>
          <a:p>
            <a:r>
              <a:rPr lang="en-US" sz="1733" b="1" dirty="0">
                <a:solidFill>
                  <a:srgbClr val="FFFFFF"/>
                </a:solidFill>
                <a:latin typeface="Calibri" pitchFamily="34" charset="0"/>
                <a:ea typeface="Calibri" pitchFamily="34" charset="-122"/>
                <a:cs typeface="Calibri" pitchFamily="34" charset="-120"/>
              </a:rPr>
              <a:t>Pakistan's Position</a:t>
            </a:r>
            <a:endParaRPr lang="en-US" sz="1733" dirty="0"/>
          </a:p>
        </p:txBody>
      </p:sp>
      <p:sp>
        <p:nvSpPr>
          <p:cNvPr id="8" name="Text 6"/>
          <p:cNvSpPr/>
          <p:nvPr/>
        </p:nvSpPr>
        <p:spPr>
          <a:xfrm>
            <a:off x="548640" y="2011680"/>
            <a:ext cx="5181600" cy="4267200"/>
          </a:xfrm>
          <a:prstGeom prst="rect">
            <a:avLst/>
          </a:prstGeom>
          <a:noFill/>
          <a:ln/>
        </p:spPr>
        <p:txBody>
          <a:bodyPr wrap="square" rtlCol="0" anchor="t"/>
          <a:lstStyle/>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Taliban must expel or neutralize TTP from Afghan soil</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Written, verifiable guarantees required before border reopening</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TTP is an internationally designated terrorist organization</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Afghan soil cannot be used for cross-border terrorism</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Will use military, economic, and diplomatic pressure</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Cites right to self-defense under UN Charter Article 51</a:t>
            </a:r>
            <a:endParaRPr lang="en-US" sz="1733" dirty="0"/>
          </a:p>
        </p:txBody>
      </p:sp>
      <p:sp>
        <p:nvSpPr>
          <p:cNvPr id="9" name="Shape 7"/>
          <p:cNvSpPr/>
          <p:nvPr/>
        </p:nvSpPr>
        <p:spPr>
          <a:xfrm>
            <a:off x="6339840" y="1402080"/>
            <a:ext cx="5486400" cy="5059680"/>
          </a:xfrm>
          <a:prstGeom prst="rect">
            <a:avLst/>
          </a:prstGeom>
          <a:solidFill>
            <a:srgbClr val="FFFFFF"/>
          </a:solidFill>
          <a:ln/>
          <a:effectLst>
            <a:outerShdw blurRad="50800" dist="25400" dir="8100000" algn="bl" rotWithShape="0">
              <a:srgbClr val="000000">
                <a:alpha val="10000"/>
              </a:srgbClr>
            </a:outerShdw>
          </a:effectLst>
        </p:spPr>
      </p:sp>
      <p:sp>
        <p:nvSpPr>
          <p:cNvPr id="10" name="Shape 8"/>
          <p:cNvSpPr/>
          <p:nvPr/>
        </p:nvSpPr>
        <p:spPr>
          <a:xfrm>
            <a:off x="6339840" y="1402080"/>
            <a:ext cx="5486400" cy="548640"/>
          </a:xfrm>
          <a:prstGeom prst="rect">
            <a:avLst/>
          </a:prstGeom>
          <a:solidFill>
            <a:srgbClr val="1A6B72"/>
          </a:solidFill>
          <a:ln/>
        </p:spPr>
      </p:sp>
      <p:sp>
        <p:nvSpPr>
          <p:cNvPr id="11" name="Text 9"/>
          <p:cNvSpPr/>
          <p:nvPr/>
        </p:nvSpPr>
        <p:spPr>
          <a:xfrm>
            <a:off x="6461760" y="1438656"/>
            <a:ext cx="5242560" cy="487680"/>
          </a:xfrm>
          <a:prstGeom prst="rect">
            <a:avLst/>
          </a:prstGeom>
          <a:noFill/>
          <a:ln/>
        </p:spPr>
        <p:txBody>
          <a:bodyPr wrap="square" rtlCol="0" anchor="ctr"/>
          <a:lstStyle/>
          <a:p>
            <a:r>
              <a:rPr lang="en-US" sz="1733" b="1" dirty="0">
                <a:solidFill>
                  <a:srgbClr val="FFFFFF"/>
                </a:solidFill>
                <a:latin typeface="Calibri" pitchFamily="34" charset="0"/>
                <a:ea typeface="Calibri" pitchFamily="34" charset="-122"/>
                <a:cs typeface="Calibri" pitchFamily="34" charset="-120"/>
              </a:rPr>
              <a:t>Taliban/Afghanistan's Position</a:t>
            </a:r>
            <a:endParaRPr lang="en-US" sz="1733" dirty="0"/>
          </a:p>
        </p:txBody>
      </p:sp>
      <p:sp>
        <p:nvSpPr>
          <p:cNvPr id="12" name="Text 10"/>
          <p:cNvSpPr/>
          <p:nvPr/>
        </p:nvSpPr>
        <p:spPr>
          <a:xfrm>
            <a:off x="6400800" y="2011680"/>
            <a:ext cx="5303520" cy="4267200"/>
          </a:xfrm>
          <a:prstGeom prst="rect">
            <a:avLst/>
          </a:prstGeom>
          <a:noFill/>
          <a:ln/>
        </p:spPr>
        <p:txBody>
          <a:bodyPr wrap="square" rtlCol="0" anchor="t"/>
          <a:lstStyle/>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TTP is Pakistan's internal matter — not Afghanistan's problem</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Cannot act against TTP without fracturing internal unity</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Fear TTP fighters defecting to ISKP (Islamic State) if pressed</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Denies operational links with TTP command structures</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Pakistani airstrikes are violation of sovereignty/international law</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Demands Pakistan stop fencing the Durand Line as precondition</a:t>
            </a:r>
            <a:endParaRPr lang="en-US" sz="1733" dirty="0"/>
          </a:p>
        </p:txBody>
      </p:sp>
    </p:spTree>
    <p:extLst>
      <p:ext uri="{BB962C8B-B14F-4D97-AF65-F5344CB8AC3E}">
        <p14:creationId xmlns:p14="http://schemas.microsoft.com/office/powerpoint/2010/main" val="10964232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rgbClr val="0B1F3A"/>
          </a:solidFill>
          <a:ln/>
        </p:spPr>
      </p:sp>
      <p:sp>
        <p:nvSpPr>
          <p:cNvPr id="3" name="Shape 1"/>
          <p:cNvSpPr/>
          <p:nvPr/>
        </p:nvSpPr>
        <p:spPr>
          <a:xfrm>
            <a:off x="0" y="1219200"/>
            <a:ext cx="12192000" cy="60960"/>
          </a:xfrm>
          <a:prstGeom prst="rect">
            <a:avLst/>
          </a:prstGeom>
          <a:solidFill>
            <a:srgbClr val="C9993F"/>
          </a:solidFill>
          <a:ln/>
        </p:spPr>
      </p:sp>
      <p:sp>
        <p:nvSpPr>
          <p:cNvPr id="4" name="Text 2"/>
          <p:cNvSpPr/>
          <p:nvPr/>
        </p:nvSpPr>
        <p:spPr>
          <a:xfrm>
            <a:off x="365760" y="97536"/>
            <a:ext cx="11460480" cy="975360"/>
          </a:xfrm>
          <a:prstGeom prst="rect">
            <a:avLst/>
          </a:prstGeom>
          <a:noFill/>
          <a:ln/>
        </p:spPr>
        <p:txBody>
          <a:bodyPr wrap="square" rtlCol="0" anchor="ctr"/>
          <a:lstStyle/>
          <a:p>
            <a:r>
              <a:rPr lang="en-US" sz="2933" b="1" dirty="0">
                <a:solidFill>
                  <a:srgbClr val="FFFFFF"/>
                </a:solidFill>
                <a:latin typeface="Calibri" pitchFamily="34" charset="0"/>
                <a:ea typeface="Calibri" pitchFamily="34" charset="-122"/>
                <a:cs typeface="Calibri" pitchFamily="34" charset="-120"/>
              </a:rPr>
              <a:t>Trade Structure, Transit &amp; Key Challenges</a:t>
            </a:r>
            <a:endParaRPr lang="en-US" sz="2933" dirty="0"/>
          </a:p>
        </p:txBody>
      </p:sp>
      <p:sp>
        <p:nvSpPr>
          <p:cNvPr id="5" name="Text 3"/>
          <p:cNvSpPr/>
          <p:nvPr/>
        </p:nvSpPr>
        <p:spPr>
          <a:xfrm>
            <a:off x="487680" y="1402080"/>
            <a:ext cx="11216640" cy="4998720"/>
          </a:xfrm>
          <a:prstGeom prst="rect">
            <a:avLst/>
          </a:prstGeom>
          <a:noFill/>
          <a:ln/>
        </p:spPr>
        <p:txBody>
          <a:bodyPr wrap="square" rtlCol="0" anchor="t"/>
          <a:lstStyle/>
          <a:p>
            <a:pPr marL="457189" indent="-457189">
              <a:spcAft>
                <a:spcPts val="800"/>
              </a:spcAft>
              <a:buSzPct val="100000"/>
              <a:buChar char="•"/>
            </a:pPr>
            <a:r>
              <a:rPr lang="en-US" sz="1733" b="1" dirty="0">
                <a:solidFill>
                  <a:srgbClr val="1A1A2E"/>
                </a:solidFill>
                <a:latin typeface="Calibri" pitchFamily="34" charset="0"/>
                <a:ea typeface="Calibri" pitchFamily="34" charset="-122"/>
                <a:cs typeface="Calibri" pitchFamily="34" charset="-120"/>
              </a:rPr>
              <a:t>Pakistan's Top Exports to Afghanistan: Cereals &amp; wheat flour, cement ($10M/month), pharmaceuticals, edible vegetables, textiles, motorcycles, sugar, malt extracts.</a:t>
            </a:r>
            <a:endParaRPr lang="en-US" sz="1733" dirty="0"/>
          </a:p>
          <a:p>
            <a:pPr>
              <a:spcAft>
                <a:spcPts val="800"/>
              </a:spcAft>
            </a:pPr>
            <a:r>
              <a:rPr lang="en-US" sz="1733" dirty="0">
                <a:solidFill>
                  <a:srgbClr val="1A1A2E"/>
                </a:solidFill>
                <a:latin typeface="Calibri" pitchFamily="34" charset="0"/>
                <a:ea typeface="Calibri" pitchFamily="34" charset="-122"/>
                <a:cs typeface="Calibri" pitchFamily="34" charset="-120"/>
              </a:rPr>
              <a:t>Afghanistan's Top Exports to Pakistan: Fresh &amp; dried fruits (grapes, pomegranates, apples), vegetables, minerals, marble, cotton.</a:t>
            </a:r>
            <a:endParaRPr lang="en-US" sz="1733" dirty="0"/>
          </a:p>
          <a:p>
            <a:pPr>
              <a:spcAft>
                <a:spcPts val="800"/>
              </a:spcAft>
            </a:pPr>
            <a:r>
              <a:rPr lang="en-US" sz="1733" dirty="0">
                <a:solidFill>
                  <a:srgbClr val="1A1A2E"/>
                </a:solidFill>
                <a:latin typeface="Calibri" pitchFamily="34" charset="0"/>
                <a:ea typeface="Calibri" pitchFamily="34" charset="-122"/>
                <a:cs typeface="Calibri" pitchFamily="34" charset="-120"/>
              </a:rPr>
              <a:t>Transit Trade (APTTA): Afghanistan-Pakistan Transit Trade Agreement — allows landlocked Afghanistan to import goods via Karachi/Gwadar. Critical for Afghan economy.</a:t>
            </a:r>
            <a:endParaRPr lang="en-US" sz="1733" dirty="0"/>
          </a:p>
          <a:p>
            <a:pPr>
              <a:spcAft>
                <a:spcPts val="800"/>
              </a:spcAft>
            </a:pPr>
            <a:r>
              <a:rPr lang="en-US" sz="1733" dirty="0">
                <a:solidFill>
                  <a:srgbClr val="1A1A2E"/>
                </a:solidFill>
                <a:latin typeface="Calibri" pitchFamily="34" charset="0"/>
                <a:ea typeface="Calibri" pitchFamily="34" charset="-122"/>
                <a:cs typeface="Calibri" pitchFamily="34" charset="-120"/>
              </a:rPr>
              <a:t>July 2025 PTA: Pakistan-Afghanistan Preferential Trade Agreement signed — limited to 8 agricultural products. Pakistan exports mangoes/oranges/bananas/potatoes; Afghanistan exports grapes/pomegranates/apples/tomatoes.</a:t>
            </a:r>
            <a:endParaRPr lang="en-US" sz="1733" dirty="0"/>
          </a:p>
          <a:p>
            <a:pPr>
              <a:spcAft>
                <a:spcPts val="800"/>
              </a:spcAft>
            </a:pPr>
            <a:r>
              <a:rPr lang="en-US" sz="1733" dirty="0">
                <a:solidFill>
                  <a:srgbClr val="1A1A2E"/>
                </a:solidFill>
                <a:latin typeface="Calibri" pitchFamily="34" charset="0"/>
                <a:ea typeface="Calibri" pitchFamily="34" charset="-122"/>
                <a:cs typeface="Calibri" pitchFamily="34" charset="-120"/>
              </a:rPr>
              <a:t>Structural Bottlenecks: No formal banking links (hawala-dependent), 2% IDC tax by KPK, cold chain infrastructure absent at Torkham, multi-agency customs delays.</a:t>
            </a:r>
            <a:endParaRPr lang="en-US" sz="1733" dirty="0"/>
          </a:p>
          <a:p>
            <a:pPr>
              <a:spcAft>
                <a:spcPts val="800"/>
              </a:spcAft>
            </a:pPr>
            <a:r>
              <a:rPr lang="en-US" sz="1733" b="1" dirty="0">
                <a:solidFill>
                  <a:srgbClr val="1A1A2E"/>
                </a:solidFill>
                <a:latin typeface="Calibri" pitchFamily="34" charset="0"/>
                <a:ea typeface="Calibri" pitchFamily="34" charset="-122"/>
                <a:cs typeface="Calibri" pitchFamily="34" charset="-120"/>
              </a:rPr>
              <a:t>Border Closures 2025: Pakistan closed 8 border crossings after Oct 2025 clashes — FY 2025–26 H1 trade fell 53% from $1.26B to $594M. Afghan traders lost $2.5M/day.</a:t>
            </a:r>
            <a:endParaRPr lang="en-US" sz="1733" dirty="0"/>
          </a:p>
          <a:p>
            <a:pPr>
              <a:spcAft>
                <a:spcPts val="800"/>
              </a:spcAft>
            </a:pPr>
            <a:r>
              <a:rPr lang="en-US" sz="1733" dirty="0">
                <a:solidFill>
                  <a:srgbClr val="1A1A2E"/>
                </a:solidFill>
                <a:latin typeface="Calibri" pitchFamily="34" charset="0"/>
                <a:ea typeface="Calibri" pitchFamily="34" charset="-122"/>
                <a:cs typeface="Calibri" pitchFamily="34" charset="-120"/>
              </a:rPr>
              <a:t>FTA Potential: Pakistan Business Council estimates FTA could boost bilateral trade from $1.7B to $5B+ annually — currently constrained by political tensions.</a:t>
            </a:r>
            <a:endParaRPr lang="en-US" sz="1733" dirty="0"/>
          </a:p>
        </p:txBody>
      </p:sp>
    </p:spTree>
    <p:extLst>
      <p:ext uri="{BB962C8B-B14F-4D97-AF65-F5344CB8AC3E}">
        <p14:creationId xmlns:p14="http://schemas.microsoft.com/office/powerpoint/2010/main" val="23776755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rgbClr val="0B1F3A"/>
          </a:solidFill>
          <a:ln/>
        </p:spPr>
      </p:sp>
      <p:sp>
        <p:nvSpPr>
          <p:cNvPr id="3" name="Shape 1"/>
          <p:cNvSpPr/>
          <p:nvPr/>
        </p:nvSpPr>
        <p:spPr>
          <a:xfrm>
            <a:off x="0" y="1219200"/>
            <a:ext cx="12192000" cy="60960"/>
          </a:xfrm>
          <a:prstGeom prst="rect">
            <a:avLst/>
          </a:prstGeom>
          <a:solidFill>
            <a:srgbClr val="C9993F"/>
          </a:solidFill>
          <a:ln/>
        </p:spPr>
      </p:sp>
      <p:sp>
        <p:nvSpPr>
          <p:cNvPr id="4" name="Text 2"/>
          <p:cNvSpPr/>
          <p:nvPr/>
        </p:nvSpPr>
        <p:spPr>
          <a:xfrm>
            <a:off x="365760" y="97536"/>
            <a:ext cx="11460480" cy="975360"/>
          </a:xfrm>
          <a:prstGeom prst="rect">
            <a:avLst/>
          </a:prstGeom>
          <a:noFill/>
          <a:ln/>
        </p:spPr>
        <p:txBody>
          <a:bodyPr wrap="square" rtlCol="0" anchor="ctr"/>
          <a:lstStyle/>
          <a:p>
            <a:r>
              <a:rPr lang="en-US" sz="2933" b="1" dirty="0">
                <a:solidFill>
                  <a:srgbClr val="FFFFFF"/>
                </a:solidFill>
                <a:latin typeface="Calibri" pitchFamily="34" charset="0"/>
                <a:ea typeface="Calibri" pitchFamily="34" charset="-122"/>
                <a:cs typeface="Calibri" pitchFamily="34" charset="-120"/>
              </a:rPr>
              <a:t>Afghan Refugees in Pakistan: The Staggering Numbers</a:t>
            </a:r>
            <a:endParaRPr lang="en-US" sz="2933" dirty="0"/>
          </a:p>
        </p:txBody>
      </p:sp>
      <p:sp>
        <p:nvSpPr>
          <p:cNvPr id="5" name="Shape 3"/>
          <p:cNvSpPr/>
          <p:nvPr/>
        </p:nvSpPr>
        <p:spPr>
          <a:xfrm>
            <a:off x="365760" y="1463040"/>
            <a:ext cx="2682240" cy="2377440"/>
          </a:xfrm>
          <a:prstGeom prst="rect">
            <a:avLst/>
          </a:prstGeom>
          <a:solidFill>
            <a:srgbClr val="0B1F3A"/>
          </a:solidFill>
          <a:ln/>
          <a:effectLst>
            <a:outerShdw blurRad="63500" dist="38100" dir="8100000" algn="bl" rotWithShape="0">
              <a:srgbClr val="000000">
                <a:alpha val="15000"/>
              </a:srgbClr>
            </a:outerShdw>
          </a:effectLst>
        </p:spPr>
      </p:sp>
      <p:sp>
        <p:nvSpPr>
          <p:cNvPr id="6" name="Text 4"/>
          <p:cNvSpPr/>
          <p:nvPr/>
        </p:nvSpPr>
        <p:spPr>
          <a:xfrm>
            <a:off x="463296" y="1645920"/>
            <a:ext cx="2487168" cy="1097280"/>
          </a:xfrm>
          <a:prstGeom prst="rect">
            <a:avLst/>
          </a:prstGeom>
          <a:noFill/>
          <a:ln/>
        </p:spPr>
        <p:txBody>
          <a:bodyPr wrap="square" rtlCol="0" anchor="ctr"/>
          <a:lstStyle/>
          <a:p>
            <a:pPr algn="ctr"/>
            <a:r>
              <a:rPr lang="en-US" sz="4267" b="1" dirty="0">
                <a:solidFill>
                  <a:srgbClr val="FFFFFF"/>
                </a:solidFill>
                <a:latin typeface="Calibri" pitchFamily="34" charset="0"/>
                <a:ea typeface="Calibri" pitchFamily="34" charset="-122"/>
                <a:cs typeface="Calibri" pitchFamily="34" charset="-120"/>
              </a:rPr>
              <a:t>4.4M</a:t>
            </a:r>
            <a:endParaRPr lang="en-US" sz="4267" dirty="0"/>
          </a:p>
        </p:txBody>
      </p:sp>
      <p:sp>
        <p:nvSpPr>
          <p:cNvPr id="7" name="Text 5"/>
          <p:cNvSpPr/>
          <p:nvPr/>
        </p:nvSpPr>
        <p:spPr>
          <a:xfrm>
            <a:off x="463296" y="2682240"/>
            <a:ext cx="2487168" cy="1036320"/>
          </a:xfrm>
          <a:prstGeom prst="rect">
            <a:avLst/>
          </a:prstGeom>
          <a:noFill/>
          <a:ln/>
        </p:spPr>
        <p:txBody>
          <a:bodyPr wrap="square" rtlCol="0" anchor="t"/>
          <a:lstStyle/>
          <a:p>
            <a:pPr algn="ctr"/>
            <a:r>
              <a:rPr lang="en-US" sz="1600" dirty="0">
                <a:solidFill>
                  <a:srgbClr val="F4F1EB"/>
                </a:solidFill>
                <a:latin typeface="Calibri" pitchFamily="34" charset="0"/>
                <a:ea typeface="Calibri" pitchFamily="34" charset="-122"/>
                <a:cs typeface="Calibri" pitchFamily="34" charset="-120"/>
              </a:rPr>
              <a:t>Afghan nationals (documented + undocumented) in Pakistan as of 2023</a:t>
            </a:r>
            <a:endParaRPr lang="en-US" sz="1600" dirty="0"/>
          </a:p>
        </p:txBody>
      </p:sp>
      <p:sp>
        <p:nvSpPr>
          <p:cNvPr id="8" name="Shape 6"/>
          <p:cNvSpPr/>
          <p:nvPr/>
        </p:nvSpPr>
        <p:spPr>
          <a:xfrm>
            <a:off x="3230880" y="1463040"/>
            <a:ext cx="2682240" cy="2377440"/>
          </a:xfrm>
          <a:prstGeom prst="rect">
            <a:avLst/>
          </a:prstGeom>
          <a:solidFill>
            <a:srgbClr val="1A6B72"/>
          </a:solidFill>
          <a:ln/>
          <a:effectLst>
            <a:outerShdw blurRad="63500" dist="38100" dir="8100000" algn="bl" rotWithShape="0">
              <a:srgbClr val="000000">
                <a:alpha val="15000"/>
              </a:srgbClr>
            </a:outerShdw>
          </a:effectLst>
        </p:spPr>
      </p:sp>
      <p:sp>
        <p:nvSpPr>
          <p:cNvPr id="9" name="Text 7"/>
          <p:cNvSpPr/>
          <p:nvPr/>
        </p:nvSpPr>
        <p:spPr>
          <a:xfrm>
            <a:off x="3328416" y="1645920"/>
            <a:ext cx="2487168" cy="1097280"/>
          </a:xfrm>
          <a:prstGeom prst="rect">
            <a:avLst/>
          </a:prstGeom>
          <a:noFill/>
          <a:ln/>
        </p:spPr>
        <p:txBody>
          <a:bodyPr wrap="square" rtlCol="0" anchor="ctr"/>
          <a:lstStyle/>
          <a:p>
            <a:pPr algn="ctr"/>
            <a:r>
              <a:rPr lang="en-US" sz="4267" b="1" dirty="0">
                <a:solidFill>
                  <a:srgbClr val="FFFFFF"/>
                </a:solidFill>
                <a:latin typeface="Calibri" pitchFamily="34" charset="0"/>
                <a:ea typeface="Calibri" pitchFamily="34" charset="-122"/>
                <a:cs typeface="Calibri" pitchFamily="34" charset="-120"/>
              </a:rPr>
              <a:t>1.3M</a:t>
            </a:r>
            <a:endParaRPr lang="en-US" sz="4267" dirty="0"/>
          </a:p>
        </p:txBody>
      </p:sp>
      <p:sp>
        <p:nvSpPr>
          <p:cNvPr id="10" name="Text 8"/>
          <p:cNvSpPr/>
          <p:nvPr/>
        </p:nvSpPr>
        <p:spPr>
          <a:xfrm>
            <a:off x="3328416" y="2682240"/>
            <a:ext cx="2487168" cy="1036320"/>
          </a:xfrm>
          <a:prstGeom prst="rect">
            <a:avLst/>
          </a:prstGeom>
          <a:noFill/>
          <a:ln/>
        </p:spPr>
        <p:txBody>
          <a:bodyPr wrap="square" rtlCol="0" anchor="t"/>
          <a:lstStyle/>
          <a:p>
            <a:pPr algn="ctr"/>
            <a:r>
              <a:rPr lang="en-US" sz="1600" dirty="0">
                <a:solidFill>
                  <a:srgbClr val="F4F1EB"/>
                </a:solidFill>
                <a:latin typeface="Calibri" pitchFamily="34" charset="0"/>
                <a:ea typeface="Calibri" pitchFamily="34" charset="-122"/>
                <a:cs typeface="Calibri" pitchFamily="34" charset="-120"/>
              </a:rPr>
              <a:t>Registered refugees with UNHCR Proof of Registration (PoR) cards</a:t>
            </a:r>
            <a:endParaRPr lang="en-US" sz="1600" dirty="0"/>
          </a:p>
        </p:txBody>
      </p:sp>
      <p:sp>
        <p:nvSpPr>
          <p:cNvPr id="11" name="Shape 9"/>
          <p:cNvSpPr/>
          <p:nvPr/>
        </p:nvSpPr>
        <p:spPr>
          <a:xfrm>
            <a:off x="6096000" y="1463040"/>
            <a:ext cx="2682240" cy="2377440"/>
          </a:xfrm>
          <a:prstGeom prst="rect">
            <a:avLst/>
          </a:prstGeom>
          <a:solidFill>
            <a:srgbClr val="C9993F"/>
          </a:solidFill>
          <a:ln/>
          <a:effectLst>
            <a:outerShdw blurRad="63500" dist="38100" dir="8100000" algn="bl" rotWithShape="0">
              <a:srgbClr val="000000">
                <a:alpha val="15000"/>
              </a:srgbClr>
            </a:outerShdw>
          </a:effectLst>
        </p:spPr>
      </p:sp>
      <p:sp>
        <p:nvSpPr>
          <p:cNvPr id="12" name="Text 10"/>
          <p:cNvSpPr/>
          <p:nvPr/>
        </p:nvSpPr>
        <p:spPr>
          <a:xfrm>
            <a:off x="6193536" y="1645920"/>
            <a:ext cx="2487168" cy="1097280"/>
          </a:xfrm>
          <a:prstGeom prst="rect">
            <a:avLst/>
          </a:prstGeom>
          <a:noFill/>
          <a:ln/>
        </p:spPr>
        <p:txBody>
          <a:bodyPr wrap="square" rtlCol="0" anchor="ctr"/>
          <a:lstStyle/>
          <a:p>
            <a:pPr algn="ctr"/>
            <a:r>
              <a:rPr lang="en-US" sz="4267" b="1" dirty="0">
                <a:solidFill>
                  <a:srgbClr val="FFFFFF"/>
                </a:solidFill>
                <a:latin typeface="Calibri" pitchFamily="34" charset="0"/>
                <a:ea typeface="Calibri" pitchFamily="34" charset="-122"/>
                <a:cs typeface="Calibri" pitchFamily="34" charset="-120"/>
              </a:rPr>
              <a:t>800K</a:t>
            </a:r>
            <a:endParaRPr lang="en-US" sz="4267" dirty="0"/>
          </a:p>
        </p:txBody>
      </p:sp>
      <p:sp>
        <p:nvSpPr>
          <p:cNvPr id="13" name="Text 11"/>
          <p:cNvSpPr/>
          <p:nvPr/>
        </p:nvSpPr>
        <p:spPr>
          <a:xfrm>
            <a:off x="6193536" y="2682240"/>
            <a:ext cx="2487168" cy="1036320"/>
          </a:xfrm>
          <a:prstGeom prst="rect">
            <a:avLst/>
          </a:prstGeom>
          <a:noFill/>
          <a:ln/>
        </p:spPr>
        <p:txBody>
          <a:bodyPr wrap="square" rtlCol="0" anchor="t"/>
          <a:lstStyle/>
          <a:p>
            <a:pPr algn="ctr"/>
            <a:r>
              <a:rPr lang="en-US" sz="1600" dirty="0">
                <a:solidFill>
                  <a:srgbClr val="1A1A2E"/>
                </a:solidFill>
                <a:latin typeface="Calibri" pitchFamily="34" charset="0"/>
                <a:ea typeface="Calibri" pitchFamily="34" charset="-122"/>
                <a:cs typeface="Calibri" pitchFamily="34" charset="-120"/>
              </a:rPr>
              <a:t>Afghan Citizen Card (ACC) holders — govt-issued temporary status</a:t>
            </a:r>
            <a:endParaRPr lang="en-US" sz="1600" dirty="0"/>
          </a:p>
        </p:txBody>
      </p:sp>
      <p:sp>
        <p:nvSpPr>
          <p:cNvPr id="14" name="Shape 12"/>
          <p:cNvSpPr/>
          <p:nvPr/>
        </p:nvSpPr>
        <p:spPr>
          <a:xfrm>
            <a:off x="8961120" y="1463040"/>
            <a:ext cx="2682240" cy="2377440"/>
          </a:xfrm>
          <a:prstGeom prst="rect">
            <a:avLst/>
          </a:prstGeom>
          <a:solidFill>
            <a:srgbClr val="1A3A5C"/>
          </a:solidFill>
          <a:ln/>
          <a:effectLst>
            <a:outerShdw blurRad="63500" dist="38100" dir="8100000" algn="bl" rotWithShape="0">
              <a:srgbClr val="000000">
                <a:alpha val="15000"/>
              </a:srgbClr>
            </a:outerShdw>
          </a:effectLst>
        </p:spPr>
      </p:sp>
      <p:sp>
        <p:nvSpPr>
          <p:cNvPr id="15" name="Text 13"/>
          <p:cNvSpPr/>
          <p:nvPr/>
        </p:nvSpPr>
        <p:spPr>
          <a:xfrm>
            <a:off x="9058656" y="1645920"/>
            <a:ext cx="2487168" cy="1097280"/>
          </a:xfrm>
          <a:prstGeom prst="rect">
            <a:avLst/>
          </a:prstGeom>
          <a:noFill/>
          <a:ln/>
        </p:spPr>
        <p:txBody>
          <a:bodyPr wrap="square" rtlCol="0" anchor="ctr"/>
          <a:lstStyle/>
          <a:p>
            <a:pPr algn="ctr"/>
            <a:r>
              <a:rPr lang="en-US" sz="4267" b="1" dirty="0">
                <a:solidFill>
                  <a:srgbClr val="FFFFFF"/>
                </a:solidFill>
                <a:latin typeface="Calibri" pitchFamily="34" charset="0"/>
                <a:ea typeface="Calibri" pitchFamily="34" charset="-122"/>
                <a:cs typeface="Calibri" pitchFamily="34" charset="-120"/>
              </a:rPr>
              <a:t>1.7M</a:t>
            </a:r>
            <a:endParaRPr lang="en-US" sz="4267" dirty="0"/>
          </a:p>
        </p:txBody>
      </p:sp>
      <p:sp>
        <p:nvSpPr>
          <p:cNvPr id="16" name="Text 14"/>
          <p:cNvSpPr/>
          <p:nvPr/>
        </p:nvSpPr>
        <p:spPr>
          <a:xfrm>
            <a:off x="9058656" y="2682240"/>
            <a:ext cx="2487168" cy="1036320"/>
          </a:xfrm>
          <a:prstGeom prst="rect">
            <a:avLst/>
          </a:prstGeom>
          <a:noFill/>
          <a:ln/>
        </p:spPr>
        <p:txBody>
          <a:bodyPr wrap="square" rtlCol="0" anchor="t"/>
          <a:lstStyle/>
          <a:p>
            <a:pPr algn="ctr"/>
            <a:r>
              <a:rPr lang="en-US" sz="1600" dirty="0">
                <a:solidFill>
                  <a:srgbClr val="F4F1EB"/>
                </a:solidFill>
                <a:latin typeface="Calibri" pitchFamily="34" charset="0"/>
                <a:ea typeface="Calibri" pitchFamily="34" charset="-122"/>
                <a:cs typeface="Calibri" pitchFamily="34" charset="-120"/>
              </a:rPr>
              <a:t>Estimated undocumented Afghans in Pakistan</a:t>
            </a:r>
            <a:endParaRPr lang="en-US" sz="1600" dirty="0"/>
          </a:p>
        </p:txBody>
      </p:sp>
      <p:sp>
        <p:nvSpPr>
          <p:cNvPr id="17" name="Shape 15"/>
          <p:cNvSpPr/>
          <p:nvPr/>
        </p:nvSpPr>
        <p:spPr>
          <a:xfrm>
            <a:off x="365760" y="4084320"/>
            <a:ext cx="2682240" cy="2377440"/>
          </a:xfrm>
          <a:prstGeom prst="rect">
            <a:avLst/>
          </a:prstGeom>
          <a:solidFill>
            <a:srgbClr val="C0392B"/>
          </a:solidFill>
          <a:ln/>
          <a:effectLst>
            <a:outerShdw blurRad="63500" dist="38100" dir="8100000" algn="bl" rotWithShape="0">
              <a:srgbClr val="000000">
                <a:alpha val="15000"/>
              </a:srgbClr>
            </a:outerShdw>
          </a:effectLst>
        </p:spPr>
      </p:sp>
      <p:sp>
        <p:nvSpPr>
          <p:cNvPr id="18" name="Text 16"/>
          <p:cNvSpPr/>
          <p:nvPr/>
        </p:nvSpPr>
        <p:spPr>
          <a:xfrm>
            <a:off x="463296" y="4267200"/>
            <a:ext cx="2487168" cy="1097280"/>
          </a:xfrm>
          <a:prstGeom prst="rect">
            <a:avLst/>
          </a:prstGeom>
          <a:noFill/>
          <a:ln/>
        </p:spPr>
        <p:txBody>
          <a:bodyPr wrap="square" rtlCol="0" anchor="ctr"/>
          <a:lstStyle/>
          <a:p>
            <a:pPr algn="ctr"/>
            <a:r>
              <a:rPr lang="en-US" sz="4267" b="1" dirty="0">
                <a:solidFill>
                  <a:srgbClr val="FFFFFF"/>
                </a:solidFill>
                <a:latin typeface="Calibri" pitchFamily="34" charset="0"/>
                <a:ea typeface="Calibri" pitchFamily="34" charset="-122"/>
                <a:cs typeface="Calibri" pitchFamily="34" charset="-120"/>
              </a:rPr>
              <a:t>2.9M</a:t>
            </a:r>
            <a:endParaRPr lang="en-US" sz="4267" dirty="0"/>
          </a:p>
        </p:txBody>
      </p:sp>
      <p:sp>
        <p:nvSpPr>
          <p:cNvPr id="19" name="Text 17"/>
          <p:cNvSpPr/>
          <p:nvPr/>
        </p:nvSpPr>
        <p:spPr>
          <a:xfrm>
            <a:off x="463296" y="5303520"/>
            <a:ext cx="2487168" cy="1036320"/>
          </a:xfrm>
          <a:prstGeom prst="rect">
            <a:avLst/>
          </a:prstGeom>
          <a:noFill/>
          <a:ln/>
        </p:spPr>
        <p:txBody>
          <a:bodyPr wrap="square" rtlCol="0" anchor="t"/>
          <a:lstStyle/>
          <a:p>
            <a:pPr algn="ctr"/>
            <a:r>
              <a:rPr lang="en-US" sz="1600" dirty="0">
                <a:solidFill>
                  <a:srgbClr val="F4F1EB"/>
                </a:solidFill>
                <a:latin typeface="Calibri" pitchFamily="34" charset="0"/>
                <a:ea typeface="Calibri" pitchFamily="34" charset="-122"/>
                <a:cs typeface="Calibri" pitchFamily="34" charset="-120"/>
              </a:rPr>
              <a:t>Afghans returned to Afghanistan in 2025 (combined forced &amp; voluntary)</a:t>
            </a:r>
            <a:endParaRPr lang="en-US" sz="1600" dirty="0"/>
          </a:p>
        </p:txBody>
      </p:sp>
      <p:sp>
        <p:nvSpPr>
          <p:cNvPr id="20" name="Shape 18"/>
          <p:cNvSpPr/>
          <p:nvPr/>
        </p:nvSpPr>
        <p:spPr>
          <a:xfrm>
            <a:off x="3230880" y="4084320"/>
            <a:ext cx="2682240" cy="2377440"/>
          </a:xfrm>
          <a:prstGeom prst="rect">
            <a:avLst/>
          </a:prstGeom>
          <a:solidFill>
            <a:srgbClr val="1E4D78"/>
          </a:solidFill>
          <a:ln/>
          <a:effectLst>
            <a:outerShdw blurRad="63500" dist="38100" dir="8100000" algn="bl" rotWithShape="0">
              <a:srgbClr val="000000">
                <a:alpha val="15000"/>
              </a:srgbClr>
            </a:outerShdw>
          </a:effectLst>
        </p:spPr>
      </p:sp>
      <p:sp>
        <p:nvSpPr>
          <p:cNvPr id="21" name="Text 19"/>
          <p:cNvSpPr/>
          <p:nvPr/>
        </p:nvSpPr>
        <p:spPr>
          <a:xfrm>
            <a:off x="3328416" y="4267200"/>
            <a:ext cx="2487168" cy="1097280"/>
          </a:xfrm>
          <a:prstGeom prst="rect">
            <a:avLst/>
          </a:prstGeom>
          <a:noFill/>
          <a:ln/>
        </p:spPr>
        <p:txBody>
          <a:bodyPr wrap="square" rtlCol="0" anchor="ctr"/>
          <a:lstStyle/>
          <a:p>
            <a:pPr algn="ctr"/>
            <a:r>
              <a:rPr lang="en-US" sz="4267" b="1" dirty="0">
                <a:solidFill>
                  <a:srgbClr val="FFFFFF"/>
                </a:solidFill>
                <a:latin typeface="Calibri" pitchFamily="34" charset="0"/>
                <a:ea typeface="Calibri" pitchFamily="34" charset="-122"/>
                <a:cs typeface="Calibri" pitchFamily="34" charset="-120"/>
              </a:rPr>
              <a:t>2.6M</a:t>
            </a:r>
            <a:endParaRPr lang="en-US" sz="4267" dirty="0"/>
          </a:p>
        </p:txBody>
      </p:sp>
      <p:sp>
        <p:nvSpPr>
          <p:cNvPr id="22" name="Text 20"/>
          <p:cNvSpPr/>
          <p:nvPr/>
        </p:nvSpPr>
        <p:spPr>
          <a:xfrm>
            <a:off x="3328416" y="5303520"/>
            <a:ext cx="2487168" cy="1036320"/>
          </a:xfrm>
          <a:prstGeom prst="rect">
            <a:avLst/>
          </a:prstGeom>
          <a:noFill/>
          <a:ln/>
        </p:spPr>
        <p:txBody>
          <a:bodyPr wrap="square" rtlCol="0" anchor="t"/>
          <a:lstStyle/>
          <a:p>
            <a:pPr algn="ctr"/>
            <a:r>
              <a:rPr lang="en-US" sz="1600" dirty="0">
                <a:solidFill>
                  <a:srgbClr val="F4F1EB"/>
                </a:solidFill>
                <a:latin typeface="Calibri" pitchFamily="34" charset="0"/>
                <a:ea typeface="Calibri" pitchFamily="34" charset="-122"/>
                <a:cs typeface="Calibri" pitchFamily="34" charset="-120"/>
              </a:rPr>
              <a:t>Expelled from Pakistan AND Iran combined in 2025 (UN data)</a:t>
            </a:r>
            <a:endParaRPr lang="en-US" sz="1600" dirty="0"/>
          </a:p>
        </p:txBody>
      </p:sp>
    </p:spTree>
    <p:extLst>
      <p:ext uri="{BB962C8B-B14F-4D97-AF65-F5344CB8AC3E}">
        <p14:creationId xmlns:p14="http://schemas.microsoft.com/office/powerpoint/2010/main" val="5758526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rgbClr val="0B1F3A"/>
          </a:solidFill>
          <a:ln/>
        </p:spPr>
      </p:sp>
      <p:sp>
        <p:nvSpPr>
          <p:cNvPr id="3" name="Shape 1"/>
          <p:cNvSpPr/>
          <p:nvPr/>
        </p:nvSpPr>
        <p:spPr>
          <a:xfrm>
            <a:off x="0" y="1219200"/>
            <a:ext cx="12192000" cy="60960"/>
          </a:xfrm>
          <a:prstGeom prst="rect">
            <a:avLst/>
          </a:prstGeom>
          <a:solidFill>
            <a:srgbClr val="C9993F"/>
          </a:solidFill>
          <a:ln/>
        </p:spPr>
      </p:sp>
      <p:sp>
        <p:nvSpPr>
          <p:cNvPr id="4" name="Text 2"/>
          <p:cNvSpPr/>
          <p:nvPr/>
        </p:nvSpPr>
        <p:spPr>
          <a:xfrm>
            <a:off x="365760" y="97536"/>
            <a:ext cx="11460480" cy="975360"/>
          </a:xfrm>
          <a:prstGeom prst="rect">
            <a:avLst/>
          </a:prstGeom>
          <a:noFill/>
          <a:ln/>
        </p:spPr>
        <p:txBody>
          <a:bodyPr wrap="square" rtlCol="0" anchor="ctr"/>
          <a:lstStyle/>
          <a:p>
            <a:r>
              <a:rPr lang="en-US" sz="2933" b="1" dirty="0">
                <a:solidFill>
                  <a:srgbClr val="FFFFFF"/>
                </a:solidFill>
                <a:latin typeface="Calibri" pitchFamily="34" charset="0"/>
                <a:ea typeface="Calibri" pitchFamily="34" charset="-122"/>
                <a:cs typeface="Calibri" pitchFamily="34" charset="-120"/>
              </a:rPr>
              <a:t>Pakistan's Afghan Refugee Policy: From Hospitality to Expulsion</a:t>
            </a:r>
            <a:endParaRPr lang="en-US" sz="2933" dirty="0"/>
          </a:p>
        </p:txBody>
      </p:sp>
      <p:sp>
        <p:nvSpPr>
          <p:cNvPr id="5" name="Shape 3"/>
          <p:cNvSpPr/>
          <p:nvPr/>
        </p:nvSpPr>
        <p:spPr>
          <a:xfrm>
            <a:off x="1950720" y="1402080"/>
            <a:ext cx="0" cy="5120640"/>
          </a:xfrm>
          <a:prstGeom prst="line">
            <a:avLst/>
          </a:prstGeom>
          <a:noFill/>
          <a:ln w="31750">
            <a:solidFill>
              <a:srgbClr val="C9993F"/>
            </a:solidFill>
            <a:prstDash val="solid"/>
          </a:ln>
        </p:spPr>
      </p:sp>
      <p:sp>
        <p:nvSpPr>
          <p:cNvPr id="6" name="Shape 4"/>
          <p:cNvSpPr/>
          <p:nvPr/>
        </p:nvSpPr>
        <p:spPr>
          <a:xfrm>
            <a:off x="1706880" y="1597152"/>
            <a:ext cx="463296" cy="463296"/>
          </a:xfrm>
          <a:prstGeom prst="ellipse">
            <a:avLst/>
          </a:prstGeom>
          <a:solidFill>
            <a:srgbClr val="C0392B"/>
          </a:solidFill>
          <a:ln/>
        </p:spPr>
      </p:sp>
      <p:sp>
        <p:nvSpPr>
          <p:cNvPr id="7" name="Text 5"/>
          <p:cNvSpPr/>
          <p:nvPr/>
        </p:nvSpPr>
        <p:spPr>
          <a:xfrm>
            <a:off x="121920" y="1475232"/>
            <a:ext cx="1463040" cy="670560"/>
          </a:xfrm>
          <a:prstGeom prst="rect">
            <a:avLst/>
          </a:prstGeom>
          <a:noFill/>
          <a:ln/>
        </p:spPr>
        <p:txBody>
          <a:bodyPr wrap="square" rtlCol="0" anchor="ctr"/>
          <a:lstStyle/>
          <a:p>
            <a:pPr algn="r"/>
            <a:r>
              <a:rPr lang="en-US" sz="1733" b="1" dirty="0">
                <a:solidFill>
                  <a:srgbClr val="C0392B"/>
                </a:solidFill>
                <a:latin typeface="Calibri" pitchFamily="34" charset="0"/>
                <a:ea typeface="Calibri" pitchFamily="34" charset="-122"/>
                <a:cs typeface="Calibri" pitchFamily="34" charset="-120"/>
              </a:rPr>
              <a:t>1979–89</a:t>
            </a:r>
            <a:endParaRPr lang="en-US" sz="1733" dirty="0"/>
          </a:p>
        </p:txBody>
      </p:sp>
      <p:sp>
        <p:nvSpPr>
          <p:cNvPr id="8" name="Text 6"/>
          <p:cNvSpPr/>
          <p:nvPr/>
        </p:nvSpPr>
        <p:spPr>
          <a:xfrm>
            <a:off x="2560320" y="147523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Soviet invasion → 3.3 million Afghans flood Pakistan. World's largest refugee population. Pakistan accepted without formal agreements. Islamic solidarity narrative dominant.</a:t>
            </a:r>
            <a:endParaRPr lang="en-US" sz="1733" dirty="0"/>
          </a:p>
        </p:txBody>
      </p:sp>
      <p:sp>
        <p:nvSpPr>
          <p:cNvPr id="9" name="Shape 7"/>
          <p:cNvSpPr/>
          <p:nvPr/>
        </p:nvSpPr>
        <p:spPr>
          <a:xfrm>
            <a:off x="1706880" y="2328672"/>
            <a:ext cx="463296" cy="463296"/>
          </a:xfrm>
          <a:prstGeom prst="ellipse">
            <a:avLst/>
          </a:prstGeom>
          <a:solidFill>
            <a:srgbClr val="1E4D78"/>
          </a:solidFill>
          <a:ln/>
        </p:spPr>
      </p:sp>
      <p:sp>
        <p:nvSpPr>
          <p:cNvPr id="10" name="Text 8"/>
          <p:cNvSpPr/>
          <p:nvPr/>
        </p:nvSpPr>
        <p:spPr>
          <a:xfrm>
            <a:off x="121920" y="2206752"/>
            <a:ext cx="1463040" cy="670560"/>
          </a:xfrm>
          <a:prstGeom prst="rect">
            <a:avLst/>
          </a:prstGeom>
          <a:noFill/>
          <a:ln/>
        </p:spPr>
        <p:txBody>
          <a:bodyPr wrap="square" rtlCol="0" anchor="ctr"/>
          <a:lstStyle/>
          <a:p>
            <a:pPr algn="r"/>
            <a:r>
              <a:rPr lang="en-US" sz="1733" b="1" dirty="0">
                <a:solidFill>
                  <a:srgbClr val="1E4D78"/>
                </a:solidFill>
                <a:latin typeface="Calibri" pitchFamily="34" charset="0"/>
                <a:ea typeface="Calibri" pitchFamily="34" charset="-122"/>
                <a:cs typeface="Calibri" pitchFamily="34" charset="-120"/>
              </a:rPr>
              <a:t>1990–2001</a:t>
            </a:r>
            <a:endParaRPr lang="en-US" sz="1733" dirty="0"/>
          </a:p>
        </p:txBody>
      </p:sp>
      <p:sp>
        <p:nvSpPr>
          <p:cNvPr id="11" name="Text 9"/>
          <p:cNvSpPr/>
          <p:nvPr/>
        </p:nvSpPr>
        <p:spPr>
          <a:xfrm>
            <a:off x="2560320" y="220675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Civil war &amp; Taliban era — refugees remain. Pakistan hosts despite economic strain. UNHCR issues PoR cards from 2006. At peak, 5 million Afghans in Pakistan.</a:t>
            </a:r>
            <a:endParaRPr lang="en-US" sz="1733" dirty="0"/>
          </a:p>
        </p:txBody>
      </p:sp>
      <p:sp>
        <p:nvSpPr>
          <p:cNvPr id="12" name="Shape 10"/>
          <p:cNvSpPr/>
          <p:nvPr/>
        </p:nvSpPr>
        <p:spPr>
          <a:xfrm>
            <a:off x="1706880" y="3060192"/>
            <a:ext cx="463296" cy="463296"/>
          </a:xfrm>
          <a:prstGeom prst="ellipse">
            <a:avLst/>
          </a:prstGeom>
          <a:solidFill>
            <a:srgbClr val="1A6B72"/>
          </a:solidFill>
          <a:ln/>
        </p:spPr>
      </p:sp>
      <p:sp>
        <p:nvSpPr>
          <p:cNvPr id="13" name="Text 11"/>
          <p:cNvSpPr/>
          <p:nvPr/>
        </p:nvSpPr>
        <p:spPr>
          <a:xfrm>
            <a:off x="121920" y="2938272"/>
            <a:ext cx="1463040" cy="670560"/>
          </a:xfrm>
          <a:prstGeom prst="rect">
            <a:avLst/>
          </a:prstGeom>
          <a:noFill/>
          <a:ln/>
        </p:spPr>
        <p:txBody>
          <a:bodyPr wrap="square" rtlCol="0" anchor="ctr"/>
          <a:lstStyle/>
          <a:p>
            <a:pPr algn="r"/>
            <a:r>
              <a:rPr lang="en-US" sz="1733" b="1" dirty="0">
                <a:solidFill>
                  <a:srgbClr val="1A6B72"/>
                </a:solidFill>
                <a:latin typeface="Calibri" pitchFamily="34" charset="0"/>
                <a:ea typeface="Calibri" pitchFamily="34" charset="-122"/>
                <a:cs typeface="Calibri" pitchFamily="34" charset="-120"/>
              </a:rPr>
              <a:t>2001–2021</a:t>
            </a:r>
            <a:endParaRPr lang="en-US" sz="1733" dirty="0"/>
          </a:p>
        </p:txBody>
      </p:sp>
      <p:sp>
        <p:nvSpPr>
          <p:cNvPr id="14" name="Text 12"/>
          <p:cNvSpPr/>
          <p:nvPr/>
        </p:nvSpPr>
        <p:spPr>
          <a:xfrm>
            <a:off x="2560320" y="293827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Post-9/11: Some repatriation. But steady inflow continues. Pakistan becomes permanent host. Refugees integrate into economy — KPK, Balochistan, Karachi.</a:t>
            </a:r>
            <a:endParaRPr lang="en-US" sz="1733" dirty="0"/>
          </a:p>
        </p:txBody>
      </p:sp>
      <p:sp>
        <p:nvSpPr>
          <p:cNvPr id="15" name="Shape 13"/>
          <p:cNvSpPr/>
          <p:nvPr/>
        </p:nvSpPr>
        <p:spPr>
          <a:xfrm>
            <a:off x="1706880" y="3791712"/>
            <a:ext cx="463296" cy="463296"/>
          </a:xfrm>
          <a:prstGeom prst="ellipse">
            <a:avLst/>
          </a:prstGeom>
          <a:solidFill>
            <a:srgbClr val="C9993F"/>
          </a:solidFill>
          <a:ln/>
        </p:spPr>
      </p:sp>
      <p:sp>
        <p:nvSpPr>
          <p:cNvPr id="16" name="Text 14"/>
          <p:cNvSpPr/>
          <p:nvPr/>
        </p:nvSpPr>
        <p:spPr>
          <a:xfrm>
            <a:off x="121920" y="3669792"/>
            <a:ext cx="1463040" cy="670560"/>
          </a:xfrm>
          <a:prstGeom prst="rect">
            <a:avLst/>
          </a:prstGeom>
          <a:noFill/>
          <a:ln/>
        </p:spPr>
        <p:txBody>
          <a:bodyPr wrap="square" rtlCol="0" anchor="ctr"/>
          <a:lstStyle/>
          <a:p>
            <a:pPr algn="r"/>
            <a:r>
              <a:rPr lang="en-US" sz="1733" b="1" dirty="0">
                <a:solidFill>
                  <a:srgbClr val="C9993F"/>
                </a:solidFill>
                <a:latin typeface="Calibri" pitchFamily="34" charset="0"/>
                <a:ea typeface="Calibri" pitchFamily="34" charset="-122"/>
                <a:cs typeface="Calibri" pitchFamily="34" charset="-120"/>
              </a:rPr>
              <a:t>2021</a:t>
            </a:r>
            <a:endParaRPr lang="en-US" sz="1733" dirty="0"/>
          </a:p>
        </p:txBody>
      </p:sp>
      <p:sp>
        <p:nvSpPr>
          <p:cNvPr id="17" name="Text 15"/>
          <p:cNvSpPr/>
          <p:nvPr/>
        </p:nvSpPr>
        <p:spPr>
          <a:xfrm>
            <a:off x="2560320" y="366979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Taliban takeover: 200,000+ new arrivals. Pakistan initially closes border, then allows transit. Strategic decision not to absorb more refugees publicly announced.</a:t>
            </a:r>
            <a:endParaRPr lang="en-US" sz="1733" dirty="0"/>
          </a:p>
        </p:txBody>
      </p:sp>
      <p:sp>
        <p:nvSpPr>
          <p:cNvPr id="18" name="Shape 16"/>
          <p:cNvSpPr/>
          <p:nvPr/>
        </p:nvSpPr>
        <p:spPr>
          <a:xfrm>
            <a:off x="1706880" y="4523232"/>
            <a:ext cx="463296" cy="463296"/>
          </a:xfrm>
          <a:prstGeom prst="ellipse">
            <a:avLst/>
          </a:prstGeom>
          <a:solidFill>
            <a:srgbClr val="0B1F3A"/>
          </a:solidFill>
          <a:ln/>
        </p:spPr>
      </p:sp>
      <p:sp>
        <p:nvSpPr>
          <p:cNvPr id="19" name="Text 17"/>
          <p:cNvSpPr/>
          <p:nvPr/>
        </p:nvSpPr>
        <p:spPr>
          <a:xfrm>
            <a:off x="121920" y="4401312"/>
            <a:ext cx="1463040" cy="670560"/>
          </a:xfrm>
          <a:prstGeom prst="rect">
            <a:avLst/>
          </a:prstGeom>
          <a:noFill/>
          <a:ln/>
        </p:spPr>
        <p:txBody>
          <a:bodyPr wrap="square" rtlCol="0" anchor="ctr"/>
          <a:lstStyle/>
          <a:p>
            <a:pPr algn="r"/>
            <a:r>
              <a:rPr lang="en-US" sz="1733" b="1" dirty="0">
                <a:solidFill>
                  <a:srgbClr val="0B1F3A"/>
                </a:solidFill>
                <a:latin typeface="Calibri" pitchFamily="34" charset="0"/>
                <a:ea typeface="Calibri" pitchFamily="34" charset="-122"/>
                <a:cs typeface="Calibri" pitchFamily="34" charset="-120"/>
              </a:rPr>
              <a:t>Oct 2023</a:t>
            </a:r>
            <a:endParaRPr lang="en-US" sz="1733" dirty="0"/>
          </a:p>
        </p:txBody>
      </p:sp>
      <p:sp>
        <p:nvSpPr>
          <p:cNvPr id="20" name="Text 18"/>
          <p:cNvSpPr/>
          <p:nvPr/>
        </p:nvSpPr>
        <p:spPr>
          <a:xfrm>
            <a:off x="2560320" y="440131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PHASE 1 Deportation: Pakistan announces Illegal Foreigners Repatriation Plan. 468,000 Afghans leave Oct–Dec 2023 amid widespread harassment and arrests.</a:t>
            </a:r>
            <a:endParaRPr lang="en-US" sz="1733" dirty="0"/>
          </a:p>
        </p:txBody>
      </p:sp>
      <p:sp>
        <p:nvSpPr>
          <p:cNvPr id="21" name="Shape 19"/>
          <p:cNvSpPr/>
          <p:nvPr/>
        </p:nvSpPr>
        <p:spPr>
          <a:xfrm>
            <a:off x="1706880" y="5254752"/>
            <a:ext cx="463296" cy="463296"/>
          </a:xfrm>
          <a:prstGeom prst="ellipse">
            <a:avLst/>
          </a:prstGeom>
          <a:solidFill>
            <a:srgbClr val="C0392B"/>
          </a:solidFill>
          <a:ln/>
        </p:spPr>
      </p:sp>
      <p:sp>
        <p:nvSpPr>
          <p:cNvPr id="22" name="Text 20"/>
          <p:cNvSpPr/>
          <p:nvPr/>
        </p:nvSpPr>
        <p:spPr>
          <a:xfrm>
            <a:off x="121920" y="5132832"/>
            <a:ext cx="1463040" cy="670560"/>
          </a:xfrm>
          <a:prstGeom prst="rect">
            <a:avLst/>
          </a:prstGeom>
          <a:noFill/>
          <a:ln/>
        </p:spPr>
        <p:txBody>
          <a:bodyPr wrap="square" rtlCol="0" anchor="ctr"/>
          <a:lstStyle/>
          <a:p>
            <a:pPr algn="r"/>
            <a:r>
              <a:rPr lang="en-US" sz="1733" b="1" dirty="0">
                <a:solidFill>
                  <a:srgbClr val="C0392B"/>
                </a:solidFill>
                <a:latin typeface="Calibri" pitchFamily="34" charset="0"/>
                <a:ea typeface="Calibri" pitchFamily="34" charset="-122"/>
                <a:cs typeface="Calibri" pitchFamily="34" charset="-120"/>
              </a:rPr>
              <a:t>Apr 2025</a:t>
            </a:r>
            <a:endParaRPr lang="en-US" sz="1733" dirty="0"/>
          </a:p>
        </p:txBody>
      </p:sp>
      <p:sp>
        <p:nvSpPr>
          <p:cNvPr id="23" name="Text 21"/>
          <p:cNvSpPr/>
          <p:nvPr/>
        </p:nvSpPr>
        <p:spPr>
          <a:xfrm>
            <a:off x="2560320" y="513283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PHASE 2: 800,000 ACC holders ordered to leave. 60,000 cross border in first 2 weeks of April 2025 alone. UNHCR raises alarm.</a:t>
            </a:r>
            <a:endParaRPr lang="en-US" sz="1733" dirty="0"/>
          </a:p>
        </p:txBody>
      </p:sp>
      <p:sp>
        <p:nvSpPr>
          <p:cNvPr id="24" name="Shape 22"/>
          <p:cNvSpPr/>
          <p:nvPr/>
        </p:nvSpPr>
        <p:spPr>
          <a:xfrm>
            <a:off x="1706880" y="5986272"/>
            <a:ext cx="463296" cy="463296"/>
          </a:xfrm>
          <a:prstGeom prst="ellipse">
            <a:avLst/>
          </a:prstGeom>
          <a:solidFill>
            <a:srgbClr val="1A6B72"/>
          </a:solidFill>
          <a:ln/>
        </p:spPr>
      </p:sp>
      <p:sp>
        <p:nvSpPr>
          <p:cNvPr id="25" name="Text 23"/>
          <p:cNvSpPr/>
          <p:nvPr/>
        </p:nvSpPr>
        <p:spPr>
          <a:xfrm>
            <a:off x="121920" y="5864352"/>
            <a:ext cx="1463040" cy="670560"/>
          </a:xfrm>
          <a:prstGeom prst="rect">
            <a:avLst/>
          </a:prstGeom>
          <a:noFill/>
          <a:ln/>
        </p:spPr>
        <p:txBody>
          <a:bodyPr wrap="square" rtlCol="0" anchor="ctr"/>
          <a:lstStyle/>
          <a:p>
            <a:pPr algn="r"/>
            <a:r>
              <a:rPr lang="en-US" sz="1733" b="1" dirty="0">
                <a:solidFill>
                  <a:srgbClr val="1A6B72"/>
                </a:solidFill>
                <a:latin typeface="Calibri" pitchFamily="34" charset="0"/>
                <a:ea typeface="Calibri" pitchFamily="34" charset="-122"/>
                <a:cs typeface="Calibri" pitchFamily="34" charset="-120"/>
              </a:rPr>
              <a:t>Jul–Dec 2025</a:t>
            </a:r>
            <a:endParaRPr lang="en-US" sz="1733" dirty="0"/>
          </a:p>
        </p:txBody>
      </p:sp>
      <p:sp>
        <p:nvSpPr>
          <p:cNvPr id="26" name="Text 24"/>
          <p:cNvSpPr/>
          <p:nvPr/>
        </p:nvSpPr>
        <p:spPr>
          <a:xfrm>
            <a:off x="2560320" y="5864352"/>
            <a:ext cx="9265920" cy="621792"/>
          </a:xfrm>
          <a:prstGeom prst="rect">
            <a:avLst/>
          </a:prstGeom>
          <a:noFill/>
          <a:ln/>
        </p:spPr>
        <p:txBody>
          <a:bodyPr wrap="square" rtlCol="0" anchor="t"/>
          <a:lstStyle/>
          <a:p>
            <a:r>
              <a:rPr lang="en-US" sz="1733" dirty="0">
                <a:solidFill>
                  <a:srgbClr val="1A1A2E"/>
                </a:solidFill>
                <a:latin typeface="Calibri" pitchFamily="34" charset="0"/>
                <a:ea typeface="Calibri" pitchFamily="34" charset="-122"/>
                <a:cs typeface="Calibri" pitchFamily="34" charset="-120"/>
              </a:rPr>
              <a:t>PHASE 3: 1.4 million PoR card holders ordered out. Cards expired Jun 30, 2025. Amnesty, UNHCR, UN experts condemn violations of non-refoulement principle.</a:t>
            </a:r>
            <a:endParaRPr lang="en-US" sz="1733" dirty="0"/>
          </a:p>
        </p:txBody>
      </p:sp>
    </p:spTree>
    <p:extLst>
      <p:ext uri="{BB962C8B-B14F-4D97-AF65-F5344CB8AC3E}">
        <p14:creationId xmlns:p14="http://schemas.microsoft.com/office/powerpoint/2010/main" val="14133711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rgbClr val="0B1F3A"/>
          </a:solidFill>
          <a:ln/>
        </p:spPr>
      </p:sp>
      <p:sp>
        <p:nvSpPr>
          <p:cNvPr id="3" name="Shape 1"/>
          <p:cNvSpPr/>
          <p:nvPr/>
        </p:nvSpPr>
        <p:spPr>
          <a:xfrm>
            <a:off x="0" y="1219200"/>
            <a:ext cx="12192000" cy="60960"/>
          </a:xfrm>
          <a:prstGeom prst="rect">
            <a:avLst/>
          </a:prstGeom>
          <a:solidFill>
            <a:srgbClr val="C9993F"/>
          </a:solidFill>
          <a:ln/>
        </p:spPr>
      </p:sp>
      <p:sp>
        <p:nvSpPr>
          <p:cNvPr id="4" name="Text 2"/>
          <p:cNvSpPr/>
          <p:nvPr/>
        </p:nvSpPr>
        <p:spPr>
          <a:xfrm>
            <a:off x="365760" y="97536"/>
            <a:ext cx="11460480" cy="975360"/>
          </a:xfrm>
          <a:prstGeom prst="rect">
            <a:avLst/>
          </a:prstGeom>
          <a:noFill/>
          <a:ln/>
        </p:spPr>
        <p:txBody>
          <a:bodyPr wrap="square" rtlCol="0" anchor="ctr"/>
          <a:lstStyle/>
          <a:p>
            <a:r>
              <a:rPr lang="en-US" sz="2933" b="1" dirty="0">
                <a:solidFill>
                  <a:srgbClr val="FFFFFF"/>
                </a:solidFill>
                <a:latin typeface="Calibri" pitchFamily="34" charset="0"/>
                <a:ea typeface="Calibri" pitchFamily="34" charset="-122"/>
                <a:cs typeface="Calibri" pitchFamily="34" charset="-120"/>
              </a:rPr>
              <a:t>Refugee Dimension: Humanitarian Crisis vs. Pakistan's Security Argument</a:t>
            </a:r>
            <a:endParaRPr lang="en-US" sz="2933" dirty="0"/>
          </a:p>
        </p:txBody>
      </p:sp>
      <p:sp>
        <p:nvSpPr>
          <p:cNvPr id="5" name="Shape 3"/>
          <p:cNvSpPr/>
          <p:nvPr/>
        </p:nvSpPr>
        <p:spPr>
          <a:xfrm>
            <a:off x="365760" y="1402080"/>
            <a:ext cx="5486400" cy="5059680"/>
          </a:xfrm>
          <a:prstGeom prst="rect">
            <a:avLst/>
          </a:prstGeom>
          <a:solidFill>
            <a:srgbClr val="FFFFFF"/>
          </a:solidFill>
          <a:ln/>
          <a:effectLst>
            <a:outerShdw blurRad="50800" dist="25400" dir="8100000" algn="bl" rotWithShape="0">
              <a:srgbClr val="000000">
                <a:alpha val="10000"/>
              </a:srgbClr>
            </a:outerShdw>
          </a:effectLst>
        </p:spPr>
      </p:sp>
      <p:sp>
        <p:nvSpPr>
          <p:cNvPr id="6" name="Shape 4"/>
          <p:cNvSpPr/>
          <p:nvPr/>
        </p:nvSpPr>
        <p:spPr>
          <a:xfrm>
            <a:off x="365760" y="1402080"/>
            <a:ext cx="5486400" cy="548640"/>
          </a:xfrm>
          <a:prstGeom prst="rect">
            <a:avLst/>
          </a:prstGeom>
          <a:solidFill>
            <a:srgbClr val="1E4D78"/>
          </a:solidFill>
          <a:ln/>
        </p:spPr>
      </p:sp>
      <p:sp>
        <p:nvSpPr>
          <p:cNvPr id="7" name="Text 5"/>
          <p:cNvSpPr/>
          <p:nvPr/>
        </p:nvSpPr>
        <p:spPr>
          <a:xfrm>
            <a:off x="487680" y="1438656"/>
            <a:ext cx="5242560" cy="487680"/>
          </a:xfrm>
          <a:prstGeom prst="rect">
            <a:avLst/>
          </a:prstGeom>
          <a:noFill/>
          <a:ln/>
        </p:spPr>
        <p:txBody>
          <a:bodyPr wrap="square" rtlCol="0" anchor="ctr"/>
          <a:lstStyle/>
          <a:p>
            <a:r>
              <a:rPr lang="en-US" sz="1733" b="1" dirty="0">
                <a:solidFill>
                  <a:srgbClr val="FFFFFF"/>
                </a:solidFill>
                <a:latin typeface="Calibri" pitchFamily="34" charset="0"/>
                <a:ea typeface="Calibri" pitchFamily="34" charset="-122"/>
                <a:cs typeface="Calibri" pitchFamily="34" charset="-120"/>
              </a:rPr>
              <a:t>Pakistan's Justification</a:t>
            </a:r>
            <a:endParaRPr lang="en-US" sz="1733" dirty="0"/>
          </a:p>
        </p:txBody>
      </p:sp>
      <p:sp>
        <p:nvSpPr>
          <p:cNvPr id="8" name="Text 6"/>
          <p:cNvSpPr/>
          <p:nvPr/>
        </p:nvSpPr>
        <p:spPr>
          <a:xfrm>
            <a:off x="548640" y="2011680"/>
            <a:ext cx="5181600" cy="4267200"/>
          </a:xfrm>
          <a:prstGeom prst="rect">
            <a:avLst/>
          </a:prstGeom>
          <a:noFill/>
          <a:ln/>
        </p:spPr>
        <p:txBody>
          <a:bodyPr wrap="square" rtlCol="0" anchor="t"/>
          <a:lstStyle/>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Rising terrorism linked to Afghan nationals (government claims)</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Not signatory to 1951 Refugee Convention — no binding legal obligation</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Hosted 5 million Afghans for 40+ years without adequate international support</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UNHCR only received $116M of $478M requested in 2025</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Economic strain on KPK and Balochistan border communities</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Using refugee card as diplomatic leverage over Taliban on TTP</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PM Shehbaz: 'Int'l community must share the burden'</a:t>
            </a:r>
            <a:endParaRPr lang="en-US" sz="1733" dirty="0"/>
          </a:p>
        </p:txBody>
      </p:sp>
      <p:sp>
        <p:nvSpPr>
          <p:cNvPr id="9" name="Shape 7"/>
          <p:cNvSpPr/>
          <p:nvPr/>
        </p:nvSpPr>
        <p:spPr>
          <a:xfrm>
            <a:off x="6339840" y="1402080"/>
            <a:ext cx="5486400" cy="5059680"/>
          </a:xfrm>
          <a:prstGeom prst="rect">
            <a:avLst/>
          </a:prstGeom>
          <a:solidFill>
            <a:srgbClr val="FFFFFF"/>
          </a:solidFill>
          <a:ln/>
          <a:effectLst>
            <a:outerShdw blurRad="50800" dist="25400" dir="8100000" algn="bl" rotWithShape="0">
              <a:srgbClr val="000000">
                <a:alpha val="10000"/>
              </a:srgbClr>
            </a:outerShdw>
          </a:effectLst>
        </p:spPr>
      </p:sp>
      <p:sp>
        <p:nvSpPr>
          <p:cNvPr id="10" name="Shape 8"/>
          <p:cNvSpPr/>
          <p:nvPr/>
        </p:nvSpPr>
        <p:spPr>
          <a:xfrm>
            <a:off x="6339840" y="1402080"/>
            <a:ext cx="5486400" cy="548640"/>
          </a:xfrm>
          <a:prstGeom prst="rect">
            <a:avLst/>
          </a:prstGeom>
          <a:solidFill>
            <a:srgbClr val="1A6B72"/>
          </a:solidFill>
          <a:ln/>
        </p:spPr>
      </p:sp>
      <p:sp>
        <p:nvSpPr>
          <p:cNvPr id="11" name="Text 9"/>
          <p:cNvSpPr/>
          <p:nvPr/>
        </p:nvSpPr>
        <p:spPr>
          <a:xfrm>
            <a:off x="6461760" y="1438656"/>
            <a:ext cx="5242560" cy="487680"/>
          </a:xfrm>
          <a:prstGeom prst="rect">
            <a:avLst/>
          </a:prstGeom>
          <a:noFill/>
          <a:ln/>
        </p:spPr>
        <p:txBody>
          <a:bodyPr wrap="square" rtlCol="0" anchor="ctr"/>
          <a:lstStyle/>
          <a:p>
            <a:r>
              <a:rPr lang="en-US" sz="1733" b="1" dirty="0">
                <a:solidFill>
                  <a:srgbClr val="FFFFFF"/>
                </a:solidFill>
                <a:latin typeface="Calibri" pitchFamily="34" charset="0"/>
                <a:ea typeface="Calibri" pitchFamily="34" charset="-122"/>
                <a:cs typeface="Calibri" pitchFamily="34" charset="-120"/>
              </a:rPr>
              <a:t>International Community's Concerns</a:t>
            </a:r>
            <a:endParaRPr lang="en-US" sz="1733" dirty="0"/>
          </a:p>
        </p:txBody>
      </p:sp>
      <p:sp>
        <p:nvSpPr>
          <p:cNvPr id="12" name="Text 10"/>
          <p:cNvSpPr/>
          <p:nvPr/>
        </p:nvSpPr>
        <p:spPr>
          <a:xfrm>
            <a:off x="6400800" y="2011680"/>
            <a:ext cx="5303520" cy="4267200"/>
          </a:xfrm>
          <a:prstGeom prst="rect">
            <a:avLst/>
          </a:prstGeom>
          <a:noFill/>
          <a:ln/>
        </p:spPr>
        <p:txBody>
          <a:bodyPr wrap="square" rtlCol="0" anchor="t"/>
          <a:lstStyle/>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Non-refoulement: Customary intl law — cannot return people to persecution</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60% of deportees are women and children (UN data)</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Taliban intensifying oppression — girls banned from education above Grade 6</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Many deportees have never lived in Afghanistan — born in Pakistan</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UNHCR documented 45x increase in Afghans arrested in Jan-Feb 2025 vs. 2024</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Arbitrary arrest, night raids, detention without documentation</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Funding gap: UN appeals for $2.42B for Afghanistan; only $663M received (2025)</a:t>
            </a:r>
            <a:endParaRPr lang="en-US" sz="1733" dirty="0"/>
          </a:p>
        </p:txBody>
      </p:sp>
    </p:spTree>
    <p:extLst>
      <p:ext uri="{BB962C8B-B14F-4D97-AF65-F5344CB8AC3E}">
        <p14:creationId xmlns:p14="http://schemas.microsoft.com/office/powerpoint/2010/main" val="29291537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rgbClr val="0B1F3A"/>
          </a:solidFill>
          <a:ln/>
        </p:spPr>
      </p:sp>
      <p:sp>
        <p:nvSpPr>
          <p:cNvPr id="3" name="Shape 1"/>
          <p:cNvSpPr/>
          <p:nvPr/>
        </p:nvSpPr>
        <p:spPr>
          <a:xfrm>
            <a:off x="0" y="1219200"/>
            <a:ext cx="12192000" cy="60960"/>
          </a:xfrm>
          <a:prstGeom prst="rect">
            <a:avLst/>
          </a:prstGeom>
          <a:solidFill>
            <a:srgbClr val="C9993F"/>
          </a:solidFill>
          <a:ln/>
        </p:spPr>
      </p:sp>
      <p:sp>
        <p:nvSpPr>
          <p:cNvPr id="4" name="Text 2"/>
          <p:cNvSpPr/>
          <p:nvPr/>
        </p:nvSpPr>
        <p:spPr>
          <a:xfrm>
            <a:off x="365760" y="97536"/>
            <a:ext cx="11460480" cy="975360"/>
          </a:xfrm>
          <a:prstGeom prst="rect">
            <a:avLst/>
          </a:prstGeom>
          <a:noFill/>
          <a:ln/>
        </p:spPr>
        <p:txBody>
          <a:bodyPr wrap="square" rtlCol="0" anchor="ctr"/>
          <a:lstStyle/>
          <a:p>
            <a:r>
              <a:rPr lang="en-US" sz="2933" b="1" dirty="0">
                <a:solidFill>
                  <a:srgbClr val="FFFFFF"/>
                </a:solidFill>
                <a:latin typeface="Calibri" pitchFamily="34" charset="0"/>
                <a:ea typeface="Calibri" pitchFamily="34" charset="-122"/>
                <a:cs typeface="Calibri" pitchFamily="34" charset="-120"/>
              </a:rPr>
              <a:t>China, USA &amp; Iran: External Powers' Stakes in Pak-Afghan Relations</a:t>
            </a:r>
            <a:endParaRPr lang="en-US" sz="2933" dirty="0"/>
          </a:p>
        </p:txBody>
      </p:sp>
      <p:sp>
        <p:nvSpPr>
          <p:cNvPr id="5" name="Shape 3"/>
          <p:cNvSpPr/>
          <p:nvPr/>
        </p:nvSpPr>
        <p:spPr>
          <a:xfrm>
            <a:off x="365760" y="1402080"/>
            <a:ext cx="5486400" cy="5059680"/>
          </a:xfrm>
          <a:prstGeom prst="rect">
            <a:avLst/>
          </a:prstGeom>
          <a:solidFill>
            <a:srgbClr val="FFFFFF"/>
          </a:solidFill>
          <a:ln/>
          <a:effectLst>
            <a:outerShdw blurRad="50800" dist="25400" dir="8100000" algn="bl" rotWithShape="0">
              <a:srgbClr val="000000">
                <a:alpha val="10000"/>
              </a:srgbClr>
            </a:outerShdw>
          </a:effectLst>
        </p:spPr>
      </p:sp>
      <p:sp>
        <p:nvSpPr>
          <p:cNvPr id="6" name="Shape 4"/>
          <p:cNvSpPr/>
          <p:nvPr/>
        </p:nvSpPr>
        <p:spPr>
          <a:xfrm>
            <a:off x="365760" y="1402080"/>
            <a:ext cx="5486400" cy="548640"/>
          </a:xfrm>
          <a:prstGeom prst="rect">
            <a:avLst/>
          </a:prstGeom>
          <a:solidFill>
            <a:srgbClr val="1E4D78"/>
          </a:solidFill>
          <a:ln/>
        </p:spPr>
      </p:sp>
      <p:sp>
        <p:nvSpPr>
          <p:cNvPr id="7" name="Text 5"/>
          <p:cNvSpPr/>
          <p:nvPr/>
        </p:nvSpPr>
        <p:spPr>
          <a:xfrm>
            <a:off x="487680" y="1438656"/>
            <a:ext cx="5242560" cy="487680"/>
          </a:xfrm>
          <a:prstGeom prst="rect">
            <a:avLst/>
          </a:prstGeom>
          <a:noFill/>
          <a:ln/>
        </p:spPr>
        <p:txBody>
          <a:bodyPr wrap="square" rtlCol="0" anchor="ctr"/>
          <a:lstStyle/>
          <a:p>
            <a:r>
              <a:rPr lang="en-US" sz="1733" b="1" dirty="0">
                <a:solidFill>
                  <a:srgbClr val="FFFFFF"/>
                </a:solidFill>
                <a:latin typeface="Calibri" pitchFamily="34" charset="0"/>
                <a:ea typeface="Calibri" pitchFamily="34" charset="-122"/>
                <a:cs typeface="Calibri" pitchFamily="34" charset="-120"/>
              </a:rPr>
              <a:t>China's Position</a:t>
            </a:r>
            <a:endParaRPr lang="en-US" sz="1733" dirty="0"/>
          </a:p>
        </p:txBody>
      </p:sp>
      <p:sp>
        <p:nvSpPr>
          <p:cNvPr id="8" name="Text 6"/>
          <p:cNvSpPr/>
          <p:nvPr/>
        </p:nvSpPr>
        <p:spPr>
          <a:xfrm>
            <a:off x="548640" y="2011680"/>
            <a:ext cx="5181600" cy="4267200"/>
          </a:xfrm>
          <a:prstGeom prst="rect">
            <a:avLst/>
          </a:prstGeom>
          <a:noFill/>
          <a:ln/>
        </p:spPr>
        <p:txBody>
          <a:bodyPr wrap="square" rtlCol="0" anchor="t"/>
          <a:lstStyle/>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CPEC: Pakistan is China's most important BRI partner — Afghan stability vital for CPEC extension to Central Asia</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China-Taliban relations: Engagement for mineral extraction ($1T+ estimated reserves) and counter-ISKP cooperation</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Concerned about ISKP attacks on Chinese workers &amp; projects in Afghanistan</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Broker role: Hosted Pakistan-Afghan talks; wants both sides stable</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Wakhan Corridor: Alternative route to Central Asia — ISI allegedly targeting Chinese projects there (Afghan analyst claim)</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China formally recognizes Taliban ambassador in Beijing (2024)</a:t>
            </a:r>
            <a:endParaRPr lang="en-US" sz="1733" dirty="0"/>
          </a:p>
        </p:txBody>
      </p:sp>
      <p:sp>
        <p:nvSpPr>
          <p:cNvPr id="9" name="Shape 7"/>
          <p:cNvSpPr/>
          <p:nvPr/>
        </p:nvSpPr>
        <p:spPr>
          <a:xfrm>
            <a:off x="6339840" y="1402080"/>
            <a:ext cx="5486400" cy="5059680"/>
          </a:xfrm>
          <a:prstGeom prst="rect">
            <a:avLst/>
          </a:prstGeom>
          <a:solidFill>
            <a:srgbClr val="FFFFFF"/>
          </a:solidFill>
          <a:ln/>
          <a:effectLst>
            <a:outerShdw blurRad="50800" dist="25400" dir="8100000" algn="bl" rotWithShape="0">
              <a:srgbClr val="000000">
                <a:alpha val="10000"/>
              </a:srgbClr>
            </a:outerShdw>
          </a:effectLst>
        </p:spPr>
      </p:sp>
      <p:sp>
        <p:nvSpPr>
          <p:cNvPr id="10" name="Shape 8"/>
          <p:cNvSpPr/>
          <p:nvPr/>
        </p:nvSpPr>
        <p:spPr>
          <a:xfrm>
            <a:off x="6339840" y="1402080"/>
            <a:ext cx="5486400" cy="548640"/>
          </a:xfrm>
          <a:prstGeom prst="rect">
            <a:avLst/>
          </a:prstGeom>
          <a:solidFill>
            <a:srgbClr val="1A6B72"/>
          </a:solidFill>
          <a:ln/>
        </p:spPr>
      </p:sp>
      <p:sp>
        <p:nvSpPr>
          <p:cNvPr id="11" name="Text 9"/>
          <p:cNvSpPr/>
          <p:nvPr/>
        </p:nvSpPr>
        <p:spPr>
          <a:xfrm>
            <a:off x="6461760" y="1438656"/>
            <a:ext cx="5242560" cy="487680"/>
          </a:xfrm>
          <a:prstGeom prst="rect">
            <a:avLst/>
          </a:prstGeom>
          <a:noFill/>
          <a:ln/>
        </p:spPr>
        <p:txBody>
          <a:bodyPr wrap="square" rtlCol="0" anchor="ctr"/>
          <a:lstStyle/>
          <a:p>
            <a:r>
              <a:rPr lang="en-US" sz="1733" b="1" dirty="0">
                <a:solidFill>
                  <a:srgbClr val="FFFFFF"/>
                </a:solidFill>
                <a:latin typeface="Calibri" pitchFamily="34" charset="0"/>
                <a:ea typeface="Calibri" pitchFamily="34" charset="-122"/>
                <a:cs typeface="Calibri" pitchFamily="34" charset="-120"/>
              </a:rPr>
              <a:t>USA &amp; Iran</a:t>
            </a:r>
            <a:endParaRPr lang="en-US" sz="1733" dirty="0"/>
          </a:p>
        </p:txBody>
      </p:sp>
      <p:sp>
        <p:nvSpPr>
          <p:cNvPr id="12" name="Text 10"/>
          <p:cNvSpPr/>
          <p:nvPr/>
        </p:nvSpPr>
        <p:spPr>
          <a:xfrm>
            <a:off x="6400800" y="2011680"/>
            <a:ext cx="5303520" cy="4267200"/>
          </a:xfrm>
          <a:prstGeom prst="rect">
            <a:avLst/>
          </a:prstGeom>
          <a:noFill/>
          <a:ln/>
        </p:spPr>
        <p:txBody>
          <a:bodyPr wrap="square" rtlCol="0" anchor="t"/>
          <a:lstStyle/>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USA: Trump 2.0 wants US weapons back from Taliban. Post India-Pak ceasefire (2025), emboldened Pakistan militarily</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Bagram Airbase: Trump expressed interest — monitoring Chinese nuclear facilities</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US designated TTP as Foreign Terrorist Organization — sanctions in place</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Iran: Shares 936 km border with Afghanistan; deported 2M+ Afghans in 2025</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Iran-Taliban: Complex — sectarian (Shia vs. Sunni) but shares anti-US interest</a:t>
            </a:r>
            <a:endParaRPr lang="en-US" sz="1733" dirty="0"/>
          </a:p>
          <a:p>
            <a:pPr marL="457189" indent="-457189">
              <a:spcAft>
                <a:spcPts val="667"/>
              </a:spcAft>
              <a:buSzPct val="100000"/>
              <a:buChar char="•"/>
            </a:pPr>
            <a:r>
              <a:rPr lang="en-US" sz="1733" dirty="0">
                <a:solidFill>
                  <a:srgbClr val="1A1A2E"/>
                </a:solidFill>
                <a:latin typeface="Calibri" pitchFamily="34" charset="0"/>
                <a:ea typeface="Calibri" pitchFamily="34" charset="-122"/>
                <a:cs typeface="Calibri" pitchFamily="34" charset="-120"/>
              </a:rPr>
              <a:t>Russia: Only country to formally recognize Taliban govt — strategic counter to NATO</a:t>
            </a:r>
            <a:endParaRPr lang="en-US" sz="1733" dirty="0"/>
          </a:p>
        </p:txBody>
      </p:sp>
    </p:spTree>
    <p:extLst>
      <p:ext uri="{BB962C8B-B14F-4D97-AF65-F5344CB8AC3E}">
        <p14:creationId xmlns:p14="http://schemas.microsoft.com/office/powerpoint/2010/main" val="10947507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rgbClr val="0B1F3A"/>
          </a:solidFill>
          <a:ln/>
        </p:spPr>
      </p:sp>
      <p:sp>
        <p:nvSpPr>
          <p:cNvPr id="3" name="Shape 1"/>
          <p:cNvSpPr/>
          <p:nvPr/>
        </p:nvSpPr>
        <p:spPr>
          <a:xfrm>
            <a:off x="0" y="1219200"/>
            <a:ext cx="12192000" cy="60960"/>
          </a:xfrm>
          <a:prstGeom prst="rect">
            <a:avLst/>
          </a:prstGeom>
          <a:solidFill>
            <a:srgbClr val="C9993F"/>
          </a:solidFill>
          <a:ln/>
        </p:spPr>
      </p:sp>
      <p:sp>
        <p:nvSpPr>
          <p:cNvPr id="4" name="Text 2"/>
          <p:cNvSpPr/>
          <p:nvPr/>
        </p:nvSpPr>
        <p:spPr>
          <a:xfrm>
            <a:off x="365760" y="97536"/>
            <a:ext cx="11460480" cy="975360"/>
          </a:xfrm>
          <a:prstGeom prst="rect">
            <a:avLst/>
          </a:prstGeom>
          <a:noFill/>
          <a:ln/>
        </p:spPr>
        <p:txBody>
          <a:bodyPr wrap="square" rtlCol="0" anchor="ctr"/>
          <a:lstStyle/>
          <a:p>
            <a:r>
              <a:rPr lang="en-US" sz="2933" b="1" dirty="0">
                <a:solidFill>
                  <a:srgbClr val="FFFFFF"/>
                </a:solidFill>
                <a:latin typeface="Calibri" pitchFamily="34" charset="0"/>
                <a:ea typeface="Calibri" pitchFamily="34" charset="-122"/>
                <a:cs typeface="Calibri" pitchFamily="34" charset="-120"/>
              </a:rPr>
              <a:t>Water Dimension: The Kabul River &amp; Helmand Basin</a:t>
            </a:r>
            <a:endParaRPr lang="en-US" sz="2933" dirty="0"/>
          </a:p>
        </p:txBody>
      </p:sp>
      <p:sp>
        <p:nvSpPr>
          <p:cNvPr id="5" name="Text 3"/>
          <p:cNvSpPr/>
          <p:nvPr/>
        </p:nvSpPr>
        <p:spPr>
          <a:xfrm>
            <a:off x="487680" y="1402080"/>
            <a:ext cx="11216640" cy="4998720"/>
          </a:xfrm>
          <a:prstGeom prst="rect">
            <a:avLst/>
          </a:prstGeom>
          <a:noFill/>
          <a:ln/>
        </p:spPr>
        <p:txBody>
          <a:bodyPr wrap="square" rtlCol="0" anchor="t"/>
          <a:lstStyle/>
          <a:p>
            <a:pPr marL="457189" indent="-457189">
              <a:spcAft>
                <a:spcPts val="933"/>
              </a:spcAft>
              <a:buSzPct val="100000"/>
              <a:buChar char="•"/>
            </a:pPr>
            <a:r>
              <a:rPr lang="en-US" sz="1867" b="1" dirty="0">
                <a:solidFill>
                  <a:srgbClr val="1A1A2E"/>
                </a:solidFill>
                <a:latin typeface="Calibri" pitchFamily="34" charset="0"/>
                <a:ea typeface="Calibri" pitchFamily="34" charset="-122"/>
                <a:cs typeface="Calibri" pitchFamily="34" charset="-120"/>
              </a:rPr>
              <a:t>Kabul River: Originates in Afghanistan, flows into Indus via Khyber — critical for KPK's water supply. Kunar/Chitral tributaries shared. No formal water sharing treaty exists.</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Afghan Dams on Kabul River: Afghanistan has built/planned dams on upper Kabul River — Pakistani farmers in Peshawar valley fear reduced flows. A future flashpoint.</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Helmand Treaty (1973): Pakistan not a party, but Afghan water governance broadly affects Pakistan's Balochistan. Iran-Afghanistan Helmand dispute has Pakistani spillover effects.</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Climate Change Multiplier: Glacial retreat in Hindu Kush-Himalayan range affects both countries. Unpredictable monsoon and snowmelt patterns will intensify water conflicts.</a:t>
            </a:r>
            <a:endParaRPr lang="en-US" sz="1867" dirty="0"/>
          </a:p>
          <a:p>
            <a:pPr>
              <a:spcAft>
                <a:spcPts val="933"/>
              </a:spcAft>
            </a:pPr>
            <a:r>
              <a:rPr lang="en-US" sz="1867" dirty="0">
                <a:solidFill>
                  <a:srgbClr val="1A1A2E"/>
                </a:solidFill>
                <a:latin typeface="Calibri" pitchFamily="34" charset="0"/>
                <a:ea typeface="Calibri" pitchFamily="34" charset="-122"/>
                <a:cs typeface="Calibri" pitchFamily="34" charset="-120"/>
              </a:rPr>
              <a:t>Shared Aquifers: Cross-border groundwater in FATA/KPK-Kunar-Nangarhar region — no agreed management framework. Over-extraction on both sides unsustainable.</a:t>
            </a:r>
            <a:endParaRPr lang="en-US" sz="1867" dirty="0"/>
          </a:p>
          <a:p>
            <a:pPr>
              <a:spcAft>
                <a:spcPts val="933"/>
              </a:spcAft>
            </a:pPr>
            <a:r>
              <a:rPr lang="en-US" sz="1867" b="1" dirty="0">
                <a:solidFill>
                  <a:srgbClr val="1A1A2E"/>
                </a:solidFill>
                <a:latin typeface="Calibri" pitchFamily="34" charset="0"/>
                <a:ea typeface="Calibri" pitchFamily="34" charset="-122"/>
                <a:cs typeface="Calibri" pitchFamily="34" charset="-120"/>
              </a:rPr>
              <a:t>Policy Gap: Despite decades of relations, no formal Pakistan-Afghanistan Water Treaty exists — a significant gap in bilateral institutional architecture requiring attention.</a:t>
            </a:r>
            <a:endParaRPr lang="en-US" sz="1867" dirty="0"/>
          </a:p>
        </p:txBody>
      </p:sp>
    </p:spTree>
    <p:extLst>
      <p:ext uri="{BB962C8B-B14F-4D97-AF65-F5344CB8AC3E}">
        <p14:creationId xmlns:p14="http://schemas.microsoft.com/office/powerpoint/2010/main" val="38977415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3923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Pakistan’s Role</a:t>
            </a:r>
            <a:endParaRPr lang="en-US" dirty="0"/>
          </a:p>
        </p:txBody>
      </p:sp>
      <p:sp>
        <p:nvSpPr>
          <p:cNvPr id="3" name="Content Placeholder 2"/>
          <p:cNvSpPr>
            <a:spLocks noGrp="1"/>
          </p:cNvSpPr>
          <p:nvPr>
            <p:ph idx="1"/>
          </p:nvPr>
        </p:nvSpPr>
        <p:spPr/>
        <p:txBody>
          <a:bodyPr/>
          <a:lstStyle/>
          <a:p>
            <a:r>
              <a:rPr lang="en-US" b="1" dirty="0" smtClean="0"/>
              <a:t>Military operations (Zarb-e-</a:t>
            </a:r>
            <a:r>
              <a:rPr lang="en-US" b="1" dirty="0" err="1" smtClean="0"/>
              <a:t>Azb</a:t>
            </a:r>
            <a:r>
              <a:rPr lang="en-US" b="1" dirty="0" smtClean="0"/>
              <a:t>, Rah-e-</a:t>
            </a:r>
            <a:r>
              <a:rPr lang="en-US" b="1" dirty="0" err="1" smtClean="0"/>
              <a:t>Nijat</a:t>
            </a:r>
            <a:r>
              <a:rPr lang="en-US" b="1" dirty="0" smtClean="0"/>
              <a:t>)</a:t>
            </a:r>
          </a:p>
          <a:p>
            <a:r>
              <a:rPr lang="en-US" b="1" dirty="0" smtClean="0"/>
              <a:t>Civilian losses: over 80,000 lives</a:t>
            </a:r>
          </a:p>
          <a:p>
            <a:r>
              <a:rPr lang="en-US" b="1" dirty="0" smtClean="0"/>
              <a:t>Economic cost: $150+ billion</a:t>
            </a:r>
            <a:endParaRPr lang="en-US" b="1" dirty="0"/>
          </a:p>
        </p:txBody>
      </p:sp>
    </p:spTree>
    <p:extLst>
      <p:ext uri="{BB962C8B-B14F-4D97-AF65-F5344CB8AC3E}">
        <p14:creationId xmlns:p14="http://schemas.microsoft.com/office/powerpoint/2010/main" val="35481540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Impacts</a:t>
            </a:r>
            <a:br>
              <a:rPr lang="en-US" dirty="0" smtClean="0"/>
            </a:br>
            <a:endParaRPr lang="en-US" dirty="0"/>
          </a:p>
        </p:txBody>
      </p:sp>
      <p:sp>
        <p:nvSpPr>
          <p:cNvPr id="3" name="Content Placeholder 2"/>
          <p:cNvSpPr>
            <a:spLocks noGrp="1"/>
          </p:cNvSpPr>
          <p:nvPr>
            <p:ph idx="1"/>
          </p:nvPr>
        </p:nvSpPr>
        <p:spPr/>
        <p:txBody>
          <a:bodyPr/>
          <a:lstStyle/>
          <a:p>
            <a:r>
              <a:rPr lang="en-US" dirty="0" smtClean="0"/>
              <a:t>Rise of TTP</a:t>
            </a:r>
          </a:p>
          <a:p>
            <a:r>
              <a:rPr lang="en-US" dirty="0" smtClean="0"/>
              <a:t>Lal Masjid, APS attack</a:t>
            </a:r>
          </a:p>
          <a:p>
            <a:r>
              <a:rPr lang="en-US" dirty="0" smtClean="0"/>
              <a:t>Security vs democracy dilemma</a:t>
            </a:r>
            <a:endParaRPr lang="en-US" dirty="0"/>
          </a:p>
        </p:txBody>
      </p:sp>
    </p:spTree>
    <p:extLst>
      <p:ext uri="{BB962C8B-B14F-4D97-AF65-F5344CB8AC3E}">
        <p14:creationId xmlns:p14="http://schemas.microsoft.com/office/powerpoint/2010/main" val="38573272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Anglo-Russian Convention of 1907</a:t>
            </a:r>
            <a:br>
              <a:rPr lang="en-US" dirty="0" smtClean="0"/>
            </a:br>
            <a:endParaRPr lang="en-US" dirty="0"/>
          </a:p>
        </p:txBody>
      </p:sp>
      <p:sp>
        <p:nvSpPr>
          <p:cNvPr id="3" name="Content Placeholder 2"/>
          <p:cNvSpPr>
            <a:spLocks noGrp="1"/>
          </p:cNvSpPr>
          <p:nvPr>
            <p:ph idx="1"/>
          </p:nvPr>
        </p:nvSpPr>
        <p:spPr/>
        <p:txBody>
          <a:bodyPr/>
          <a:lstStyle/>
          <a:p>
            <a:r>
              <a:rPr lang="en-US" dirty="0" smtClean="0"/>
              <a:t>Ended classic phase of Great Game.</a:t>
            </a:r>
          </a:p>
          <a:p>
            <a:r>
              <a:rPr lang="en-US" dirty="0" smtClean="0"/>
              <a:t>Russia agreed: Afghanistan under British influence, no direct relations.</a:t>
            </a:r>
          </a:p>
          <a:p>
            <a:r>
              <a:rPr lang="en-US" b="1" dirty="0" smtClean="0"/>
              <a:t>Persia divided</a:t>
            </a:r>
            <a:r>
              <a:rPr lang="en-US" dirty="0" smtClean="0"/>
              <a:t>:</a:t>
            </a:r>
          </a:p>
          <a:p>
            <a:pPr lvl="1"/>
            <a:r>
              <a:rPr lang="en-US" dirty="0" smtClean="0"/>
              <a:t>South: British zone</a:t>
            </a:r>
          </a:p>
          <a:p>
            <a:pPr lvl="1"/>
            <a:r>
              <a:rPr lang="en-US" dirty="0" smtClean="0"/>
              <a:t>North: Russian zone</a:t>
            </a:r>
          </a:p>
          <a:p>
            <a:pPr lvl="1"/>
            <a:r>
              <a:rPr lang="en-US" dirty="0" smtClean="0"/>
              <a:t>Middle: Neutral buffer zone</a:t>
            </a:r>
          </a:p>
          <a:p>
            <a:r>
              <a:rPr lang="en-US" dirty="0" smtClean="0"/>
              <a:t>In </a:t>
            </a:r>
            <a:r>
              <a:rPr lang="en-US" b="1" dirty="0" smtClean="0"/>
              <a:t>Tibet,</a:t>
            </a:r>
            <a:r>
              <a:rPr lang="en-US" dirty="0" smtClean="0"/>
              <a:t> both empires respected China’s suzerainty.</a:t>
            </a:r>
          </a:p>
          <a:p>
            <a:endParaRPr lang="en-US" dirty="0"/>
          </a:p>
          <a:p>
            <a:endParaRPr lang="en-US" dirty="0"/>
          </a:p>
        </p:txBody>
      </p:sp>
    </p:spTree>
    <p:extLst>
      <p:ext uri="{BB962C8B-B14F-4D97-AF65-F5344CB8AC3E}">
        <p14:creationId xmlns:p14="http://schemas.microsoft.com/office/powerpoint/2010/main" val="29310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Withdrawal</a:t>
            </a:r>
            <a:endParaRPr lang="en-US" dirty="0"/>
          </a:p>
        </p:txBody>
      </p:sp>
      <p:sp>
        <p:nvSpPr>
          <p:cNvPr id="3" name="Content Placeholder 2"/>
          <p:cNvSpPr>
            <a:spLocks noGrp="1"/>
          </p:cNvSpPr>
          <p:nvPr>
            <p:ph idx="1"/>
          </p:nvPr>
        </p:nvSpPr>
        <p:spPr/>
        <p:txBody>
          <a:bodyPr/>
          <a:lstStyle/>
          <a:p>
            <a:r>
              <a:rPr lang="en-US" dirty="0" smtClean="0"/>
              <a:t>Doha Agreement (2020) &amp; US Exit (2021)</a:t>
            </a:r>
          </a:p>
          <a:p>
            <a:r>
              <a:rPr lang="en-US" dirty="0" smtClean="0"/>
              <a:t>Pakistan’s facilitation role</a:t>
            </a:r>
          </a:p>
          <a:p>
            <a:r>
              <a:rPr lang="en-US" dirty="0" smtClean="0"/>
              <a:t>Taliban takeover &amp; regional implications</a:t>
            </a:r>
          </a:p>
          <a:p>
            <a:endParaRPr lang="en-US" dirty="0"/>
          </a:p>
          <a:p>
            <a:endParaRPr lang="en-US" b="1" dirty="0"/>
          </a:p>
        </p:txBody>
      </p:sp>
    </p:spTree>
    <p:extLst>
      <p:ext uri="{BB962C8B-B14F-4D97-AF65-F5344CB8AC3E}">
        <p14:creationId xmlns:p14="http://schemas.microsoft.com/office/powerpoint/2010/main" val="411575263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168791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4145"/>
          </a:xfrm>
          <a:prstGeom prst="rect">
            <a:avLst/>
          </a:prstGeom>
        </p:spPr>
      </p:pic>
    </p:spTree>
    <p:extLst>
      <p:ext uri="{BB962C8B-B14F-4D97-AF65-F5344CB8AC3E}">
        <p14:creationId xmlns:p14="http://schemas.microsoft.com/office/powerpoint/2010/main" val="14608389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1C1C2E"/>
        </a:solidFill>
        <a:effectLst/>
      </p:bgPr>
    </p:bg>
    <p:spTree>
      <p:nvGrpSpPr>
        <p:cNvPr id="1" name=""/>
        <p:cNvGrpSpPr/>
        <p:nvPr/>
      </p:nvGrpSpPr>
      <p:grpSpPr>
        <a:xfrm>
          <a:off x="0" y="0"/>
          <a:ext cx="0" cy="0"/>
          <a:chOff x="0" y="0"/>
          <a:chExt cx="0" cy="0"/>
        </a:xfrm>
      </p:grpSpPr>
      <p:sp>
        <p:nvSpPr>
          <p:cNvPr id="2" name="Shape 0"/>
          <p:cNvSpPr/>
          <p:nvPr/>
        </p:nvSpPr>
        <p:spPr>
          <a:xfrm>
            <a:off x="0" y="0"/>
            <a:ext cx="146304" cy="6858000"/>
          </a:xfrm>
          <a:prstGeom prst="rect">
            <a:avLst/>
          </a:prstGeom>
          <a:solidFill>
            <a:srgbClr val="C0392B"/>
          </a:solidFill>
          <a:ln w="12700">
            <a:solidFill>
              <a:srgbClr val="C0392B"/>
            </a:solidFill>
            <a:prstDash val="solid"/>
          </a:ln>
        </p:spPr>
      </p:sp>
      <p:sp>
        <p:nvSpPr>
          <p:cNvPr id="3" name="Shape 1"/>
          <p:cNvSpPr/>
          <p:nvPr/>
        </p:nvSpPr>
        <p:spPr>
          <a:xfrm>
            <a:off x="146304" y="0"/>
            <a:ext cx="12045696" cy="85344"/>
          </a:xfrm>
          <a:prstGeom prst="rect">
            <a:avLst/>
          </a:prstGeom>
          <a:solidFill>
            <a:srgbClr val="C0392B"/>
          </a:solidFill>
          <a:ln w="12700">
            <a:solidFill>
              <a:srgbClr val="C0392B"/>
            </a:solidFill>
            <a:prstDash val="solid"/>
          </a:ln>
        </p:spPr>
      </p:sp>
      <p:sp>
        <p:nvSpPr>
          <p:cNvPr id="4" name="Text 2"/>
          <p:cNvSpPr/>
          <p:nvPr/>
        </p:nvSpPr>
        <p:spPr>
          <a:xfrm>
            <a:off x="5486400" y="609600"/>
            <a:ext cx="7315200" cy="4876800"/>
          </a:xfrm>
          <a:prstGeom prst="rect">
            <a:avLst/>
          </a:prstGeom>
          <a:noFill/>
          <a:ln/>
        </p:spPr>
        <p:txBody>
          <a:bodyPr wrap="square" rtlCol="0" anchor="ctr"/>
          <a:lstStyle/>
          <a:p>
            <a:pPr algn="r" defTabSz="1219170"/>
            <a:r>
              <a:rPr lang="en-US" sz="21333" b="1" dirty="0">
                <a:solidFill>
                  <a:srgbClr val="FFFFFF">
                    <a:alpha val="8000"/>
                  </a:srgbClr>
                </a:solidFill>
                <a:latin typeface="Arial Black" pitchFamily="34" charset="0"/>
                <a:ea typeface="Arial Black" pitchFamily="34" charset="-122"/>
                <a:cs typeface="Arial Black" pitchFamily="34" charset="-120"/>
              </a:rPr>
              <a:t>WAR</a:t>
            </a:r>
            <a:endParaRPr lang="en-US" sz="21333" dirty="0">
              <a:solidFill>
                <a:prstClr val="black"/>
              </a:solidFill>
              <a:latin typeface="Calibri" panose="020F0502020204030204"/>
            </a:endParaRPr>
          </a:p>
        </p:txBody>
      </p:sp>
      <p:sp>
        <p:nvSpPr>
          <p:cNvPr id="5" name="Text 3"/>
          <p:cNvSpPr/>
          <p:nvPr/>
        </p:nvSpPr>
        <p:spPr>
          <a:xfrm>
            <a:off x="487680" y="426720"/>
            <a:ext cx="8534400" cy="426720"/>
          </a:xfrm>
          <a:prstGeom prst="rect">
            <a:avLst/>
          </a:prstGeom>
          <a:noFill/>
          <a:ln/>
        </p:spPr>
        <p:txBody>
          <a:bodyPr wrap="square" rtlCol="0" anchor="ctr"/>
          <a:lstStyle/>
          <a:p>
            <a:pPr defTabSz="1219170"/>
            <a:r>
              <a:rPr lang="en-US" sz="1333" b="1" kern="0" spc="533" dirty="0">
                <a:solidFill>
                  <a:srgbClr val="E8B84B"/>
                </a:solidFill>
                <a:latin typeface="Calibri" pitchFamily="34" charset="0"/>
                <a:ea typeface="Calibri" pitchFamily="34" charset="-122"/>
                <a:cs typeface="Calibri" pitchFamily="34" charset="-120"/>
              </a:rPr>
              <a:t>CSS CURRENT AFFAIRS</a:t>
            </a:r>
            <a:endParaRPr lang="en-US" sz="1333" dirty="0">
              <a:solidFill>
                <a:prstClr val="black"/>
              </a:solidFill>
              <a:latin typeface="Calibri" panose="020F0502020204030204"/>
            </a:endParaRPr>
          </a:p>
        </p:txBody>
      </p:sp>
      <p:sp>
        <p:nvSpPr>
          <p:cNvPr id="6" name="Text 4"/>
          <p:cNvSpPr/>
          <p:nvPr/>
        </p:nvSpPr>
        <p:spPr>
          <a:xfrm>
            <a:off x="487680" y="975360"/>
            <a:ext cx="10363200" cy="1036320"/>
          </a:xfrm>
          <a:prstGeom prst="rect">
            <a:avLst/>
          </a:prstGeom>
          <a:noFill/>
          <a:ln/>
        </p:spPr>
        <p:txBody>
          <a:bodyPr wrap="square" rtlCol="0" anchor="ctr"/>
          <a:lstStyle/>
          <a:p>
            <a:pPr defTabSz="1219170"/>
            <a:r>
              <a:rPr lang="en-US" sz="6133" b="1" dirty="0">
                <a:solidFill>
                  <a:srgbClr val="FFFFFF"/>
                </a:solidFill>
                <a:latin typeface="Georgia" pitchFamily="34" charset="0"/>
                <a:ea typeface="Georgia" pitchFamily="34" charset="-122"/>
                <a:cs typeface="Georgia" pitchFamily="34" charset="-120"/>
              </a:rPr>
              <a:t>Pakistan–Afghanistan</a:t>
            </a:r>
            <a:endParaRPr lang="en-US" sz="6133" dirty="0">
              <a:solidFill>
                <a:prstClr val="black"/>
              </a:solidFill>
              <a:latin typeface="Calibri" panose="020F0502020204030204"/>
            </a:endParaRPr>
          </a:p>
        </p:txBody>
      </p:sp>
      <p:sp>
        <p:nvSpPr>
          <p:cNvPr id="7" name="Text 5"/>
          <p:cNvSpPr/>
          <p:nvPr/>
        </p:nvSpPr>
        <p:spPr>
          <a:xfrm>
            <a:off x="487680" y="1975104"/>
            <a:ext cx="10363200" cy="853440"/>
          </a:xfrm>
          <a:prstGeom prst="rect">
            <a:avLst/>
          </a:prstGeom>
          <a:noFill/>
          <a:ln/>
        </p:spPr>
        <p:txBody>
          <a:bodyPr wrap="square" rtlCol="0" anchor="ctr"/>
          <a:lstStyle/>
          <a:p>
            <a:pPr defTabSz="1219170"/>
            <a:r>
              <a:rPr lang="en-US" sz="4533" i="1" dirty="0">
                <a:solidFill>
                  <a:srgbClr val="E8B84B"/>
                </a:solidFill>
                <a:latin typeface="Georgia" pitchFamily="34" charset="0"/>
                <a:ea typeface="Georgia" pitchFamily="34" charset="-122"/>
                <a:cs typeface="Georgia" pitchFamily="34" charset="-120"/>
              </a:rPr>
              <a:t>Conflict &amp; Its Consequences</a:t>
            </a:r>
            <a:endParaRPr lang="en-US" sz="4533" dirty="0">
              <a:solidFill>
                <a:prstClr val="black"/>
              </a:solidFill>
              <a:latin typeface="Calibri" panose="020F0502020204030204"/>
            </a:endParaRPr>
          </a:p>
        </p:txBody>
      </p:sp>
      <p:sp>
        <p:nvSpPr>
          <p:cNvPr id="8" name="Shape 6"/>
          <p:cNvSpPr/>
          <p:nvPr/>
        </p:nvSpPr>
        <p:spPr>
          <a:xfrm>
            <a:off x="487680" y="2950464"/>
            <a:ext cx="5486400" cy="48768"/>
          </a:xfrm>
          <a:prstGeom prst="rect">
            <a:avLst/>
          </a:prstGeom>
          <a:solidFill>
            <a:srgbClr val="B0A898"/>
          </a:solidFill>
          <a:ln w="12700">
            <a:solidFill>
              <a:srgbClr val="B0A898"/>
            </a:solidFill>
            <a:prstDash val="solid"/>
          </a:ln>
        </p:spPr>
      </p:sp>
      <p:sp>
        <p:nvSpPr>
          <p:cNvPr id="9" name="Text 7"/>
          <p:cNvSpPr/>
          <p:nvPr/>
        </p:nvSpPr>
        <p:spPr>
          <a:xfrm>
            <a:off x="487680" y="3108960"/>
            <a:ext cx="8290560" cy="1341120"/>
          </a:xfrm>
          <a:prstGeom prst="rect">
            <a:avLst/>
          </a:prstGeom>
          <a:noFill/>
          <a:ln/>
        </p:spPr>
        <p:txBody>
          <a:bodyPr wrap="square" rtlCol="0" anchor="ctr"/>
          <a:lstStyle/>
          <a:p>
            <a:pPr defTabSz="1219170">
              <a:lnSpc>
                <a:spcPct val="130000"/>
              </a:lnSpc>
            </a:pPr>
            <a:r>
              <a:rPr lang="en-US" sz="1733" dirty="0">
                <a:solidFill>
                  <a:srgbClr val="F4F1EC"/>
                </a:solidFill>
                <a:latin typeface="Calibri" pitchFamily="34" charset="0"/>
                <a:ea typeface="Calibri" pitchFamily="34" charset="-122"/>
                <a:cs typeface="Calibri" pitchFamily="34" charset="-120"/>
              </a:rPr>
              <a:t>An analytical overview of the ongoing cross-border tensions, TTP insurgency, border closures, and cascading impacts on Pakistan's economy, society, regional standing, and global image.</a:t>
            </a:r>
            <a:endParaRPr lang="en-US" sz="1733" dirty="0">
              <a:solidFill>
                <a:prstClr val="black"/>
              </a:solidFill>
              <a:latin typeface="Calibri" panose="020F0502020204030204"/>
            </a:endParaRPr>
          </a:p>
        </p:txBody>
      </p:sp>
      <p:sp>
        <p:nvSpPr>
          <p:cNvPr id="10" name="Shape 8"/>
          <p:cNvSpPr/>
          <p:nvPr/>
        </p:nvSpPr>
        <p:spPr>
          <a:xfrm>
            <a:off x="487680" y="5608320"/>
            <a:ext cx="2743200" cy="670560"/>
          </a:xfrm>
          <a:prstGeom prst="roundRect">
            <a:avLst>
              <a:gd name="adj" fmla="val 14545"/>
            </a:avLst>
          </a:prstGeom>
          <a:solidFill>
            <a:srgbClr val="C0392B"/>
          </a:solidFill>
          <a:ln w="12700">
            <a:solidFill>
              <a:srgbClr val="C0392B"/>
            </a:solidFill>
            <a:prstDash val="solid"/>
          </a:ln>
        </p:spPr>
      </p:sp>
      <p:sp>
        <p:nvSpPr>
          <p:cNvPr id="11" name="Text 9"/>
          <p:cNvSpPr/>
          <p:nvPr/>
        </p:nvSpPr>
        <p:spPr>
          <a:xfrm>
            <a:off x="487680" y="5608320"/>
            <a:ext cx="2743200" cy="670560"/>
          </a:xfrm>
          <a:prstGeom prst="rect">
            <a:avLst/>
          </a:prstGeom>
          <a:noFill/>
          <a:ln/>
        </p:spPr>
        <p:txBody>
          <a:bodyPr wrap="square" rtlCol="0" anchor="ctr"/>
          <a:lstStyle/>
          <a:p>
            <a:pPr algn="ctr" defTabSz="1219170"/>
            <a:r>
              <a:rPr lang="en-US" sz="1400" b="1" dirty="0">
                <a:solidFill>
                  <a:srgbClr val="FFFFFF"/>
                </a:solidFill>
                <a:latin typeface="Calibri" pitchFamily="34" charset="0"/>
                <a:ea typeface="Calibri" pitchFamily="34" charset="-122"/>
                <a:cs typeface="Calibri" pitchFamily="34" charset="-120"/>
              </a:rPr>
              <a:t>Security &amp; TTP</a:t>
            </a:r>
            <a:endParaRPr lang="en-US" sz="1400" dirty="0">
              <a:solidFill>
                <a:prstClr val="black"/>
              </a:solidFill>
              <a:latin typeface="Calibri" panose="020F0502020204030204"/>
            </a:endParaRPr>
          </a:p>
        </p:txBody>
      </p:sp>
      <p:sp>
        <p:nvSpPr>
          <p:cNvPr id="12" name="Shape 10"/>
          <p:cNvSpPr/>
          <p:nvPr/>
        </p:nvSpPr>
        <p:spPr>
          <a:xfrm>
            <a:off x="3438144" y="5608320"/>
            <a:ext cx="2743200" cy="670560"/>
          </a:xfrm>
          <a:prstGeom prst="roundRect">
            <a:avLst>
              <a:gd name="adj" fmla="val 14545"/>
            </a:avLst>
          </a:prstGeom>
          <a:solidFill>
            <a:srgbClr val="1565C0"/>
          </a:solidFill>
          <a:ln w="12700">
            <a:solidFill>
              <a:srgbClr val="1565C0"/>
            </a:solidFill>
            <a:prstDash val="solid"/>
          </a:ln>
        </p:spPr>
      </p:sp>
      <p:sp>
        <p:nvSpPr>
          <p:cNvPr id="13" name="Text 11"/>
          <p:cNvSpPr/>
          <p:nvPr/>
        </p:nvSpPr>
        <p:spPr>
          <a:xfrm>
            <a:off x="3438144" y="5608320"/>
            <a:ext cx="2743200" cy="670560"/>
          </a:xfrm>
          <a:prstGeom prst="rect">
            <a:avLst/>
          </a:prstGeom>
          <a:noFill/>
          <a:ln/>
        </p:spPr>
        <p:txBody>
          <a:bodyPr wrap="square" rtlCol="0" anchor="ctr"/>
          <a:lstStyle/>
          <a:p>
            <a:pPr algn="ctr" defTabSz="1219170"/>
            <a:r>
              <a:rPr lang="en-US" sz="1400" b="1" dirty="0">
                <a:solidFill>
                  <a:srgbClr val="FFFFFF"/>
                </a:solidFill>
                <a:latin typeface="Calibri" pitchFamily="34" charset="0"/>
                <a:ea typeface="Calibri" pitchFamily="34" charset="-122"/>
                <a:cs typeface="Calibri" pitchFamily="34" charset="-120"/>
              </a:rPr>
              <a:t>Economy</a:t>
            </a:r>
            <a:endParaRPr lang="en-US" sz="1400" dirty="0">
              <a:solidFill>
                <a:prstClr val="black"/>
              </a:solidFill>
              <a:latin typeface="Calibri" panose="020F0502020204030204"/>
            </a:endParaRPr>
          </a:p>
        </p:txBody>
      </p:sp>
      <p:sp>
        <p:nvSpPr>
          <p:cNvPr id="14" name="Shape 12"/>
          <p:cNvSpPr/>
          <p:nvPr/>
        </p:nvSpPr>
        <p:spPr>
          <a:xfrm>
            <a:off x="6388608" y="5608320"/>
            <a:ext cx="2743200" cy="670560"/>
          </a:xfrm>
          <a:prstGeom prst="roundRect">
            <a:avLst>
              <a:gd name="adj" fmla="val 14545"/>
            </a:avLst>
          </a:prstGeom>
          <a:solidFill>
            <a:srgbClr val="37474F"/>
          </a:solidFill>
          <a:ln w="12700">
            <a:solidFill>
              <a:srgbClr val="37474F"/>
            </a:solidFill>
            <a:prstDash val="solid"/>
          </a:ln>
        </p:spPr>
      </p:sp>
      <p:sp>
        <p:nvSpPr>
          <p:cNvPr id="15" name="Text 13"/>
          <p:cNvSpPr/>
          <p:nvPr/>
        </p:nvSpPr>
        <p:spPr>
          <a:xfrm>
            <a:off x="6388608" y="5608320"/>
            <a:ext cx="2743200" cy="670560"/>
          </a:xfrm>
          <a:prstGeom prst="rect">
            <a:avLst/>
          </a:prstGeom>
          <a:noFill/>
          <a:ln/>
        </p:spPr>
        <p:txBody>
          <a:bodyPr wrap="square" rtlCol="0" anchor="ctr"/>
          <a:lstStyle/>
          <a:p>
            <a:pPr algn="ctr" defTabSz="1219170"/>
            <a:r>
              <a:rPr lang="en-US" sz="1400" b="1" dirty="0">
                <a:solidFill>
                  <a:srgbClr val="FFFFFF"/>
                </a:solidFill>
                <a:latin typeface="Calibri" pitchFamily="34" charset="0"/>
                <a:ea typeface="Calibri" pitchFamily="34" charset="-122"/>
                <a:cs typeface="Calibri" pitchFamily="34" charset="-120"/>
              </a:rPr>
              <a:t>Culture &amp; Society</a:t>
            </a:r>
            <a:endParaRPr lang="en-US" sz="1400" dirty="0">
              <a:solidFill>
                <a:prstClr val="black"/>
              </a:solidFill>
              <a:latin typeface="Calibri" panose="020F0502020204030204"/>
            </a:endParaRPr>
          </a:p>
        </p:txBody>
      </p:sp>
      <p:sp>
        <p:nvSpPr>
          <p:cNvPr id="16" name="Shape 14"/>
          <p:cNvSpPr/>
          <p:nvPr/>
        </p:nvSpPr>
        <p:spPr>
          <a:xfrm>
            <a:off x="9339072" y="5608320"/>
            <a:ext cx="2743200" cy="670560"/>
          </a:xfrm>
          <a:prstGeom prst="roundRect">
            <a:avLst>
              <a:gd name="adj" fmla="val 14545"/>
            </a:avLst>
          </a:prstGeom>
          <a:solidFill>
            <a:srgbClr val="2E7D32"/>
          </a:solidFill>
          <a:ln w="12700">
            <a:solidFill>
              <a:srgbClr val="2E7D32"/>
            </a:solidFill>
            <a:prstDash val="solid"/>
          </a:ln>
        </p:spPr>
      </p:sp>
      <p:sp>
        <p:nvSpPr>
          <p:cNvPr id="17" name="Text 15"/>
          <p:cNvSpPr/>
          <p:nvPr/>
        </p:nvSpPr>
        <p:spPr>
          <a:xfrm>
            <a:off x="9339072" y="5608320"/>
            <a:ext cx="2743200" cy="670560"/>
          </a:xfrm>
          <a:prstGeom prst="rect">
            <a:avLst/>
          </a:prstGeom>
          <a:noFill/>
          <a:ln/>
        </p:spPr>
        <p:txBody>
          <a:bodyPr wrap="square" rtlCol="0" anchor="ctr"/>
          <a:lstStyle/>
          <a:p>
            <a:pPr algn="ctr" defTabSz="1219170"/>
            <a:r>
              <a:rPr lang="en-US" sz="1400" b="1" dirty="0">
                <a:solidFill>
                  <a:srgbClr val="FFFFFF"/>
                </a:solidFill>
                <a:latin typeface="Calibri" pitchFamily="34" charset="0"/>
                <a:ea typeface="Calibri" pitchFamily="34" charset="-122"/>
                <a:cs typeface="Calibri" pitchFamily="34" charset="-120"/>
              </a:rPr>
              <a:t>Region &amp; World</a:t>
            </a:r>
            <a:endParaRPr lang="en-US" sz="1400" dirty="0">
              <a:solidFill>
                <a:prstClr val="black"/>
              </a:solidFill>
              <a:latin typeface="Calibri" panose="020F0502020204030204"/>
            </a:endParaRPr>
          </a:p>
        </p:txBody>
      </p:sp>
      <p:sp>
        <p:nvSpPr>
          <p:cNvPr id="18" name="Text 16"/>
          <p:cNvSpPr/>
          <p:nvPr/>
        </p:nvSpPr>
        <p:spPr>
          <a:xfrm>
            <a:off x="487680" y="6522720"/>
            <a:ext cx="10972800" cy="243840"/>
          </a:xfrm>
          <a:prstGeom prst="rect">
            <a:avLst/>
          </a:prstGeom>
          <a:noFill/>
          <a:ln/>
        </p:spPr>
        <p:txBody>
          <a:bodyPr wrap="square" rtlCol="0" anchor="ctr"/>
          <a:lstStyle/>
          <a:p>
            <a:pPr defTabSz="1219170"/>
            <a:r>
              <a:rPr lang="en-US" sz="1133" dirty="0">
                <a:solidFill>
                  <a:srgbClr val="B0A898"/>
                </a:solidFill>
                <a:latin typeface="Calibri" pitchFamily="34" charset="0"/>
                <a:ea typeface="Calibri" pitchFamily="34" charset="-122"/>
                <a:cs typeface="Calibri" pitchFamily="34" charset="-120"/>
              </a:rPr>
              <a:t>Sources: ISPR, UNHCR, World Bank, FATF, IMF 2023–25</a:t>
            </a:r>
            <a:endParaRPr lang="en-US" sz="1133" dirty="0">
              <a:solidFill>
                <a:prstClr val="black"/>
              </a:solidFill>
              <a:latin typeface="Calibri" panose="020F0502020204030204"/>
            </a:endParaRPr>
          </a:p>
        </p:txBody>
      </p:sp>
    </p:spTree>
    <p:extLst>
      <p:ext uri="{BB962C8B-B14F-4D97-AF65-F5344CB8AC3E}">
        <p14:creationId xmlns:p14="http://schemas.microsoft.com/office/powerpoint/2010/main" val="274109935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853440"/>
          </a:xfrm>
          <a:prstGeom prst="rect">
            <a:avLst/>
          </a:prstGeom>
          <a:solidFill>
            <a:srgbClr val="1C1C2E"/>
          </a:solidFill>
          <a:ln w="12700">
            <a:solidFill>
              <a:srgbClr val="1C1C2E"/>
            </a:solidFill>
            <a:prstDash val="solid"/>
          </a:ln>
        </p:spPr>
      </p:sp>
      <p:sp>
        <p:nvSpPr>
          <p:cNvPr id="3" name="Text 1"/>
          <p:cNvSpPr/>
          <p:nvPr/>
        </p:nvSpPr>
        <p:spPr>
          <a:xfrm>
            <a:off x="365760" y="0"/>
            <a:ext cx="10972800" cy="853440"/>
          </a:xfrm>
          <a:prstGeom prst="rect">
            <a:avLst/>
          </a:prstGeom>
          <a:noFill/>
          <a:ln/>
        </p:spPr>
        <p:txBody>
          <a:bodyPr wrap="square" rtlCol="0" anchor="ctr"/>
          <a:lstStyle/>
          <a:p>
            <a:r>
              <a:rPr lang="en-US" sz="1333" b="1" kern="0" spc="267" dirty="0">
                <a:solidFill>
                  <a:srgbClr val="E8B84B"/>
                </a:solidFill>
                <a:latin typeface="Calibri" pitchFamily="34" charset="0"/>
                <a:ea typeface="Calibri" pitchFamily="34" charset="-122"/>
                <a:cs typeface="Calibri" pitchFamily="34" charset="-120"/>
              </a:rPr>
              <a:t>SLIDE 2 OF 4  |  SECURITY CRISIS &amp; ECONOMIC FALLOUT</a:t>
            </a:r>
            <a:endParaRPr lang="en-US" sz="1333" dirty="0"/>
          </a:p>
        </p:txBody>
      </p:sp>
      <p:sp>
        <p:nvSpPr>
          <p:cNvPr id="4" name="Shape 2"/>
          <p:cNvSpPr/>
          <p:nvPr/>
        </p:nvSpPr>
        <p:spPr>
          <a:xfrm>
            <a:off x="243840" y="1036320"/>
            <a:ext cx="5486400" cy="5486400"/>
          </a:xfrm>
          <a:prstGeom prst="rect">
            <a:avLst/>
          </a:prstGeom>
          <a:solidFill>
            <a:srgbClr val="8B1A1A"/>
          </a:solidFill>
          <a:ln w="12700">
            <a:solidFill>
              <a:srgbClr val="8B1A1A"/>
            </a:solidFill>
            <a:prstDash val="solid"/>
          </a:ln>
          <a:effectLst>
            <a:outerShdw blurRad="101600" dist="38100" dir="8100000" algn="bl" rotWithShape="0">
              <a:srgbClr val="000000">
                <a:alpha val="18000"/>
              </a:srgbClr>
            </a:outerShdw>
          </a:effectLst>
        </p:spPr>
      </p:sp>
      <p:sp>
        <p:nvSpPr>
          <p:cNvPr id="5" name="Text 3"/>
          <p:cNvSpPr/>
          <p:nvPr/>
        </p:nvSpPr>
        <p:spPr>
          <a:xfrm>
            <a:off x="426720" y="1121664"/>
            <a:ext cx="5120640" cy="548640"/>
          </a:xfrm>
          <a:prstGeom prst="rect">
            <a:avLst/>
          </a:prstGeom>
          <a:noFill/>
          <a:ln/>
        </p:spPr>
        <p:txBody>
          <a:bodyPr wrap="square" rtlCol="0" anchor="ctr"/>
          <a:lstStyle/>
          <a:p>
            <a:r>
              <a:rPr lang="en-US" sz="2267" b="1" dirty="0">
                <a:solidFill>
                  <a:srgbClr val="FFFFFF"/>
                </a:solidFill>
                <a:latin typeface="Georgia" pitchFamily="34" charset="0"/>
                <a:ea typeface="Georgia" pitchFamily="34" charset="-122"/>
                <a:cs typeface="Georgia" pitchFamily="34" charset="-120"/>
              </a:rPr>
              <a:t>🛡 Security Crisis</a:t>
            </a:r>
            <a:endParaRPr lang="en-US" sz="2267" dirty="0"/>
          </a:p>
        </p:txBody>
      </p:sp>
      <p:sp>
        <p:nvSpPr>
          <p:cNvPr id="6" name="Shape 4"/>
          <p:cNvSpPr/>
          <p:nvPr/>
        </p:nvSpPr>
        <p:spPr>
          <a:xfrm>
            <a:off x="426720" y="1670304"/>
            <a:ext cx="4998720" cy="36576"/>
          </a:xfrm>
          <a:prstGeom prst="rect">
            <a:avLst/>
          </a:prstGeom>
          <a:solidFill>
            <a:srgbClr val="F5D97A"/>
          </a:solidFill>
          <a:ln w="12700">
            <a:solidFill>
              <a:srgbClr val="F5D97A"/>
            </a:solidFill>
            <a:prstDash val="solid"/>
          </a:ln>
        </p:spPr>
      </p:sp>
      <p:sp>
        <p:nvSpPr>
          <p:cNvPr id="7" name="Text 5"/>
          <p:cNvSpPr/>
          <p:nvPr/>
        </p:nvSpPr>
        <p:spPr>
          <a:xfrm>
            <a:off x="487680" y="1853184"/>
            <a:ext cx="4937760" cy="316992"/>
          </a:xfrm>
          <a:prstGeom prst="rect">
            <a:avLst/>
          </a:prstGeom>
          <a:noFill/>
          <a:ln/>
        </p:spPr>
        <p:txBody>
          <a:bodyPr wrap="square" rtlCol="0" anchor="ctr"/>
          <a:lstStyle/>
          <a:p>
            <a:r>
              <a:rPr lang="en-US" sz="1400" b="1" dirty="0">
                <a:solidFill>
                  <a:srgbClr val="F5D97A"/>
                </a:solidFill>
                <a:latin typeface="Calibri" pitchFamily="34" charset="0"/>
                <a:ea typeface="Calibri" pitchFamily="34" charset="-122"/>
                <a:cs typeface="Calibri" pitchFamily="34" charset="-120"/>
              </a:rPr>
              <a:t>TTP Attacks (2023–24):</a:t>
            </a:r>
            <a:endParaRPr lang="en-US" sz="1400" dirty="0"/>
          </a:p>
        </p:txBody>
      </p:sp>
      <p:sp>
        <p:nvSpPr>
          <p:cNvPr id="8" name="Text 6"/>
          <p:cNvSpPr/>
          <p:nvPr/>
        </p:nvSpPr>
        <p:spPr>
          <a:xfrm>
            <a:off x="487680" y="2145792"/>
            <a:ext cx="4937760" cy="329184"/>
          </a:xfrm>
          <a:prstGeom prst="rect">
            <a:avLst/>
          </a:prstGeom>
          <a:noFill/>
          <a:ln/>
        </p:spPr>
        <p:txBody>
          <a:bodyPr wrap="square" rtlCol="0" anchor="ctr"/>
          <a:lstStyle/>
          <a:p>
            <a:r>
              <a:rPr lang="en-US" sz="1333" dirty="0">
                <a:solidFill>
                  <a:srgbClr val="F4F1EC"/>
                </a:solidFill>
                <a:latin typeface="Calibri" pitchFamily="34" charset="0"/>
                <a:ea typeface="Calibri" pitchFamily="34" charset="-122"/>
                <a:cs typeface="Calibri" pitchFamily="34" charset="-120"/>
              </a:rPr>
              <a:t>~780+ terrorist incidents inside Pakistan</a:t>
            </a:r>
            <a:endParaRPr lang="en-US" sz="1333" dirty="0"/>
          </a:p>
        </p:txBody>
      </p:sp>
      <p:sp>
        <p:nvSpPr>
          <p:cNvPr id="9" name="Text 7"/>
          <p:cNvSpPr/>
          <p:nvPr/>
        </p:nvSpPr>
        <p:spPr>
          <a:xfrm>
            <a:off x="487680" y="2523744"/>
            <a:ext cx="4937760" cy="316992"/>
          </a:xfrm>
          <a:prstGeom prst="rect">
            <a:avLst/>
          </a:prstGeom>
          <a:noFill/>
          <a:ln/>
        </p:spPr>
        <p:txBody>
          <a:bodyPr wrap="square" rtlCol="0" anchor="ctr"/>
          <a:lstStyle/>
          <a:p>
            <a:r>
              <a:rPr lang="en-US" sz="1400" b="1" dirty="0">
                <a:solidFill>
                  <a:srgbClr val="F5D97A"/>
                </a:solidFill>
                <a:latin typeface="Calibri" pitchFamily="34" charset="0"/>
                <a:ea typeface="Calibri" pitchFamily="34" charset="-122"/>
                <a:cs typeface="Calibri" pitchFamily="34" charset="-120"/>
              </a:rPr>
              <a:t>Casualties:</a:t>
            </a:r>
            <a:endParaRPr lang="en-US" sz="1400" dirty="0"/>
          </a:p>
        </p:txBody>
      </p:sp>
      <p:sp>
        <p:nvSpPr>
          <p:cNvPr id="10" name="Text 8"/>
          <p:cNvSpPr/>
          <p:nvPr/>
        </p:nvSpPr>
        <p:spPr>
          <a:xfrm>
            <a:off x="487680" y="2816352"/>
            <a:ext cx="4937760" cy="329184"/>
          </a:xfrm>
          <a:prstGeom prst="rect">
            <a:avLst/>
          </a:prstGeom>
          <a:noFill/>
          <a:ln/>
        </p:spPr>
        <p:txBody>
          <a:bodyPr wrap="square" rtlCol="0" anchor="ctr"/>
          <a:lstStyle/>
          <a:p>
            <a:r>
              <a:rPr lang="en-US" sz="1333" dirty="0">
                <a:solidFill>
                  <a:srgbClr val="F4F1EC"/>
                </a:solidFill>
                <a:latin typeface="Calibri" pitchFamily="34" charset="0"/>
                <a:ea typeface="Calibri" pitchFamily="34" charset="-122"/>
                <a:cs typeface="Calibri" pitchFamily="34" charset="-120"/>
              </a:rPr>
              <a:t>2,300+ security personnel &amp; civilians killed</a:t>
            </a:r>
            <a:endParaRPr lang="en-US" sz="1333" dirty="0"/>
          </a:p>
        </p:txBody>
      </p:sp>
      <p:sp>
        <p:nvSpPr>
          <p:cNvPr id="11" name="Text 9"/>
          <p:cNvSpPr/>
          <p:nvPr/>
        </p:nvSpPr>
        <p:spPr>
          <a:xfrm>
            <a:off x="487680" y="3194304"/>
            <a:ext cx="4937760" cy="316992"/>
          </a:xfrm>
          <a:prstGeom prst="rect">
            <a:avLst/>
          </a:prstGeom>
          <a:noFill/>
          <a:ln/>
        </p:spPr>
        <p:txBody>
          <a:bodyPr wrap="square" rtlCol="0" anchor="ctr"/>
          <a:lstStyle/>
          <a:p>
            <a:r>
              <a:rPr lang="en-US" sz="1400" b="1" dirty="0">
                <a:solidFill>
                  <a:srgbClr val="F5D97A"/>
                </a:solidFill>
                <a:latin typeface="Calibri" pitchFamily="34" charset="0"/>
                <a:ea typeface="Calibri" pitchFamily="34" charset="-122"/>
                <a:cs typeface="Calibri" pitchFamily="34" charset="-120"/>
              </a:rPr>
              <a:t>Border Closures:</a:t>
            </a:r>
            <a:endParaRPr lang="en-US" sz="1400" dirty="0"/>
          </a:p>
        </p:txBody>
      </p:sp>
      <p:sp>
        <p:nvSpPr>
          <p:cNvPr id="12" name="Text 10"/>
          <p:cNvSpPr/>
          <p:nvPr/>
        </p:nvSpPr>
        <p:spPr>
          <a:xfrm>
            <a:off x="487680" y="3486912"/>
            <a:ext cx="4937760" cy="329184"/>
          </a:xfrm>
          <a:prstGeom prst="rect">
            <a:avLst/>
          </a:prstGeom>
          <a:noFill/>
          <a:ln/>
        </p:spPr>
        <p:txBody>
          <a:bodyPr wrap="square" rtlCol="0" anchor="ctr"/>
          <a:lstStyle/>
          <a:p>
            <a:r>
              <a:rPr lang="en-US" sz="1333" dirty="0">
                <a:solidFill>
                  <a:srgbClr val="F4F1EC"/>
                </a:solidFill>
                <a:latin typeface="Calibri" pitchFamily="34" charset="0"/>
                <a:ea typeface="Calibri" pitchFamily="34" charset="-122"/>
                <a:cs typeface="Calibri" pitchFamily="34" charset="-120"/>
              </a:rPr>
              <a:t>Torkham &amp; Chaman shut 40+ times since 2021</a:t>
            </a:r>
            <a:endParaRPr lang="en-US" sz="1333" dirty="0"/>
          </a:p>
        </p:txBody>
      </p:sp>
      <p:sp>
        <p:nvSpPr>
          <p:cNvPr id="13" name="Text 11"/>
          <p:cNvSpPr/>
          <p:nvPr/>
        </p:nvSpPr>
        <p:spPr>
          <a:xfrm>
            <a:off x="487680" y="3864864"/>
            <a:ext cx="4937760" cy="316992"/>
          </a:xfrm>
          <a:prstGeom prst="rect">
            <a:avLst/>
          </a:prstGeom>
          <a:noFill/>
          <a:ln/>
        </p:spPr>
        <p:txBody>
          <a:bodyPr wrap="square" rtlCol="0" anchor="ctr"/>
          <a:lstStyle/>
          <a:p>
            <a:r>
              <a:rPr lang="en-US" sz="1400" b="1" dirty="0">
                <a:solidFill>
                  <a:srgbClr val="F5D97A"/>
                </a:solidFill>
                <a:latin typeface="Calibri" pitchFamily="34" charset="0"/>
                <a:ea typeface="Calibri" pitchFamily="34" charset="-122"/>
                <a:cs typeface="Calibri" pitchFamily="34" charset="-120"/>
              </a:rPr>
              <a:t>Afghan Refugees:</a:t>
            </a:r>
            <a:endParaRPr lang="en-US" sz="1400" dirty="0"/>
          </a:p>
        </p:txBody>
      </p:sp>
      <p:sp>
        <p:nvSpPr>
          <p:cNvPr id="14" name="Text 12"/>
          <p:cNvSpPr/>
          <p:nvPr/>
        </p:nvSpPr>
        <p:spPr>
          <a:xfrm>
            <a:off x="487680" y="4157472"/>
            <a:ext cx="4937760" cy="329184"/>
          </a:xfrm>
          <a:prstGeom prst="rect">
            <a:avLst/>
          </a:prstGeom>
          <a:noFill/>
          <a:ln/>
        </p:spPr>
        <p:txBody>
          <a:bodyPr wrap="square" rtlCol="0" anchor="ctr"/>
          <a:lstStyle/>
          <a:p>
            <a:r>
              <a:rPr lang="en-US" sz="1333" dirty="0">
                <a:solidFill>
                  <a:srgbClr val="F4F1EC"/>
                </a:solidFill>
                <a:latin typeface="Calibri" pitchFamily="34" charset="0"/>
                <a:ea typeface="Calibri" pitchFamily="34" charset="-122"/>
                <a:cs typeface="Calibri" pitchFamily="34" charset="-120"/>
              </a:rPr>
              <a:t>3.7 million registered; millions undocumented</a:t>
            </a:r>
            <a:endParaRPr lang="en-US" sz="1333" dirty="0"/>
          </a:p>
        </p:txBody>
      </p:sp>
      <p:sp>
        <p:nvSpPr>
          <p:cNvPr id="15" name="Text 13"/>
          <p:cNvSpPr/>
          <p:nvPr/>
        </p:nvSpPr>
        <p:spPr>
          <a:xfrm>
            <a:off x="487680" y="4535424"/>
            <a:ext cx="4937760" cy="316992"/>
          </a:xfrm>
          <a:prstGeom prst="rect">
            <a:avLst/>
          </a:prstGeom>
          <a:noFill/>
          <a:ln/>
        </p:spPr>
        <p:txBody>
          <a:bodyPr wrap="square" rtlCol="0" anchor="ctr"/>
          <a:lstStyle/>
          <a:p>
            <a:r>
              <a:rPr lang="en-US" sz="1400" b="1" dirty="0">
                <a:solidFill>
                  <a:srgbClr val="F5D97A"/>
                </a:solidFill>
                <a:latin typeface="Calibri" pitchFamily="34" charset="0"/>
                <a:ea typeface="Calibri" pitchFamily="34" charset="-122"/>
                <a:cs typeface="Calibri" pitchFamily="34" charset="-120"/>
              </a:rPr>
              <a:t>Military Operations:</a:t>
            </a:r>
            <a:endParaRPr lang="en-US" sz="1400" dirty="0"/>
          </a:p>
        </p:txBody>
      </p:sp>
      <p:sp>
        <p:nvSpPr>
          <p:cNvPr id="16" name="Text 14"/>
          <p:cNvSpPr/>
          <p:nvPr/>
        </p:nvSpPr>
        <p:spPr>
          <a:xfrm>
            <a:off x="487680" y="4828032"/>
            <a:ext cx="4937760" cy="329184"/>
          </a:xfrm>
          <a:prstGeom prst="rect">
            <a:avLst/>
          </a:prstGeom>
          <a:noFill/>
          <a:ln/>
        </p:spPr>
        <p:txBody>
          <a:bodyPr wrap="square" rtlCol="0" anchor="ctr"/>
          <a:lstStyle/>
          <a:p>
            <a:r>
              <a:rPr lang="en-US" sz="1333" dirty="0">
                <a:solidFill>
                  <a:srgbClr val="F4F1EC"/>
                </a:solidFill>
                <a:latin typeface="Calibri" pitchFamily="34" charset="0"/>
                <a:ea typeface="Calibri" pitchFamily="34" charset="-122"/>
                <a:cs typeface="Calibri" pitchFamily="34" charset="-120"/>
              </a:rPr>
              <a:t>Op Azm-e-Istehkam launched 2024</a:t>
            </a:r>
            <a:endParaRPr lang="en-US" sz="1333" dirty="0"/>
          </a:p>
        </p:txBody>
      </p:sp>
      <p:sp>
        <p:nvSpPr>
          <p:cNvPr id="17" name="Text 15"/>
          <p:cNvSpPr/>
          <p:nvPr/>
        </p:nvSpPr>
        <p:spPr>
          <a:xfrm>
            <a:off x="487680" y="5205984"/>
            <a:ext cx="4937760" cy="316992"/>
          </a:xfrm>
          <a:prstGeom prst="rect">
            <a:avLst/>
          </a:prstGeom>
          <a:noFill/>
          <a:ln/>
        </p:spPr>
        <p:txBody>
          <a:bodyPr wrap="square" rtlCol="0" anchor="ctr"/>
          <a:lstStyle/>
          <a:p>
            <a:r>
              <a:rPr lang="en-US" sz="1400" b="1" dirty="0">
                <a:solidFill>
                  <a:srgbClr val="F5D97A"/>
                </a:solidFill>
                <a:latin typeface="Calibri" pitchFamily="34" charset="0"/>
                <a:ea typeface="Calibri" pitchFamily="34" charset="-122"/>
                <a:cs typeface="Calibri" pitchFamily="34" charset="-120"/>
              </a:rPr>
              <a:t>TTP Sanctuaries:</a:t>
            </a:r>
            <a:endParaRPr lang="en-US" sz="1400" dirty="0"/>
          </a:p>
        </p:txBody>
      </p:sp>
      <p:sp>
        <p:nvSpPr>
          <p:cNvPr id="18" name="Text 16"/>
          <p:cNvSpPr/>
          <p:nvPr/>
        </p:nvSpPr>
        <p:spPr>
          <a:xfrm>
            <a:off x="487680" y="5498592"/>
            <a:ext cx="4937760" cy="329184"/>
          </a:xfrm>
          <a:prstGeom prst="rect">
            <a:avLst/>
          </a:prstGeom>
          <a:noFill/>
          <a:ln/>
        </p:spPr>
        <p:txBody>
          <a:bodyPr wrap="square" rtlCol="0" anchor="ctr"/>
          <a:lstStyle/>
          <a:p>
            <a:r>
              <a:rPr lang="en-US" sz="1333" dirty="0">
                <a:solidFill>
                  <a:srgbClr val="F4F1EC"/>
                </a:solidFill>
                <a:latin typeface="Calibri" pitchFamily="34" charset="0"/>
                <a:ea typeface="Calibri" pitchFamily="34" charset="-122"/>
                <a:cs typeface="Calibri" pitchFamily="34" charset="-120"/>
              </a:rPr>
              <a:t>Confirmed use of Afghan soil by TTP (ISPR)</a:t>
            </a:r>
            <a:endParaRPr lang="en-US" sz="1333" dirty="0"/>
          </a:p>
        </p:txBody>
      </p:sp>
      <p:sp>
        <p:nvSpPr>
          <p:cNvPr id="19" name="Text 17"/>
          <p:cNvSpPr/>
          <p:nvPr/>
        </p:nvSpPr>
        <p:spPr>
          <a:xfrm>
            <a:off x="6096000" y="1036320"/>
            <a:ext cx="5730240" cy="487680"/>
          </a:xfrm>
          <a:prstGeom prst="rect">
            <a:avLst/>
          </a:prstGeom>
          <a:noFill/>
          <a:ln/>
        </p:spPr>
        <p:txBody>
          <a:bodyPr wrap="square" rtlCol="0" anchor="ctr"/>
          <a:lstStyle/>
          <a:p>
            <a:r>
              <a:rPr lang="en-US" sz="2000" b="1" dirty="0">
                <a:solidFill>
                  <a:srgbClr val="1C1C2E"/>
                </a:solidFill>
                <a:latin typeface="Georgia" pitchFamily="34" charset="0"/>
                <a:ea typeface="Georgia" pitchFamily="34" charset="-122"/>
                <a:cs typeface="Georgia" pitchFamily="34" charset="-120"/>
              </a:rPr>
              <a:t>📉 Economic Toll — Key Indicators</a:t>
            </a:r>
            <a:endParaRPr lang="en-US" sz="2000" dirty="0"/>
          </a:p>
        </p:txBody>
      </p:sp>
      <p:graphicFrame>
        <p:nvGraphicFramePr>
          <p:cNvPr id="20" name="Chart 0"/>
          <p:cNvGraphicFramePr/>
          <p:nvPr/>
        </p:nvGraphicFramePr>
        <p:xfrm>
          <a:off x="5974080" y="1645920"/>
          <a:ext cx="5974080" cy="3169920"/>
        </p:xfrm>
        <a:graphic>
          <a:graphicData uri="http://schemas.openxmlformats.org/drawingml/2006/chart">
            <c:chart xmlns:c="http://schemas.openxmlformats.org/drawingml/2006/chart" xmlns:r="http://schemas.openxmlformats.org/officeDocument/2006/relationships" r:id="rId3"/>
          </a:graphicData>
        </a:graphic>
      </p:graphicFrame>
      <p:sp>
        <p:nvSpPr>
          <p:cNvPr id="21" name="Shape 18"/>
          <p:cNvSpPr/>
          <p:nvPr/>
        </p:nvSpPr>
        <p:spPr>
          <a:xfrm>
            <a:off x="5974080" y="5059680"/>
            <a:ext cx="1889760" cy="1219200"/>
          </a:xfrm>
          <a:prstGeom prst="rect">
            <a:avLst/>
          </a:prstGeom>
          <a:solidFill>
            <a:srgbClr val="8B1A1A"/>
          </a:solidFill>
          <a:ln w="12700">
            <a:solidFill>
              <a:srgbClr val="FFFFFF"/>
            </a:solidFill>
            <a:prstDash val="solid"/>
          </a:ln>
        </p:spPr>
      </p:sp>
      <p:sp>
        <p:nvSpPr>
          <p:cNvPr id="22" name="Text 19"/>
          <p:cNvSpPr/>
          <p:nvPr/>
        </p:nvSpPr>
        <p:spPr>
          <a:xfrm>
            <a:off x="5974080" y="5096256"/>
            <a:ext cx="1889760" cy="512064"/>
          </a:xfrm>
          <a:prstGeom prst="rect">
            <a:avLst/>
          </a:prstGeom>
          <a:noFill/>
          <a:ln/>
        </p:spPr>
        <p:txBody>
          <a:bodyPr wrap="square" rtlCol="0" anchor="ctr"/>
          <a:lstStyle/>
          <a:p>
            <a:pPr algn="ctr"/>
            <a:r>
              <a:rPr lang="en-US" sz="2667" b="1" dirty="0">
                <a:solidFill>
                  <a:srgbClr val="FFFFFF"/>
                </a:solidFill>
                <a:latin typeface="Arial Black" pitchFamily="34" charset="0"/>
                <a:ea typeface="Arial Black" pitchFamily="34" charset="-122"/>
                <a:cs typeface="Arial Black" pitchFamily="34" charset="-120"/>
              </a:rPr>
              <a:t>$152B+</a:t>
            </a:r>
            <a:endParaRPr lang="en-US" sz="2667" dirty="0"/>
          </a:p>
        </p:txBody>
      </p:sp>
      <p:sp>
        <p:nvSpPr>
          <p:cNvPr id="23" name="Text 20"/>
          <p:cNvSpPr/>
          <p:nvPr/>
        </p:nvSpPr>
        <p:spPr>
          <a:xfrm>
            <a:off x="5974080" y="5608320"/>
            <a:ext cx="1889760" cy="609600"/>
          </a:xfrm>
          <a:prstGeom prst="rect">
            <a:avLst/>
          </a:prstGeom>
          <a:noFill/>
          <a:ln/>
        </p:spPr>
        <p:txBody>
          <a:bodyPr wrap="square" rtlCol="0" anchor="ctr"/>
          <a:lstStyle/>
          <a:p>
            <a:pPr algn="ctr"/>
            <a:r>
              <a:rPr lang="en-US" sz="1133" dirty="0">
                <a:solidFill>
                  <a:srgbClr val="F4F1EC"/>
                </a:solidFill>
                <a:latin typeface="Calibri" pitchFamily="34" charset="0"/>
                <a:ea typeface="Calibri" pitchFamily="34" charset="-122"/>
                <a:cs typeface="Calibri" pitchFamily="34" charset="-120"/>
              </a:rPr>
              <a:t>Cumulative cost</a:t>
            </a:r>
            <a:endParaRPr lang="en-US" sz="1133" dirty="0"/>
          </a:p>
          <a:p>
            <a:pPr algn="ctr"/>
            <a:r>
              <a:rPr lang="en-US" sz="1133" dirty="0">
                <a:solidFill>
                  <a:srgbClr val="F4F1EC"/>
                </a:solidFill>
                <a:latin typeface="Calibri" pitchFamily="34" charset="0"/>
                <a:ea typeface="Calibri" pitchFamily="34" charset="-122"/>
                <a:cs typeface="Calibri" pitchFamily="34" charset="-120"/>
              </a:rPr>
              <a:t>since 2001 (Govt est.)</a:t>
            </a:r>
            <a:endParaRPr lang="en-US" sz="1133" dirty="0"/>
          </a:p>
        </p:txBody>
      </p:sp>
      <p:sp>
        <p:nvSpPr>
          <p:cNvPr id="24" name="Shape 21"/>
          <p:cNvSpPr/>
          <p:nvPr/>
        </p:nvSpPr>
        <p:spPr>
          <a:xfrm>
            <a:off x="8010144" y="5059680"/>
            <a:ext cx="1889760" cy="1219200"/>
          </a:xfrm>
          <a:prstGeom prst="rect">
            <a:avLst/>
          </a:prstGeom>
          <a:solidFill>
            <a:srgbClr val="2E3250"/>
          </a:solidFill>
          <a:ln w="12700">
            <a:solidFill>
              <a:srgbClr val="FFFFFF"/>
            </a:solidFill>
            <a:prstDash val="solid"/>
          </a:ln>
        </p:spPr>
      </p:sp>
      <p:sp>
        <p:nvSpPr>
          <p:cNvPr id="25" name="Text 22"/>
          <p:cNvSpPr/>
          <p:nvPr/>
        </p:nvSpPr>
        <p:spPr>
          <a:xfrm>
            <a:off x="8010144" y="5096256"/>
            <a:ext cx="1889760" cy="512064"/>
          </a:xfrm>
          <a:prstGeom prst="rect">
            <a:avLst/>
          </a:prstGeom>
          <a:noFill/>
          <a:ln/>
        </p:spPr>
        <p:txBody>
          <a:bodyPr wrap="square" rtlCol="0" anchor="ctr"/>
          <a:lstStyle/>
          <a:p>
            <a:pPr algn="ctr"/>
            <a:r>
              <a:rPr lang="en-US" sz="2667" b="1" dirty="0">
                <a:solidFill>
                  <a:srgbClr val="FFFFFF"/>
                </a:solidFill>
                <a:latin typeface="Arial Black" pitchFamily="34" charset="0"/>
                <a:ea typeface="Arial Black" pitchFamily="34" charset="-122"/>
                <a:cs typeface="Arial Black" pitchFamily="34" charset="-120"/>
              </a:rPr>
              <a:t>6.3%</a:t>
            </a:r>
            <a:endParaRPr lang="en-US" sz="2667" dirty="0"/>
          </a:p>
        </p:txBody>
      </p:sp>
      <p:sp>
        <p:nvSpPr>
          <p:cNvPr id="26" name="Text 23"/>
          <p:cNvSpPr/>
          <p:nvPr/>
        </p:nvSpPr>
        <p:spPr>
          <a:xfrm>
            <a:off x="8010144" y="5608320"/>
            <a:ext cx="1889760" cy="609600"/>
          </a:xfrm>
          <a:prstGeom prst="rect">
            <a:avLst/>
          </a:prstGeom>
          <a:noFill/>
          <a:ln/>
        </p:spPr>
        <p:txBody>
          <a:bodyPr wrap="square" rtlCol="0" anchor="ctr"/>
          <a:lstStyle/>
          <a:p>
            <a:pPr algn="ctr"/>
            <a:r>
              <a:rPr lang="en-US" sz="1133" dirty="0">
                <a:solidFill>
                  <a:srgbClr val="F4F1EC"/>
                </a:solidFill>
                <a:latin typeface="Calibri" pitchFamily="34" charset="0"/>
                <a:ea typeface="Calibri" pitchFamily="34" charset="-122"/>
                <a:cs typeface="Calibri" pitchFamily="34" charset="-120"/>
              </a:rPr>
              <a:t>GDP contraction</a:t>
            </a:r>
            <a:endParaRPr lang="en-US" sz="1133" dirty="0"/>
          </a:p>
          <a:p>
            <a:pPr algn="ctr"/>
            <a:r>
              <a:rPr lang="en-US" sz="1133" dirty="0">
                <a:solidFill>
                  <a:srgbClr val="F4F1EC"/>
                </a:solidFill>
                <a:latin typeface="Calibri" pitchFamily="34" charset="0"/>
                <a:ea typeface="Calibri" pitchFamily="34" charset="-122"/>
                <a:cs typeface="Calibri" pitchFamily="34" charset="-120"/>
              </a:rPr>
              <a:t>link to border trade loss</a:t>
            </a:r>
            <a:endParaRPr lang="en-US" sz="1133" dirty="0"/>
          </a:p>
        </p:txBody>
      </p:sp>
      <p:sp>
        <p:nvSpPr>
          <p:cNvPr id="27" name="Shape 24"/>
          <p:cNvSpPr/>
          <p:nvPr/>
        </p:nvSpPr>
        <p:spPr>
          <a:xfrm>
            <a:off x="10046208" y="5059680"/>
            <a:ext cx="1889760" cy="1219200"/>
          </a:xfrm>
          <a:prstGeom prst="rect">
            <a:avLst/>
          </a:prstGeom>
          <a:solidFill>
            <a:srgbClr val="E65100"/>
          </a:solidFill>
          <a:ln w="12700">
            <a:solidFill>
              <a:srgbClr val="FFFFFF"/>
            </a:solidFill>
            <a:prstDash val="solid"/>
          </a:ln>
        </p:spPr>
      </p:sp>
      <p:sp>
        <p:nvSpPr>
          <p:cNvPr id="28" name="Text 25"/>
          <p:cNvSpPr/>
          <p:nvPr/>
        </p:nvSpPr>
        <p:spPr>
          <a:xfrm>
            <a:off x="10046208" y="5096256"/>
            <a:ext cx="1889760" cy="512064"/>
          </a:xfrm>
          <a:prstGeom prst="rect">
            <a:avLst/>
          </a:prstGeom>
          <a:noFill/>
          <a:ln/>
        </p:spPr>
        <p:txBody>
          <a:bodyPr wrap="square" rtlCol="0" anchor="ctr"/>
          <a:lstStyle/>
          <a:p>
            <a:pPr algn="ctr"/>
            <a:r>
              <a:rPr lang="en-US" sz="2667" b="1" dirty="0">
                <a:solidFill>
                  <a:srgbClr val="FFFFFF"/>
                </a:solidFill>
                <a:latin typeface="Arial Black" pitchFamily="34" charset="0"/>
                <a:ea typeface="Arial Black" pitchFamily="34" charset="-122"/>
                <a:cs typeface="Arial Black" pitchFamily="34" charset="-120"/>
              </a:rPr>
              <a:t>FATF</a:t>
            </a:r>
            <a:endParaRPr lang="en-US" sz="2667" dirty="0"/>
          </a:p>
        </p:txBody>
      </p:sp>
      <p:sp>
        <p:nvSpPr>
          <p:cNvPr id="29" name="Text 26"/>
          <p:cNvSpPr/>
          <p:nvPr/>
        </p:nvSpPr>
        <p:spPr>
          <a:xfrm>
            <a:off x="10046208" y="5608320"/>
            <a:ext cx="1889760" cy="609600"/>
          </a:xfrm>
          <a:prstGeom prst="rect">
            <a:avLst/>
          </a:prstGeom>
          <a:noFill/>
          <a:ln/>
        </p:spPr>
        <p:txBody>
          <a:bodyPr wrap="square" rtlCol="0" anchor="ctr"/>
          <a:lstStyle/>
          <a:p>
            <a:pPr algn="ctr"/>
            <a:r>
              <a:rPr lang="en-US" sz="1133" dirty="0">
                <a:solidFill>
                  <a:srgbClr val="F4F1EC"/>
                </a:solidFill>
                <a:latin typeface="Calibri" pitchFamily="34" charset="0"/>
                <a:ea typeface="Calibri" pitchFamily="34" charset="-122"/>
                <a:cs typeface="Calibri" pitchFamily="34" charset="-120"/>
              </a:rPr>
              <a:t>Grey-listed 2018–22;</a:t>
            </a:r>
            <a:endParaRPr lang="en-US" sz="1133" dirty="0"/>
          </a:p>
          <a:p>
            <a:pPr algn="ctr"/>
            <a:r>
              <a:rPr lang="en-US" sz="1133" dirty="0">
                <a:solidFill>
                  <a:srgbClr val="F4F1EC"/>
                </a:solidFill>
                <a:latin typeface="Calibri" pitchFamily="34" charset="0"/>
                <a:ea typeface="Calibri" pitchFamily="34" charset="-122"/>
                <a:cs typeface="Calibri" pitchFamily="34" charset="-120"/>
              </a:rPr>
              <a:t>impact on FDI</a:t>
            </a:r>
            <a:endParaRPr lang="en-US" sz="1133" dirty="0"/>
          </a:p>
        </p:txBody>
      </p:sp>
      <p:sp>
        <p:nvSpPr>
          <p:cNvPr id="30" name="Text 27"/>
          <p:cNvSpPr/>
          <p:nvPr/>
        </p:nvSpPr>
        <p:spPr>
          <a:xfrm>
            <a:off x="243840" y="6583680"/>
            <a:ext cx="11704320" cy="219456"/>
          </a:xfrm>
          <a:prstGeom prst="rect">
            <a:avLst/>
          </a:prstGeom>
          <a:noFill/>
          <a:ln/>
        </p:spPr>
        <p:txBody>
          <a:bodyPr wrap="square" rtlCol="0" anchor="ctr"/>
          <a:lstStyle/>
          <a:p>
            <a:r>
              <a:rPr lang="en-US" sz="1000" dirty="0">
                <a:solidFill>
                  <a:srgbClr val="888888"/>
                </a:solidFill>
                <a:latin typeface="Calibri" pitchFamily="34" charset="0"/>
                <a:ea typeface="Calibri" pitchFamily="34" charset="-122"/>
                <a:cs typeface="Calibri" pitchFamily="34" charset="-120"/>
              </a:rPr>
              <a:t>*2024 projected  |  Sources: Pak Institute of Peace Studies, World Bank, IMF, Finance Ministry Report 2024</a:t>
            </a:r>
            <a:endParaRPr lang="en-US" sz="1000" dirty="0"/>
          </a:p>
        </p:txBody>
      </p:sp>
    </p:spTree>
    <p:extLst>
      <p:ext uri="{BB962C8B-B14F-4D97-AF65-F5344CB8AC3E}">
        <p14:creationId xmlns:p14="http://schemas.microsoft.com/office/powerpoint/2010/main" val="281709052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792480"/>
          </a:xfrm>
          <a:prstGeom prst="rect">
            <a:avLst/>
          </a:prstGeom>
          <a:solidFill>
            <a:srgbClr val="E8B84B"/>
          </a:solidFill>
          <a:ln w="12700">
            <a:solidFill>
              <a:srgbClr val="E8B84B"/>
            </a:solidFill>
            <a:prstDash val="solid"/>
          </a:ln>
        </p:spPr>
      </p:sp>
      <p:sp>
        <p:nvSpPr>
          <p:cNvPr id="3" name="Text 1"/>
          <p:cNvSpPr/>
          <p:nvPr/>
        </p:nvSpPr>
        <p:spPr>
          <a:xfrm>
            <a:off x="365760" y="0"/>
            <a:ext cx="10972800" cy="792480"/>
          </a:xfrm>
          <a:prstGeom prst="rect">
            <a:avLst/>
          </a:prstGeom>
          <a:noFill/>
          <a:ln/>
        </p:spPr>
        <p:txBody>
          <a:bodyPr wrap="square" rtlCol="0" anchor="ctr"/>
          <a:lstStyle/>
          <a:p>
            <a:r>
              <a:rPr lang="en-US" sz="1333" b="1" kern="0" spc="267" dirty="0">
                <a:solidFill>
                  <a:srgbClr val="1C1C2E"/>
                </a:solidFill>
                <a:latin typeface="Calibri" pitchFamily="34" charset="0"/>
                <a:ea typeface="Calibri" pitchFamily="34" charset="-122"/>
                <a:cs typeface="Calibri" pitchFamily="34" charset="-120"/>
              </a:rPr>
              <a:t>SLIDE 3 OF 4  |  SOCIAL, CULTURAL &amp; HUMANITARIAN CONSEQUENCES</a:t>
            </a:r>
            <a:endParaRPr lang="en-US" sz="1333" dirty="0"/>
          </a:p>
        </p:txBody>
      </p:sp>
      <p:sp>
        <p:nvSpPr>
          <p:cNvPr id="4" name="Text 2"/>
          <p:cNvSpPr/>
          <p:nvPr/>
        </p:nvSpPr>
        <p:spPr>
          <a:xfrm>
            <a:off x="365760" y="914400"/>
            <a:ext cx="10972800" cy="670560"/>
          </a:xfrm>
          <a:prstGeom prst="rect">
            <a:avLst/>
          </a:prstGeom>
          <a:noFill/>
          <a:ln/>
        </p:spPr>
        <p:txBody>
          <a:bodyPr wrap="square" rtlCol="0" anchor="ctr"/>
          <a:lstStyle/>
          <a:p>
            <a:r>
              <a:rPr lang="en-US" sz="3467" b="1" dirty="0">
                <a:solidFill>
                  <a:srgbClr val="FFFFFF"/>
                </a:solidFill>
                <a:latin typeface="Georgia" pitchFamily="34" charset="0"/>
                <a:ea typeface="Georgia" pitchFamily="34" charset="-122"/>
                <a:cs typeface="Georgia" pitchFamily="34" charset="-120"/>
              </a:rPr>
              <a:t>The Human Cost of Conflict</a:t>
            </a:r>
            <a:endParaRPr lang="en-US" sz="3467" dirty="0"/>
          </a:p>
        </p:txBody>
      </p:sp>
      <p:sp>
        <p:nvSpPr>
          <p:cNvPr id="5" name="Shape 3"/>
          <p:cNvSpPr/>
          <p:nvPr/>
        </p:nvSpPr>
        <p:spPr>
          <a:xfrm>
            <a:off x="243840" y="1731264"/>
            <a:ext cx="3779520" cy="4754880"/>
          </a:xfrm>
          <a:prstGeom prst="rect">
            <a:avLst/>
          </a:prstGeom>
          <a:solidFill>
            <a:srgbClr val="7B2D2D"/>
          </a:solidFill>
          <a:ln w="12700">
            <a:solidFill>
              <a:srgbClr val="FFFFFF"/>
            </a:solidFill>
            <a:prstDash val="solid"/>
          </a:ln>
          <a:effectLst>
            <a:outerShdw blurRad="127000" dist="50800" dir="8100000" algn="bl" rotWithShape="0">
              <a:srgbClr val="000000">
                <a:alpha val="25000"/>
              </a:srgbClr>
            </a:outerShdw>
          </a:effectLst>
        </p:spPr>
      </p:sp>
      <p:sp>
        <p:nvSpPr>
          <p:cNvPr id="6" name="Text 4"/>
          <p:cNvSpPr/>
          <p:nvPr/>
        </p:nvSpPr>
        <p:spPr>
          <a:xfrm>
            <a:off x="243840" y="1804416"/>
            <a:ext cx="3779520" cy="609600"/>
          </a:xfrm>
          <a:prstGeom prst="rect">
            <a:avLst/>
          </a:prstGeom>
          <a:noFill/>
          <a:ln/>
        </p:spPr>
        <p:txBody>
          <a:bodyPr wrap="square" rtlCol="0" anchor="ctr"/>
          <a:lstStyle/>
          <a:p>
            <a:pPr algn="ctr"/>
            <a:r>
              <a:rPr lang="en-US" sz="1667" b="1" dirty="0">
                <a:solidFill>
                  <a:srgbClr val="E8B84B"/>
                </a:solidFill>
                <a:latin typeface="Calibri" pitchFamily="34" charset="0"/>
                <a:ea typeface="Calibri" pitchFamily="34" charset="-122"/>
                <a:cs typeface="Calibri" pitchFamily="34" charset="-120"/>
              </a:rPr>
              <a:t>👨‍👩‍👧 Refugee Crisis</a:t>
            </a:r>
            <a:endParaRPr lang="en-US" sz="1667" dirty="0"/>
          </a:p>
        </p:txBody>
      </p:sp>
      <p:sp>
        <p:nvSpPr>
          <p:cNvPr id="7" name="Shape 5"/>
          <p:cNvSpPr/>
          <p:nvPr/>
        </p:nvSpPr>
        <p:spPr>
          <a:xfrm>
            <a:off x="426720" y="2414016"/>
            <a:ext cx="3413760" cy="36576"/>
          </a:xfrm>
          <a:prstGeom prst="rect">
            <a:avLst/>
          </a:prstGeom>
          <a:solidFill>
            <a:srgbClr val="E8B84B"/>
          </a:solidFill>
          <a:ln w="12700">
            <a:solidFill>
              <a:srgbClr val="E8B84B"/>
            </a:solidFill>
            <a:prstDash val="solid"/>
          </a:ln>
        </p:spPr>
      </p:sp>
      <p:sp>
        <p:nvSpPr>
          <p:cNvPr id="8" name="Text 6"/>
          <p:cNvSpPr/>
          <p:nvPr/>
        </p:nvSpPr>
        <p:spPr>
          <a:xfrm>
            <a:off x="365760" y="2535936"/>
            <a:ext cx="3535680" cy="707136"/>
          </a:xfrm>
          <a:prstGeom prst="rect">
            <a:avLst/>
          </a:prstGeom>
          <a:noFill/>
          <a:ln/>
        </p:spPr>
        <p:txBody>
          <a:bodyPr wrap="square" rtlCol="0" anchor="ctr"/>
          <a:lstStyle/>
          <a:p>
            <a:pPr marL="457189" indent="-457189">
              <a:lnSpc>
                <a:spcPct val="115000"/>
              </a:lnSpc>
              <a:buSzPct val="100000"/>
              <a:buChar char="•"/>
            </a:pPr>
            <a:r>
              <a:rPr lang="en-US" sz="1267" dirty="0">
                <a:solidFill>
                  <a:srgbClr val="F4F1EC"/>
                </a:solidFill>
                <a:latin typeface="Calibri" pitchFamily="34" charset="0"/>
                <a:ea typeface="Calibri" pitchFamily="34" charset="-122"/>
                <a:cs typeface="Calibri" pitchFamily="34" charset="-120"/>
              </a:rPr>
              <a:t>3.7M+ registered Afghan refugees in Pakistan (UNHCR 2024)</a:t>
            </a:r>
            <a:endParaRPr lang="en-US" sz="1267" dirty="0"/>
          </a:p>
        </p:txBody>
      </p:sp>
      <p:sp>
        <p:nvSpPr>
          <p:cNvPr id="9" name="Text 7"/>
          <p:cNvSpPr/>
          <p:nvPr/>
        </p:nvSpPr>
        <p:spPr>
          <a:xfrm>
            <a:off x="365760" y="3291840"/>
            <a:ext cx="3535680" cy="707136"/>
          </a:xfrm>
          <a:prstGeom prst="rect">
            <a:avLst/>
          </a:prstGeom>
          <a:noFill/>
          <a:ln/>
        </p:spPr>
        <p:txBody>
          <a:bodyPr wrap="square" rtlCol="0" anchor="ctr"/>
          <a:lstStyle/>
          <a:p>
            <a:pPr marL="457189" indent="-457189">
              <a:lnSpc>
                <a:spcPct val="115000"/>
              </a:lnSpc>
              <a:buSzPct val="100000"/>
              <a:buChar char="•"/>
            </a:pPr>
            <a:r>
              <a:rPr lang="en-US" sz="1267" dirty="0">
                <a:solidFill>
                  <a:srgbClr val="F4F1EC"/>
                </a:solidFill>
                <a:latin typeface="Calibri" pitchFamily="34" charset="0"/>
                <a:ea typeface="Calibri" pitchFamily="34" charset="-122"/>
                <a:cs typeface="Calibri" pitchFamily="34" charset="-120"/>
              </a:rPr>
              <a:t>KP &amp; Balochistan host 80% of refugees</a:t>
            </a:r>
            <a:endParaRPr lang="en-US" sz="1267" dirty="0"/>
          </a:p>
        </p:txBody>
      </p:sp>
      <p:sp>
        <p:nvSpPr>
          <p:cNvPr id="10" name="Text 8"/>
          <p:cNvSpPr/>
          <p:nvPr/>
        </p:nvSpPr>
        <p:spPr>
          <a:xfrm>
            <a:off x="365760" y="4047744"/>
            <a:ext cx="3535680" cy="707136"/>
          </a:xfrm>
          <a:prstGeom prst="rect">
            <a:avLst/>
          </a:prstGeom>
          <a:noFill/>
          <a:ln/>
        </p:spPr>
        <p:txBody>
          <a:bodyPr wrap="square" rtlCol="0" anchor="ctr"/>
          <a:lstStyle/>
          <a:p>
            <a:pPr marL="457189" indent="-457189">
              <a:lnSpc>
                <a:spcPct val="115000"/>
              </a:lnSpc>
              <a:buSzPct val="100000"/>
              <a:buChar char="•"/>
            </a:pPr>
            <a:r>
              <a:rPr lang="en-US" sz="1267" dirty="0">
                <a:solidFill>
                  <a:srgbClr val="F4F1EC"/>
                </a:solidFill>
                <a:latin typeface="Calibri" pitchFamily="34" charset="0"/>
                <a:ea typeface="Calibri" pitchFamily="34" charset="-122"/>
                <a:cs typeface="Calibri" pitchFamily="34" charset="-120"/>
              </a:rPr>
              <a:t>Massive strain on health, schools &amp; housing</a:t>
            </a:r>
            <a:endParaRPr lang="en-US" sz="1267" dirty="0"/>
          </a:p>
        </p:txBody>
      </p:sp>
      <p:sp>
        <p:nvSpPr>
          <p:cNvPr id="11" name="Text 9"/>
          <p:cNvSpPr/>
          <p:nvPr/>
        </p:nvSpPr>
        <p:spPr>
          <a:xfrm>
            <a:off x="365760" y="4803648"/>
            <a:ext cx="3535680" cy="707136"/>
          </a:xfrm>
          <a:prstGeom prst="rect">
            <a:avLst/>
          </a:prstGeom>
          <a:noFill/>
          <a:ln/>
        </p:spPr>
        <p:txBody>
          <a:bodyPr wrap="square" rtlCol="0" anchor="ctr"/>
          <a:lstStyle/>
          <a:p>
            <a:pPr marL="457189" indent="-457189">
              <a:lnSpc>
                <a:spcPct val="115000"/>
              </a:lnSpc>
              <a:buSzPct val="100000"/>
              <a:buChar char="•"/>
            </a:pPr>
            <a:r>
              <a:rPr lang="en-US" sz="1267" dirty="0">
                <a:solidFill>
                  <a:srgbClr val="F4F1EC"/>
                </a:solidFill>
                <a:latin typeface="Calibri" pitchFamily="34" charset="0"/>
                <a:ea typeface="Calibri" pitchFamily="34" charset="-122"/>
                <a:cs typeface="Calibri" pitchFamily="34" charset="-120"/>
              </a:rPr>
              <a:t>2023 deportation drive — 1.7M Afghans deported</a:t>
            </a:r>
            <a:endParaRPr lang="en-US" sz="1267" dirty="0"/>
          </a:p>
        </p:txBody>
      </p:sp>
      <p:sp>
        <p:nvSpPr>
          <p:cNvPr id="12" name="Text 10"/>
          <p:cNvSpPr/>
          <p:nvPr/>
        </p:nvSpPr>
        <p:spPr>
          <a:xfrm>
            <a:off x="365760" y="5559552"/>
            <a:ext cx="3535680" cy="707136"/>
          </a:xfrm>
          <a:prstGeom prst="rect">
            <a:avLst/>
          </a:prstGeom>
          <a:noFill/>
          <a:ln/>
        </p:spPr>
        <p:txBody>
          <a:bodyPr wrap="square" rtlCol="0" anchor="ctr"/>
          <a:lstStyle/>
          <a:p>
            <a:pPr marL="457189" indent="-457189">
              <a:lnSpc>
                <a:spcPct val="115000"/>
              </a:lnSpc>
              <a:buSzPct val="100000"/>
              <a:buChar char="•"/>
            </a:pPr>
            <a:r>
              <a:rPr lang="en-US" sz="1267" dirty="0">
                <a:solidFill>
                  <a:srgbClr val="F4F1EC"/>
                </a:solidFill>
                <a:latin typeface="Calibri" pitchFamily="34" charset="0"/>
                <a:ea typeface="Calibri" pitchFamily="34" charset="-122"/>
                <a:cs typeface="Calibri" pitchFamily="34" charset="-120"/>
              </a:rPr>
              <a:t>Displacement creates identity &amp; border tensions</a:t>
            </a:r>
            <a:endParaRPr lang="en-US" sz="1267" dirty="0"/>
          </a:p>
        </p:txBody>
      </p:sp>
      <p:sp>
        <p:nvSpPr>
          <p:cNvPr id="13" name="Shape 11"/>
          <p:cNvSpPr/>
          <p:nvPr/>
        </p:nvSpPr>
        <p:spPr>
          <a:xfrm>
            <a:off x="4242816" y="1731264"/>
            <a:ext cx="3779520" cy="4754880"/>
          </a:xfrm>
          <a:prstGeom prst="rect">
            <a:avLst/>
          </a:prstGeom>
          <a:solidFill>
            <a:srgbClr val="1A3A5C"/>
          </a:solidFill>
          <a:ln w="12700">
            <a:solidFill>
              <a:srgbClr val="FFFFFF"/>
            </a:solidFill>
            <a:prstDash val="solid"/>
          </a:ln>
          <a:effectLst>
            <a:outerShdw blurRad="127000" dist="50800" dir="8100000" algn="bl" rotWithShape="0">
              <a:srgbClr val="000000">
                <a:alpha val="25000"/>
              </a:srgbClr>
            </a:outerShdw>
          </a:effectLst>
        </p:spPr>
      </p:sp>
      <p:sp>
        <p:nvSpPr>
          <p:cNvPr id="14" name="Text 12"/>
          <p:cNvSpPr/>
          <p:nvPr/>
        </p:nvSpPr>
        <p:spPr>
          <a:xfrm>
            <a:off x="4242816" y="1804416"/>
            <a:ext cx="3779520" cy="609600"/>
          </a:xfrm>
          <a:prstGeom prst="rect">
            <a:avLst/>
          </a:prstGeom>
          <a:noFill/>
          <a:ln/>
        </p:spPr>
        <p:txBody>
          <a:bodyPr wrap="square" rtlCol="0" anchor="ctr"/>
          <a:lstStyle/>
          <a:p>
            <a:pPr algn="ctr"/>
            <a:r>
              <a:rPr lang="en-US" sz="1667" b="1" dirty="0">
                <a:solidFill>
                  <a:srgbClr val="E8B84B"/>
                </a:solidFill>
                <a:latin typeface="Calibri" pitchFamily="34" charset="0"/>
                <a:ea typeface="Calibri" pitchFamily="34" charset="-122"/>
                <a:cs typeface="Calibri" pitchFamily="34" charset="-120"/>
              </a:rPr>
              <a:t>🏫 Education &amp; Society</a:t>
            </a:r>
            <a:endParaRPr lang="en-US" sz="1667" dirty="0"/>
          </a:p>
        </p:txBody>
      </p:sp>
      <p:sp>
        <p:nvSpPr>
          <p:cNvPr id="15" name="Shape 13"/>
          <p:cNvSpPr/>
          <p:nvPr/>
        </p:nvSpPr>
        <p:spPr>
          <a:xfrm>
            <a:off x="4425696" y="2414016"/>
            <a:ext cx="3413760" cy="36576"/>
          </a:xfrm>
          <a:prstGeom prst="rect">
            <a:avLst/>
          </a:prstGeom>
          <a:solidFill>
            <a:srgbClr val="E8B84B"/>
          </a:solidFill>
          <a:ln w="12700">
            <a:solidFill>
              <a:srgbClr val="E8B84B"/>
            </a:solidFill>
            <a:prstDash val="solid"/>
          </a:ln>
        </p:spPr>
      </p:sp>
      <p:sp>
        <p:nvSpPr>
          <p:cNvPr id="16" name="Text 14"/>
          <p:cNvSpPr/>
          <p:nvPr/>
        </p:nvSpPr>
        <p:spPr>
          <a:xfrm>
            <a:off x="4364736" y="2535936"/>
            <a:ext cx="3535680" cy="707136"/>
          </a:xfrm>
          <a:prstGeom prst="rect">
            <a:avLst/>
          </a:prstGeom>
          <a:noFill/>
          <a:ln/>
        </p:spPr>
        <p:txBody>
          <a:bodyPr wrap="square" rtlCol="0" anchor="ctr"/>
          <a:lstStyle/>
          <a:p>
            <a:pPr marL="457189" indent="-457189">
              <a:lnSpc>
                <a:spcPct val="115000"/>
              </a:lnSpc>
              <a:buSzPct val="100000"/>
              <a:buChar char="•"/>
            </a:pPr>
            <a:r>
              <a:rPr lang="en-US" sz="1267" dirty="0">
                <a:solidFill>
                  <a:srgbClr val="F4F1EC"/>
                </a:solidFill>
                <a:latin typeface="Calibri" pitchFamily="34" charset="0"/>
                <a:ea typeface="Calibri" pitchFamily="34" charset="-122"/>
                <a:cs typeface="Calibri" pitchFamily="34" charset="-120"/>
              </a:rPr>
              <a:t>37% of KP schools damaged or closed due to militancy</a:t>
            </a:r>
            <a:endParaRPr lang="en-US" sz="1267" dirty="0"/>
          </a:p>
        </p:txBody>
      </p:sp>
      <p:sp>
        <p:nvSpPr>
          <p:cNvPr id="17" name="Text 15"/>
          <p:cNvSpPr/>
          <p:nvPr/>
        </p:nvSpPr>
        <p:spPr>
          <a:xfrm>
            <a:off x="4364736" y="3291840"/>
            <a:ext cx="3535680" cy="707136"/>
          </a:xfrm>
          <a:prstGeom prst="rect">
            <a:avLst/>
          </a:prstGeom>
          <a:noFill/>
          <a:ln/>
        </p:spPr>
        <p:txBody>
          <a:bodyPr wrap="square" rtlCol="0" anchor="ctr"/>
          <a:lstStyle/>
          <a:p>
            <a:pPr marL="457189" indent="-457189">
              <a:lnSpc>
                <a:spcPct val="115000"/>
              </a:lnSpc>
              <a:buSzPct val="100000"/>
              <a:buChar char="•"/>
            </a:pPr>
            <a:r>
              <a:rPr lang="en-US" sz="1267" dirty="0">
                <a:solidFill>
                  <a:srgbClr val="F4F1EC"/>
                </a:solidFill>
                <a:latin typeface="Calibri" pitchFamily="34" charset="0"/>
                <a:ea typeface="Calibri" pitchFamily="34" charset="-122"/>
                <a:cs typeface="Calibri" pitchFamily="34" charset="-120"/>
              </a:rPr>
              <a:t>FATA/merged districts: literacy rate fell to 29% (2023)</a:t>
            </a:r>
            <a:endParaRPr lang="en-US" sz="1267" dirty="0"/>
          </a:p>
        </p:txBody>
      </p:sp>
      <p:sp>
        <p:nvSpPr>
          <p:cNvPr id="18" name="Text 16"/>
          <p:cNvSpPr/>
          <p:nvPr/>
        </p:nvSpPr>
        <p:spPr>
          <a:xfrm>
            <a:off x="4364736" y="4047744"/>
            <a:ext cx="3535680" cy="707136"/>
          </a:xfrm>
          <a:prstGeom prst="rect">
            <a:avLst/>
          </a:prstGeom>
          <a:noFill/>
          <a:ln/>
        </p:spPr>
        <p:txBody>
          <a:bodyPr wrap="square" rtlCol="0" anchor="ctr"/>
          <a:lstStyle/>
          <a:p>
            <a:pPr marL="457189" indent="-457189">
              <a:lnSpc>
                <a:spcPct val="115000"/>
              </a:lnSpc>
              <a:buSzPct val="100000"/>
              <a:buChar char="•"/>
            </a:pPr>
            <a:r>
              <a:rPr lang="en-US" sz="1267" dirty="0">
                <a:solidFill>
                  <a:srgbClr val="F4F1EC"/>
                </a:solidFill>
                <a:latin typeface="Calibri" pitchFamily="34" charset="0"/>
                <a:ea typeface="Calibri" pitchFamily="34" charset="-122"/>
                <a:cs typeface="Calibri" pitchFamily="34" charset="-120"/>
              </a:rPr>
              <a:t>Youth radicalization risk increases in conflict zones</a:t>
            </a:r>
            <a:endParaRPr lang="en-US" sz="1267" dirty="0"/>
          </a:p>
        </p:txBody>
      </p:sp>
      <p:sp>
        <p:nvSpPr>
          <p:cNvPr id="19" name="Text 17"/>
          <p:cNvSpPr/>
          <p:nvPr/>
        </p:nvSpPr>
        <p:spPr>
          <a:xfrm>
            <a:off x="4364736" y="4803648"/>
            <a:ext cx="3535680" cy="707136"/>
          </a:xfrm>
          <a:prstGeom prst="rect">
            <a:avLst/>
          </a:prstGeom>
          <a:noFill/>
          <a:ln/>
        </p:spPr>
        <p:txBody>
          <a:bodyPr wrap="square" rtlCol="0" anchor="ctr"/>
          <a:lstStyle/>
          <a:p>
            <a:pPr marL="457189" indent="-457189">
              <a:lnSpc>
                <a:spcPct val="115000"/>
              </a:lnSpc>
              <a:buSzPct val="100000"/>
              <a:buChar char="•"/>
            </a:pPr>
            <a:r>
              <a:rPr lang="en-US" sz="1267" dirty="0">
                <a:solidFill>
                  <a:srgbClr val="F4F1EC"/>
                </a:solidFill>
                <a:latin typeface="Calibri" pitchFamily="34" charset="0"/>
                <a:ea typeface="Calibri" pitchFamily="34" charset="-122"/>
                <a:cs typeface="Calibri" pitchFamily="34" charset="-120"/>
              </a:rPr>
              <a:t>Women &amp; girls: mobility restricted in border areas</a:t>
            </a:r>
            <a:endParaRPr lang="en-US" sz="1267" dirty="0"/>
          </a:p>
        </p:txBody>
      </p:sp>
      <p:sp>
        <p:nvSpPr>
          <p:cNvPr id="20" name="Text 18"/>
          <p:cNvSpPr/>
          <p:nvPr/>
        </p:nvSpPr>
        <p:spPr>
          <a:xfrm>
            <a:off x="4364736" y="5559552"/>
            <a:ext cx="3535680" cy="707136"/>
          </a:xfrm>
          <a:prstGeom prst="rect">
            <a:avLst/>
          </a:prstGeom>
          <a:noFill/>
          <a:ln/>
        </p:spPr>
        <p:txBody>
          <a:bodyPr wrap="square" rtlCol="0" anchor="ctr"/>
          <a:lstStyle/>
          <a:p>
            <a:pPr marL="457189" indent="-457189">
              <a:lnSpc>
                <a:spcPct val="115000"/>
              </a:lnSpc>
              <a:buSzPct val="100000"/>
              <a:buChar char="•"/>
            </a:pPr>
            <a:r>
              <a:rPr lang="en-US" sz="1267" dirty="0">
                <a:solidFill>
                  <a:srgbClr val="F4F1EC"/>
                </a:solidFill>
                <a:latin typeface="Calibri" pitchFamily="34" charset="0"/>
                <a:ea typeface="Calibri" pitchFamily="34" charset="-122"/>
                <a:cs typeface="Calibri" pitchFamily="34" charset="-120"/>
              </a:rPr>
              <a:t>PTSD rates high in conflict-affected communities</a:t>
            </a:r>
            <a:endParaRPr lang="en-US" sz="1267" dirty="0"/>
          </a:p>
        </p:txBody>
      </p:sp>
      <p:sp>
        <p:nvSpPr>
          <p:cNvPr id="21" name="Shape 19"/>
          <p:cNvSpPr/>
          <p:nvPr/>
        </p:nvSpPr>
        <p:spPr>
          <a:xfrm>
            <a:off x="8241792" y="1731264"/>
            <a:ext cx="3779520" cy="4754880"/>
          </a:xfrm>
          <a:prstGeom prst="rect">
            <a:avLst/>
          </a:prstGeom>
          <a:solidFill>
            <a:srgbClr val="1B4332"/>
          </a:solidFill>
          <a:ln w="12700">
            <a:solidFill>
              <a:srgbClr val="FFFFFF"/>
            </a:solidFill>
            <a:prstDash val="solid"/>
          </a:ln>
          <a:effectLst>
            <a:outerShdw blurRad="127000" dist="50800" dir="8100000" algn="bl" rotWithShape="0">
              <a:srgbClr val="000000">
                <a:alpha val="25000"/>
              </a:srgbClr>
            </a:outerShdw>
          </a:effectLst>
        </p:spPr>
      </p:sp>
      <p:sp>
        <p:nvSpPr>
          <p:cNvPr id="22" name="Text 20"/>
          <p:cNvSpPr/>
          <p:nvPr/>
        </p:nvSpPr>
        <p:spPr>
          <a:xfrm>
            <a:off x="8241792" y="1804416"/>
            <a:ext cx="3779520" cy="609600"/>
          </a:xfrm>
          <a:prstGeom prst="rect">
            <a:avLst/>
          </a:prstGeom>
          <a:noFill/>
          <a:ln/>
        </p:spPr>
        <p:txBody>
          <a:bodyPr wrap="square" rtlCol="0" anchor="ctr"/>
          <a:lstStyle/>
          <a:p>
            <a:pPr algn="ctr"/>
            <a:r>
              <a:rPr lang="en-US" sz="1667" b="1" dirty="0">
                <a:solidFill>
                  <a:srgbClr val="E8B84B"/>
                </a:solidFill>
                <a:latin typeface="Calibri" pitchFamily="34" charset="0"/>
                <a:ea typeface="Calibri" pitchFamily="34" charset="-122"/>
                <a:cs typeface="Calibri" pitchFamily="34" charset="-120"/>
              </a:rPr>
              <a:t>🎭 Cultural Disruption</a:t>
            </a:r>
            <a:endParaRPr lang="en-US" sz="1667" dirty="0"/>
          </a:p>
        </p:txBody>
      </p:sp>
      <p:sp>
        <p:nvSpPr>
          <p:cNvPr id="23" name="Shape 21"/>
          <p:cNvSpPr/>
          <p:nvPr/>
        </p:nvSpPr>
        <p:spPr>
          <a:xfrm>
            <a:off x="8424672" y="2414016"/>
            <a:ext cx="3413760" cy="36576"/>
          </a:xfrm>
          <a:prstGeom prst="rect">
            <a:avLst/>
          </a:prstGeom>
          <a:solidFill>
            <a:srgbClr val="E8B84B"/>
          </a:solidFill>
          <a:ln w="12700">
            <a:solidFill>
              <a:srgbClr val="E8B84B"/>
            </a:solidFill>
            <a:prstDash val="solid"/>
          </a:ln>
        </p:spPr>
      </p:sp>
      <p:sp>
        <p:nvSpPr>
          <p:cNvPr id="24" name="Text 22"/>
          <p:cNvSpPr/>
          <p:nvPr/>
        </p:nvSpPr>
        <p:spPr>
          <a:xfrm>
            <a:off x="8363712" y="2535936"/>
            <a:ext cx="3535680" cy="707136"/>
          </a:xfrm>
          <a:prstGeom prst="rect">
            <a:avLst/>
          </a:prstGeom>
          <a:noFill/>
          <a:ln/>
        </p:spPr>
        <p:txBody>
          <a:bodyPr wrap="square" rtlCol="0" anchor="ctr"/>
          <a:lstStyle/>
          <a:p>
            <a:pPr marL="457189" indent="-457189">
              <a:lnSpc>
                <a:spcPct val="115000"/>
              </a:lnSpc>
              <a:buSzPct val="100000"/>
              <a:buChar char="•"/>
            </a:pPr>
            <a:r>
              <a:rPr lang="en-US" sz="1267" dirty="0">
                <a:solidFill>
                  <a:srgbClr val="F4F1EC"/>
                </a:solidFill>
                <a:latin typeface="Calibri" pitchFamily="34" charset="0"/>
                <a:ea typeface="Calibri" pitchFamily="34" charset="-122"/>
                <a:cs typeface="Calibri" pitchFamily="34" charset="-120"/>
              </a:rPr>
              <a:t>Pashtun cultural ties disrupted by closed border (Durand Line)</a:t>
            </a:r>
            <a:endParaRPr lang="en-US" sz="1267" dirty="0"/>
          </a:p>
        </p:txBody>
      </p:sp>
      <p:sp>
        <p:nvSpPr>
          <p:cNvPr id="25" name="Text 23"/>
          <p:cNvSpPr/>
          <p:nvPr/>
        </p:nvSpPr>
        <p:spPr>
          <a:xfrm>
            <a:off x="8363712" y="3291840"/>
            <a:ext cx="3535680" cy="707136"/>
          </a:xfrm>
          <a:prstGeom prst="rect">
            <a:avLst/>
          </a:prstGeom>
          <a:noFill/>
          <a:ln/>
        </p:spPr>
        <p:txBody>
          <a:bodyPr wrap="square" rtlCol="0" anchor="ctr"/>
          <a:lstStyle/>
          <a:p>
            <a:pPr marL="457189" indent="-457189">
              <a:lnSpc>
                <a:spcPct val="115000"/>
              </a:lnSpc>
              <a:buSzPct val="100000"/>
              <a:buChar char="•"/>
            </a:pPr>
            <a:r>
              <a:rPr lang="en-US" sz="1267" dirty="0">
                <a:solidFill>
                  <a:srgbClr val="F4F1EC"/>
                </a:solidFill>
                <a:latin typeface="Calibri" pitchFamily="34" charset="0"/>
                <a:ea typeface="Calibri" pitchFamily="34" charset="-122"/>
                <a:cs typeface="Calibri" pitchFamily="34" charset="-120"/>
              </a:rPr>
              <a:t>Rise of extremist narratives in media &amp; madrasas</a:t>
            </a:r>
            <a:endParaRPr lang="en-US" sz="1267" dirty="0"/>
          </a:p>
        </p:txBody>
      </p:sp>
      <p:sp>
        <p:nvSpPr>
          <p:cNvPr id="26" name="Text 24"/>
          <p:cNvSpPr/>
          <p:nvPr/>
        </p:nvSpPr>
        <p:spPr>
          <a:xfrm>
            <a:off x="8363712" y="4047744"/>
            <a:ext cx="3535680" cy="707136"/>
          </a:xfrm>
          <a:prstGeom prst="rect">
            <a:avLst/>
          </a:prstGeom>
          <a:noFill/>
          <a:ln/>
        </p:spPr>
        <p:txBody>
          <a:bodyPr wrap="square" rtlCol="0" anchor="ctr"/>
          <a:lstStyle/>
          <a:p>
            <a:pPr marL="457189" indent="-457189">
              <a:lnSpc>
                <a:spcPct val="115000"/>
              </a:lnSpc>
              <a:buSzPct val="100000"/>
              <a:buChar char="•"/>
            </a:pPr>
            <a:r>
              <a:rPr lang="en-US" sz="1267" dirty="0">
                <a:solidFill>
                  <a:srgbClr val="F4F1EC"/>
                </a:solidFill>
                <a:latin typeface="Calibri" pitchFamily="34" charset="0"/>
                <a:ea typeface="Calibri" pitchFamily="34" charset="-122"/>
                <a:cs typeface="Calibri" pitchFamily="34" charset="-120"/>
              </a:rPr>
              <a:t>Music, arts, civil society suppressed in FATA areas</a:t>
            </a:r>
            <a:endParaRPr lang="en-US" sz="1267" dirty="0"/>
          </a:p>
        </p:txBody>
      </p:sp>
      <p:sp>
        <p:nvSpPr>
          <p:cNvPr id="27" name="Text 25"/>
          <p:cNvSpPr/>
          <p:nvPr/>
        </p:nvSpPr>
        <p:spPr>
          <a:xfrm>
            <a:off x="8363712" y="4803648"/>
            <a:ext cx="3535680" cy="707136"/>
          </a:xfrm>
          <a:prstGeom prst="rect">
            <a:avLst/>
          </a:prstGeom>
          <a:noFill/>
          <a:ln/>
        </p:spPr>
        <p:txBody>
          <a:bodyPr wrap="square" rtlCol="0" anchor="ctr"/>
          <a:lstStyle/>
          <a:p>
            <a:pPr marL="457189" indent="-457189">
              <a:lnSpc>
                <a:spcPct val="115000"/>
              </a:lnSpc>
              <a:buSzPct val="100000"/>
              <a:buChar char="•"/>
            </a:pPr>
            <a:r>
              <a:rPr lang="en-US" sz="1267" dirty="0">
                <a:solidFill>
                  <a:srgbClr val="F4F1EC"/>
                </a:solidFill>
                <a:latin typeface="Calibri" pitchFamily="34" charset="0"/>
                <a:ea typeface="Calibri" pitchFamily="34" charset="-122"/>
                <a:cs typeface="Calibri" pitchFamily="34" charset="-120"/>
              </a:rPr>
              <a:t>Afghan drug trade fuels addiction crisis in Pakistan</a:t>
            </a:r>
            <a:endParaRPr lang="en-US" sz="1267" dirty="0"/>
          </a:p>
        </p:txBody>
      </p:sp>
      <p:sp>
        <p:nvSpPr>
          <p:cNvPr id="28" name="Text 26"/>
          <p:cNvSpPr/>
          <p:nvPr/>
        </p:nvSpPr>
        <p:spPr>
          <a:xfrm>
            <a:off x="8363712" y="5559552"/>
            <a:ext cx="3535680" cy="707136"/>
          </a:xfrm>
          <a:prstGeom prst="rect">
            <a:avLst/>
          </a:prstGeom>
          <a:noFill/>
          <a:ln/>
        </p:spPr>
        <p:txBody>
          <a:bodyPr wrap="square" rtlCol="0" anchor="ctr"/>
          <a:lstStyle/>
          <a:p>
            <a:pPr marL="457189" indent="-457189">
              <a:lnSpc>
                <a:spcPct val="115000"/>
              </a:lnSpc>
              <a:buSzPct val="100000"/>
              <a:buChar char="•"/>
            </a:pPr>
            <a:r>
              <a:rPr lang="en-US" sz="1267" dirty="0">
                <a:solidFill>
                  <a:srgbClr val="F4F1EC"/>
                </a:solidFill>
                <a:latin typeface="Calibri" pitchFamily="34" charset="0"/>
                <a:ea typeface="Calibri" pitchFamily="34" charset="-122"/>
                <a:cs typeface="Calibri" pitchFamily="34" charset="-120"/>
              </a:rPr>
              <a:t>PTM movement emerges — Pashtun rights under spotlight</a:t>
            </a:r>
            <a:endParaRPr lang="en-US" sz="1267" dirty="0"/>
          </a:p>
        </p:txBody>
      </p:sp>
      <p:sp>
        <p:nvSpPr>
          <p:cNvPr id="29" name="Shape 27"/>
          <p:cNvSpPr/>
          <p:nvPr/>
        </p:nvSpPr>
        <p:spPr>
          <a:xfrm>
            <a:off x="0" y="6486144"/>
            <a:ext cx="12192000" cy="365760"/>
          </a:xfrm>
          <a:prstGeom prst="rect">
            <a:avLst/>
          </a:prstGeom>
          <a:solidFill>
            <a:srgbClr val="1C1C2E"/>
          </a:solidFill>
          <a:ln w="12700">
            <a:solidFill>
              <a:srgbClr val="1C1C2E"/>
            </a:solidFill>
            <a:prstDash val="solid"/>
          </a:ln>
        </p:spPr>
      </p:sp>
      <p:sp>
        <p:nvSpPr>
          <p:cNvPr id="30" name="Text 28"/>
          <p:cNvSpPr/>
          <p:nvPr/>
        </p:nvSpPr>
        <p:spPr>
          <a:xfrm>
            <a:off x="365760" y="6498336"/>
            <a:ext cx="11460480" cy="329184"/>
          </a:xfrm>
          <a:prstGeom prst="rect">
            <a:avLst/>
          </a:prstGeom>
          <a:noFill/>
          <a:ln/>
        </p:spPr>
        <p:txBody>
          <a:bodyPr wrap="square" rtlCol="0" anchor="ctr"/>
          <a:lstStyle/>
          <a:p>
            <a:r>
              <a:rPr lang="en-US" sz="1000" dirty="0">
                <a:solidFill>
                  <a:srgbClr val="B0A898"/>
                </a:solidFill>
                <a:latin typeface="Calibri" pitchFamily="34" charset="0"/>
                <a:ea typeface="Calibri" pitchFamily="34" charset="-122"/>
                <a:cs typeface="Calibri" pitchFamily="34" charset="-120"/>
              </a:rPr>
              <a:t>Sources: UNHCR 2024 | UNESCO | Human Rights Watch | Pak Social Policy Report | ISPR | PIPS Conflict Report 2024</a:t>
            </a:r>
            <a:endParaRPr lang="en-US" sz="1000" dirty="0"/>
          </a:p>
        </p:txBody>
      </p:sp>
    </p:spTree>
    <p:extLst>
      <p:ext uri="{BB962C8B-B14F-4D97-AF65-F5344CB8AC3E}">
        <p14:creationId xmlns:p14="http://schemas.microsoft.com/office/powerpoint/2010/main" val="139360243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792480"/>
          </a:xfrm>
          <a:prstGeom prst="rect">
            <a:avLst/>
          </a:prstGeom>
          <a:solidFill>
            <a:srgbClr val="1C1C2E"/>
          </a:solidFill>
          <a:ln w="12700">
            <a:solidFill>
              <a:srgbClr val="1C1C2E"/>
            </a:solidFill>
            <a:prstDash val="solid"/>
          </a:ln>
        </p:spPr>
      </p:sp>
      <p:sp>
        <p:nvSpPr>
          <p:cNvPr id="3" name="Text 1"/>
          <p:cNvSpPr/>
          <p:nvPr/>
        </p:nvSpPr>
        <p:spPr>
          <a:xfrm>
            <a:off x="365760" y="0"/>
            <a:ext cx="11460480" cy="792480"/>
          </a:xfrm>
          <a:prstGeom prst="rect">
            <a:avLst/>
          </a:prstGeom>
          <a:noFill/>
          <a:ln/>
        </p:spPr>
        <p:txBody>
          <a:bodyPr wrap="square" rtlCol="0" anchor="ctr"/>
          <a:lstStyle/>
          <a:p>
            <a:r>
              <a:rPr lang="en-US" sz="1333" b="1" kern="0" spc="267" dirty="0">
                <a:solidFill>
                  <a:srgbClr val="E8B84B"/>
                </a:solidFill>
                <a:latin typeface="Calibri" pitchFamily="34" charset="0"/>
                <a:ea typeface="Calibri" pitchFamily="34" charset="-122"/>
                <a:cs typeface="Calibri" pitchFamily="34" charset="-120"/>
              </a:rPr>
              <a:t>SLIDE 4 OF 4  |  REGIONAL &amp; GLOBAL IMPACT</a:t>
            </a:r>
            <a:endParaRPr lang="en-US" sz="1333" dirty="0"/>
          </a:p>
        </p:txBody>
      </p:sp>
      <p:sp>
        <p:nvSpPr>
          <p:cNvPr id="4" name="Text 2"/>
          <p:cNvSpPr/>
          <p:nvPr/>
        </p:nvSpPr>
        <p:spPr>
          <a:xfrm>
            <a:off x="365760" y="914400"/>
            <a:ext cx="10972800" cy="609600"/>
          </a:xfrm>
          <a:prstGeom prst="rect">
            <a:avLst/>
          </a:prstGeom>
          <a:noFill/>
          <a:ln/>
        </p:spPr>
        <p:txBody>
          <a:bodyPr wrap="square" rtlCol="0" anchor="ctr"/>
          <a:lstStyle/>
          <a:p>
            <a:r>
              <a:rPr lang="en-US" sz="3200" b="1" dirty="0">
                <a:solidFill>
                  <a:srgbClr val="1C1C2E"/>
                </a:solidFill>
                <a:latin typeface="Georgia" pitchFamily="34" charset="0"/>
                <a:ea typeface="Georgia" pitchFamily="34" charset="-122"/>
                <a:cs typeface="Georgia" pitchFamily="34" charset="-120"/>
              </a:rPr>
              <a:t>Pakistan in the World: Spillover Effects</a:t>
            </a:r>
            <a:endParaRPr lang="en-US" sz="3200" dirty="0"/>
          </a:p>
        </p:txBody>
      </p:sp>
      <p:sp>
        <p:nvSpPr>
          <p:cNvPr id="5" name="Text 3"/>
          <p:cNvSpPr/>
          <p:nvPr/>
        </p:nvSpPr>
        <p:spPr>
          <a:xfrm>
            <a:off x="243840" y="1682496"/>
            <a:ext cx="5852160" cy="463296"/>
          </a:xfrm>
          <a:prstGeom prst="rect">
            <a:avLst/>
          </a:prstGeom>
          <a:noFill/>
          <a:ln/>
        </p:spPr>
        <p:txBody>
          <a:bodyPr wrap="square" rtlCol="0" anchor="ctr"/>
          <a:lstStyle/>
          <a:p>
            <a:r>
              <a:rPr lang="en-US" b="1" dirty="0">
                <a:solidFill>
                  <a:srgbClr val="C0392B"/>
                </a:solidFill>
                <a:latin typeface="Georgia" pitchFamily="34" charset="0"/>
                <a:ea typeface="Georgia" pitchFamily="34" charset="-122"/>
                <a:cs typeface="Georgia" pitchFamily="34" charset="-120"/>
              </a:rPr>
              <a:t>🌏 Regional Consequences</a:t>
            </a:r>
            <a:endParaRPr lang="en-US" dirty="0"/>
          </a:p>
        </p:txBody>
      </p:sp>
      <p:graphicFrame>
        <p:nvGraphicFramePr>
          <p:cNvPr id="6" name="Table 0"/>
          <p:cNvGraphicFramePr>
            <a:graphicFrameLocks noGrp="1"/>
          </p:cNvGraphicFramePr>
          <p:nvPr>
            <p:extLst/>
          </p:nvPr>
        </p:nvGraphicFramePr>
        <p:xfrm>
          <a:off x="243840" y="2218944"/>
          <a:ext cx="5730240" cy="3308096"/>
        </p:xfrm>
        <a:graphic>
          <a:graphicData uri="http://schemas.openxmlformats.org/drawingml/2006/table">
            <a:tbl>
              <a:tblPr/>
              <a:tblGrid>
                <a:gridCol w="1950720">
                  <a:extLst>
                    <a:ext uri="{9D8B030D-6E8A-4147-A177-3AD203B41FA5}">
                      <a16:colId xmlns:a16="http://schemas.microsoft.com/office/drawing/2014/main" val="20000"/>
                    </a:ext>
                  </a:extLst>
                </a:gridCol>
                <a:gridCol w="3779520">
                  <a:extLst>
                    <a:ext uri="{9D8B030D-6E8A-4147-A177-3AD203B41FA5}">
                      <a16:colId xmlns:a16="http://schemas.microsoft.com/office/drawing/2014/main" val="20001"/>
                    </a:ext>
                  </a:extLst>
                </a:gridCol>
              </a:tblGrid>
              <a:tr h="463296">
                <a:tc>
                  <a:txBody>
                    <a:bodyPr/>
                    <a:lstStyle/>
                    <a:p>
                      <a:pPr marL="0" indent="0">
                        <a:buNone/>
                      </a:pPr>
                      <a:r>
                        <a:rPr lang="en-US" sz="1300" b="1" dirty="0">
                          <a:solidFill>
                            <a:srgbClr val="FFFFFF"/>
                          </a:solidFill>
                          <a:latin typeface="Calibri" pitchFamily="34" charset="0"/>
                          <a:ea typeface="Calibri" pitchFamily="34" charset="-122"/>
                          <a:cs typeface="Calibri" pitchFamily="34" charset="-120"/>
                        </a:rPr>
                        <a:t>Country/Actor</a:t>
                      </a:r>
                      <a:endParaRPr lang="en-US" sz="1300" dirty="0">
                        <a:latin typeface="Calibri" charset="0"/>
                        <a:ea typeface="Calibri" charset="0"/>
                        <a:cs typeface="Calibri" charset="0"/>
                      </a:endParaRPr>
                    </a:p>
                  </a:txBody>
                  <a:tcPr marL="121920" marR="121920" marT="60960" marB="6096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1C1C2E"/>
                    </a:solidFill>
                  </a:tcPr>
                </a:tc>
                <a:tc>
                  <a:txBody>
                    <a:bodyPr/>
                    <a:lstStyle/>
                    <a:p>
                      <a:pPr marL="0" indent="0">
                        <a:buNone/>
                      </a:pPr>
                      <a:r>
                        <a:rPr lang="en-US" sz="1300" b="1" dirty="0">
                          <a:solidFill>
                            <a:srgbClr val="FFFFFF"/>
                          </a:solidFill>
                          <a:latin typeface="Calibri" pitchFamily="34" charset="0"/>
                          <a:ea typeface="Calibri" pitchFamily="34" charset="-122"/>
                          <a:cs typeface="Calibri" pitchFamily="34" charset="-120"/>
                        </a:rPr>
                        <a:t>Consequence</a:t>
                      </a:r>
                      <a:endParaRPr lang="en-US" sz="1300" dirty="0">
                        <a:latin typeface="Calibri" charset="0"/>
                        <a:ea typeface="Calibri" charset="0"/>
                        <a:cs typeface="Calibri" charset="0"/>
                      </a:endParaRPr>
                    </a:p>
                  </a:txBody>
                  <a:tcPr marL="121920" marR="121920" marT="60960" marB="6096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1C1C2E"/>
                    </a:solidFill>
                  </a:tcPr>
                </a:tc>
                <a:extLst>
                  <a:ext uri="{0D108BD9-81ED-4DB2-BD59-A6C34878D82A}">
                    <a16:rowId xmlns:a16="http://schemas.microsoft.com/office/drawing/2014/main" val="10000"/>
                  </a:ext>
                </a:extLst>
              </a:tr>
              <a:tr h="528320">
                <a:tc>
                  <a:txBody>
                    <a:bodyPr/>
                    <a:lstStyle/>
                    <a:p>
                      <a:pPr marL="0" indent="0">
                        <a:buNone/>
                      </a:pPr>
                      <a:r>
                        <a:rPr lang="en-US" sz="1300" dirty="0">
                          <a:solidFill>
                            <a:srgbClr val="000000"/>
                          </a:solidFill>
                          <a:latin typeface="Calibri" pitchFamily="34" charset="0"/>
                          <a:ea typeface="Calibri" pitchFamily="34" charset="-122"/>
                          <a:cs typeface="Calibri" pitchFamily="34" charset="-120"/>
                        </a:rPr>
                        <a:t>China (CPEC)</a:t>
                      </a:r>
                      <a:endParaRPr lang="en-US" sz="1300" dirty="0">
                        <a:latin typeface="Calibri" charset="0"/>
                        <a:ea typeface="Calibri" charset="0"/>
                        <a:cs typeface="Calibri" charset="0"/>
                      </a:endParaRPr>
                    </a:p>
                  </a:txBody>
                  <a:tcPr marL="121920" marR="121920" marT="60960" marB="6096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1300" dirty="0">
                          <a:solidFill>
                            <a:srgbClr val="000000"/>
                          </a:solidFill>
                          <a:latin typeface="Calibri" pitchFamily="34" charset="0"/>
                          <a:ea typeface="Calibri" pitchFamily="34" charset="-122"/>
                          <a:cs typeface="Calibri" pitchFamily="34" charset="-120"/>
                        </a:rPr>
                        <a:t>Security threats to BRI projects; delay in CPEC Phase II</a:t>
                      </a:r>
                      <a:endParaRPr lang="en-US" sz="1300" dirty="0">
                        <a:latin typeface="Calibri" charset="0"/>
                        <a:ea typeface="Calibri" charset="0"/>
                        <a:cs typeface="Calibri" charset="0"/>
                      </a:endParaRPr>
                    </a:p>
                  </a:txBody>
                  <a:tcPr marL="121920" marR="121920" marT="60960" marB="6096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1"/>
                  </a:ext>
                </a:extLst>
              </a:tr>
              <a:tr h="463296">
                <a:tc>
                  <a:txBody>
                    <a:bodyPr/>
                    <a:lstStyle/>
                    <a:p>
                      <a:pPr marL="0" indent="0">
                        <a:buNone/>
                      </a:pPr>
                      <a:r>
                        <a:rPr lang="en-US" sz="1300" dirty="0">
                          <a:solidFill>
                            <a:srgbClr val="000000"/>
                          </a:solidFill>
                          <a:latin typeface="Calibri" pitchFamily="34" charset="0"/>
                          <a:ea typeface="Calibri" pitchFamily="34" charset="-122"/>
                          <a:cs typeface="Calibri" pitchFamily="34" charset="-120"/>
                        </a:rPr>
                        <a:t>India</a:t>
                      </a:r>
                      <a:endParaRPr lang="en-US" sz="1300" dirty="0">
                        <a:latin typeface="Calibri" charset="0"/>
                        <a:ea typeface="Calibri" charset="0"/>
                        <a:cs typeface="Calibri" charset="0"/>
                      </a:endParaRPr>
                    </a:p>
                  </a:txBody>
                  <a:tcPr marL="121920" marR="121920" marT="60960" marB="6096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1300" dirty="0">
                          <a:solidFill>
                            <a:srgbClr val="000000"/>
                          </a:solidFill>
                          <a:latin typeface="Calibri" pitchFamily="34" charset="0"/>
                          <a:ea typeface="Calibri" pitchFamily="34" charset="-122"/>
                          <a:cs typeface="Calibri" pitchFamily="34" charset="-120"/>
                        </a:rPr>
                        <a:t>Exploits instability; proxy accusations; spy tensions</a:t>
                      </a:r>
                      <a:endParaRPr lang="en-US" sz="1300" dirty="0">
                        <a:latin typeface="Calibri" charset="0"/>
                        <a:ea typeface="Calibri" charset="0"/>
                        <a:cs typeface="Calibri" charset="0"/>
                      </a:endParaRPr>
                    </a:p>
                  </a:txBody>
                  <a:tcPr marL="121920" marR="121920" marT="60960" marB="6096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2"/>
                  </a:ext>
                </a:extLst>
              </a:tr>
              <a:tr h="463296">
                <a:tc>
                  <a:txBody>
                    <a:bodyPr/>
                    <a:lstStyle/>
                    <a:p>
                      <a:pPr marL="0" indent="0">
                        <a:buNone/>
                      </a:pPr>
                      <a:r>
                        <a:rPr lang="en-US" sz="1300" dirty="0">
                          <a:solidFill>
                            <a:srgbClr val="000000"/>
                          </a:solidFill>
                          <a:latin typeface="Calibri" pitchFamily="34" charset="0"/>
                          <a:ea typeface="Calibri" pitchFamily="34" charset="-122"/>
                          <a:cs typeface="Calibri" pitchFamily="34" charset="-120"/>
                        </a:rPr>
                        <a:t>Iran</a:t>
                      </a:r>
                      <a:endParaRPr lang="en-US" sz="1300" dirty="0">
                        <a:latin typeface="Calibri" charset="0"/>
                        <a:ea typeface="Calibri" charset="0"/>
                        <a:cs typeface="Calibri" charset="0"/>
                      </a:endParaRPr>
                    </a:p>
                  </a:txBody>
                  <a:tcPr marL="121920" marR="121920" marT="60960" marB="6096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1300" dirty="0">
                          <a:solidFill>
                            <a:srgbClr val="000000"/>
                          </a:solidFill>
                          <a:latin typeface="Calibri" pitchFamily="34" charset="0"/>
                          <a:ea typeface="Calibri" pitchFamily="34" charset="-122"/>
                          <a:cs typeface="Calibri" pitchFamily="34" charset="-120"/>
                        </a:rPr>
                        <a:t>Drug &amp; refugee spillover; cross-border militia risks</a:t>
                      </a:r>
                      <a:endParaRPr lang="en-US" sz="1300" dirty="0">
                        <a:latin typeface="Calibri" charset="0"/>
                        <a:ea typeface="Calibri" charset="0"/>
                        <a:cs typeface="Calibri" charset="0"/>
                      </a:endParaRPr>
                    </a:p>
                  </a:txBody>
                  <a:tcPr marL="121920" marR="121920" marT="60960" marB="6096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3"/>
                  </a:ext>
                </a:extLst>
              </a:tr>
              <a:tr h="463296">
                <a:tc>
                  <a:txBody>
                    <a:bodyPr/>
                    <a:lstStyle/>
                    <a:p>
                      <a:pPr marL="0" indent="0">
                        <a:buNone/>
                      </a:pPr>
                      <a:r>
                        <a:rPr lang="en-US" sz="1300" dirty="0">
                          <a:solidFill>
                            <a:srgbClr val="000000"/>
                          </a:solidFill>
                          <a:latin typeface="Calibri" pitchFamily="34" charset="0"/>
                          <a:ea typeface="Calibri" pitchFamily="34" charset="-122"/>
                          <a:cs typeface="Calibri" pitchFamily="34" charset="-120"/>
                        </a:rPr>
                        <a:t>Central Asia</a:t>
                      </a:r>
                      <a:endParaRPr lang="en-US" sz="1300" dirty="0">
                        <a:latin typeface="Calibri" charset="0"/>
                        <a:ea typeface="Calibri" charset="0"/>
                        <a:cs typeface="Calibri" charset="0"/>
                      </a:endParaRPr>
                    </a:p>
                  </a:txBody>
                  <a:tcPr marL="121920" marR="121920" marT="60960" marB="6096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1300" dirty="0">
                          <a:solidFill>
                            <a:srgbClr val="000000"/>
                          </a:solidFill>
                          <a:latin typeface="Calibri" pitchFamily="34" charset="0"/>
                          <a:ea typeface="Calibri" pitchFamily="34" charset="-122"/>
                          <a:cs typeface="Calibri" pitchFamily="34" charset="-120"/>
                        </a:rPr>
                        <a:t>SCO credibility tested; TAPI pipeline stalled</a:t>
                      </a:r>
                      <a:endParaRPr lang="en-US" sz="1300" dirty="0">
                        <a:latin typeface="Calibri" charset="0"/>
                        <a:ea typeface="Calibri" charset="0"/>
                        <a:cs typeface="Calibri" charset="0"/>
                      </a:endParaRPr>
                    </a:p>
                  </a:txBody>
                  <a:tcPr marL="121920" marR="121920" marT="60960" marB="6096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4"/>
                  </a:ext>
                </a:extLst>
              </a:tr>
              <a:tr h="463296">
                <a:tc>
                  <a:txBody>
                    <a:bodyPr/>
                    <a:lstStyle/>
                    <a:p>
                      <a:pPr marL="0" indent="0">
                        <a:buNone/>
                      </a:pPr>
                      <a:r>
                        <a:rPr lang="en-US" sz="1300" dirty="0">
                          <a:solidFill>
                            <a:srgbClr val="000000"/>
                          </a:solidFill>
                          <a:latin typeface="Calibri" pitchFamily="34" charset="0"/>
                          <a:ea typeface="Calibri" pitchFamily="34" charset="-122"/>
                          <a:cs typeface="Calibri" pitchFamily="34" charset="-120"/>
                        </a:rPr>
                        <a:t>Taliban (Afghanistan)</a:t>
                      </a:r>
                      <a:endParaRPr lang="en-US" sz="1300" dirty="0">
                        <a:latin typeface="Calibri" charset="0"/>
                        <a:ea typeface="Calibri" charset="0"/>
                        <a:cs typeface="Calibri" charset="0"/>
                      </a:endParaRPr>
                    </a:p>
                  </a:txBody>
                  <a:tcPr marL="121920" marR="121920" marT="60960" marB="6096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1300" dirty="0">
                          <a:solidFill>
                            <a:srgbClr val="000000"/>
                          </a:solidFill>
                          <a:latin typeface="Calibri" pitchFamily="34" charset="0"/>
                          <a:ea typeface="Calibri" pitchFamily="34" charset="-122"/>
                          <a:cs typeface="Calibri" pitchFamily="34" charset="-120"/>
                        </a:rPr>
                        <a:t>Safe haven for TTP; Pakistan-Taliban tensions rising</a:t>
                      </a:r>
                      <a:endParaRPr lang="en-US" sz="1300" dirty="0">
                        <a:latin typeface="Calibri" charset="0"/>
                        <a:ea typeface="Calibri" charset="0"/>
                        <a:cs typeface="Calibri" charset="0"/>
                      </a:endParaRPr>
                    </a:p>
                  </a:txBody>
                  <a:tcPr marL="121920" marR="121920" marT="60960" marB="6096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5"/>
                  </a:ext>
                </a:extLst>
              </a:tr>
              <a:tr h="463296">
                <a:tc>
                  <a:txBody>
                    <a:bodyPr/>
                    <a:lstStyle/>
                    <a:p>
                      <a:pPr marL="0" indent="0">
                        <a:buNone/>
                      </a:pPr>
                      <a:r>
                        <a:rPr lang="en-US" sz="1300" dirty="0">
                          <a:solidFill>
                            <a:srgbClr val="000000"/>
                          </a:solidFill>
                          <a:latin typeface="Calibri" pitchFamily="34" charset="0"/>
                          <a:ea typeface="Calibri" pitchFamily="34" charset="-122"/>
                          <a:cs typeface="Calibri" pitchFamily="34" charset="-120"/>
                        </a:rPr>
                        <a:t>USA</a:t>
                      </a:r>
                      <a:endParaRPr lang="en-US" sz="1300" dirty="0">
                        <a:latin typeface="Calibri" charset="0"/>
                        <a:ea typeface="Calibri" charset="0"/>
                        <a:cs typeface="Calibri" charset="0"/>
                      </a:endParaRPr>
                    </a:p>
                  </a:txBody>
                  <a:tcPr marL="121920" marR="121920" marT="60960" marB="6096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marL="0" indent="0">
                        <a:buNone/>
                      </a:pPr>
                      <a:r>
                        <a:rPr lang="en-US" sz="1300" dirty="0">
                          <a:solidFill>
                            <a:srgbClr val="000000"/>
                          </a:solidFill>
                          <a:latin typeface="Calibri" pitchFamily="34" charset="0"/>
                          <a:ea typeface="Calibri" pitchFamily="34" charset="-122"/>
                          <a:cs typeface="Calibri" pitchFamily="34" charset="-120"/>
                        </a:rPr>
                        <a:t>Pakistan's role questioned; F-16 deal conditional</a:t>
                      </a:r>
                      <a:endParaRPr lang="en-US" sz="1300" dirty="0">
                        <a:latin typeface="Calibri" charset="0"/>
                        <a:ea typeface="Calibri" charset="0"/>
                        <a:cs typeface="Calibri" charset="0"/>
                      </a:endParaRPr>
                    </a:p>
                  </a:txBody>
                  <a:tcPr marL="121920" marR="121920" marT="60960" marB="6096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7" name="Text 4"/>
          <p:cNvSpPr/>
          <p:nvPr/>
        </p:nvSpPr>
        <p:spPr>
          <a:xfrm>
            <a:off x="6339840" y="1682496"/>
            <a:ext cx="5608320" cy="463296"/>
          </a:xfrm>
          <a:prstGeom prst="rect">
            <a:avLst/>
          </a:prstGeom>
          <a:noFill/>
          <a:ln/>
        </p:spPr>
        <p:txBody>
          <a:bodyPr wrap="square" rtlCol="0" anchor="ctr"/>
          <a:lstStyle/>
          <a:p>
            <a:r>
              <a:rPr lang="en-US" b="1" dirty="0">
                <a:solidFill>
                  <a:srgbClr val="2E3250"/>
                </a:solidFill>
                <a:latin typeface="Georgia" pitchFamily="34" charset="0"/>
                <a:ea typeface="Georgia" pitchFamily="34" charset="-122"/>
                <a:cs typeface="Georgia" pitchFamily="34" charset="-120"/>
              </a:rPr>
              <a:t>📊 Global Standing — Key Metrics</a:t>
            </a:r>
            <a:endParaRPr lang="en-US" dirty="0"/>
          </a:p>
        </p:txBody>
      </p:sp>
      <p:graphicFrame>
        <p:nvGraphicFramePr>
          <p:cNvPr id="8" name="Chart 0"/>
          <p:cNvGraphicFramePr/>
          <p:nvPr/>
        </p:nvGraphicFramePr>
        <p:xfrm>
          <a:off x="6217920" y="2255520"/>
          <a:ext cx="5608320" cy="2438400"/>
        </p:xfrm>
        <a:graphic>
          <a:graphicData uri="http://schemas.openxmlformats.org/drawingml/2006/chart">
            <c:chart xmlns:c="http://schemas.openxmlformats.org/drawingml/2006/chart" xmlns:r="http://schemas.openxmlformats.org/officeDocument/2006/relationships" r:id="rId3"/>
          </a:graphicData>
        </a:graphic>
      </p:graphicFrame>
      <p:sp>
        <p:nvSpPr>
          <p:cNvPr id="9" name="Shape 5"/>
          <p:cNvSpPr/>
          <p:nvPr/>
        </p:nvSpPr>
        <p:spPr>
          <a:xfrm>
            <a:off x="243840" y="5730240"/>
            <a:ext cx="2865120" cy="755904"/>
          </a:xfrm>
          <a:prstGeom prst="rect">
            <a:avLst/>
          </a:prstGeom>
          <a:solidFill>
            <a:srgbClr val="C0392B"/>
          </a:solidFill>
          <a:ln w="12700">
            <a:solidFill>
              <a:srgbClr val="FFFFFF"/>
            </a:solidFill>
            <a:prstDash val="solid"/>
          </a:ln>
        </p:spPr>
      </p:sp>
      <p:sp>
        <p:nvSpPr>
          <p:cNvPr id="10" name="Text 6"/>
          <p:cNvSpPr/>
          <p:nvPr/>
        </p:nvSpPr>
        <p:spPr>
          <a:xfrm>
            <a:off x="243840" y="5730240"/>
            <a:ext cx="2865120" cy="292608"/>
          </a:xfrm>
          <a:prstGeom prst="rect">
            <a:avLst/>
          </a:prstGeom>
          <a:noFill/>
          <a:ln/>
        </p:spPr>
        <p:txBody>
          <a:bodyPr wrap="square" rtlCol="0" anchor="ctr"/>
          <a:lstStyle/>
          <a:p>
            <a:pPr algn="ctr"/>
            <a:r>
              <a:rPr lang="en-US" sz="1267" b="1" dirty="0">
                <a:solidFill>
                  <a:srgbClr val="FFFFFF"/>
                </a:solidFill>
                <a:latin typeface="Calibri" pitchFamily="34" charset="0"/>
                <a:ea typeface="Calibri" pitchFamily="34" charset="-122"/>
                <a:cs typeface="Calibri" pitchFamily="34" charset="-120"/>
              </a:rPr>
              <a:t>🌍 UN Credibility</a:t>
            </a:r>
            <a:endParaRPr lang="en-US" sz="1267" dirty="0"/>
          </a:p>
        </p:txBody>
      </p:sp>
      <p:sp>
        <p:nvSpPr>
          <p:cNvPr id="11" name="Text 7"/>
          <p:cNvSpPr/>
          <p:nvPr/>
        </p:nvSpPr>
        <p:spPr>
          <a:xfrm>
            <a:off x="243840" y="6010656"/>
            <a:ext cx="2865120" cy="451104"/>
          </a:xfrm>
          <a:prstGeom prst="rect">
            <a:avLst/>
          </a:prstGeom>
          <a:noFill/>
          <a:ln/>
        </p:spPr>
        <p:txBody>
          <a:bodyPr wrap="square" rtlCol="0" anchor="ctr"/>
          <a:lstStyle/>
          <a:p>
            <a:pPr algn="ctr"/>
            <a:r>
              <a:rPr lang="en-US" sz="1040" dirty="0">
                <a:solidFill>
                  <a:srgbClr val="F4F1EC"/>
                </a:solidFill>
                <a:latin typeface="Calibri" pitchFamily="34" charset="0"/>
                <a:ea typeface="Calibri" pitchFamily="34" charset="-122"/>
                <a:cs typeface="Calibri" pitchFamily="34" charset="-120"/>
              </a:rPr>
              <a:t>Pakistan repeatedly calls on UNSC to hold Taliban accountable; little action taken</a:t>
            </a:r>
            <a:endParaRPr lang="en-US" sz="1040" dirty="0"/>
          </a:p>
        </p:txBody>
      </p:sp>
      <p:sp>
        <p:nvSpPr>
          <p:cNvPr id="12" name="Shape 8"/>
          <p:cNvSpPr/>
          <p:nvPr/>
        </p:nvSpPr>
        <p:spPr>
          <a:xfrm>
            <a:off x="3206496" y="5730240"/>
            <a:ext cx="2865120" cy="755904"/>
          </a:xfrm>
          <a:prstGeom prst="rect">
            <a:avLst/>
          </a:prstGeom>
          <a:solidFill>
            <a:srgbClr val="2E3250"/>
          </a:solidFill>
          <a:ln w="12700">
            <a:solidFill>
              <a:srgbClr val="FFFFFF"/>
            </a:solidFill>
            <a:prstDash val="solid"/>
          </a:ln>
        </p:spPr>
      </p:sp>
      <p:sp>
        <p:nvSpPr>
          <p:cNvPr id="13" name="Text 9"/>
          <p:cNvSpPr/>
          <p:nvPr/>
        </p:nvSpPr>
        <p:spPr>
          <a:xfrm>
            <a:off x="3206496" y="5730240"/>
            <a:ext cx="2865120" cy="292608"/>
          </a:xfrm>
          <a:prstGeom prst="rect">
            <a:avLst/>
          </a:prstGeom>
          <a:noFill/>
          <a:ln/>
        </p:spPr>
        <p:txBody>
          <a:bodyPr wrap="square" rtlCol="0" anchor="ctr"/>
          <a:lstStyle/>
          <a:p>
            <a:pPr algn="ctr"/>
            <a:r>
              <a:rPr lang="en-US" sz="1267" b="1" dirty="0">
                <a:solidFill>
                  <a:srgbClr val="FFFFFF"/>
                </a:solidFill>
                <a:latin typeface="Calibri" pitchFamily="34" charset="0"/>
                <a:ea typeface="Calibri" pitchFamily="34" charset="-122"/>
                <a:cs typeface="Calibri" pitchFamily="34" charset="-120"/>
              </a:rPr>
              <a:t>⚠️ Nuclear Risk</a:t>
            </a:r>
            <a:endParaRPr lang="en-US" sz="1267" dirty="0"/>
          </a:p>
        </p:txBody>
      </p:sp>
      <p:sp>
        <p:nvSpPr>
          <p:cNvPr id="14" name="Text 10"/>
          <p:cNvSpPr/>
          <p:nvPr/>
        </p:nvSpPr>
        <p:spPr>
          <a:xfrm>
            <a:off x="3206496" y="6010656"/>
            <a:ext cx="2865120" cy="451104"/>
          </a:xfrm>
          <a:prstGeom prst="rect">
            <a:avLst/>
          </a:prstGeom>
          <a:noFill/>
          <a:ln/>
        </p:spPr>
        <p:txBody>
          <a:bodyPr wrap="square" rtlCol="0" anchor="ctr"/>
          <a:lstStyle/>
          <a:p>
            <a:pPr algn="ctr"/>
            <a:r>
              <a:rPr lang="en-US" sz="1040" dirty="0">
                <a:solidFill>
                  <a:srgbClr val="F4F1EC"/>
                </a:solidFill>
                <a:latin typeface="Calibri" pitchFamily="34" charset="0"/>
                <a:ea typeface="Calibri" pitchFamily="34" charset="-122"/>
                <a:cs typeface="Calibri" pitchFamily="34" charset="-120"/>
              </a:rPr>
              <a:t>Instability near nuclear state raises international alarm; strategic ambiguity grows</a:t>
            </a:r>
            <a:endParaRPr lang="en-US" sz="1040" dirty="0"/>
          </a:p>
        </p:txBody>
      </p:sp>
      <p:sp>
        <p:nvSpPr>
          <p:cNvPr id="15" name="Shape 11"/>
          <p:cNvSpPr/>
          <p:nvPr/>
        </p:nvSpPr>
        <p:spPr>
          <a:xfrm>
            <a:off x="6169152" y="5730240"/>
            <a:ext cx="2865120" cy="755904"/>
          </a:xfrm>
          <a:prstGeom prst="rect">
            <a:avLst/>
          </a:prstGeom>
          <a:solidFill>
            <a:srgbClr val="E65100"/>
          </a:solidFill>
          <a:ln w="12700">
            <a:solidFill>
              <a:srgbClr val="FFFFFF"/>
            </a:solidFill>
            <a:prstDash val="solid"/>
          </a:ln>
        </p:spPr>
      </p:sp>
      <p:sp>
        <p:nvSpPr>
          <p:cNvPr id="16" name="Text 12"/>
          <p:cNvSpPr/>
          <p:nvPr/>
        </p:nvSpPr>
        <p:spPr>
          <a:xfrm>
            <a:off x="6169152" y="5730240"/>
            <a:ext cx="2865120" cy="292608"/>
          </a:xfrm>
          <a:prstGeom prst="rect">
            <a:avLst/>
          </a:prstGeom>
          <a:noFill/>
          <a:ln/>
        </p:spPr>
        <p:txBody>
          <a:bodyPr wrap="square" rtlCol="0" anchor="ctr"/>
          <a:lstStyle/>
          <a:p>
            <a:pPr algn="ctr"/>
            <a:r>
              <a:rPr lang="en-US" sz="1267" b="1" dirty="0">
                <a:solidFill>
                  <a:srgbClr val="FFFFFF"/>
                </a:solidFill>
                <a:latin typeface="Calibri" pitchFamily="34" charset="0"/>
                <a:ea typeface="Calibri" pitchFamily="34" charset="-122"/>
                <a:cs typeface="Calibri" pitchFamily="34" charset="-120"/>
              </a:rPr>
              <a:t>🕊 Peace Talks</a:t>
            </a:r>
            <a:endParaRPr lang="en-US" sz="1267" dirty="0"/>
          </a:p>
        </p:txBody>
      </p:sp>
      <p:sp>
        <p:nvSpPr>
          <p:cNvPr id="17" name="Text 13"/>
          <p:cNvSpPr/>
          <p:nvPr/>
        </p:nvSpPr>
        <p:spPr>
          <a:xfrm>
            <a:off x="6169152" y="6010656"/>
            <a:ext cx="2865120" cy="451104"/>
          </a:xfrm>
          <a:prstGeom prst="rect">
            <a:avLst/>
          </a:prstGeom>
          <a:noFill/>
          <a:ln/>
        </p:spPr>
        <p:txBody>
          <a:bodyPr wrap="square" rtlCol="0" anchor="ctr"/>
          <a:lstStyle/>
          <a:p>
            <a:pPr algn="ctr"/>
            <a:r>
              <a:rPr lang="en-US" sz="1040" dirty="0">
                <a:solidFill>
                  <a:srgbClr val="F4F1EC"/>
                </a:solidFill>
                <a:latin typeface="Calibri" pitchFamily="34" charset="0"/>
                <a:ea typeface="Calibri" pitchFamily="34" charset="-122"/>
                <a:cs typeface="Calibri" pitchFamily="34" charset="-120"/>
              </a:rPr>
              <a:t>Multiple rounds of Pakistan-Afghanistan talks failed; SCO platform ineffective so far</a:t>
            </a:r>
            <a:endParaRPr lang="en-US" sz="1040" dirty="0"/>
          </a:p>
        </p:txBody>
      </p:sp>
      <p:sp>
        <p:nvSpPr>
          <p:cNvPr id="18" name="Shape 14"/>
          <p:cNvSpPr/>
          <p:nvPr/>
        </p:nvSpPr>
        <p:spPr>
          <a:xfrm>
            <a:off x="9131808" y="5730240"/>
            <a:ext cx="2865120" cy="755904"/>
          </a:xfrm>
          <a:prstGeom prst="rect">
            <a:avLst/>
          </a:prstGeom>
          <a:solidFill>
            <a:srgbClr val="2E7D32"/>
          </a:solidFill>
          <a:ln w="12700">
            <a:solidFill>
              <a:srgbClr val="FFFFFF"/>
            </a:solidFill>
            <a:prstDash val="solid"/>
          </a:ln>
        </p:spPr>
      </p:sp>
      <p:sp>
        <p:nvSpPr>
          <p:cNvPr id="19" name="Text 15"/>
          <p:cNvSpPr/>
          <p:nvPr/>
        </p:nvSpPr>
        <p:spPr>
          <a:xfrm>
            <a:off x="9131808" y="5730240"/>
            <a:ext cx="2865120" cy="292608"/>
          </a:xfrm>
          <a:prstGeom prst="rect">
            <a:avLst/>
          </a:prstGeom>
          <a:noFill/>
          <a:ln/>
        </p:spPr>
        <p:txBody>
          <a:bodyPr wrap="square" rtlCol="0" anchor="ctr"/>
          <a:lstStyle/>
          <a:p>
            <a:pPr algn="ctr"/>
            <a:r>
              <a:rPr lang="en-US" sz="1267" b="1" dirty="0">
                <a:solidFill>
                  <a:srgbClr val="FFFFFF"/>
                </a:solidFill>
                <a:latin typeface="Calibri" pitchFamily="34" charset="0"/>
                <a:ea typeface="Calibri" pitchFamily="34" charset="-122"/>
                <a:cs typeface="Calibri" pitchFamily="34" charset="-120"/>
              </a:rPr>
              <a:t>📰 Global Image</a:t>
            </a:r>
            <a:endParaRPr lang="en-US" sz="1267" dirty="0"/>
          </a:p>
        </p:txBody>
      </p:sp>
      <p:sp>
        <p:nvSpPr>
          <p:cNvPr id="20" name="Text 16"/>
          <p:cNvSpPr/>
          <p:nvPr/>
        </p:nvSpPr>
        <p:spPr>
          <a:xfrm>
            <a:off x="9131808" y="6010656"/>
            <a:ext cx="2865120" cy="451104"/>
          </a:xfrm>
          <a:prstGeom prst="rect">
            <a:avLst/>
          </a:prstGeom>
          <a:noFill/>
          <a:ln/>
        </p:spPr>
        <p:txBody>
          <a:bodyPr wrap="square" rtlCol="0" anchor="ctr"/>
          <a:lstStyle/>
          <a:p>
            <a:pPr algn="ctr"/>
            <a:r>
              <a:rPr lang="en-US" sz="1040" dirty="0">
                <a:solidFill>
                  <a:srgbClr val="F4F1EC"/>
                </a:solidFill>
                <a:latin typeface="Calibri" pitchFamily="34" charset="0"/>
                <a:ea typeface="Calibri" pitchFamily="34" charset="-122"/>
                <a:cs typeface="Calibri" pitchFamily="34" charset="-120"/>
              </a:rPr>
              <a:t>Pakistan labeled 'most dangerous country'; impacts diaspora, tourism, soft power</a:t>
            </a:r>
            <a:endParaRPr lang="en-US" sz="1040" dirty="0"/>
          </a:p>
        </p:txBody>
      </p:sp>
      <p:sp>
        <p:nvSpPr>
          <p:cNvPr id="21" name="Text 17"/>
          <p:cNvSpPr/>
          <p:nvPr/>
        </p:nvSpPr>
        <p:spPr>
          <a:xfrm>
            <a:off x="243840" y="6608064"/>
            <a:ext cx="11704320" cy="207264"/>
          </a:xfrm>
          <a:prstGeom prst="rect">
            <a:avLst/>
          </a:prstGeom>
          <a:noFill/>
          <a:ln/>
        </p:spPr>
        <p:txBody>
          <a:bodyPr wrap="square" rtlCol="0" anchor="ctr"/>
          <a:lstStyle/>
          <a:p>
            <a:r>
              <a:rPr lang="en-US" sz="1000" dirty="0">
                <a:solidFill>
                  <a:srgbClr val="888888"/>
                </a:solidFill>
                <a:latin typeface="Calibri" pitchFamily="34" charset="0"/>
                <a:ea typeface="Calibri" pitchFamily="34" charset="-122"/>
                <a:cs typeface="Calibri" pitchFamily="34" charset="-120"/>
              </a:rPr>
              <a:t>Sources: World Bank FDI Data | UN General Assembly | FATF | Global Terrorism Index 2024 | Dawn / The News analysis</a:t>
            </a:r>
            <a:endParaRPr lang="en-US" sz="1000" dirty="0"/>
          </a:p>
        </p:txBody>
      </p:sp>
    </p:spTree>
    <p:extLst>
      <p:ext uri="{BB962C8B-B14F-4D97-AF65-F5344CB8AC3E}">
        <p14:creationId xmlns:p14="http://schemas.microsoft.com/office/powerpoint/2010/main" val="381540568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219456" cy="6858000"/>
          </a:xfrm>
          <a:prstGeom prst="rect">
            <a:avLst/>
          </a:prstGeom>
          <a:solidFill>
            <a:srgbClr val="C0392B"/>
          </a:solidFill>
          <a:ln/>
        </p:spPr>
      </p:sp>
      <p:sp>
        <p:nvSpPr>
          <p:cNvPr id="3" name="Text 1"/>
          <p:cNvSpPr/>
          <p:nvPr/>
        </p:nvSpPr>
        <p:spPr>
          <a:xfrm>
            <a:off x="487680" y="426720"/>
            <a:ext cx="11216640" cy="487680"/>
          </a:xfrm>
          <a:prstGeom prst="rect">
            <a:avLst/>
          </a:prstGeom>
          <a:noFill/>
          <a:ln/>
        </p:spPr>
        <p:txBody>
          <a:bodyPr wrap="square" rtlCol="0" anchor="ctr"/>
          <a:lstStyle/>
          <a:p>
            <a:r>
              <a:rPr lang="en-US" sz="1467" b="1" kern="0" spc="667" dirty="0">
                <a:solidFill>
                  <a:srgbClr val="C0392B"/>
                </a:solidFill>
                <a:latin typeface="Calibri" pitchFamily="34" charset="0"/>
                <a:ea typeface="Calibri" pitchFamily="34" charset="-122"/>
                <a:cs typeface="Calibri" pitchFamily="34" charset="-120"/>
              </a:rPr>
              <a:t>SECURITY ANALYSIS</a:t>
            </a:r>
            <a:endParaRPr lang="en-US" sz="1467" dirty="0"/>
          </a:p>
        </p:txBody>
      </p:sp>
      <p:sp>
        <p:nvSpPr>
          <p:cNvPr id="4" name="Text 2"/>
          <p:cNvSpPr/>
          <p:nvPr/>
        </p:nvSpPr>
        <p:spPr>
          <a:xfrm>
            <a:off x="487680" y="1036320"/>
            <a:ext cx="11216640" cy="1036320"/>
          </a:xfrm>
          <a:prstGeom prst="rect">
            <a:avLst/>
          </a:prstGeom>
          <a:noFill/>
          <a:ln/>
        </p:spPr>
        <p:txBody>
          <a:bodyPr wrap="square" rtlCol="0" anchor="ctr"/>
          <a:lstStyle/>
          <a:p>
            <a:r>
              <a:rPr lang="en-US" sz="5333" b="1" dirty="0">
                <a:solidFill>
                  <a:srgbClr val="FFFFFF"/>
                </a:solidFill>
                <a:latin typeface="Calibri" pitchFamily="34" charset="0"/>
                <a:ea typeface="Calibri" pitchFamily="34" charset="-122"/>
                <a:cs typeface="Calibri" pitchFamily="34" charset="-120"/>
              </a:rPr>
              <a:t>Afghanistan Spillover:</a:t>
            </a:r>
            <a:endParaRPr lang="en-US" sz="5333" dirty="0"/>
          </a:p>
        </p:txBody>
      </p:sp>
      <p:sp>
        <p:nvSpPr>
          <p:cNvPr id="5" name="Text 3"/>
          <p:cNvSpPr/>
          <p:nvPr/>
        </p:nvSpPr>
        <p:spPr>
          <a:xfrm>
            <a:off x="487680" y="2011680"/>
            <a:ext cx="11216640" cy="1036320"/>
          </a:xfrm>
          <a:prstGeom prst="rect">
            <a:avLst/>
          </a:prstGeom>
          <a:noFill/>
          <a:ln/>
        </p:spPr>
        <p:txBody>
          <a:bodyPr wrap="square" rtlCol="0" anchor="ctr"/>
          <a:lstStyle/>
          <a:p>
            <a:r>
              <a:rPr lang="en-US" sz="5333" b="1" dirty="0">
                <a:solidFill>
                  <a:srgbClr val="E67E22"/>
                </a:solidFill>
                <a:latin typeface="Calibri" pitchFamily="34" charset="0"/>
                <a:ea typeface="Calibri" pitchFamily="34" charset="-122"/>
                <a:cs typeface="Calibri" pitchFamily="34" charset="-120"/>
              </a:rPr>
              <a:t>Pakistan's Security Crisis</a:t>
            </a:r>
            <a:endParaRPr lang="en-US" sz="5333" dirty="0"/>
          </a:p>
        </p:txBody>
      </p:sp>
      <p:sp>
        <p:nvSpPr>
          <p:cNvPr id="6" name="Text 4"/>
          <p:cNvSpPr/>
          <p:nvPr/>
        </p:nvSpPr>
        <p:spPr>
          <a:xfrm>
            <a:off x="487680" y="2987040"/>
            <a:ext cx="11216640" cy="609600"/>
          </a:xfrm>
          <a:prstGeom prst="rect">
            <a:avLst/>
          </a:prstGeom>
          <a:noFill/>
          <a:ln/>
        </p:spPr>
        <p:txBody>
          <a:bodyPr wrap="square" rtlCol="0" anchor="ctr"/>
          <a:lstStyle/>
          <a:p>
            <a:r>
              <a:rPr lang="en-US" sz="2667" dirty="0">
                <a:solidFill>
                  <a:srgbClr val="95A5A6"/>
                </a:solidFill>
                <a:latin typeface="Calibri" pitchFamily="34" charset="0"/>
                <a:ea typeface="Calibri" pitchFamily="34" charset="-122"/>
                <a:cs typeface="Calibri" pitchFamily="34" charset="-120"/>
              </a:rPr>
              <a:t>Post-2021 Taliban Takeover</a:t>
            </a:r>
            <a:endParaRPr lang="en-US" sz="2667" dirty="0"/>
          </a:p>
        </p:txBody>
      </p:sp>
      <p:sp>
        <p:nvSpPr>
          <p:cNvPr id="7" name="Shape 5"/>
          <p:cNvSpPr/>
          <p:nvPr/>
        </p:nvSpPr>
        <p:spPr>
          <a:xfrm>
            <a:off x="487680" y="3779520"/>
            <a:ext cx="5486400" cy="48768"/>
          </a:xfrm>
          <a:prstGeom prst="rect">
            <a:avLst/>
          </a:prstGeom>
          <a:solidFill>
            <a:srgbClr val="C0392B"/>
          </a:solidFill>
          <a:ln/>
        </p:spPr>
      </p:sp>
      <p:sp>
        <p:nvSpPr>
          <p:cNvPr id="8" name="Shape 6"/>
          <p:cNvSpPr/>
          <p:nvPr/>
        </p:nvSpPr>
        <p:spPr>
          <a:xfrm>
            <a:off x="487680" y="4084320"/>
            <a:ext cx="2560320" cy="2072640"/>
          </a:xfrm>
          <a:prstGeom prst="rect">
            <a:avLst/>
          </a:prstGeom>
          <a:solidFill>
            <a:srgbClr val="1B2A3B"/>
          </a:solidFill>
          <a:ln/>
          <a:effectLst>
            <a:outerShdw blurRad="101600" dist="38100" dir="8100000" algn="bl" rotWithShape="0">
              <a:srgbClr val="000000">
                <a:alpha val="40000"/>
              </a:srgbClr>
            </a:outerShdw>
          </a:effectLst>
        </p:spPr>
      </p:sp>
      <p:sp>
        <p:nvSpPr>
          <p:cNvPr id="9" name="Text 7"/>
          <p:cNvSpPr/>
          <p:nvPr/>
        </p:nvSpPr>
        <p:spPr>
          <a:xfrm>
            <a:off x="487680" y="4169664"/>
            <a:ext cx="2560320" cy="792480"/>
          </a:xfrm>
          <a:prstGeom prst="rect">
            <a:avLst/>
          </a:prstGeom>
          <a:noFill/>
          <a:ln/>
        </p:spPr>
        <p:txBody>
          <a:bodyPr wrap="square" lIns="0" tIns="0" rIns="0" bIns="0" rtlCol="0" anchor="ctr"/>
          <a:lstStyle/>
          <a:p>
            <a:pPr algn="ctr"/>
            <a:r>
              <a:rPr lang="en-US" sz="4000" b="1" dirty="0">
                <a:solidFill>
                  <a:srgbClr val="C0392B"/>
                </a:solidFill>
                <a:latin typeface="Calibri" pitchFamily="34" charset="0"/>
                <a:ea typeface="Calibri" pitchFamily="34" charset="-122"/>
                <a:cs typeface="Calibri" pitchFamily="34" charset="-120"/>
              </a:rPr>
              <a:t>+56%</a:t>
            </a:r>
            <a:endParaRPr lang="en-US" sz="4000" dirty="0"/>
          </a:p>
        </p:txBody>
      </p:sp>
      <p:sp>
        <p:nvSpPr>
          <p:cNvPr id="10" name="Text 8"/>
          <p:cNvSpPr/>
          <p:nvPr/>
        </p:nvSpPr>
        <p:spPr>
          <a:xfrm>
            <a:off x="487680" y="4937760"/>
            <a:ext cx="2560320" cy="1036320"/>
          </a:xfrm>
          <a:prstGeom prst="rect">
            <a:avLst/>
          </a:prstGeom>
          <a:noFill/>
          <a:ln/>
        </p:spPr>
        <p:txBody>
          <a:bodyPr wrap="square" lIns="0" tIns="0" rIns="0" bIns="0" rtlCol="0" anchor="ctr"/>
          <a:lstStyle/>
          <a:p>
            <a:pPr algn="ctr"/>
            <a:r>
              <a:rPr lang="en-US" sz="1400" dirty="0">
                <a:solidFill>
                  <a:srgbClr val="95A5A6"/>
                </a:solidFill>
                <a:latin typeface="Calibri" pitchFamily="34" charset="0"/>
                <a:ea typeface="Calibri" pitchFamily="34" charset="-122"/>
                <a:cs typeface="Calibri" pitchFamily="34" charset="-120"/>
              </a:rPr>
              <a:t>Increase in</a:t>
            </a:r>
            <a:endParaRPr lang="en-US" sz="1400" dirty="0"/>
          </a:p>
          <a:p>
            <a:pPr algn="ctr"/>
            <a:r>
              <a:rPr lang="en-US" sz="1400" dirty="0">
                <a:solidFill>
                  <a:srgbClr val="95A5A6"/>
                </a:solidFill>
                <a:latin typeface="Calibri" pitchFamily="34" charset="0"/>
                <a:ea typeface="Calibri" pitchFamily="34" charset="-122"/>
                <a:cs typeface="Calibri" pitchFamily="34" charset="-120"/>
              </a:rPr>
              <a:t>Terrorist Attacks</a:t>
            </a:r>
            <a:endParaRPr lang="en-US" sz="1400" dirty="0"/>
          </a:p>
        </p:txBody>
      </p:sp>
      <p:sp>
        <p:nvSpPr>
          <p:cNvPr id="11" name="Shape 9"/>
          <p:cNvSpPr/>
          <p:nvPr/>
        </p:nvSpPr>
        <p:spPr>
          <a:xfrm>
            <a:off x="3352800" y="4084320"/>
            <a:ext cx="2560320" cy="2072640"/>
          </a:xfrm>
          <a:prstGeom prst="rect">
            <a:avLst/>
          </a:prstGeom>
          <a:solidFill>
            <a:srgbClr val="1B2A3B"/>
          </a:solidFill>
          <a:ln/>
          <a:effectLst>
            <a:outerShdw blurRad="101600" dist="38100" dir="8100000" algn="bl" rotWithShape="0">
              <a:srgbClr val="000000">
                <a:alpha val="40000"/>
              </a:srgbClr>
            </a:outerShdw>
          </a:effectLst>
        </p:spPr>
      </p:sp>
      <p:sp>
        <p:nvSpPr>
          <p:cNvPr id="12" name="Text 10"/>
          <p:cNvSpPr/>
          <p:nvPr/>
        </p:nvSpPr>
        <p:spPr>
          <a:xfrm>
            <a:off x="3352800" y="4169664"/>
            <a:ext cx="2560320" cy="792480"/>
          </a:xfrm>
          <a:prstGeom prst="rect">
            <a:avLst/>
          </a:prstGeom>
          <a:noFill/>
          <a:ln/>
        </p:spPr>
        <p:txBody>
          <a:bodyPr wrap="square" lIns="0" tIns="0" rIns="0" bIns="0" rtlCol="0" anchor="ctr"/>
          <a:lstStyle/>
          <a:p>
            <a:pPr algn="ctr"/>
            <a:r>
              <a:rPr lang="en-US" sz="4000" b="1" dirty="0">
                <a:solidFill>
                  <a:srgbClr val="C0392B"/>
                </a:solidFill>
                <a:latin typeface="Calibri" pitchFamily="34" charset="0"/>
                <a:ea typeface="Calibri" pitchFamily="34" charset="-122"/>
                <a:cs typeface="Calibri" pitchFamily="34" charset="-120"/>
              </a:rPr>
              <a:t>+45%</a:t>
            </a:r>
            <a:endParaRPr lang="en-US" sz="4000" dirty="0"/>
          </a:p>
        </p:txBody>
      </p:sp>
      <p:sp>
        <p:nvSpPr>
          <p:cNvPr id="13" name="Text 11"/>
          <p:cNvSpPr/>
          <p:nvPr/>
        </p:nvSpPr>
        <p:spPr>
          <a:xfrm>
            <a:off x="3352800" y="4937760"/>
            <a:ext cx="2560320" cy="1036320"/>
          </a:xfrm>
          <a:prstGeom prst="rect">
            <a:avLst/>
          </a:prstGeom>
          <a:noFill/>
          <a:ln/>
        </p:spPr>
        <p:txBody>
          <a:bodyPr wrap="square" lIns="0" tIns="0" rIns="0" bIns="0" rtlCol="0" anchor="ctr"/>
          <a:lstStyle/>
          <a:p>
            <a:pPr algn="ctr"/>
            <a:r>
              <a:rPr lang="en-US" sz="1400" dirty="0">
                <a:solidFill>
                  <a:srgbClr val="95A5A6"/>
                </a:solidFill>
                <a:latin typeface="Calibri" pitchFamily="34" charset="0"/>
                <a:ea typeface="Calibri" pitchFamily="34" charset="-122"/>
                <a:cs typeface="Calibri" pitchFamily="34" charset="-120"/>
              </a:rPr>
              <a:t>Terror Deaths</a:t>
            </a:r>
            <a:endParaRPr lang="en-US" sz="1400" dirty="0"/>
          </a:p>
          <a:p>
            <a:pPr algn="ctr"/>
            <a:r>
              <a:rPr lang="en-US" sz="1400" dirty="0">
                <a:solidFill>
                  <a:srgbClr val="95A5A6"/>
                </a:solidFill>
                <a:latin typeface="Calibri" pitchFamily="34" charset="0"/>
                <a:ea typeface="Calibri" pitchFamily="34" charset="-122"/>
                <a:cs typeface="Calibri" pitchFamily="34" charset="-120"/>
              </a:rPr>
              <a:t>in 2024</a:t>
            </a:r>
            <a:endParaRPr lang="en-US" sz="1400" dirty="0"/>
          </a:p>
        </p:txBody>
      </p:sp>
      <p:sp>
        <p:nvSpPr>
          <p:cNvPr id="14" name="Shape 12"/>
          <p:cNvSpPr/>
          <p:nvPr/>
        </p:nvSpPr>
        <p:spPr>
          <a:xfrm>
            <a:off x="6217920" y="4084320"/>
            <a:ext cx="2560320" cy="2072640"/>
          </a:xfrm>
          <a:prstGeom prst="rect">
            <a:avLst/>
          </a:prstGeom>
          <a:solidFill>
            <a:srgbClr val="1B2A3B"/>
          </a:solidFill>
          <a:ln/>
          <a:effectLst>
            <a:outerShdw blurRad="101600" dist="38100" dir="8100000" algn="bl" rotWithShape="0">
              <a:srgbClr val="000000">
                <a:alpha val="40000"/>
              </a:srgbClr>
            </a:outerShdw>
          </a:effectLst>
        </p:spPr>
      </p:sp>
      <p:sp>
        <p:nvSpPr>
          <p:cNvPr id="15" name="Text 13"/>
          <p:cNvSpPr/>
          <p:nvPr/>
        </p:nvSpPr>
        <p:spPr>
          <a:xfrm>
            <a:off x="6217920" y="4169664"/>
            <a:ext cx="2560320" cy="792480"/>
          </a:xfrm>
          <a:prstGeom prst="rect">
            <a:avLst/>
          </a:prstGeom>
          <a:noFill/>
          <a:ln/>
        </p:spPr>
        <p:txBody>
          <a:bodyPr wrap="square" lIns="0" tIns="0" rIns="0" bIns="0" rtlCol="0" anchor="ctr"/>
          <a:lstStyle/>
          <a:p>
            <a:pPr algn="ctr"/>
            <a:r>
              <a:rPr lang="en-US" sz="4000" b="1" dirty="0">
                <a:solidFill>
                  <a:srgbClr val="C0392B"/>
                </a:solidFill>
                <a:latin typeface="Calibri" pitchFamily="34" charset="0"/>
                <a:ea typeface="Calibri" pitchFamily="34" charset="-122"/>
                <a:cs typeface="Calibri" pitchFamily="34" charset="-120"/>
              </a:rPr>
              <a:t>1,203</a:t>
            </a:r>
            <a:endParaRPr lang="en-US" sz="4000" dirty="0"/>
          </a:p>
        </p:txBody>
      </p:sp>
      <p:sp>
        <p:nvSpPr>
          <p:cNvPr id="16" name="Text 14"/>
          <p:cNvSpPr/>
          <p:nvPr/>
        </p:nvSpPr>
        <p:spPr>
          <a:xfrm>
            <a:off x="6217920" y="4937760"/>
            <a:ext cx="2560320" cy="1036320"/>
          </a:xfrm>
          <a:prstGeom prst="rect">
            <a:avLst/>
          </a:prstGeom>
          <a:noFill/>
          <a:ln/>
        </p:spPr>
        <p:txBody>
          <a:bodyPr wrap="square" lIns="0" tIns="0" rIns="0" bIns="0" rtlCol="0" anchor="ctr"/>
          <a:lstStyle/>
          <a:p>
            <a:pPr algn="ctr"/>
            <a:r>
              <a:rPr lang="en-US" sz="1400" dirty="0">
                <a:solidFill>
                  <a:srgbClr val="95A5A6"/>
                </a:solidFill>
                <a:latin typeface="Calibri" pitchFamily="34" charset="0"/>
                <a:ea typeface="Calibri" pitchFamily="34" charset="-122"/>
                <a:cs typeface="Calibri" pitchFamily="34" charset="-120"/>
              </a:rPr>
              <a:t>TTP Attacks</a:t>
            </a:r>
            <a:endParaRPr lang="en-US" sz="1400" dirty="0"/>
          </a:p>
          <a:p>
            <a:pPr algn="ctr"/>
            <a:r>
              <a:rPr lang="en-US" sz="1400" dirty="0">
                <a:solidFill>
                  <a:srgbClr val="95A5A6"/>
                </a:solidFill>
                <a:latin typeface="Calibri" pitchFamily="34" charset="0"/>
                <a:ea typeface="Calibri" pitchFamily="34" charset="-122"/>
                <a:cs typeface="Calibri" pitchFamily="34" charset="-120"/>
              </a:rPr>
              <a:t>in 2023</a:t>
            </a:r>
            <a:endParaRPr lang="en-US" sz="1400" dirty="0"/>
          </a:p>
        </p:txBody>
      </p:sp>
      <p:sp>
        <p:nvSpPr>
          <p:cNvPr id="17" name="Shape 15"/>
          <p:cNvSpPr/>
          <p:nvPr/>
        </p:nvSpPr>
        <p:spPr>
          <a:xfrm>
            <a:off x="9083040" y="4084320"/>
            <a:ext cx="2560320" cy="2072640"/>
          </a:xfrm>
          <a:prstGeom prst="rect">
            <a:avLst/>
          </a:prstGeom>
          <a:solidFill>
            <a:srgbClr val="1B2A3B"/>
          </a:solidFill>
          <a:ln/>
          <a:effectLst>
            <a:outerShdw blurRad="101600" dist="38100" dir="8100000" algn="bl" rotWithShape="0">
              <a:srgbClr val="000000">
                <a:alpha val="40000"/>
              </a:srgbClr>
            </a:outerShdw>
          </a:effectLst>
        </p:spPr>
      </p:sp>
      <p:sp>
        <p:nvSpPr>
          <p:cNvPr id="18" name="Text 16"/>
          <p:cNvSpPr/>
          <p:nvPr/>
        </p:nvSpPr>
        <p:spPr>
          <a:xfrm>
            <a:off x="9083040" y="4169664"/>
            <a:ext cx="2560320" cy="792480"/>
          </a:xfrm>
          <a:prstGeom prst="rect">
            <a:avLst/>
          </a:prstGeom>
          <a:noFill/>
          <a:ln/>
        </p:spPr>
        <p:txBody>
          <a:bodyPr wrap="square" lIns="0" tIns="0" rIns="0" bIns="0" rtlCol="0" anchor="ctr"/>
          <a:lstStyle/>
          <a:p>
            <a:pPr algn="ctr"/>
            <a:r>
              <a:rPr lang="en-US" sz="4000" b="1" dirty="0">
                <a:solidFill>
                  <a:srgbClr val="C0392B"/>
                </a:solidFill>
                <a:latin typeface="Calibri" pitchFamily="34" charset="0"/>
                <a:ea typeface="Calibri" pitchFamily="34" charset="-122"/>
                <a:cs typeface="Calibri" pitchFamily="34" charset="-120"/>
              </a:rPr>
              <a:t>60+</a:t>
            </a:r>
            <a:endParaRPr lang="en-US" sz="4000" dirty="0"/>
          </a:p>
        </p:txBody>
      </p:sp>
      <p:sp>
        <p:nvSpPr>
          <p:cNvPr id="19" name="Text 17"/>
          <p:cNvSpPr/>
          <p:nvPr/>
        </p:nvSpPr>
        <p:spPr>
          <a:xfrm>
            <a:off x="9083040" y="4937760"/>
            <a:ext cx="2560320" cy="1036320"/>
          </a:xfrm>
          <a:prstGeom prst="rect">
            <a:avLst/>
          </a:prstGeom>
          <a:noFill/>
          <a:ln/>
        </p:spPr>
        <p:txBody>
          <a:bodyPr wrap="square" lIns="0" tIns="0" rIns="0" bIns="0" rtlCol="0" anchor="ctr"/>
          <a:lstStyle/>
          <a:p>
            <a:pPr algn="ctr"/>
            <a:r>
              <a:rPr lang="en-US" sz="1400" dirty="0">
                <a:solidFill>
                  <a:srgbClr val="95A5A6"/>
                </a:solidFill>
                <a:latin typeface="Calibri" pitchFamily="34" charset="0"/>
                <a:ea typeface="Calibri" pitchFamily="34" charset="-122"/>
                <a:cs typeface="Calibri" pitchFamily="34" charset="-120"/>
              </a:rPr>
              <a:t>Militant Factions</a:t>
            </a:r>
            <a:endParaRPr lang="en-US" sz="1400" dirty="0"/>
          </a:p>
          <a:p>
            <a:pPr algn="ctr"/>
            <a:r>
              <a:rPr lang="en-US" sz="1400" dirty="0">
                <a:solidFill>
                  <a:srgbClr val="95A5A6"/>
                </a:solidFill>
                <a:latin typeface="Calibri" pitchFamily="34" charset="0"/>
                <a:ea typeface="Calibri" pitchFamily="34" charset="-122"/>
                <a:cs typeface="Calibri" pitchFamily="34" charset="-120"/>
              </a:rPr>
              <a:t>Absorbed by TTP</a:t>
            </a:r>
            <a:endParaRPr lang="en-US" sz="1400" dirty="0"/>
          </a:p>
        </p:txBody>
      </p:sp>
    </p:spTree>
    <p:extLst>
      <p:ext uri="{BB962C8B-B14F-4D97-AF65-F5344CB8AC3E}">
        <p14:creationId xmlns:p14="http://schemas.microsoft.com/office/powerpoint/2010/main" val="37547931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853440"/>
          </a:xfrm>
          <a:prstGeom prst="rect">
            <a:avLst/>
          </a:prstGeom>
          <a:solidFill>
            <a:srgbClr val="C0392B"/>
          </a:solidFill>
          <a:ln/>
        </p:spPr>
      </p:sp>
      <p:sp>
        <p:nvSpPr>
          <p:cNvPr id="3" name="Text 1"/>
          <p:cNvSpPr/>
          <p:nvPr/>
        </p:nvSpPr>
        <p:spPr>
          <a:xfrm>
            <a:off x="365760" y="97536"/>
            <a:ext cx="11460480" cy="609600"/>
          </a:xfrm>
          <a:prstGeom prst="rect">
            <a:avLst/>
          </a:prstGeom>
          <a:noFill/>
          <a:ln/>
        </p:spPr>
        <p:txBody>
          <a:bodyPr wrap="square" rtlCol="0" anchor="ctr"/>
          <a:lstStyle/>
          <a:p>
            <a:r>
              <a:rPr lang="en-US" sz="2400" b="1" dirty="0">
                <a:solidFill>
                  <a:srgbClr val="FFFFFF"/>
                </a:solidFill>
                <a:latin typeface="Calibri" pitchFamily="34" charset="0"/>
                <a:ea typeface="Calibri" pitchFamily="34" charset="-122"/>
                <a:cs typeface="Calibri" pitchFamily="34" charset="-120"/>
              </a:rPr>
              <a:t>TTP ATTACK SURGE  |  2021 – 2025</a:t>
            </a:r>
            <a:endParaRPr lang="en-US" sz="2400" dirty="0"/>
          </a:p>
        </p:txBody>
      </p:sp>
      <p:graphicFrame>
        <p:nvGraphicFramePr>
          <p:cNvPr id="4" name="Chart 0"/>
          <p:cNvGraphicFramePr/>
          <p:nvPr/>
        </p:nvGraphicFramePr>
        <p:xfrm>
          <a:off x="365760" y="975360"/>
          <a:ext cx="7071360" cy="5242560"/>
        </p:xfrm>
        <a:graphic>
          <a:graphicData uri="http://schemas.openxmlformats.org/drawingml/2006/chart">
            <c:chart xmlns:c="http://schemas.openxmlformats.org/drawingml/2006/chart" xmlns:r="http://schemas.openxmlformats.org/officeDocument/2006/relationships" r:id="rId3"/>
          </a:graphicData>
        </a:graphic>
      </p:graphicFrame>
      <p:sp>
        <p:nvSpPr>
          <p:cNvPr id="5" name="Shape 2"/>
          <p:cNvSpPr/>
          <p:nvPr/>
        </p:nvSpPr>
        <p:spPr>
          <a:xfrm>
            <a:off x="7924800" y="1036320"/>
            <a:ext cx="3901440" cy="1438656"/>
          </a:xfrm>
          <a:prstGeom prst="rect">
            <a:avLst/>
          </a:prstGeom>
          <a:solidFill>
            <a:srgbClr val="1B2A3B"/>
          </a:solidFill>
          <a:ln/>
        </p:spPr>
      </p:sp>
      <p:sp>
        <p:nvSpPr>
          <p:cNvPr id="6" name="Shape 3"/>
          <p:cNvSpPr/>
          <p:nvPr/>
        </p:nvSpPr>
        <p:spPr>
          <a:xfrm>
            <a:off x="7924800" y="1036320"/>
            <a:ext cx="85344" cy="1438656"/>
          </a:xfrm>
          <a:prstGeom prst="rect">
            <a:avLst/>
          </a:prstGeom>
          <a:solidFill>
            <a:srgbClr val="E67E22"/>
          </a:solidFill>
          <a:ln/>
        </p:spPr>
      </p:sp>
      <p:sp>
        <p:nvSpPr>
          <p:cNvPr id="7" name="Text 4"/>
          <p:cNvSpPr/>
          <p:nvPr/>
        </p:nvSpPr>
        <p:spPr>
          <a:xfrm>
            <a:off x="8107680" y="1158240"/>
            <a:ext cx="3596640" cy="463296"/>
          </a:xfrm>
          <a:prstGeom prst="rect">
            <a:avLst/>
          </a:prstGeom>
          <a:noFill/>
          <a:ln/>
        </p:spPr>
        <p:txBody>
          <a:bodyPr wrap="square" lIns="0" tIns="0" rIns="0" bIns="0" rtlCol="0" anchor="ctr"/>
          <a:lstStyle/>
          <a:p>
            <a:r>
              <a:rPr lang="en-US" sz="2133" b="1" dirty="0">
                <a:solidFill>
                  <a:srgbClr val="F39C12"/>
                </a:solidFill>
                <a:latin typeface="Calibri" pitchFamily="34" charset="0"/>
                <a:ea typeface="Calibri" pitchFamily="34" charset="-122"/>
                <a:cs typeface="Calibri" pitchFamily="34" charset="-120"/>
              </a:rPr>
              <a:t>2× tripling</a:t>
            </a:r>
            <a:endParaRPr lang="en-US" sz="2133" dirty="0"/>
          </a:p>
        </p:txBody>
      </p:sp>
      <p:sp>
        <p:nvSpPr>
          <p:cNvPr id="8" name="Text 5"/>
          <p:cNvSpPr/>
          <p:nvPr/>
        </p:nvSpPr>
        <p:spPr>
          <a:xfrm>
            <a:off x="8107680" y="1621536"/>
            <a:ext cx="3596640" cy="731520"/>
          </a:xfrm>
          <a:prstGeom prst="rect">
            <a:avLst/>
          </a:prstGeom>
          <a:noFill/>
          <a:ln/>
        </p:spPr>
        <p:txBody>
          <a:bodyPr wrap="square" lIns="0" tIns="0" rIns="0" bIns="0" rtlCol="0" anchor="ctr"/>
          <a:lstStyle/>
          <a:p>
            <a:r>
              <a:rPr lang="en-US" sz="1333" dirty="0">
                <a:solidFill>
                  <a:srgbClr val="ECF0F1"/>
                </a:solidFill>
                <a:latin typeface="Calibri" pitchFamily="34" charset="0"/>
                <a:ea typeface="Calibri" pitchFamily="34" charset="-122"/>
                <a:cs typeface="Calibri" pitchFamily="34" charset="-120"/>
              </a:rPr>
              <a:t>Attacks more than doubled between 2021 and 2023 alone</a:t>
            </a:r>
            <a:endParaRPr lang="en-US" sz="1333" dirty="0"/>
          </a:p>
        </p:txBody>
      </p:sp>
      <p:sp>
        <p:nvSpPr>
          <p:cNvPr id="9" name="Shape 6"/>
          <p:cNvSpPr/>
          <p:nvPr/>
        </p:nvSpPr>
        <p:spPr>
          <a:xfrm>
            <a:off x="7924800" y="2682240"/>
            <a:ext cx="3901440" cy="1438656"/>
          </a:xfrm>
          <a:prstGeom prst="rect">
            <a:avLst/>
          </a:prstGeom>
          <a:solidFill>
            <a:srgbClr val="1B2A3B"/>
          </a:solidFill>
          <a:ln/>
        </p:spPr>
      </p:sp>
      <p:sp>
        <p:nvSpPr>
          <p:cNvPr id="10" name="Shape 7"/>
          <p:cNvSpPr/>
          <p:nvPr/>
        </p:nvSpPr>
        <p:spPr>
          <a:xfrm>
            <a:off x="7924800" y="2682240"/>
            <a:ext cx="85344" cy="1438656"/>
          </a:xfrm>
          <a:prstGeom prst="rect">
            <a:avLst/>
          </a:prstGeom>
          <a:solidFill>
            <a:srgbClr val="E67E22"/>
          </a:solidFill>
          <a:ln/>
        </p:spPr>
      </p:sp>
      <p:sp>
        <p:nvSpPr>
          <p:cNvPr id="11" name="Text 8"/>
          <p:cNvSpPr/>
          <p:nvPr/>
        </p:nvSpPr>
        <p:spPr>
          <a:xfrm>
            <a:off x="8107680" y="2804160"/>
            <a:ext cx="3596640" cy="463296"/>
          </a:xfrm>
          <a:prstGeom prst="rect">
            <a:avLst/>
          </a:prstGeom>
          <a:noFill/>
          <a:ln/>
        </p:spPr>
        <p:txBody>
          <a:bodyPr wrap="square" lIns="0" tIns="0" rIns="0" bIns="0" rtlCol="0" anchor="ctr"/>
          <a:lstStyle/>
          <a:p>
            <a:r>
              <a:rPr lang="en-US" sz="2133" b="1" dirty="0">
                <a:solidFill>
                  <a:srgbClr val="F39C12"/>
                </a:solidFill>
                <a:latin typeface="Calibri" pitchFamily="34" charset="0"/>
                <a:ea typeface="Calibri" pitchFamily="34" charset="-122"/>
                <a:cs typeface="Calibri" pitchFamily="34" charset="-120"/>
              </a:rPr>
              <a:t>60 factions</a:t>
            </a:r>
            <a:endParaRPr lang="en-US" sz="2133" dirty="0"/>
          </a:p>
        </p:txBody>
      </p:sp>
      <p:sp>
        <p:nvSpPr>
          <p:cNvPr id="12" name="Text 9"/>
          <p:cNvSpPr/>
          <p:nvPr/>
        </p:nvSpPr>
        <p:spPr>
          <a:xfrm>
            <a:off x="8107680" y="3267456"/>
            <a:ext cx="3596640" cy="731520"/>
          </a:xfrm>
          <a:prstGeom prst="rect">
            <a:avLst/>
          </a:prstGeom>
          <a:noFill/>
          <a:ln/>
        </p:spPr>
        <p:txBody>
          <a:bodyPr wrap="square" lIns="0" tIns="0" rIns="0" bIns="0" rtlCol="0" anchor="ctr"/>
          <a:lstStyle/>
          <a:p>
            <a:r>
              <a:rPr lang="en-US" sz="1333" dirty="0">
                <a:solidFill>
                  <a:srgbClr val="ECF0F1"/>
                </a:solidFill>
                <a:latin typeface="Calibri" pitchFamily="34" charset="0"/>
                <a:ea typeface="Calibri" pitchFamily="34" charset="-122"/>
                <a:cs typeface="Calibri" pitchFamily="34" charset="-120"/>
              </a:rPr>
              <a:t>TTP absorbed ~60 allied militant groups post-takeover</a:t>
            </a:r>
            <a:endParaRPr lang="en-US" sz="1333" dirty="0"/>
          </a:p>
        </p:txBody>
      </p:sp>
      <p:sp>
        <p:nvSpPr>
          <p:cNvPr id="13" name="Shape 10"/>
          <p:cNvSpPr/>
          <p:nvPr/>
        </p:nvSpPr>
        <p:spPr>
          <a:xfrm>
            <a:off x="7924800" y="4328160"/>
            <a:ext cx="3901440" cy="1438656"/>
          </a:xfrm>
          <a:prstGeom prst="rect">
            <a:avLst/>
          </a:prstGeom>
          <a:solidFill>
            <a:srgbClr val="1B2A3B"/>
          </a:solidFill>
          <a:ln/>
        </p:spPr>
      </p:sp>
      <p:sp>
        <p:nvSpPr>
          <p:cNvPr id="14" name="Shape 11"/>
          <p:cNvSpPr/>
          <p:nvPr/>
        </p:nvSpPr>
        <p:spPr>
          <a:xfrm>
            <a:off x="7924800" y="4328160"/>
            <a:ext cx="85344" cy="1438656"/>
          </a:xfrm>
          <a:prstGeom prst="rect">
            <a:avLst/>
          </a:prstGeom>
          <a:solidFill>
            <a:srgbClr val="E67E22"/>
          </a:solidFill>
          <a:ln/>
        </p:spPr>
      </p:sp>
      <p:sp>
        <p:nvSpPr>
          <p:cNvPr id="15" name="Text 12"/>
          <p:cNvSpPr/>
          <p:nvPr/>
        </p:nvSpPr>
        <p:spPr>
          <a:xfrm>
            <a:off x="8107680" y="4450080"/>
            <a:ext cx="3596640" cy="463296"/>
          </a:xfrm>
          <a:prstGeom prst="rect">
            <a:avLst/>
          </a:prstGeom>
          <a:noFill/>
          <a:ln/>
        </p:spPr>
        <p:txBody>
          <a:bodyPr wrap="square" lIns="0" tIns="0" rIns="0" bIns="0" rtlCol="0" anchor="ctr"/>
          <a:lstStyle/>
          <a:p>
            <a:r>
              <a:rPr lang="en-US" sz="2133" b="1" dirty="0">
                <a:solidFill>
                  <a:srgbClr val="F39C12"/>
                </a:solidFill>
                <a:latin typeface="Calibri" pitchFamily="34" charset="0"/>
                <a:ea typeface="Calibri" pitchFamily="34" charset="-122"/>
                <a:cs typeface="Calibri" pitchFamily="34" charset="-120"/>
              </a:rPr>
              <a:t>Safe havens</a:t>
            </a:r>
            <a:endParaRPr lang="en-US" sz="2133" dirty="0"/>
          </a:p>
        </p:txBody>
      </p:sp>
      <p:sp>
        <p:nvSpPr>
          <p:cNvPr id="16" name="Text 13"/>
          <p:cNvSpPr/>
          <p:nvPr/>
        </p:nvSpPr>
        <p:spPr>
          <a:xfrm>
            <a:off x="8107680" y="4913376"/>
            <a:ext cx="3596640" cy="731520"/>
          </a:xfrm>
          <a:prstGeom prst="rect">
            <a:avLst/>
          </a:prstGeom>
          <a:noFill/>
          <a:ln/>
        </p:spPr>
        <p:txBody>
          <a:bodyPr wrap="square" lIns="0" tIns="0" rIns="0" bIns="0" rtlCol="0" anchor="ctr"/>
          <a:lstStyle/>
          <a:p>
            <a:r>
              <a:rPr lang="en-US" sz="1333" dirty="0">
                <a:solidFill>
                  <a:srgbClr val="ECF0F1"/>
                </a:solidFill>
                <a:latin typeface="Calibri" pitchFamily="34" charset="0"/>
                <a:ea typeface="Calibri" pitchFamily="34" charset="-122"/>
                <a:cs typeface="Calibri" pitchFamily="34" charset="-120"/>
              </a:rPr>
              <a:t>UN confirms 3 dedicated TTP guest houses in Afghan territory</a:t>
            </a:r>
            <a:endParaRPr lang="en-US" sz="1333" dirty="0"/>
          </a:p>
        </p:txBody>
      </p:sp>
      <p:sp>
        <p:nvSpPr>
          <p:cNvPr id="17" name="Text 14"/>
          <p:cNvSpPr/>
          <p:nvPr/>
        </p:nvSpPr>
        <p:spPr>
          <a:xfrm>
            <a:off x="365760" y="6461760"/>
            <a:ext cx="11460480" cy="304800"/>
          </a:xfrm>
          <a:prstGeom prst="rect">
            <a:avLst/>
          </a:prstGeom>
          <a:noFill/>
          <a:ln/>
        </p:spPr>
        <p:txBody>
          <a:bodyPr wrap="square" rtlCol="0" anchor="ctr"/>
          <a:lstStyle/>
          <a:p>
            <a:r>
              <a:rPr lang="en-US" sz="1067" i="1" dirty="0">
                <a:solidFill>
                  <a:srgbClr val="95A5A6"/>
                </a:solidFill>
                <a:latin typeface="Calibri" pitchFamily="34" charset="0"/>
                <a:ea typeface="Calibri" pitchFamily="34" charset="-122"/>
                <a:cs typeface="Calibri" pitchFamily="34" charset="-120"/>
              </a:rPr>
              <a:t>Sources: AHSS, ISSRA, MEMRI, UN 2025</a:t>
            </a:r>
            <a:endParaRPr lang="en-US" sz="1067" dirty="0"/>
          </a:p>
        </p:txBody>
      </p:sp>
    </p:spTree>
    <p:extLst>
      <p:ext uri="{BB962C8B-B14F-4D97-AF65-F5344CB8AC3E}">
        <p14:creationId xmlns:p14="http://schemas.microsoft.com/office/powerpoint/2010/main" val="27878980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853440"/>
          </a:xfrm>
          <a:prstGeom prst="rect">
            <a:avLst/>
          </a:prstGeom>
          <a:solidFill>
            <a:srgbClr val="1B2A3B"/>
          </a:solidFill>
          <a:ln/>
        </p:spPr>
      </p:sp>
      <p:sp>
        <p:nvSpPr>
          <p:cNvPr id="3" name="Text 1"/>
          <p:cNvSpPr/>
          <p:nvPr/>
        </p:nvSpPr>
        <p:spPr>
          <a:xfrm>
            <a:off x="365760" y="97536"/>
            <a:ext cx="11460480" cy="609600"/>
          </a:xfrm>
          <a:prstGeom prst="rect">
            <a:avLst/>
          </a:prstGeom>
          <a:noFill/>
          <a:ln/>
        </p:spPr>
        <p:txBody>
          <a:bodyPr wrap="square" rtlCol="0" anchor="ctr"/>
          <a:lstStyle/>
          <a:p>
            <a:r>
              <a:rPr lang="en-US" sz="2267" b="1" dirty="0">
                <a:solidFill>
                  <a:srgbClr val="E67E22"/>
                </a:solidFill>
                <a:latin typeface="Calibri" pitchFamily="34" charset="0"/>
                <a:ea typeface="Calibri" pitchFamily="34" charset="-122"/>
                <a:cs typeface="Calibri" pitchFamily="34" charset="-120"/>
              </a:rPr>
              <a:t>GEOGRAPHIC CONCENTRATION OF VIOLENCE  |  2025</a:t>
            </a:r>
            <a:endParaRPr lang="en-US" sz="2267" dirty="0"/>
          </a:p>
        </p:txBody>
      </p:sp>
      <p:graphicFrame>
        <p:nvGraphicFramePr>
          <p:cNvPr id="4" name="Chart 0"/>
          <p:cNvGraphicFramePr/>
          <p:nvPr/>
        </p:nvGraphicFramePr>
        <p:xfrm>
          <a:off x="365760" y="1036320"/>
          <a:ext cx="5486400" cy="3901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1"/>
          <p:cNvGraphicFramePr/>
          <p:nvPr/>
        </p:nvGraphicFramePr>
        <p:xfrm>
          <a:off x="6339840" y="1036320"/>
          <a:ext cx="5486400" cy="3901440"/>
        </p:xfrm>
        <a:graphic>
          <a:graphicData uri="http://schemas.openxmlformats.org/drawingml/2006/chart">
            <c:chart xmlns:c="http://schemas.openxmlformats.org/drawingml/2006/chart" xmlns:r="http://schemas.openxmlformats.org/officeDocument/2006/relationships" r:id="rId4"/>
          </a:graphicData>
        </a:graphic>
      </p:graphicFrame>
      <p:sp>
        <p:nvSpPr>
          <p:cNvPr id="6" name="Shape 2"/>
          <p:cNvSpPr/>
          <p:nvPr/>
        </p:nvSpPr>
        <p:spPr>
          <a:xfrm>
            <a:off x="365760" y="5120640"/>
            <a:ext cx="11460480" cy="1158240"/>
          </a:xfrm>
          <a:prstGeom prst="rect">
            <a:avLst/>
          </a:prstGeom>
          <a:solidFill>
            <a:srgbClr val="162230"/>
          </a:solidFill>
          <a:ln/>
        </p:spPr>
      </p:sp>
      <p:sp>
        <p:nvSpPr>
          <p:cNvPr id="7" name="Text 3"/>
          <p:cNvSpPr/>
          <p:nvPr/>
        </p:nvSpPr>
        <p:spPr>
          <a:xfrm>
            <a:off x="609600" y="5181600"/>
            <a:ext cx="11094720" cy="1036320"/>
          </a:xfrm>
          <a:prstGeom prst="rect">
            <a:avLst/>
          </a:prstGeom>
          <a:noFill/>
          <a:ln/>
        </p:spPr>
        <p:txBody>
          <a:bodyPr wrap="square" rtlCol="0" anchor="ctr"/>
          <a:lstStyle/>
          <a:p>
            <a:r>
              <a:rPr lang="en-US" sz="1867" b="1" dirty="0">
                <a:solidFill>
                  <a:srgbClr val="C0392B"/>
                </a:solidFill>
                <a:latin typeface="Calibri" pitchFamily="34" charset="0"/>
                <a:ea typeface="Calibri" pitchFamily="34" charset="-122"/>
                <a:cs typeface="Calibri" pitchFamily="34" charset="-120"/>
              </a:rPr>
              <a:t>500 attacks </a:t>
            </a:r>
            <a:r>
              <a:rPr lang="en-US" sz="1733" dirty="0">
                <a:solidFill>
                  <a:srgbClr val="ECF0F1"/>
                </a:solidFill>
                <a:latin typeface="Calibri" pitchFamily="34" charset="0"/>
                <a:ea typeface="Calibri" pitchFamily="34" charset="-122"/>
                <a:cs typeface="Calibri" pitchFamily="34" charset="-120"/>
              </a:rPr>
              <a:t>in KP alone by Aug 2025  |  </a:t>
            </a:r>
            <a:r>
              <a:rPr lang="en-US" sz="1867" b="1" dirty="0">
                <a:solidFill>
                  <a:srgbClr val="E67E22"/>
                </a:solidFill>
                <a:latin typeface="Calibri" pitchFamily="34" charset="0"/>
                <a:ea typeface="Calibri" pitchFamily="34" charset="-122"/>
                <a:cs typeface="Calibri" pitchFamily="34" charset="-120"/>
              </a:rPr>
              <a:t>Aug 2024 </a:t>
            </a:r>
            <a:r>
              <a:rPr lang="en-US" sz="1733" dirty="0">
                <a:solidFill>
                  <a:srgbClr val="ECF0F1"/>
                </a:solidFill>
                <a:latin typeface="Calibri" pitchFamily="34" charset="0"/>
                <a:ea typeface="Calibri" pitchFamily="34" charset="-122"/>
                <a:cs typeface="Calibri" pitchFamily="34" charset="-120"/>
              </a:rPr>
              <a:t>was deadliest month in 6 years  |  </a:t>
            </a:r>
            <a:r>
              <a:rPr lang="en-US" sz="1867" b="1" dirty="0">
                <a:solidFill>
                  <a:srgbClr val="C0392B"/>
                </a:solidFill>
                <a:latin typeface="Calibri" pitchFamily="34" charset="0"/>
                <a:ea typeface="Calibri" pitchFamily="34" charset="-122"/>
                <a:cs typeface="Calibri" pitchFamily="34" charset="-120"/>
              </a:rPr>
              <a:t>2025 </a:t>
            </a:r>
            <a:r>
              <a:rPr lang="en-US" sz="1733" dirty="0">
                <a:solidFill>
                  <a:srgbClr val="ECF0F1"/>
                </a:solidFill>
                <a:latin typeface="Calibri" pitchFamily="34" charset="0"/>
                <a:ea typeface="Calibri" pitchFamily="34" charset="-122"/>
                <a:cs typeface="Calibri" pitchFamily="34" charset="-120"/>
              </a:rPr>
              <a:t>on track to be most violent year since Taliban's return</a:t>
            </a:r>
            <a:endParaRPr lang="en-US" sz="1867" dirty="0"/>
          </a:p>
        </p:txBody>
      </p:sp>
    </p:spTree>
    <p:extLst>
      <p:ext uri="{BB962C8B-B14F-4D97-AF65-F5344CB8AC3E}">
        <p14:creationId xmlns:p14="http://schemas.microsoft.com/office/powerpoint/2010/main" val="4213499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873" y="0"/>
            <a:ext cx="8331199" cy="6858000"/>
          </a:xfrm>
          <a:prstGeom prst="rect">
            <a:avLst/>
          </a:prstGeom>
        </p:spPr>
      </p:pic>
    </p:spTree>
    <p:extLst>
      <p:ext uri="{BB962C8B-B14F-4D97-AF65-F5344CB8AC3E}">
        <p14:creationId xmlns:p14="http://schemas.microsoft.com/office/powerpoint/2010/main" val="5418501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853440"/>
          </a:xfrm>
          <a:prstGeom prst="rect">
            <a:avLst/>
          </a:prstGeom>
          <a:solidFill>
            <a:srgbClr val="C0392B"/>
          </a:solidFill>
          <a:ln/>
        </p:spPr>
      </p:sp>
      <p:sp>
        <p:nvSpPr>
          <p:cNvPr id="3" name="Text 1"/>
          <p:cNvSpPr/>
          <p:nvPr/>
        </p:nvSpPr>
        <p:spPr>
          <a:xfrm>
            <a:off x="365760" y="97536"/>
            <a:ext cx="11460480" cy="609600"/>
          </a:xfrm>
          <a:prstGeom prst="rect">
            <a:avLst/>
          </a:prstGeom>
          <a:noFill/>
          <a:ln/>
        </p:spPr>
        <p:txBody>
          <a:bodyPr wrap="square" rtlCol="0" anchor="ctr"/>
          <a:lstStyle/>
          <a:p>
            <a:r>
              <a:rPr lang="en-US" sz="2267" b="1" dirty="0">
                <a:solidFill>
                  <a:srgbClr val="FFFFFF"/>
                </a:solidFill>
                <a:latin typeface="Calibri" pitchFamily="34" charset="0"/>
                <a:ea typeface="Calibri" pitchFamily="34" charset="-122"/>
                <a:cs typeface="Calibri" pitchFamily="34" charset="-120"/>
              </a:rPr>
              <a:t>CASUALTIES &amp; ESCALATION TRENDS  |  2021–2025</a:t>
            </a:r>
            <a:endParaRPr lang="en-US" sz="2267" dirty="0"/>
          </a:p>
        </p:txBody>
      </p:sp>
      <p:graphicFrame>
        <p:nvGraphicFramePr>
          <p:cNvPr id="4" name="Chart 0"/>
          <p:cNvGraphicFramePr/>
          <p:nvPr/>
        </p:nvGraphicFramePr>
        <p:xfrm>
          <a:off x="365760" y="975360"/>
          <a:ext cx="7559040" cy="5242560"/>
        </p:xfrm>
        <a:graphic>
          <a:graphicData uri="http://schemas.openxmlformats.org/drawingml/2006/chart">
            <c:chart xmlns:c="http://schemas.openxmlformats.org/drawingml/2006/chart" xmlns:r="http://schemas.openxmlformats.org/officeDocument/2006/relationships" r:id="rId3"/>
          </a:graphicData>
        </a:graphic>
      </p:graphicFrame>
      <p:sp>
        <p:nvSpPr>
          <p:cNvPr id="5" name="Shape 2"/>
          <p:cNvSpPr/>
          <p:nvPr/>
        </p:nvSpPr>
        <p:spPr>
          <a:xfrm>
            <a:off x="8290560" y="999744"/>
            <a:ext cx="3535680" cy="1097280"/>
          </a:xfrm>
          <a:prstGeom prst="rect">
            <a:avLst/>
          </a:prstGeom>
          <a:solidFill>
            <a:srgbClr val="1B2A3B"/>
          </a:solidFill>
          <a:ln/>
        </p:spPr>
      </p:sp>
      <p:sp>
        <p:nvSpPr>
          <p:cNvPr id="6" name="Text 3"/>
          <p:cNvSpPr/>
          <p:nvPr/>
        </p:nvSpPr>
        <p:spPr>
          <a:xfrm>
            <a:off x="8351520" y="1048512"/>
            <a:ext cx="1341120" cy="999744"/>
          </a:xfrm>
          <a:prstGeom prst="rect">
            <a:avLst/>
          </a:prstGeom>
          <a:noFill/>
          <a:ln/>
        </p:spPr>
        <p:txBody>
          <a:bodyPr wrap="square" rtlCol="0" anchor="ctr"/>
          <a:lstStyle/>
          <a:p>
            <a:pPr algn="ctr"/>
            <a:r>
              <a:rPr lang="en-US" sz="3200" b="1" dirty="0">
                <a:solidFill>
                  <a:srgbClr val="C0392B"/>
                </a:solidFill>
                <a:latin typeface="Calibri" pitchFamily="34" charset="0"/>
                <a:ea typeface="Calibri" pitchFamily="34" charset="-122"/>
                <a:cs typeface="Calibri" pitchFamily="34" charset="-120"/>
              </a:rPr>
              <a:t>+45%</a:t>
            </a:r>
            <a:endParaRPr lang="en-US" sz="3200" dirty="0"/>
          </a:p>
        </p:txBody>
      </p:sp>
      <p:sp>
        <p:nvSpPr>
          <p:cNvPr id="7" name="Text 4"/>
          <p:cNvSpPr/>
          <p:nvPr/>
        </p:nvSpPr>
        <p:spPr>
          <a:xfrm>
            <a:off x="9631680" y="1048512"/>
            <a:ext cx="2011680" cy="999744"/>
          </a:xfrm>
          <a:prstGeom prst="rect">
            <a:avLst/>
          </a:prstGeom>
          <a:noFill/>
          <a:ln/>
        </p:spPr>
        <p:txBody>
          <a:bodyPr wrap="square" rtlCol="0" anchor="ctr"/>
          <a:lstStyle/>
          <a:p>
            <a:r>
              <a:rPr lang="en-US" sz="1333" dirty="0">
                <a:solidFill>
                  <a:srgbClr val="ECF0F1"/>
                </a:solidFill>
                <a:latin typeface="Calibri" pitchFamily="34" charset="0"/>
                <a:ea typeface="Calibri" pitchFamily="34" charset="-122"/>
                <a:cs typeface="Calibri" pitchFamily="34" charset="-120"/>
              </a:rPr>
              <a:t>Rise in terror deaths</a:t>
            </a:r>
            <a:endParaRPr lang="en-US" sz="1333" dirty="0"/>
          </a:p>
          <a:p>
            <a:r>
              <a:rPr lang="en-US" sz="1333" dirty="0">
                <a:solidFill>
                  <a:srgbClr val="ECF0F1"/>
                </a:solidFill>
                <a:latin typeface="Calibri" pitchFamily="34" charset="0"/>
                <a:ea typeface="Calibri" pitchFamily="34" charset="-122"/>
                <a:cs typeface="Calibri" pitchFamily="34" charset="-120"/>
              </a:rPr>
              <a:t>in 2024 alone</a:t>
            </a:r>
            <a:endParaRPr lang="en-US" sz="1333" dirty="0"/>
          </a:p>
        </p:txBody>
      </p:sp>
      <p:sp>
        <p:nvSpPr>
          <p:cNvPr id="8" name="Shape 5"/>
          <p:cNvSpPr/>
          <p:nvPr/>
        </p:nvSpPr>
        <p:spPr>
          <a:xfrm>
            <a:off x="8290560" y="2279904"/>
            <a:ext cx="3535680" cy="1097280"/>
          </a:xfrm>
          <a:prstGeom prst="rect">
            <a:avLst/>
          </a:prstGeom>
          <a:solidFill>
            <a:srgbClr val="1B2A3B"/>
          </a:solidFill>
          <a:ln/>
        </p:spPr>
      </p:sp>
      <p:sp>
        <p:nvSpPr>
          <p:cNvPr id="9" name="Text 6"/>
          <p:cNvSpPr/>
          <p:nvPr/>
        </p:nvSpPr>
        <p:spPr>
          <a:xfrm>
            <a:off x="8351520" y="2328672"/>
            <a:ext cx="1341120" cy="999744"/>
          </a:xfrm>
          <a:prstGeom prst="rect">
            <a:avLst/>
          </a:prstGeom>
          <a:noFill/>
          <a:ln/>
        </p:spPr>
        <p:txBody>
          <a:bodyPr wrap="square" rtlCol="0" anchor="ctr"/>
          <a:lstStyle/>
          <a:p>
            <a:pPr algn="ctr"/>
            <a:r>
              <a:rPr lang="en-US" sz="3200" b="1" dirty="0">
                <a:solidFill>
                  <a:srgbClr val="C0392B"/>
                </a:solidFill>
                <a:latin typeface="Calibri" pitchFamily="34" charset="0"/>
                <a:ea typeface="Calibri" pitchFamily="34" charset="-122"/>
                <a:cs typeface="Calibri" pitchFamily="34" charset="-120"/>
              </a:rPr>
              <a:t>1,081</a:t>
            </a:r>
            <a:endParaRPr lang="en-US" sz="3200" dirty="0"/>
          </a:p>
        </p:txBody>
      </p:sp>
      <p:sp>
        <p:nvSpPr>
          <p:cNvPr id="10" name="Text 7"/>
          <p:cNvSpPr/>
          <p:nvPr/>
        </p:nvSpPr>
        <p:spPr>
          <a:xfrm>
            <a:off x="9631680" y="2328672"/>
            <a:ext cx="2011680" cy="999744"/>
          </a:xfrm>
          <a:prstGeom prst="rect">
            <a:avLst/>
          </a:prstGeom>
          <a:noFill/>
          <a:ln/>
        </p:spPr>
        <p:txBody>
          <a:bodyPr wrap="square" rtlCol="0" anchor="ctr"/>
          <a:lstStyle/>
          <a:p>
            <a:r>
              <a:rPr lang="en-US" sz="1333" dirty="0">
                <a:solidFill>
                  <a:srgbClr val="ECF0F1"/>
                </a:solidFill>
                <a:latin typeface="Calibri" pitchFamily="34" charset="0"/>
                <a:ea typeface="Calibri" pitchFamily="34" charset="-122"/>
                <a:cs typeface="Calibri" pitchFamily="34" charset="-120"/>
              </a:rPr>
              <a:t>Terror-related</a:t>
            </a:r>
            <a:endParaRPr lang="en-US" sz="1333" dirty="0"/>
          </a:p>
          <a:p>
            <a:r>
              <a:rPr lang="en-US" sz="1333" dirty="0">
                <a:solidFill>
                  <a:srgbClr val="ECF0F1"/>
                </a:solidFill>
                <a:latin typeface="Calibri" pitchFamily="34" charset="0"/>
                <a:ea typeface="Calibri" pitchFamily="34" charset="-122"/>
                <a:cs typeface="Calibri" pitchFamily="34" charset="-120"/>
              </a:rPr>
              <a:t>deaths in 2024</a:t>
            </a:r>
            <a:endParaRPr lang="en-US" sz="1333" dirty="0"/>
          </a:p>
        </p:txBody>
      </p:sp>
      <p:sp>
        <p:nvSpPr>
          <p:cNvPr id="11" name="Shape 8"/>
          <p:cNvSpPr/>
          <p:nvPr/>
        </p:nvSpPr>
        <p:spPr>
          <a:xfrm>
            <a:off x="8290560" y="3560064"/>
            <a:ext cx="3535680" cy="1097280"/>
          </a:xfrm>
          <a:prstGeom prst="rect">
            <a:avLst/>
          </a:prstGeom>
          <a:solidFill>
            <a:srgbClr val="1B2A3B"/>
          </a:solidFill>
          <a:ln/>
        </p:spPr>
      </p:sp>
      <p:sp>
        <p:nvSpPr>
          <p:cNvPr id="12" name="Text 9"/>
          <p:cNvSpPr/>
          <p:nvPr/>
        </p:nvSpPr>
        <p:spPr>
          <a:xfrm>
            <a:off x="8351520" y="3608832"/>
            <a:ext cx="1341120" cy="999744"/>
          </a:xfrm>
          <a:prstGeom prst="rect">
            <a:avLst/>
          </a:prstGeom>
          <a:noFill/>
          <a:ln/>
        </p:spPr>
        <p:txBody>
          <a:bodyPr wrap="square" rtlCol="0" anchor="ctr"/>
          <a:lstStyle/>
          <a:p>
            <a:pPr algn="ctr"/>
            <a:r>
              <a:rPr lang="en-US" sz="3200" b="1" dirty="0">
                <a:solidFill>
                  <a:srgbClr val="C0392B"/>
                </a:solidFill>
                <a:latin typeface="Calibri" pitchFamily="34" charset="0"/>
                <a:ea typeface="Calibri" pitchFamily="34" charset="-122"/>
                <a:cs typeface="Calibri" pitchFamily="34" charset="-120"/>
              </a:rPr>
              <a:t>73%</a:t>
            </a:r>
            <a:endParaRPr lang="en-US" sz="3200" dirty="0"/>
          </a:p>
        </p:txBody>
      </p:sp>
      <p:sp>
        <p:nvSpPr>
          <p:cNvPr id="13" name="Text 10"/>
          <p:cNvSpPr/>
          <p:nvPr/>
        </p:nvSpPr>
        <p:spPr>
          <a:xfrm>
            <a:off x="9631680" y="3608832"/>
            <a:ext cx="2011680" cy="999744"/>
          </a:xfrm>
          <a:prstGeom prst="rect">
            <a:avLst/>
          </a:prstGeom>
          <a:noFill/>
          <a:ln/>
        </p:spPr>
        <p:txBody>
          <a:bodyPr wrap="square" rtlCol="0" anchor="ctr"/>
          <a:lstStyle/>
          <a:p>
            <a:r>
              <a:rPr lang="en-US" sz="1333" dirty="0">
                <a:solidFill>
                  <a:srgbClr val="ECF0F1"/>
                </a:solidFill>
                <a:latin typeface="Calibri" pitchFamily="34" charset="0"/>
                <a:ea typeface="Calibri" pitchFamily="34" charset="-122"/>
                <a:cs typeface="Calibri" pitchFamily="34" charset="-120"/>
              </a:rPr>
              <a:t>Overall attack increase</a:t>
            </a:r>
            <a:endParaRPr lang="en-US" sz="1333" dirty="0"/>
          </a:p>
          <a:p>
            <a:r>
              <a:rPr lang="en-US" sz="1333" dirty="0">
                <a:solidFill>
                  <a:srgbClr val="ECF0F1"/>
                </a:solidFill>
                <a:latin typeface="Calibri" pitchFamily="34" charset="0"/>
                <a:ea typeface="Calibri" pitchFamily="34" charset="-122"/>
                <a:cs typeface="Calibri" pitchFamily="34" charset="-120"/>
              </a:rPr>
              <a:t>vs. pre-2021 baseline</a:t>
            </a:r>
            <a:endParaRPr lang="en-US" sz="1333" dirty="0"/>
          </a:p>
        </p:txBody>
      </p:sp>
      <p:sp>
        <p:nvSpPr>
          <p:cNvPr id="14" name="Shape 11"/>
          <p:cNvSpPr/>
          <p:nvPr/>
        </p:nvSpPr>
        <p:spPr>
          <a:xfrm>
            <a:off x="8290560" y="4840224"/>
            <a:ext cx="3535680" cy="1097280"/>
          </a:xfrm>
          <a:prstGeom prst="rect">
            <a:avLst/>
          </a:prstGeom>
          <a:solidFill>
            <a:srgbClr val="1B2A3B"/>
          </a:solidFill>
          <a:ln/>
        </p:spPr>
      </p:sp>
      <p:sp>
        <p:nvSpPr>
          <p:cNvPr id="15" name="Text 12"/>
          <p:cNvSpPr/>
          <p:nvPr/>
        </p:nvSpPr>
        <p:spPr>
          <a:xfrm>
            <a:off x="8351520" y="4888992"/>
            <a:ext cx="1341120" cy="999744"/>
          </a:xfrm>
          <a:prstGeom prst="rect">
            <a:avLst/>
          </a:prstGeom>
          <a:noFill/>
          <a:ln/>
        </p:spPr>
        <p:txBody>
          <a:bodyPr wrap="square" rtlCol="0" anchor="ctr"/>
          <a:lstStyle/>
          <a:p>
            <a:pPr algn="ctr"/>
            <a:r>
              <a:rPr lang="en-US" sz="3200" b="1" dirty="0">
                <a:solidFill>
                  <a:srgbClr val="C0392B"/>
                </a:solidFill>
                <a:latin typeface="Calibri" pitchFamily="34" charset="0"/>
                <a:ea typeface="Calibri" pitchFamily="34" charset="-122"/>
                <a:cs typeface="Calibri" pitchFamily="34" charset="-120"/>
              </a:rPr>
              <a:t>34%</a:t>
            </a:r>
            <a:endParaRPr lang="en-US" sz="3200" dirty="0"/>
          </a:p>
        </p:txBody>
      </p:sp>
      <p:sp>
        <p:nvSpPr>
          <p:cNvPr id="16" name="Text 13"/>
          <p:cNvSpPr/>
          <p:nvPr/>
        </p:nvSpPr>
        <p:spPr>
          <a:xfrm>
            <a:off x="9631680" y="4888992"/>
            <a:ext cx="2011680" cy="999744"/>
          </a:xfrm>
          <a:prstGeom prst="rect">
            <a:avLst/>
          </a:prstGeom>
          <a:noFill/>
          <a:ln/>
        </p:spPr>
        <p:txBody>
          <a:bodyPr wrap="square" rtlCol="0" anchor="ctr"/>
          <a:lstStyle/>
          <a:p>
            <a:r>
              <a:rPr lang="en-US" sz="1333" dirty="0">
                <a:solidFill>
                  <a:srgbClr val="ECF0F1"/>
                </a:solidFill>
                <a:latin typeface="Calibri" pitchFamily="34" charset="0"/>
                <a:ea typeface="Calibri" pitchFamily="34" charset="-122"/>
                <a:cs typeface="Calibri" pitchFamily="34" charset="-120"/>
              </a:rPr>
              <a:t>Violence surge</a:t>
            </a:r>
            <a:endParaRPr lang="en-US" sz="1333" dirty="0"/>
          </a:p>
          <a:p>
            <a:r>
              <a:rPr lang="en-US" sz="1333" dirty="0">
                <a:solidFill>
                  <a:srgbClr val="ECF0F1"/>
                </a:solidFill>
                <a:latin typeface="Calibri" pitchFamily="34" charset="0"/>
                <a:ea typeface="Calibri" pitchFamily="34" charset="-122"/>
                <a:cs typeface="Calibri" pitchFamily="34" charset="-120"/>
              </a:rPr>
              <a:t>in 2025 vs. 2024</a:t>
            </a:r>
            <a:endParaRPr lang="en-US" sz="1333" dirty="0"/>
          </a:p>
        </p:txBody>
      </p:sp>
    </p:spTree>
    <p:extLst>
      <p:ext uri="{BB962C8B-B14F-4D97-AF65-F5344CB8AC3E}">
        <p14:creationId xmlns:p14="http://schemas.microsoft.com/office/powerpoint/2010/main" val="15814950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792480"/>
          </a:xfrm>
          <a:prstGeom prst="rect">
            <a:avLst/>
          </a:prstGeom>
          <a:solidFill>
            <a:srgbClr val="C0392B"/>
          </a:solidFill>
          <a:ln/>
        </p:spPr>
      </p:sp>
      <p:sp>
        <p:nvSpPr>
          <p:cNvPr id="3" name="Text 1"/>
          <p:cNvSpPr/>
          <p:nvPr/>
        </p:nvSpPr>
        <p:spPr>
          <a:xfrm>
            <a:off x="365760" y="85344"/>
            <a:ext cx="11460480" cy="609600"/>
          </a:xfrm>
          <a:prstGeom prst="rect">
            <a:avLst/>
          </a:prstGeom>
          <a:noFill/>
          <a:ln/>
        </p:spPr>
        <p:txBody>
          <a:bodyPr wrap="square" rtlCol="0" anchor="ctr"/>
          <a:lstStyle/>
          <a:p>
            <a:r>
              <a:rPr lang="en-US" sz="2400" b="1" dirty="0">
                <a:solidFill>
                  <a:srgbClr val="FFFFFF"/>
                </a:solidFill>
                <a:latin typeface="Calibri" pitchFamily="34" charset="0"/>
                <a:ea typeface="Calibri" pitchFamily="34" charset="-122"/>
                <a:cs typeface="Calibri" pitchFamily="34" charset="-120"/>
              </a:rPr>
              <a:t>STRATEGIC OUTLOOK &amp; CONCLUSIONS</a:t>
            </a:r>
            <a:endParaRPr lang="en-US" sz="2400" dirty="0"/>
          </a:p>
        </p:txBody>
      </p:sp>
      <p:sp>
        <p:nvSpPr>
          <p:cNvPr id="4" name="Shape 2"/>
          <p:cNvSpPr/>
          <p:nvPr/>
        </p:nvSpPr>
        <p:spPr>
          <a:xfrm>
            <a:off x="365760" y="914400"/>
            <a:ext cx="5425440" cy="487680"/>
          </a:xfrm>
          <a:prstGeom prst="rect">
            <a:avLst/>
          </a:prstGeom>
          <a:solidFill>
            <a:srgbClr val="C0392B"/>
          </a:solidFill>
          <a:ln/>
        </p:spPr>
      </p:sp>
      <p:sp>
        <p:nvSpPr>
          <p:cNvPr id="5" name="Text 3"/>
          <p:cNvSpPr/>
          <p:nvPr/>
        </p:nvSpPr>
        <p:spPr>
          <a:xfrm>
            <a:off x="365760" y="914400"/>
            <a:ext cx="5425440" cy="487680"/>
          </a:xfrm>
          <a:prstGeom prst="rect">
            <a:avLst/>
          </a:prstGeom>
          <a:noFill/>
          <a:ln/>
        </p:spPr>
        <p:txBody>
          <a:bodyPr wrap="square" rtlCol="0" anchor="ctr"/>
          <a:lstStyle/>
          <a:p>
            <a:pPr algn="ctr"/>
            <a:r>
              <a:rPr lang="en-US" sz="1600" b="1" dirty="0">
                <a:solidFill>
                  <a:srgbClr val="FFFFFF"/>
                </a:solidFill>
                <a:latin typeface="Calibri" pitchFamily="34" charset="0"/>
                <a:ea typeface="Calibri" pitchFamily="34" charset="-122"/>
                <a:cs typeface="Calibri" pitchFamily="34" charset="-120"/>
              </a:rPr>
              <a:t>KEY FAILURES</a:t>
            </a:r>
            <a:endParaRPr lang="en-US" sz="1600" dirty="0"/>
          </a:p>
        </p:txBody>
      </p:sp>
      <p:sp>
        <p:nvSpPr>
          <p:cNvPr id="6" name="Shape 4"/>
          <p:cNvSpPr/>
          <p:nvPr/>
        </p:nvSpPr>
        <p:spPr>
          <a:xfrm>
            <a:off x="365760" y="1487424"/>
            <a:ext cx="5425440" cy="768096"/>
          </a:xfrm>
          <a:prstGeom prst="rect">
            <a:avLst/>
          </a:prstGeom>
          <a:solidFill>
            <a:srgbClr val="1B2A3B"/>
          </a:solidFill>
          <a:ln/>
        </p:spPr>
      </p:sp>
      <p:sp>
        <p:nvSpPr>
          <p:cNvPr id="7" name="Shape 5"/>
          <p:cNvSpPr/>
          <p:nvPr/>
        </p:nvSpPr>
        <p:spPr>
          <a:xfrm>
            <a:off x="365760" y="1487424"/>
            <a:ext cx="85344" cy="768096"/>
          </a:xfrm>
          <a:prstGeom prst="rect">
            <a:avLst/>
          </a:prstGeom>
          <a:solidFill>
            <a:srgbClr val="C0392B"/>
          </a:solidFill>
          <a:ln/>
        </p:spPr>
      </p:sp>
      <p:sp>
        <p:nvSpPr>
          <p:cNvPr id="8" name="Text 6"/>
          <p:cNvSpPr/>
          <p:nvPr/>
        </p:nvSpPr>
        <p:spPr>
          <a:xfrm>
            <a:off x="536448" y="1487424"/>
            <a:ext cx="5181600" cy="768096"/>
          </a:xfrm>
          <a:prstGeom prst="rect">
            <a:avLst/>
          </a:prstGeom>
          <a:noFill/>
          <a:ln/>
        </p:spPr>
        <p:txBody>
          <a:bodyPr wrap="square" rtlCol="0" anchor="ctr"/>
          <a:lstStyle/>
          <a:p>
            <a:r>
              <a:rPr lang="en-US" sz="1333" dirty="0">
                <a:solidFill>
                  <a:srgbClr val="ECF0F1"/>
                </a:solidFill>
                <a:latin typeface="Calibri" pitchFamily="34" charset="0"/>
                <a:ea typeface="Calibri" pitchFamily="34" charset="-122"/>
                <a:cs typeface="Calibri" pitchFamily="34" charset="-120"/>
              </a:rPr>
              <a:t>Afghan safe havens remain — Taliban actively supports TTP</a:t>
            </a:r>
            <a:endParaRPr lang="en-US" sz="1333" dirty="0"/>
          </a:p>
        </p:txBody>
      </p:sp>
      <p:sp>
        <p:nvSpPr>
          <p:cNvPr id="9" name="Shape 7"/>
          <p:cNvSpPr/>
          <p:nvPr/>
        </p:nvSpPr>
        <p:spPr>
          <a:xfrm>
            <a:off x="365760" y="2377440"/>
            <a:ext cx="5425440" cy="768096"/>
          </a:xfrm>
          <a:prstGeom prst="rect">
            <a:avLst/>
          </a:prstGeom>
          <a:solidFill>
            <a:srgbClr val="1B2A3B"/>
          </a:solidFill>
          <a:ln/>
        </p:spPr>
      </p:sp>
      <p:sp>
        <p:nvSpPr>
          <p:cNvPr id="10" name="Shape 8"/>
          <p:cNvSpPr/>
          <p:nvPr/>
        </p:nvSpPr>
        <p:spPr>
          <a:xfrm>
            <a:off x="365760" y="2377440"/>
            <a:ext cx="85344" cy="768096"/>
          </a:xfrm>
          <a:prstGeom prst="rect">
            <a:avLst/>
          </a:prstGeom>
          <a:solidFill>
            <a:srgbClr val="C0392B"/>
          </a:solidFill>
          <a:ln/>
        </p:spPr>
      </p:sp>
      <p:sp>
        <p:nvSpPr>
          <p:cNvPr id="11" name="Text 9"/>
          <p:cNvSpPr/>
          <p:nvPr/>
        </p:nvSpPr>
        <p:spPr>
          <a:xfrm>
            <a:off x="536448" y="2377440"/>
            <a:ext cx="5181600" cy="768096"/>
          </a:xfrm>
          <a:prstGeom prst="rect">
            <a:avLst/>
          </a:prstGeom>
          <a:noFill/>
          <a:ln/>
        </p:spPr>
        <p:txBody>
          <a:bodyPr wrap="square" rtlCol="0" anchor="ctr"/>
          <a:lstStyle/>
          <a:p>
            <a:r>
              <a:rPr lang="en-US" sz="1333" dirty="0">
                <a:solidFill>
                  <a:srgbClr val="ECF0F1"/>
                </a:solidFill>
                <a:latin typeface="Calibri" pitchFamily="34" charset="0"/>
                <a:ea typeface="Calibri" pitchFamily="34" charset="-122"/>
                <a:cs typeface="Calibri" pitchFamily="34" charset="-120"/>
              </a:rPr>
              <a:t>2021–22 amnesty talks failed; TTP used ceasefire to rearm</a:t>
            </a:r>
            <a:endParaRPr lang="en-US" sz="1333" dirty="0"/>
          </a:p>
        </p:txBody>
      </p:sp>
      <p:sp>
        <p:nvSpPr>
          <p:cNvPr id="12" name="Shape 10"/>
          <p:cNvSpPr/>
          <p:nvPr/>
        </p:nvSpPr>
        <p:spPr>
          <a:xfrm>
            <a:off x="365760" y="3267456"/>
            <a:ext cx="5425440" cy="768096"/>
          </a:xfrm>
          <a:prstGeom prst="rect">
            <a:avLst/>
          </a:prstGeom>
          <a:solidFill>
            <a:srgbClr val="1B2A3B"/>
          </a:solidFill>
          <a:ln/>
        </p:spPr>
      </p:sp>
      <p:sp>
        <p:nvSpPr>
          <p:cNvPr id="13" name="Shape 11"/>
          <p:cNvSpPr/>
          <p:nvPr/>
        </p:nvSpPr>
        <p:spPr>
          <a:xfrm>
            <a:off x="365760" y="3267456"/>
            <a:ext cx="85344" cy="768096"/>
          </a:xfrm>
          <a:prstGeom prst="rect">
            <a:avLst/>
          </a:prstGeom>
          <a:solidFill>
            <a:srgbClr val="C0392B"/>
          </a:solidFill>
          <a:ln/>
        </p:spPr>
      </p:sp>
      <p:sp>
        <p:nvSpPr>
          <p:cNvPr id="14" name="Text 12"/>
          <p:cNvSpPr/>
          <p:nvPr/>
        </p:nvSpPr>
        <p:spPr>
          <a:xfrm>
            <a:off x="536448" y="3267456"/>
            <a:ext cx="5181600" cy="768096"/>
          </a:xfrm>
          <a:prstGeom prst="rect">
            <a:avLst/>
          </a:prstGeom>
          <a:noFill/>
          <a:ln/>
        </p:spPr>
        <p:txBody>
          <a:bodyPr wrap="square" rtlCol="0" anchor="ctr"/>
          <a:lstStyle/>
          <a:p>
            <a:r>
              <a:rPr lang="en-US" sz="1333" dirty="0">
                <a:solidFill>
                  <a:srgbClr val="ECF0F1"/>
                </a:solidFill>
                <a:latin typeface="Calibri" pitchFamily="34" charset="0"/>
                <a:ea typeface="Calibri" pitchFamily="34" charset="-122"/>
                <a:cs typeface="Calibri" pitchFamily="34" charset="-120"/>
              </a:rPr>
              <a:t>Durand Line non-recognition creates diplomatic deadlock</a:t>
            </a:r>
            <a:endParaRPr lang="en-US" sz="1333" dirty="0"/>
          </a:p>
        </p:txBody>
      </p:sp>
      <p:sp>
        <p:nvSpPr>
          <p:cNvPr id="15" name="Shape 13"/>
          <p:cNvSpPr/>
          <p:nvPr/>
        </p:nvSpPr>
        <p:spPr>
          <a:xfrm>
            <a:off x="365760" y="4157472"/>
            <a:ext cx="5425440" cy="768096"/>
          </a:xfrm>
          <a:prstGeom prst="rect">
            <a:avLst/>
          </a:prstGeom>
          <a:solidFill>
            <a:srgbClr val="1B2A3B"/>
          </a:solidFill>
          <a:ln/>
        </p:spPr>
      </p:sp>
      <p:sp>
        <p:nvSpPr>
          <p:cNvPr id="16" name="Shape 14"/>
          <p:cNvSpPr/>
          <p:nvPr/>
        </p:nvSpPr>
        <p:spPr>
          <a:xfrm>
            <a:off x="365760" y="4157472"/>
            <a:ext cx="85344" cy="768096"/>
          </a:xfrm>
          <a:prstGeom prst="rect">
            <a:avLst/>
          </a:prstGeom>
          <a:solidFill>
            <a:srgbClr val="C0392B"/>
          </a:solidFill>
          <a:ln/>
        </p:spPr>
      </p:sp>
      <p:sp>
        <p:nvSpPr>
          <p:cNvPr id="17" name="Text 15"/>
          <p:cNvSpPr/>
          <p:nvPr/>
        </p:nvSpPr>
        <p:spPr>
          <a:xfrm>
            <a:off x="536448" y="4157472"/>
            <a:ext cx="5181600" cy="768096"/>
          </a:xfrm>
          <a:prstGeom prst="rect">
            <a:avLst/>
          </a:prstGeom>
          <a:noFill/>
          <a:ln/>
        </p:spPr>
        <p:txBody>
          <a:bodyPr wrap="square" rtlCol="0" anchor="ctr"/>
          <a:lstStyle/>
          <a:p>
            <a:r>
              <a:rPr lang="en-US" sz="1333" dirty="0">
                <a:solidFill>
                  <a:srgbClr val="ECF0F1"/>
                </a:solidFill>
                <a:latin typeface="Calibri" pitchFamily="34" charset="0"/>
                <a:ea typeface="Calibri" pitchFamily="34" charset="-122"/>
                <a:cs typeface="Calibri" pitchFamily="34" charset="-120"/>
              </a:rPr>
              <a:t>Low conviction rates undermine the National Action Plan</a:t>
            </a:r>
            <a:endParaRPr lang="en-US" sz="1333" dirty="0"/>
          </a:p>
        </p:txBody>
      </p:sp>
      <p:sp>
        <p:nvSpPr>
          <p:cNvPr id="18" name="Shape 16"/>
          <p:cNvSpPr/>
          <p:nvPr/>
        </p:nvSpPr>
        <p:spPr>
          <a:xfrm>
            <a:off x="365760" y="5047488"/>
            <a:ext cx="5425440" cy="768096"/>
          </a:xfrm>
          <a:prstGeom prst="rect">
            <a:avLst/>
          </a:prstGeom>
          <a:solidFill>
            <a:srgbClr val="1B2A3B"/>
          </a:solidFill>
          <a:ln/>
        </p:spPr>
      </p:sp>
      <p:sp>
        <p:nvSpPr>
          <p:cNvPr id="19" name="Shape 17"/>
          <p:cNvSpPr/>
          <p:nvPr/>
        </p:nvSpPr>
        <p:spPr>
          <a:xfrm>
            <a:off x="365760" y="5047488"/>
            <a:ext cx="85344" cy="768096"/>
          </a:xfrm>
          <a:prstGeom prst="rect">
            <a:avLst/>
          </a:prstGeom>
          <a:solidFill>
            <a:srgbClr val="C0392B"/>
          </a:solidFill>
          <a:ln/>
        </p:spPr>
      </p:sp>
      <p:sp>
        <p:nvSpPr>
          <p:cNvPr id="20" name="Text 18"/>
          <p:cNvSpPr/>
          <p:nvPr/>
        </p:nvSpPr>
        <p:spPr>
          <a:xfrm>
            <a:off x="536448" y="5047488"/>
            <a:ext cx="5181600" cy="768096"/>
          </a:xfrm>
          <a:prstGeom prst="rect">
            <a:avLst/>
          </a:prstGeom>
          <a:noFill/>
          <a:ln/>
        </p:spPr>
        <p:txBody>
          <a:bodyPr wrap="square" rtlCol="0" anchor="ctr"/>
          <a:lstStyle/>
          <a:p>
            <a:r>
              <a:rPr lang="en-US" sz="1333" dirty="0">
                <a:solidFill>
                  <a:srgbClr val="ECF0F1"/>
                </a:solidFill>
                <a:latin typeface="Calibri" pitchFamily="34" charset="0"/>
                <a:ea typeface="Calibri" pitchFamily="34" charset="-122"/>
                <a:cs typeface="Calibri" pitchFamily="34" charset="-120"/>
              </a:rPr>
              <a:t>Political divisions obstruct civilian CT leadership</a:t>
            </a:r>
            <a:endParaRPr lang="en-US" sz="1333" dirty="0"/>
          </a:p>
        </p:txBody>
      </p:sp>
      <p:sp>
        <p:nvSpPr>
          <p:cNvPr id="21" name="Shape 19"/>
          <p:cNvSpPr/>
          <p:nvPr/>
        </p:nvSpPr>
        <p:spPr>
          <a:xfrm>
            <a:off x="6400800" y="914400"/>
            <a:ext cx="5425440" cy="487680"/>
          </a:xfrm>
          <a:prstGeom prst="rect">
            <a:avLst/>
          </a:prstGeom>
          <a:solidFill>
            <a:srgbClr val="1ABC9C"/>
          </a:solidFill>
          <a:ln/>
        </p:spPr>
      </p:sp>
      <p:sp>
        <p:nvSpPr>
          <p:cNvPr id="22" name="Text 20"/>
          <p:cNvSpPr/>
          <p:nvPr/>
        </p:nvSpPr>
        <p:spPr>
          <a:xfrm>
            <a:off x="6400800" y="914400"/>
            <a:ext cx="5425440" cy="487680"/>
          </a:xfrm>
          <a:prstGeom prst="rect">
            <a:avLst/>
          </a:prstGeom>
          <a:noFill/>
          <a:ln/>
        </p:spPr>
        <p:txBody>
          <a:bodyPr wrap="square" rtlCol="0" anchor="ctr"/>
          <a:lstStyle/>
          <a:p>
            <a:pPr algn="ctr"/>
            <a:r>
              <a:rPr lang="en-US" sz="1600" b="1" dirty="0">
                <a:solidFill>
                  <a:srgbClr val="FFFFFF"/>
                </a:solidFill>
                <a:latin typeface="Calibri" pitchFamily="34" charset="0"/>
                <a:ea typeface="Calibri" pitchFamily="34" charset="-122"/>
                <a:cs typeface="Calibri" pitchFamily="34" charset="-120"/>
              </a:rPr>
              <a:t>ACTIONS NEEDED</a:t>
            </a:r>
            <a:endParaRPr lang="en-US" sz="1600" dirty="0"/>
          </a:p>
        </p:txBody>
      </p:sp>
      <p:sp>
        <p:nvSpPr>
          <p:cNvPr id="23" name="Shape 21"/>
          <p:cNvSpPr/>
          <p:nvPr/>
        </p:nvSpPr>
        <p:spPr>
          <a:xfrm>
            <a:off x="6400800" y="1487424"/>
            <a:ext cx="5425440" cy="768096"/>
          </a:xfrm>
          <a:prstGeom prst="rect">
            <a:avLst/>
          </a:prstGeom>
          <a:solidFill>
            <a:srgbClr val="1B2A3B"/>
          </a:solidFill>
          <a:ln/>
        </p:spPr>
      </p:sp>
      <p:sp>
        <p:nvSpPr>
          <p:cNvPr id="24" name="Shape 22"/>
          <p:cNvSpPr/>
          <p:nvPr/>
        </p:nvSpPr>
        <p:spPr>
          <a:xfrm>
            <a:off x="6400800" y="1487424"/>
            <a:ext cx="85344" cy="768096"/>
          </a:xfrm>
          <a:prstGeom prst="rect">
            <a:avLst/>
          </a:prstGeom>
          <a:solidFill>
            <a:srgbClr val="1ABC9C"/>
          </a:solidFill>
          <a:ln/>
        </p:spPr>
      </p:sp>
      <p:sp>
        <p:nvSpPr>
          <p:cNvPr id="25" name="Text 23"/>
          <p:cNvSpPr/>
          <p:nvPr/>
        </p:nvSpPr>
        <p:spPr>
          <a:xfrm>
            <a:off x="6571488" y="1487424"/>
            <a:ext cx="5181600" cy="768096"/>
          </a:xfrm>
          <a:prstGeom prst="rect">
            <a:avLst/>
          </a:prstGeom>
          <a:noFill/>
          <a:ln/>
        </p:spPr>
        <p:txBody>
          <a:bodyPr wrap="square" rtlCol="0" anchor="ctr"/>
          <a:lstStyle/>
          <a:p>
            <a:r>
              <a:rPr lang="en-US" sz="1333" dirty="0">
                <a:solidFill>
                  <a:srgbClr val="ECF0F1"/>
                </a:solidFill>
                <a:latin typeface="Calibri" pitchFamily="34" charset="0"/>
                <a:ea typeface="Calibri" pitchFamily="34" charset="-122"/>
                <a:cs typeface="Calibri" pitchFamily="34" charset="-120"/>
              </a:rPr>
              <a:t>Sustained diplomatic pressure on Kabul to deny TTP safe havens</a:t>
            </a:r>
            <a:endParaRPr lang="en-US" sz="1333" dirty="0"/>
          </a:p>
        </p:txBody>
      </p:sp>
      <p:sp>
        <p:nvSpPr>
          <p:cNvPr id="26" name="Shape 24"/>
          <p:cNvSpPr/>
          <p:nvPr/>
        </p:nvSpPr>
        <p:spPr>
          <a:xfrm>
            <a:off x="6400800" y="2377440"/>
            <a:ext cx="5425440" cy="768096"/>
          </a:xfrm>
          <a:prstGeom prst="rect">
            <a:avLst/>
          </a:prstGeom>
          <a:solidFill>
            <a:srgbClr val="1B2A3B"/>
          </a:solidFill>
          <a:ln/>
        </p:spPr>
      </p:sp>
      <p:sp>
        <p:nvSpPr>
          <p:cNvPr id="27" name="Shape 25"/>
          <p:cNvSpPr/>
          <p:nvPr/>
        </p:nvSpPr>
        <p:spPr>
          <a:xfrm>
            <a:off x="6400800" y="2377440"/>
            <a:ext cx="85344" cy="768096"/>
          </a:xfrm>
          <a:prstGeom prst="rect">
            <a:avLst/>
          </a:prstGeom>
          <a:solidFill>
            <a:srgbClr val="1ABC9C"/>
          </a:solidFill>
          <a:ln/>
        </p:spPr>
      </p:sp>
      <p:sp>
        <p:nvSpPr>
          <p:cNvPr id="28" name="Text 26"/>
          <p:cNvSpPr/>
          <p:nvPr/>
        </p:nvSpPr>
        <p:spPr>
          <a:xfrm>
            <a:off x="6571488" y="2377440"/>
            <a:ext cx="5181600" cy="768096"/>
          </a:xfrm>
          <a:prstGeom prst="rect">
            <a:avLst/>
          </a:prstGeom>
          <a:noFill/>
          <a:ln/>
        </p:spPr>
        <p:txBody>
          <a:bodyPr wrap="square" rtlCol="0" anchor="ctr"/>
          <a:lstStyle/>
          <a:p>
            <a:r>
              <a:rPr lang="en-US" sz="1333" dirty="0">
                <a:solidFill>
                  <a:srgbClr val="ECF0F1"/>
                </a:solidFill>
                <a:latin typeface="Calibri" pitchFamily="34" charset="0"/>
                <a:ea typeface="Calibri" pitchFamily="34" charset="-122"/>
                <a:cs typeface="Calibri" pitchFamily="34" charset="-120"/>
              </a:rPr>
              <a:t>Balance kinetic ops with civilian development in KP &amp; Balochistan</a:t>
            </a:r>
            <a:endParaRPr lang="en-US" sz="1333" dirty="0"/>
          </a:p>
        </p:txBody>
      </p:sp>
      <p:sp>
        <p:nvSpPr>
          <p:cNvPr id="29" name="Shape 27"/>
          <p:cNvSpPr/>
          <p:nvPr/>
        </p:nvSpPr>
        <p:spPr>
          <a:xfrm>
            <a:off x="6400800" y="3267456"/>
            <a:ext cx="5425440" cy="768096"/>
          </a:xfrm>
          <a:prstGeom prst="rect">
            <a:avLst/>
          </a:prstGeom>
          <a:solidFill>
            <a:srgbClr val="1B2A3B"/>
          </a:solidFill>
          <a:ln/>
        </p:spPr>
      </p:sp>
      <p:sp>
        <p:nvSpPr>
          <p:cNvPr id="30" name="Shape 28"/>
          <p:cNvSpPr/>
          <p:nvPr/>
        </p:nvSpPr>
        <p:spPr>
          <a:xfrm>
            <a:off x="6400800" y="3267456"/>
            <a:ext cx="85344" cy="768096"/>
          </a:xfrm>
          <a:prstGeom prst="rect">
            <a:avLst/>
          </a:prstGeom>
          <a:solidFill>
            <a:srgbClr val="1ABC9C"/>
          </a:solidFill>
          <a:ln/>
        </p:spPr>
      </p:sp>
      <p:sp>
        <p:nvSpPr>
          <p:cNvPr id="31" name="Text 29"/>
          <p:cNvSpPr/>
          <p:nvPr/>
        </p:nvSpPr>
        <p:spPr>
          <a:xfrm>
            <a:off x="6571488" y="3267456"/>
            <a:ext cx="5181600" cy="768096"/>
          </a:xfrm>
          <a:prstGeom prst="rect">
            <a:avLst/>
          </a:prstGeom>
          <a:noFill/>
          <a:ln/>
        </p:spPr>
        <p:txBody>
          <a:bodyPr wrap="square" rtlCol="0" anchor="ctr"/>
          <a:lstStyle/>
          <a:p>
            <a:r>
              <a:rPr lang="en-US" sz="1333" dirty="0">
                <a:solidFill>
                  <a:srgbClr val="ECF0F1"/>
                </a:solidFill>
                <a:latin typeface="Calibri" pitchFamily="34" charset="0"/>
                <a:ea typeface="Calibri" pitchFamily="34" charset="-122"/>
                <a:cs typeface="Calibri" pitchFamily="34" charset="-120"/>
              </a:rPr>
              <a:t>Close remaining 2% of Durand Line fencing gaps urgently</a:t>
            </a:r>
            <a:endParaRPr lang="en-US" sz="1333" dirty="0"/>
          </a:p>
        </p:txBody>
      </p:sp>
      <p:sp>
        <p:nvSpPr>
          <p:cNvPr id="32" name="Shape 30"/>
          <p:cNvSpPr/>
          <p:nvPr/>
        </p:nvSpPr>
        <p:spPr>
          <a:xfrm>
            <a:off x="6400800" y="4157472"/>
            <a:ext cx="5425440" cy="768096"/>
          </a:xfrm>
          <a:prstGeom prst="rect">
            <a:avLst/>
          </a:prstGeom>
          <a:solidFill>
            <a:srgbClr val="1B2A3B"/>
          </a:solidFill>
          <a:ln/>
        </p:spPr>
      </p:sp>
      <p:sp>
        <p:nvSpPr>
          <p:cNvPr id="33" name="Shape 31"/>
          <p:cNvSpPr/>
          <p:nvPr/>
        </p:nvSpPr>
        <p:spPr>
          <a:xfrm>
            <a:off x="6400800" y="4157472"/>
            <a:ext cx="85344" cy="768096"/>
          </a:xfrm>
          <a:prstGeom prst="rect">
            <a:avLst/>
          </a:prstGeom>
          <a:solidFill>
            <a:srgbClr val="1ABC9C"/>
          </a:solidFill>
          <a:ln/>
        </p:spPr>
      </p:sp>
      <p:sp>
        <p:nvSpPr>
          <p:cNvPr id="34" name="Text 32"/>
          <p:cNvSpPr/>
          <p:nvPr/>
        </p:nvSpPr>
        <p:spPr>
          <a:xfrm>
            <a:off x="6571488" y="4157472"/>
            <a:ext cx="5181600" cy="768096"/>
          </a:xfrm>
          <a:prstGeom prst="rect">
            <a:avLst/>
          </a:prstGeom>
          <a:noFill/>
          <a:ln/>
        </p:spPr>
        <p:txBody>
          <a:bodyPr wrap="square" rtlCol="0" anchor="ctr"/>
          <a:lstStyle/>
          <a:p>
            <a:r>
              <a:rPr lang="en-US" sz="1333" dirty="0">
                <a:solidFill>
                  <a:srgbClr val="ECF0F1"/>
                </a:solidFill>
                <a:latin typeface="Calibri" pitchFamily="34" charset="0"/>
                <a:ea typeface="Calibri" pitchFamily="34" charset="-122"/>
                <a:cs typeface="Calibri" pitchFamily="34" charset="-120"/>
              </a:rPr>
              <a:t>Strengthen judiciary for higher terrorism conviction rates</a:t>
            </a:r>
            <a:endParaRPr lang="en-US" sz="1333" dirty="0"/>
          </a:p>
        </p:txBody>
      </p:sp>
      <p:sp>
        <p:nvSpPr>
          <p:cNvPr id="35" name="Shape 33"/>
          <p:cNvSpPr/>
          <p:nvPr/>
        </p:nvSpPr>
        <p:spPr>
          <a:xfrm>
            <a:off x="6400800" y="5047488"/>
            <a:ext cx="5425440" cy="768096"/>
          </a:xfrm>
          <a:prstGeom prst="rect">
            <a:avLst/>
          </a:prstGeom>
          <a:solidFill>
            <a:srgbClr val="1B2A3B"/>
          </a:solidFill>
          <a:ln/>
        </p:spPr>
      </p:sp>
      <p:sp>
        <p:nvSpPr>
          <p:cNvPr id="36" name="Shape 34"/>
          <p:cNvSpPr/>
          <p:nvPr/>
        </p:nvSpPr>
        <p:spPr>
          <a:xfrm>
            <a:off x="6400800" y="5047488"/>
            <a:ext cx="85344" cy="768096"/>
          </a:xfrm>
          <a:prstGeom prst="rect">
            <a:avLst/>
          </a:prstGeom>
          <a:solidFill>
            <a:srgbClr val="1ABC9C"/>
          </a:solidFill>
          <a:ln/>
        </p:spPr>
      </p:sp>
      <p:sp>
        <p:nvSpPr>
          <p:cNvPr id="37" name="Text 35"/>
          <p:cNvSpPr/>
          <p:nvPr/>
        </p:nvSpPr>
        <p:spPr>
          <a:xfrm>
            <a:off x="6571488" y="5047488"/>
            <a:ext cx="5181600" cy="768096"/>
          </a:xfrm>
          <a:prstGeom prst="rect">
            <a:avLst/>
          </a:prstGeom>
          <a:noFill/>
          <a:ln/>
        </p:spPr>
        <p:txBody>
          <a:bodyPr wrap="square" rtlCol="0" anchor="ctr"/>
          <a:lstStyle/>
          <a:p>
            <a:r>
              <a:rPr lang="en-US" sz="1333" dirty="0">
                <a:solidFill>
                  <a:srgbClr val="ECF0F1"/>
                </a:solidFill>
                <a:latin typeface="Calibri" pitchFamily="34" charset="0"/>
                <a:ea typeface="Calibri" pitchFamily="34" charset="-122"/>
                <a:cs typeface="Calibri" pitchFamily="34" charset="-120"/>
              </a:rPr>
              <a:t>Build regional intelligence-sharing frameworks</a:t>
            </a:r>
            <a:endParaRPr lang="en-US" sz="1333" dirty="0"/>
          </a:p>
        </p:txBody>
      </p:sp>
      <p:sp>
        <p:nvSpPr>
          <p:cNvPr id="38" name="Shape 36"/>
          <p:cNvSpPr/>
          <p:nvPr/>
        </p:nvSpPr>
        <p:spPr>
          <a:xfrm>
            <a:off x="365760" y="6096000"/>
            <a:ext cx="11460480" cy="609600"/>
          </a:xfrm>
          <a:prstGeom prst="rect">
            <a:avLst/>
          </a:prstGeom>
          <a:solidFill>
            <a:srgbClr val="162230"/>
          </a:solidFill>
          <a:ln/>
        </p:spPr>
      </p:sp>
      <p:sp>
        <p:nvSpPr>
          <p:cNvPr id="39" name="Text 37"/>
          <p:cNvSpPr/>
          <p:nvPr/>
        </p:nvSpPr>
        <p:spPr>
          <a:xfrm>
            <a:off x="548640" y="6096000"/>
            <a:ext cx="11216640" cy="609600"/>
          </a:xfrm>
          <a:prstGeom prst="rect">
            <a:avLst/>
          </a:prstGeom>
          <a:noFill/>
          <a:ln/>
        </p:spPr>
        <p:txBody>
          <a:bodyPr wrap="square" rtlCol="0" anchor="ctr"/>
          <a:lstStyle/>
          <a:p>
            <a:r>
              <a:rPr lang="en-US" sz="1333" i="1" dirty="0">
                <a:solidFill>
                  <a:srgbClr val="95A5A6"/>
                </a:solidFill>
                <a:latin typeface="Calibri" pitchFamily="34" charset="0"/>
                <a:ea typeface="Calibri" pitchFamily="34" charset="-122"/>
                <a:cs typeface="Calibri" pitchFamily="34" charset="-120"/>
              </a:rPr>
              <a:t>Verdict: Tactical CT wins are offset by structural failures — Afghan safe havens, diplomatic deadlock, and governance gaps continue to fuel the TTP resurgence.</a:t>
            </a:r>
            <a:endParaRPr lang="en-US" sz="1333" dirty="0"/>
          </a:p>
        </p:txBody>
      </p:sp>
    </p:spTree>
    <p:extLst>
      <p:ext uri="{BB962C8B-B14F-4D97-AF65-F5344CB8AC3E}">
        <p14:creationId xmlns:p14="http://schemas.microsoft.com/office/powerpoint/2010/main" val="7882925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94167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Weapons Now Fuel Regional Militancy</a:t>
            </a:r>
          </a:p>
        </p:txBody>
      </p:sp>
      <p:sp>
        <p:nvSpPr>
          <p:cNvPr id="3" name="Content Placeholder 2"/>
          <p:cNvSpPr>
            <a:spLocks noGrp="1"/>
          </p:cNvSpPr>
          <p:nvPr>
            <p:ph idx="1"/>
          </p:nvPr>
        </p:nvSpPr>
        <p:spPr/>
        <p:txBody>
          <a:bodyPr>
            <a:normAutofit fontScale="92500" lnSpcReduction="10000"/>
          </a:bodyPr>
          <a:lstStyle/>
          <a:p>
            <a:r>
              <a:rPr lang="en-US" b="1" dirty="0"/>
              <a:t>Taliban security strengthened by abandoned US </a:t>
            </a:r>
            <a:r>
              <a:rPr lang="en-US" b="1" dirty="0" smtClean="0"/>
              <a:t>equipment</a:t>
            </a:r>
          </a:p>
          <a:p>
            <a:pPr lvl="1"/>
            <a:r>
              <a:rPr lang="en-US" dirty="0" smtClean="0"/>
              <a:t> </a:t>
            </a:r>
            <a:r>
              <a:rPr lang="en-US" dirty="0"/>
              <a:t>$7.1bn worth left behind in </a:t>
            </a:r>
            <a:r>
              <a:rPr lang="en-US" dirty="0" smtClean="0"/>
              <a:t>2021</a:t>
            </a:r>
          </a:p>
          <a:p>
            <a:pPr lvl="1"/>
            <a:r>
              <a:rPr lang="en-US" dirty="0" smtClean="0"/>
              <a:t> </a:t>
            </a:r>
            <a:r>
              <a:rPr lang="en-US" dirty="0"/>
              <a:t>Includes thousands of vehicles, 160+ </a:t>
            </a:r>
            <a:r>
              <a:rPr lang="en-US" dirty="0" smtClean="0"/>
              <a:t>aircraft</a:t>
            </a:r>
          </a:p>
          <a:p>
            <a:r>
              <a:rPr lang="en-US" b="1" dirty="0" smtClean="0"/>
              <a:t>TTP </a:t>
            </a:r>
            <a:r>
              <a:rPr lang="en-US" b="1" dirty="0"/>
              <a:t>gains superior American-origin weapons </a:t>
            </a:r>
            <a:r>
              <a:rPr lang="en-US" b="1" dirty="0" smtClean="0"/>
              <a:t>post-withdrawal</a:t>
            </a:r>
            <a:endParaRPr lang="en-US" b="1" dirty="0"/>
          </a:p>
          <a:p>
            <a:pPr lvl="1"/>
            <a:r>
              <a:rPr lang="en-US" dirty="0" smtClean="0"/>
              <a:t>63 </a:t>
            </a:r>
            <a:r>
              <a:rPr lang="en-US" dirty="0"/>
              <a:t>seized weapons match US-supplied serial </a:t>
            </a:r>
            <a:r>
              <a:rPr lang="en-US" dirty="0" smtClean="0"/>
              <a:t>numbers</a:t>
            </a:r>
          </a:p>
          <a:p>
            <a:r>
              <a:rPr lang="en-US" b="1" dirty="0" smtClean="0"/>
              <a:t>Afghan </a:t>
            </a:r>
            <a:r>
              <a:rPr lang="en-US" b="1" dirty="0"/>
              <a:t>Taliban providing consistent support to TTP </a:t>
            </a:r>
            <a:r>
              <a:rPr lang="en-US" b="1" dirty="0" smtClean="0"/>
              <a:t>fighters</a:t>
            </a:r>
            <a:endParaRPr lang="en-US" b="1" dirty="0"/>
          </a:p>
          <a:p>
            <a:pPr lvl="1"/>
            <a:r>
              <a:rPr lang="en-US" dirty="0" smtClean="0"/>
              <a:t>UN </a:t>
            </a:r>
            <a:r>
              <a:rPr lang="en-US" dirty="0"/>
              <a:t>notes logistical and operational </a:t>
            </a:r>
            <a:r>
              <a:rPr lang="en-US" dirty="0" smtClean="0"/>
              <a:t>assistance</a:t>
            </a:r>
          </a:p>
          <a:p>
            <a:r>
              <a:rPr lang="en-US" b="1" dirty="0" smtClean="0"/>
              <a:t>Shared </a:t>
            </a:r>
            <a:r>
              <a:rPr lang="en-US" b="1" dirty="0"/>
              <a:t>training creating stronger militant </a:t>
            </a:r>
            <a:r>
              <a:rPr lang="en-US" b="1" dirty="0" smtClean="0"/>
              <a:t>capabilities</a:t>
            </a:r>
            <a:endParaRPr lang="en-US" b="1" dirty="0"/>
          </a:p>
          <a:p>
            <a:pPr lvl="1"/>
            <a:r>
              <a:rPr lang="en-US" dirty="0" smtClean="0"/>
              <a:t>TTP </a:t>
            </a:r>
            <a:r>
              <a:rPr lang="en-US" dirty="0"/>
              <a:t>force estimated at 6,000 </a:t>
            </a:r>
            <a:r>
              <a:rPr lang="en-US" dirty="0" smtClean="0"/>
              <a:t>fighters</a:t>
            </a:r>
          </a:p>
          <a:p>
            <a:r>
              <a:rPr lang="en-US" b="1" dirty="0" smtClean="0"/>
              <a:t>US </a:t>
            </a:r>
            <a:r>
              <a:rPr lang="en-US" b="1" dirty="0"/>
              <a:t>monitoring loss enabled equipment </a:t>
            </a:r>
            <a:r>
              <a:rPr lang="en-US" b="1" dirty="0" smtClean="0"/>
              <a:t>diversion</a:t>
            </a:r>
            <a:endParaRPr lang="en-US" b="1" dirty="0"/>
          </a:p>
          <a:p>
            <a:pPr lvl="1"/>
            <a:r>
              <a:rPr lang="en-US" dirty="0" smtClean="0"/>
              <a:t>SIGAR </a:t>
            </a:r>
            <a:r>
              <a:rPr lang="en-US" dirty="0"/>
              <a:t>lost visibility after August 2021 takeover</a:t>
            </a:r>
          </a:p>
        </p:txBody>
      </p:sp>
    </p:spTree>
    <p:extLst>
      <p:ext uri="{BB962C8B-B14F-4D97-AF65-F5344CB8AC3E}">
        <p14:creationId xmlns:p14="http://schemas.microsoft.com/office/powerpoint/2010/main" val="87461011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US Reconstruction Deepened Security Crisis</a:t>
            </a:r>
          </a:p>
        </p:txBody>
      </p:sp>
      <p:sp>
        <p:nvSpPr>
          <p:cNvPr id="3" name="Content Placeholder 2"/>
          <p:cNvSpPr>
            <a:spLocks noGrp="1"/>
          </p:cNvSpPr>
          <p:nvPr>
            <p:ph idx="1"/>
          </p:nvPr>
        </p:nvSpPr>
        <p:spPr/>
        <p:txBody>
          <a:bodyPr>
            <a:normAutofit lnSpcReduction="10000"/>
          </a:bodyPr>
          <a:lstStyle/>
          <a:p>
            <a:r>
              <a:rPr lang="en-US" b="1" dirty="0"/>
              <a:t>Two-decade US project failed to deliver </a:t>
            </a:r>
            <a:r>
              <a:rPr lang="en-US" b="1" dirty="0" smtClean="0"/>
              <a:t>stability</a:t>
            </a:r>
            <a:endParaRPr lang="en-US" b="1" dirty="0"/>
          </a:p>
          <a:p>
            <a:pPr lvl="1"/>
            <a:r>
              <a:rPr lang="en-US" dirty="0" smtClean="0"/>
              <a:t>$144.7bn </a:t>
            </a:r>
            <a:r>
              <a:rPr lang="en-US" dirty="0"/>
              <a:t>spent on reconstruction (2002–2021</a:t>
            </a:r>
            <a:r>
              <a:rPr lang="en-US" dirty="0" smtClean="0"/>
              <a:t>)</a:t>
            </a:r>
          </a:p>
          <a:p>
            <a:r>
              <a:rPr lang="en-US" b="1" dirty="0" smtClean="0"/>
              <a:t>Enormous </a:t>
            </a:r>
            <a:r>
              <a:rPr lang="en-US" b="1" dirty="0"/>
              <a:t>waste and corruption hollowed Afghan </a:t>
            </a:r>
            <a:r>
              <a:rPr lang="en-US" b="1" dirty="0" smtClean="0"/>
              <a:t>institutions</a:t>
            </a:r>
            <a:endParaRPr lang="en-US" b="1" dirty="0"/>
          </a:p>
          <a:p>
            <a:pPr lvl="1"/>
            <a:r>
              <a:rPr lang="en-US" dirty="0" smtClean="0"/>
              <a:t>SIGAR </a:t>
            </a:r>
            <a:r>
              <a:rPr lang="en-US" dirty="0"/>
              <a:t>estimates $26–29.2bn lost to </a:t>
            </a:r>
            <a:r>
              <a:rPr lang="en-US" dirty="0" smtClean="0"/>
              <a:t>fraud/waste</a:t>
            </a:r>
          </a:p>
          <a:p>
            <a:r>
              <a:rPr lang="en-US" b="1" dirty="0" smtClean="0"/>
              <a:t>Afghan </a:t>
            </a:r>
            <a:r>
              <a:rPr lang="en-US" b="1" dirty="0"/>
              <a:t>security sector collapse transferred assets to </a:t>
            </a:r>
            <a:r>
              <a:rPr lang="en-US" b="1" dirty="0" smtClean="0"/>
              <a:t>Taliban</a:t>
            </a:r>
            <a:endParaRPr lang="en-US" b="1" dirty="0"/>
          </a:p>
          <a:p>
            <a:pPr lvl="1"/>
            <a:r>
              <a:rPr lang="en-US" dirty="0" smtClean="0"/>
              <a:t>ANDSF </a:t>
            </a:r>
            <a:r>
              <a:rPr lang="en-US" dirty="0"/>
              <a:t>received 96,000 vehicles, 427,000 </a:t>
            </a:r>
            <a:r>
              <a:rPr lang="en-US" dirty="0" smtClean="0"/>
              <a:t>weapons</a:t>
            </a:r>
          </a:p>
          <a:p>
            <a:r>
              <a:rPr lang="en-US" b="1" dirty="0" smtClean="0"/>
              <a:t>US-built </a:t>
            </a:r>
            <a:r>
              <a:rPr lang="en-US" b="1" dirty="0"/>
              <a:t>infrastructure now under Taliban </a:t>
            </a:r>
            <a:r>
              <a:rPr lang="en-US" b="1" dirty="0" smtClean="0"/>
              <a:t>control</a:t>
            </a:r>
            <a:endParaRPr lang="en-US" b="1" dirty="0"/>
          </a:p>
          <a:p>
            <a:pPr lvl="1"/>
            <a:r>
              <a:rPr lang="en-US" dirty="0" smtClean="0"/>
              <a:t>131 </a:t>
            </a:r>
            <a:r>
              <a:rPr lang="en-US" dirty="0"/>
              <a:t>operational aircraft taken from Afghan Air </a:t>
            </a:r>
            <a:r>
              <a:rPr lang="en-US" dirty="0" smtClean="0"/>
              <a:t>Force</a:t>
            </a:r>
          </a:p>
          <a:p>
            <a:r>
              <a:rPr lang="en-US" b="1" dirty="0" smtClean="0"/>
              <a:t>Failed </a:t>
            </a:r>
            <a:r>
              <a:rPr lang="en-US" b="1" dirty="0"/>
              <a:t>governance choices </a:t>
            </a:r>
            <a:r>
              <a:rPr lang="en-US" b="1" dirty="0" smtClean="0"/>
              <a:t>fueled </a:t>
            </a:r>
            <a:r>
              <a:rPr lang="en-US" b="1" dirty="0"/>
              <a:t>insurgent </a:t>
            </a:r>
            <a:r>
              <a:rPr lang="en-US" b="1" dirty="0" smtClean="0"/>
              <a:t>recruitment</a:t>
            </a:r>
            <a:endParaRPr lang="en-US" b="1" dirty="0"/>
          </a:p>
          <a:p>
            <a:pPr lvl="1"/>
            <a:r>
              <a:rPr lang="en-US" dirty="0" smtClean="0"/>
              <a:t>Backing </a:t>
            </a:r>
            <a:r>
              <a:rPr lang="en-US" b="1" dirty="0"/>
              <a:t>“corrupt, rights-abusing powerbrokers” </a:t>
            </a:r>
            <a:r>
              <a:rPr lang="en-US" dirty="0"/>
              <a:t>worsened collapse</a:t>
            </a:r>
          </a:p>
        </p:txBody>
      </p:sp>
    </p:spTree>
    <p:extLst>
      <p:ext uri="{BB962C8B-B14F-4D97-AF65-F5344CB8AC3E}">
        <p14:creationId xmlns:p14="http://schemas.microsoft.com/office/powerpoint/2010/main" val="38395316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Pakistan Faces Direct Spillover and Intensifying Threats</a:t>
            </a:r>
          </a:p>
        </p:txBody>
      </p:sp>
      <p:sp>
        <p:nvSpPr>
          <p:cNvPr id="3" name="Content Placeholder 2"/>
          <p:cNvSpPr>
            <a:spLocks noGrp="1"/>
          </p:cNvSpPr>
          <p:nvPr>
            <p:ph idx="1"/>
          </p:nvPr>
        </p:nvSpPr>
        <p:spPr/>
        <p:txBody>
          <a:bodyPr>
            <a:normAutofit lnSpcReduction="10000"/>
          </a:bodyPr>
          <a:lstStyle/>
          <a:p>
            <a:r>
              <a:rPr lang="en-US" b="1" dirty="0"/>
              <a:t>TTP using Taliban-provided sanctuaries for </a:t>
            </a:r>
            <a:r>
              <a:rPr lang="en-US" b="1" dirty="0" smtClean="0"/>
              <a:t>attacks</a:t>
            </a:r>
            <a:endParaRPr lang="en-US" b="1" dirty="0"/>
          </a:p>
          <a:p>
            <a:pPr lvl="1"/>
            <a:r>
              <a:rPr lang="en-US" dirty="0" smtClean="0"/>
              <a:t>Cross-border </a:t>
            </a:r>
            <a:r>
              <a:rPr lang="en-US" dirty="0"/>
              <a:t>attack killed 16 personnel in </a:t>
            </a:r>
            <a:r>
              <a:rPr lang="en-US" dirty="0" smtClean="0"/>
              <a:t>Waziristan</a:t>
            </a:r>
          </a:p>
          <a:p>
            <a:r>
              <a:rPr lang="en-US" b="1" dirty="0" smtClean="0"/>
              <a:t>Superior </a:t>
            </a:r>
            <a:r>
              <a:rPr lang="en-US" b="1" dirty="0"/>
              <a:t>US weapons increasing lethality of TTP </a:t>
            </a:r>
            <a:r>
              <a:rPr lang="en-US" b="1" dirty="0" smtClean="0"/>
              <a:t>operations</a:t>
            </a:r>
            <a:endParaRPr lang="en-US" b="1" dirty="0"/>
          </a:p>
          <a:p>
            <a:pPr lvl="1"/>
            <a:r>
              <a:rPr lang="en-US" dirty="0" smtClean="0"/>
              <a:t>Rifles </a:t>
            </a:r>
            <a:r>
              <a:rPr lang="en-US" dirty="0"/>
              <a:t>“significantly superior” to pre-2021 </a:t>
            </a:r>
            <a:r>
              <a:rPr lang="en-US" dirty="0" smtClean="0"/>
              <a:t>arsenal</a:t>
            </a:r>
          </a:p>
          <a:p>
            <a:r>
              <a:rPr lang="en-US" b="1" dirty="0" smtClean="0"/>
              <a:t>UN confirms Taliban-issued authorizations to TTP leadership</a:t>
            </a:r>
            <a:endParaRPr lang="en-US" b="1" dirty="0"/>
          </a:p>
          <a:p>
            <a:pPr lvl="1"/>
            <a:r>
              <a:rPr lang="en-US" dirty="0" smtClean="0"/>
              <a:t>Guesthouses</a:t>
            </a:r>
            <a:r>
              <a:rPr lang="en-US" dirty="0"/>
              <a:t>, weapons permits, movement immunity </a:t>
            </a:r>
            <a:r>
              <a:rPr lang="en-US" dirty="0" smtClean="0"/>
              <a:t>provided</a:t>
            </a:r>
          </a:p>
          <a:p>
            <a:r>
              <a:rPr lang="en-US" b="1" dirty="0" smtClean="0"/>
              <a:t>Militants </a:t>
            </a:r>
            <a:r>
              <a:rPr lang="en-US" b="1" dirty="0"/>
              <a:t>entrenched across key Afghan </a:t>
            </a:r>
            <a:r>
              <a:rPr lang="en-US" b="1" dirty="0" smtClean="0"/>
              <a:t>provinces</a:t>
            </a:r>
            <a:endParaRPr lang="en-US" b="1" dirty="0"/>
          </a:p>
          <a:p>
            <a:pPr lvl="1"/>
            <a:r>
              <a:rPr lang="en-US" dirty="0" smtClean="0"/>
              <a:t>Presence </a:t>
            </a:r>
            <a:r>
              <a:rPr lang="en-US" dirty="0"/>
              <a:t>in Ghazni, Helmand, Kandahar, Kunar, </a:t>
            </a:r>
            <a:r>
              <a:rPr lang="en-US" dirty="0" smtClean="0"/>
              <a:t>Zabul</a:t>
            </a:r>
          </a:p>
          <a:p>
            <a:r>
              <a:rPr lang="en-US" b="1" dirty="0" smtClean="0"/>
              <a:t>Weapons </a:t>
            </a:r>
            <a:r>
              <a:rPr lang="en-US" b="1" dirty="0"/>
              <a:t>diversion reshaping Pakistan’s security </a:t>
            </a:r>
            <a:r>
              <a:rPr lang="en-US" b="1" dirty="0" smtClean="0"/>
              <a:t>landscape</a:t>
            </a:r>
            <a:endParaRPr lang="en-US" b="1" dirty="0"/>
          </a:p>
          <a:p>
            <a:pPr lvl="1"/>
            <a:r>
              <a:rPr lang="en-US" dirty="0" smtClean="0"/>
              <a:t>UN </a:t>
            </a:r>
            <a:r>
              <a:rPr lang="en-US" dirty="0"/>
              <a:t>and SIGAR warn of regional destabilisation</a:t>
            </a:r>
          </a:p>
        </p:txBody>
      </p:sp>
    </p:spTree>
    <p:extLst>
      <p:ext uri="{BB962C8B-B14F-4D97-AF65-F5344CB8AC3E}">
        <p14:creationId xmlns:p14="http://schemas.microsoft.com/office/powerpoint/2010/main" val="35357120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 Report (2025)</a:t>
            </a:r>
            <a:endParaRPr lang="en-US" dirty="0"/>
          </a:p>
        </p:txBody>
      </p:sp>
      <p:sp>
        <p:nvSpPr>
          <p:cNvPr id="3" name="Content Placeholder 2"/>
          <p:cNvSpPr>
            <a:spLocks noGrp="1"/>
          </p:cNvSpPr>
          <p:nvPr>
            <p:ph idx="1"/>
          </p:nvPr>
        </p:nvSpPr>
        <p:spPr>
          <a:xfrm>
            <a:off x="838200" y="1834861"/>
            <a:ext cx="10515600" cy="4351338"/>
          </a:xfrm>
        </p:spPr>
        <p:txBody>
          <a:bodyPr>
            <a:normAutofit lnSpcReduction="10000"/>
          </a:bodyPr>
          <a:lstStyle/>
          <a:p>
            <a:r>
              <a:rPr lang="en-US" b="1" dirty="0"/>
              <a:t>UNSC monitoring report rejects Taliban “no </a:t>
            </a:r>
            <a:r>
              <a:rPr lang="en-US" b="1" dirty="0" smtClean="0"/>
              <a:t>footprint”</a:t>
            </a:r>
            <a:endParaRPr lang="en-US" b="1" dirty="0"/>
          </a:p>
          <a:p>
            <a:pPr lvl="1"/>
            <a:r>
              <a:rPr lang="en-US" dirty="0" smtClean="0"/>
              <a:t>Sixteenth </a:t>
            </a:r>
            <a:r>
              <a:rPr lang="en-US" dirty="0"/>
              <a:t>report of Analytical Support </a:t>
            </a:r>
            <a:r>
              <a:rPr lang="en-US" dirty="0" smtClean="0"/>
              <a:t>Team</a:t>
            </a:r>
          </a:p>
          <a:p>
            <a:r>
              <a:rPr lang="en-US" b="1" dirty="0" smtClean="0"/>
              <a:t>Taliban </a:t>
            </a:r>
            <a:r>
              <a:rPr lang="en-US" b="1" dirty="0"/>
              <a:t>claim termed “not credible” by </a:t>
            </a:r>
            <a:r>
              <a:rPr lang="en-US" b="1" dirty="0" smtClean="0"/>
              <a:t>UN</a:t>
            </a:r>
            <a:endParaRPr lang="en-US" b="1" dirty="0"/>
          </a:p>
          <a:p>
            <a:pPr lvl="1"/>
            <a:r>
              <a:rPr lang="en-US" dirty="0" smtClean="0"/>
              <a:t>Quote</a:t>
            </a:r>
            <a:r>
              <a:rPr lang="en-US" b="1" i="1" dirty="0">
                <a:solidFill>
                  <a:srgbClr val="FF0000"/>
                </a:solidFill>
              </a:rPr>
              <a:t>: “That claim is not credible</a:t>
            </a:r>
            <a:r>
              <a:rPr lang="en-US" b="1" i="1" dirty="0" smtClean="0">
                <a:solidFill>
                  <a:srgbClr val="FF0000"/>
                </a:solidFill>
              </a:rPr>
              <a:t>”</a:t>
            </a:r>
          </a:p>
          <a:p>
            <a:r>
              <a:rPr lang="en-US" b="1" dirty="0" smtClean="0"/>
              <a:t>Afghanistan </a:t>
            </a:r>
            <a:r>
              <a:rPr lang="en-US" b="1" dirty="0"/>
              <a:t>viewed as growing regional insecurity </a:t>
            </a:r>
            <a:r>
              <a:rPr lang="en-US" b="1" dirty="0" smtClean="0"/>
              <a:t>source</a:t>
            </a:r>
            <a:endParaRPr lang="en-US" b="1" dirty="0"/>
          </a:p>
          <a:p>
            <a:pPr lvl="1"/>
            <a:r>
              <a:rPr lang="en-US" dirty="0" smtClean="0"/>
              <a:t>Neighbors </a:t>
            </a:r>
            <a:r>
              <a:rPr lang="en-US" dirty="0"/>
              <a:t>increasingly see spillover </a:t>
            </a:r>
            <a:r>
              <a:rPr lang="en-US" dirty="0" smtClean="0"/>
              <a:t>risks</a:t>
            </a:r>
          </a:p>
          <a:p>
            <a:r>
              <a:rPr lang="en-US" b="1" dirty="0" smtClean="0"/>
              <a:t>Taliban </a:t>
            </a:r>
            <a:r>
              <a:rPr lang="en-US" b="1" dirty="0"/>
              <a:t>pledged Doha commitment, performance </a:t>
            </a:r>
            <a:r>
              <a:rPr lang="en-US" b="1" dirty="0" smtClean="0"/>
              <a:t>questioned</a:t>
            </a:r>
            <a:endParaRPr lang="en-US" b="1" dirty="0"/>
          </a:p>
          <a:p>
            <a:pPr lvl="1"/>
            <a:r>
              <a:rPr lang="en-US" dirty="0" smtClean="0"/>
              <a:t>2020 </a:t>
            </a:r>
            <a:r>
              <a:rPr lang="en-US" dirty="0"/>
              <a:t>Doha Agreement </a:t>
            </a:r>
            <a:endParaRPr lang="en-US" dirty="0" smtClean="0"/>
          </a:p>
          <a:p>
            <a:r>
              <a:rPr lang="en-US" b="1" dirty="0" smtClean="0"/>
              <a:t>Taliban </a:t>
            </a:r>
            <a:r>
              <a:rPr lang="en-US" b="1" dirty="0"/>
              <a:t>fights ISIL-K, differs on </a:t>
            </a:r>
            <a:r>
              <a:rPr lang="en-US" b="1" dirty="0" smtClean="0"/>
              <a:t>others</a:t>
            </a:r>
            <a:endParaRPr lang="en-US" b="1" dirty="0"/>
          </a:p>
          <a:p>
            <a:pPr lvl="1"/>
            <a:r>
              <a:rPr lang="en-US" dirty="0" smtClean="0"/>
              <a:t>UN </a:t>
            </a:r>
            <a:r>
              <a:rPr lang="en-US" dirty="0"/>
              <a:t>notes stance “markedly different”</a:t>
            </a:r>
          </a:p>
        </p:txBody>
      </p:sp>
    </p:spTree>
    <p:extLst>
      <p:ext uri="{BB962C8B-B14F-4D97-AF65-F5344CB8AC3E}">
        <p14:creationId xmlns:p14="http://schemas.microsoft.com/office/powerpoint/2010/main" val="223437588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Terrorist </a:t>
            </a:r>
            <a:r>
              <a:rPr lang="en-US" dirty="0" smtClean="0"/>
              <a:t>Organizations </a:t>
            </a:r>
            <a:r>
              <a:rPr lang="en-US" dirty="0"/>
              <a:t>Present in Afghanistan</a:t>
            </a:r>
          </a:p>
        </p:txBody>
      </p:sp>
      <p:sp>
        <p:nvSpPr>
          <p:cNvPr id="3" name="Content Placeholder 2"/>
          <p:cNvSpPr>
            <a:spLocks noGrp="1"/>
          </p:cNvSpPr>
          <p:nvPr>
            <p:ph idx="1"/>
          </p:nvPr>
        </p:nvSpPr>
        <p:spPr/>
        <p:txBody>
          <a:bodyPr>
            <a:normAutofit lnSpcReduction="10000"/>
          </a:bodyPr>
          <a:lstStyle/>
          <a:p>
            <a:r>
              <a:rPr lang="en-US" b="1" dirty="0"/>
              <a:t>UN lists multiple groups operating in </a:t>
            </a:r>
            <a:r>
              <a:rPr lang="en-US" b="1" dirty="0" smtClean="0"/>
              <a:t>Afghanistan</a:t>
            </a:r>
            <a:endParaRPr lang="en-US" b="1" dirty="0"/>
          </a:p>
          <a:p>
            <a:pPr lvl="1"/>
            <a:r>
              <a:rPr lang="en-US" dirty="0" smtClean="0"/>
              <a:t>ISIL-K</a:t>
            </a:r>
            <a:r>
              <a:rPr lang="en-US" dirty="0"/>
              <a:t>, TTP, Al Qaeda, </a:t>
            </a:r>
            <a:r>
              <a:rPr lang="en-US" dirty="0" smtClean="0"/>
              <a:t>ETIM/TIP</a:t>
            </a:r>
          </a:p>
          <a:p>
            <a:r>
              <a:rPr lang="en-US" b="1" dirty="0" smtClean="0"/>
              <a:t>Additional </a:t>
            </a:r>
            <a:r>
              <a:rPr lang="en-US" b="1" dirty="0"/>
              <a:t>militant entities also reported </a:t>
            </a:r>
            <a:r>
              <a:rPr lang="en-US" b="1" dirty="0" smtClean="0"/>
              <a:t>present</a:t>
            </a:r>
            <a:endParaRPr lang="en-US" b="1" dirty="0"/>
          </a:p>
          <a:p>
            <a:pPr lvl="1"/>
            <a:r>
              <a:rPr lang="en-US" dirty="0" smtClean="0"/>
              <a:t>Jamaat </a:t>
            </a:r>
            <a:r>
              <a:rPr lang="en-US" dirty="0"/>
              <a:t>Ansarullah, Ittehadul Mujahideen </a:t>
            </a:r>
            <a:r>
              <a:rPr lang="en-US" dirty="0" smtClean="0"/>
              <a:t>Pakistan</a:t>
            </a:r>
          </a:p>
          <a:p>
            <a:r>
              <a:rPr lang="en-US" b="1" dirty="0" smtClean="0"/>
              <a:t>Groups </a:t>
            </a:r>
            <a:r>
              <a:rPr lang="en-US" b="1" dirty="0"/>
              <a:t>use Afghanistan for external attack </a:t>
            </a:r>
            <a:r>
              <a:rPr lang="en-US" b="1" dirty="0" smtClean="0"/>
              <a:t>planning</a:t>
            </a:r>
            <a:endParaRPr lang="en-US" b="1" dirty="0"/>
          </a:p>
          <a:p>
            <a:pPr lvl="1"/>
            <a:r>
              <a:rPr lang="en-US" dirty="0" smtClean="0"/>
              <a:t>“Plan </a:t>
            </a:r>
            <a:r>
              <a:rPr lang="en-US" dirty="0"/>
              <a:t>and prepare external attacks</a:t>
            </a:r>
            <a:r>
              <a:rPr lang="en-US" dirty="0" smtClean="0"/>
              <a:t>”</a:t>
            </a:r>
          </a:p>
          <a:p>
            <a:r>
              <a:rPr lang="en-US" b="1" dirty="0" smtClean="0"/>
              <a:t>Al </a:t>
            </a:r>
            <a:r>
              <a:rPr lang="en-US" b="1" dirty="0"/>
              <a:t>Qaeda maintains presence in several </a:t>
            </a:r>
            <a:r>
              <a:rPr lang="en-US" b="1" dirty="0" smtClean="0"/>
              <a:t>provinces</a:t>
            </a:r>
            <a:endParaRPr lang="en-US" b="1" dirty="0"/>
          </a:p>
          <a:p>
            <a:pPr lvl="1"/>
            <a:r>
              <a:rPr lang="en-US" dirty="0" smtClean="0"/>
              <a:t>Benefits </a:t>
            </a:r>
            <a:r>
              <a:rPr lang="en-US" dirty="0"/>
              <a:t>from “permissive environment</a:t>
            </a:r>
            <a:r>
              <a:rPr lang="en-US" dirty="0" smtClean="0"/>
              <a:t>”</a:t>
            </a:r>
          </a:p>
          <a:p>
            <a:r>
              <a:rPr lang="en-US" b="1" dirty="0" smtClean="0"/>
              <a:t>ISIL-K </a:t>
            </a:r>
            <a:r>
              <a:rPr lang="en-US" b="1" dirty="0"/>
              <a:t>degraded but remains resilient </a:t>
            </a:r>
            <a:r>
              <a:rPr lang="en-US" b="1" dirty="0" smtClean="0"/>
              <a:t>internationally</a:t>
            </a:r>
            <a:endParaRPr lang="en-US" b="1" dirty="0"/>
          </a:p>
          <a:p>
            <a:pPr lvl="1"/>
            <a:r>
              <a:rPr lang="en-US" dirty="0" smtClean="0"/>
              <a:t>Attacks </a:t>
            </a:r>
            <a:r>
              <a:rPr lang="en-US" dirty="0"/>
              <a:t>“inside Afghanistan and abroad”</a:t>
            </a:r>
          </a:p>
        </p:txBody>
      </p:sp>
    </p:spTree>
    <p:extLst>
      <p:ext uri="{BB962C8B-B14F-4D97-AF65-F5344CB8AC3E}">
        <p14:creationId xmlns:p14="http://schemas.microsoft.com/office/powerpoint/2010/main" val="56088401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Proof of Taliban </a:t>
            </a:r>
            <a:r>
              <a:rPr lang="en-US" dirty="0" smtClean="0"/>
              <a:t>Harbouring </a:t>
            </a:r>
            <a:r>
              <a:rPr lang="en-US" dirty="0"/>
              <a:t>TTP</a:t>
            </a:r>
          </a:p>
        </p:txBody>
      </p:sp>
      <p:sp>
        <p:nvSpPr>
          <p:cNvPr id="3" name="Content Placeholder 2"/>
          <p:cNvSpPr>
            <a:spLocks noGrp="1"/>
          </p:cNvSpPr>
          <p:nvPr>
            <p:ph idx="1"/>
          </p:nvPr>
        </p:nvSpPr>
        <p:spPr/>
        <p:txBody>
          <a:bodyPr>
            <a:normAutofit lnSpcReduction="10000"/>
          </a:bodyPr>
          <a:lstStyle/>
          <a:p>
            <a:r>
              <a:rPr lang="en-US" b="1" dirty="0" smtClean="0"/>
              <a:t>UN describes </a:t>
            </a:r>
            <a:r>
              <a:rPr lang="en-US" b="1" dirty="0"/>
              <a:t>TTP enjoying Taliban elements’ </a:t>
            </a:r>
            <a:r>
              <a:rPr lang="en-US" b="1" dirty="0" smtClean="0"/>
              <a:t>support</a:t>
            </a:r>
            <a:endParaRPr lang="en-US" b="1" dirty="0"/>
          </a:p>
          <a:p>
            <a:pPr lvl="1"/>
            <a:r>
              <a:rPr lang="en-US" dirty="0" smtClean="0"/>
              <a:t>“Strong </a:t>
            </a:r>
            <a:r>
              <a:rPr lang="en-US" dirty="0"/>
              <a:t>support from elements within Taliban</a:t>
            </a:r>
            <a:r>
              <a:rPr lang="en-US" dirty="0" smtClean="0"/>
              <a:t>”</a:t>
            </a:r>
          </a:p>
          <a:p>
            <a:r>
              <a:rPr lang="en-US" b="1" dirty="0" smtClean="0"/>
              <a:t>Taliban </a:t>
            </a:r>
            <a:r>
              <a:rPr lang="en-US" b="1" dirty="0"/>
              <a:t>denies and deflects restraining </a:t>
            </a:r>
            <a:r>
              <a:rPr lang="en-US" b="1" dirty="0" smtClean="0"/>
              <a:t>responsibility</a:t>
            </a:r>
            <a:endParaRPr lang="en-US" b="1" dirty="0"/>
          </a:p>
          <a:p>
            <a:pPr lvl="1"/>
            <a:r>
              <a:rPr lang="en-US" dirty="0" smtClean="0"/>
              <a:t>UN</a:t>
            </a:r>
            <a:r>
              <a:rPr lang="en-US" dirty="0"/>
              <a:t>: denial and deflection </a:t>
            </a:r>
            <a:r>
              <a:rPr lang="en-US" dirty="0" smtClean="0"/>
              <a:t>continues</a:t>
            </a:r>
          </a:p>
          <a:p>
            <a:r>
              <a:rPr lang="en-US" b="1" dirty="0" smtClean="0"/>
              <a:t>Taliban </a:t>
            </a:r>
            <a:r>
              <a:rPr lang="en-US" b="1" dirty="0"/>
              <a:t>internally divided: liability versus </a:t>
            </a:r>
            <a:r>
              <a:rPr lang="en-US" b="1" dirty="0" smtClean="0"/>
              <a:t>loyalty</a:t>
            </a:r>
            <a:endParaRPr lang="en-US" b="1" dirty="0"/>
          </a:p>
          <a:p>
            <a:pPr lvl="1"/>
            <a:r>
              <a:rPr lang="en-US" dirty="0" smtClean="0"/>
              <a:t>Some </a:t>
            </a:r>
            <a:r>
              <a:rPr lang="en-US" dirty="0"/>
              <a:t>seniors view TTP “a liability</a:t>
            </a:r>
            <a:r>
              <a:rPr lang="en-US" dirty="0" smtClean="0"/>
              <a:t>”</a:t>
            </a:r>
          </a:p>
          <a:p>
            <a:r>
              <a:rPr lang="en-US" b="1" dirty="0" smtClean="0"/>
              <a:t>Taliban </a:t>
            </a:r>
            <a:r>
              <a:rPr lang="en-US" b="1" dirty="0"/>
              <a:t>unlikely to act against </a:t>
            </a:r>
            <a:r>
              <a:rPr lang="en-US" b="1" dirty="0" smtClean="0"/>
              <a:t>TTP</a:t>
            </a:r>
            <a:endParaRPr lang="en-US" b="1" dirty="0"/>
          </a:p>
          <a:p>
            <a:pPr lvl="1"/>
            <a:r>
              <a:rPr lang="en-US" dirty="0" smtClean="0"/>
              <a:t>“Unlikely </a:t>
            </a:r>
            <a:r>
              <a:rPr lang="en-US" dirty="0"/>
              <a:t>to confront or act</a:t>
            </a:r>
            <a:r>
              <a:rPr lang="en-US" dirty="0" smtClean="0"/>
              <a:t>”</a:t>
            </a:r>
          </a:p>
          <a:p>
            <a:r>
              <a:rPr lang="en-US" b="1" dirty="0" smtClean="0"/>
              <a:t>Even </a:t>
            </a:r>
            <a:r>
              <a:rPr lang="en-US" b="1" dirty="0"/>
              <a:t>willing Taliban may lack </a:t>
            </a:r>
            <a:r>
              <a:rPr lang="en-US" b="1" dirty="0" smtClean="0"/>
              <a:t>capability</a:t>
            </a:r>
            <a:endParaRPr lang="en-US" b="1" dirty="0"/>
          </a:p>
          <a:p>
            <a:pPr lvl="1"/>
            <a:r>
              <a:rPr lang="en-US" dirty="0" smtClean="0"/>
              <a:t>“May </a:t>
            </a:r>
            <a:r>
              <a:rPr lang="en-US" dirty="0"/>
              <a:t>lack the ability”</a:t>
            </a:r>
          </a:p>
        </p:txBody>
      </p:sp>
    </p:spTree>
    <p:extLst>
      <p:ext uri="{BB962C8B-B14F-4D97-AF65-F5344CB8AC3E}">
        <p14:creationId xmlns:p14="http://schemas.microsoft.com/office/powerpoint/2010/main" val="255493378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Risks of an Open Durand Line</a:t>
            </a:r>
          </a:p>
        </p:txBody>
      </p:sp>
      <p:sp>
        <p:nvSpPr>
          <p:cNvPr id="3" name="Content Placeholder 2"/>
          <p:cNvSpPr>
            <a:spLocks noGrp="1"/>
          </p:cNvSpPr>
          <p:nvPr>
            <p:ph idx="1"/>
          </p:nvPr>
        </p:nvSpPr>
        <p:spPr/>
        <p:txBody>
          <a:bodyPr>
            <a:normAutofit lnSpcReduction="10000"/>
          </a:bodyPr>
          <a:lstStyle/>
          <a:p>
            <a:r>
              <a:rPr lang="en-US" b="1" dirty="0" smtClean="0"/>
              <a:t>Open border increases large-scale smuggling opportunities</a:t>
            </a:r>
          </a:p>
          <a:p>
            <a:pPr lvl="1"/>
            <a:r>
              <a:rPr lang="en-US" dirty="0" smtClean="0"/>
              <a:t> Illicit trade losses: </a:t>
            </a:r>
            <a:r>
              <a:rPr lang="en-US" b="1" dirty="0" smtClean="0">
                <a:solidFill>
                  <a:srgbClr val="0070C0"/>
                </a:solidFill>
              </a:rPr>
              <a:t>PKR 3.4 trillion yearly</a:t>
            </a:r>
          </a:p>
          <a:p>
            <a:r>
              <a:rPr lang="en-US" b="1" dirty="0" smtClean="0"/>
              <a:t>Government </a:t>
            </a:r>
            <a:r>
              <a:rPr lang="en-US" b="1" dirty="0"/>
              <a:t>revenue declines from customs </a:t>
            </a:r>
            <a:r>
              <a:rPr lang="en-US" b="1" dirty="0" smtClean="0"/>
              <a:t>evasion</a:t>
            </a:r>
          </a:p>
          <a:p>
            <a:pPr lvl="1"/>
            <a:r>
              <a:rPr lang="en-US" dirty="0" smtClean="0"/>
              <a:t>ATT </a:t>
            </a:r>
            <a:r>
              <a:rPr lang="en-US" dirty="0"/>
              <a:t>misuse: </a:t>
            </a:r>
            <a:r>
              <a:rPr lang="en-US" b="1" dirty="0">
                <a:solidFill>
                  <a:srgbClr val="0070C0"/>
                </a:solidFill>
              </a:rPr>
              <a:t>PKR 1 trillion annual </a:t>
            </a:r>
            <a:r>
              <a:rPr lang="en-US" b="1" dirty="0" smtClean="0">
                <a:solidFill>
                  <a:srgbClr val="0070C0"/>
                </a:solidFill>
              </a:rPr>
              <a:t>loss</a:t>
            </a:r>
          </a:p>
          <a:p>
            <a:r>
              <a:rPr lang="en-US" b="1" dirty="0" smtClean="0"/>
              <a:t>Foreign </a:t>
            </a:r>
            <a:r>
              <a:rPr lang="en-US" b="1" dirty="0"/>
              <a:t>currency outflows worsen fiscal </a:t>
            </a:r>
            <a:r>
              <a:rPr lang="en-US" b="1" dirty="0" smtClean="0"/>
              <a:t>instability</a:t>
            </a:r>
          </a:p>
          <a:p>
            <a:pPr lvl="1"/>
            <a:r>
              <a:rPr lang="en-US" dirty="0" smtClean="0"/>
              <a:t> </a:t>
            </a:r>
            <a:r>
              <a:rPr lang="en-US" b="1" dirty="0">
                <a:solidFill>
                  <a:srgbClr val="0070C0"/>
                </a:solidFill>
              </a:rPr>
              <a:t>$5 million smuggled daily; $2B </a:t>
            </a:r>
            <a:r>
              <a:rPr lang="en-US" b="1" dirty="0" smtClean="0">
                <a:solidFill>
                  <a:srgbClr val="0070C0"/>
                </a:solidFill>
              </a:rPr>
              <a:t>annually</a:t>
            </a:r>
          </a:p>
          <a:p>
            <a:r>
              <a:rPr lang="en-US" b="1" dirty="0" smtClean="0"/>
              <a:t>Organized </a:t>
            </a:r>
            <a:r>
              <a:rPr lang="en-US" b="1" dirty="0"/>
              <a:t>crime networks expand across </a:t>
            </a:r>
            <a:r>
              <a:rPr lang="en-US" b="1" dirty="0" smtClean="0"/>
              <a:t>borderlands</a:t>
            </a:r>
          </a:p>
          <a:p>
            <a:pPr lvl="1"/>
            <a:r>
              <a:rPr lang="en-US" dirty="0" smtClean="0"/>
              <a:t> </a:t>
            </a:r>
            <a:r>
              <a:rPr lang="en-US" dirty="0"/>
              <a:t>Narcotics trade: </a:t>
            </a:r>
            <a:r>
              <a:rPr lang="en-US" b="1" dirty="0">
                <a:solidFill>
                  <a:srgbClr val="0070C0"/>
                </a:solidFill>
              </a:rPr>
              <a:t>$102B Afghan opium </a:t>
            </a:r>
            <a:r>
              <a:rPr lang="en-US" b="1" dirty="0" smtClean="0">
                <a:solidFill>
                  <a:srgbClr val="0070C0"/>
                </a:solidFill>
              </a:rPr>
              <a:t>economy</a:t>
            </a:r>
          </a:p>
          <a:p>
            <a:r>
              <a:rPr lang="en-US" b="1" dirty="0" smtClean="0"/>
              <a:t>Security </a:t>
            </a:r>
            <a:r>
              <a:rPr lang="en-US" b="1" dirty="0"/>
              <a:t>instability disrupts formal business </a:t>
            </a:r>
            <a:r>
              <a:rPr lang="en-US" b="1" dirty="0" smtClean="0"/>
              <a:t>activities</a:t>
            </a:r>
          </a:p>
          <a:p>
            <a:pPr lvl="1"/>
            <a:r>
              <a:rPr lang="en-US" dirty="0" smtClean="0"/>
              <a:t> </a:t>
            </a:r>
            <a:r>
              <a:rPr lang="en-US" b="1" dirty="0">
                <a:solidFill>
                  <a:srgbClr val="0070C0"/>
                </a:solidFill>
              </a:rPr>
              <a:t>Seizures 2018–23: PKR 484M narcotics, 145M arms</a:t>
            </a:r>
          </a:p>
        </p:txBody>
      </p:sp>
    </p:spTree>
    <p:extLst>
      <p:ext uri="{BB962C8B-B14F-4D97-AF65-F5344CB8AC3E}">
        <p14:creationId xmlns:p14="http://schemas.microsoft.com/office/powerpoint/2010/main" val="7581087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655"/>
            <a:ext cx="12192000" cy="6922655"/>
          </a:xfrm>
          <a:prstGeom prst="rect">
            <a:avLst/>
          </a:prstGeom>
        </p:spPr>
      </p:pic>
    </p:spTree>
    <p:extLst>
      <p:ext uri="{BB962C8B-B14F-4D97-AF65-F5344CB8AC3E}">
        <p14:creationId xmlns:p14="http://schemas.microsoft.com/office/powerpoint/2010/main" val="281996644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Macroeconomic Impact of Unregulated Cross-Border Movement</a:t>
            </a:r>
          </a:p>
        </p:txBody>
      </p:sp>
      <p:sp>
        <p:nvSpPr>
          <p:cNvPr id="3" name="Content Placeholder 2"/>
          <p:cNvSpPr>
            <a:spLocks noGrp="1"/>
          </p:cNvSpPr>
          <p:nvPr>
            <p:ph idx="1"/>
          </p:nvPr>
        </p:nvSpPr>
        <p:spPr/>
        <p:txBody>
          <a:bodyPr>
            <a:normAutofit lnSpcReduction="10000"/>
          </a:bodyPr>
          <a:lstStyle/>
          <a:p>
            <a:r>
              <a:rPr lang="en-US" b="1" dirty="0"/>
              <a:t>Smuggled goods undermine domestic market </a:t>
            </a:r>
            <a:r>
              <a:rPr lang="en-US" b="1" dirty="0" smtClean="0"/>
              <a:t>competition</a:t>
            </a:r>
            <a:endParaRPr lang="en-US" b="1" dirty="0"/>
          </a:p>
          <a:p>
            <a:pPr lvl="1"/>
            <a:r>
              <a:rPr lang="en-US" dirty="0" smtClean="0"/>
              <a:t>Tea </a:t>
            </a:r>
            <a:r>
              <a:rPr lang="en-US" dirty="0"/>
              <a:t>smuggling: </a:t>
            </a:r>
            <a:r>
              <a:rPr lang="en-US" b="1" dirty="0">
                <a:solidFill>
                  <a:srgbClr val="0070C0"/>
                </a:solidFill>
              </a:rPr>
              <a:t>30% market share, PKR 10B </a:t>
            </a:r>
            <a:r>
              <a:rPr lang="en-US" b="1" dirty="0" smtClean="0">
                <a:solidFill>
                  <a:srgbClr val="0070C0"/>
                </a:solidFill>
              </a:rPr>
              <a:t>loss</a:t>
            </a:r>
          </a:p>
          <a:p>
            <a:r>
              <a:rPr lang="en-US" b="1" dirty="0" smtClean="0"/>
              <a:t>Fuel </a:t>
            </a:r>
            <a:r>
              <a:rPr lang="en-US" b="1" dirty="0"/>
              <a:t>smuggling damages petroleum revenue </a:t>
            </a:r>
            <a:r>
              <a:rPr lang="en-US" b="1" dirty="0" smtClean="0"/>
              <a:t>collection</a:t>
            </a:r>
            <a:endParaRPr lang="en-US" b="1" dirty="0"/>
          </a:p>
          <a:p>
            <a:pPr lvl="1"/>
            <a:r>
              <a:rPr lang="en-US" dirty="0" smtClean="0"/>
              <a:t>Diesel </a:t>
            </a:r>
            <a:r>
              <a:rPr lang="en-US" dirty="0"/>
              <a:t>smuggling: </a:t>
            </a:r>
            <a:r>
              <a:rPr lang="en-US" b="1" dirty="0">
                <a:solidFill>
                  <a:srgbClr val="0070C0"/>
                </a:solidFill>
              </a:rPr>
              <a:t>one-third national </a:t>
            </a:r>
            <a:r>
              <a:rPr lang="en-US" b="1" dirty="0" smtClean="0">
                <a:solidFill>
                  <a:srgbClr val="0070C0"/>
                </a:solidFill>
              </a:rPr>
              <a:t>demand</a:t>
            </a:r>
          </a:p>
          <a:p>
            <a:r>
              <a:rPr lang="en-US" b="1" dirty="0" smtClean="0"/>
              <a:t>Automotive </a:t>
            </a:r>
            <a:r>
              <a:rPr lang="en-US" b="1" dirty="0"/>
              <a:t>smuggling hurts manufacturing and </a:t>
            </a:r>
            <a:r>
              <a:rPr lang="en-US" b="1" dirty="0" smtClean="0"/>
              <a:t>imports</a:t>
            </a:r>
            <a:endParaRPr lang="en-US" b="1" dirty="0"/>
          </a:p>
          <a:p>
            <a:pPr lvl="1"/>
            <a:r>
              <a:rPr lang="en-US" dirty="0" smtClean="0"/>
              <a:t>Vehicles</a:t>
            </a:r>
            <a:r>
              <a:rPr lang="en-US" dirty="0"/>
              <a:t>: </a:t>
            </a:r>
            <a:r>
              <a:rPr lang="en-US" b="1" dirty="0">
                <a:solidFill>
                  <a:srgbClr val="0070C0"/>
                </a:solidFill>
              </a:rPr>
              <a:t>12% market share, parts 57% </a:t>
            </a:r>
            <a:r>
              <a:rPr lang="en-US" b="1" dirty="0" smtClean="0">
                <a:solidFill>
                  <a:srgbClr val="0070C0"/>
                </a:solidFill>
              </a:rPr>
              <a:t>smuggled</a:t>
            </a:r>
          </a:p>
          <a:p>
            <a:r>
              <a:rPr lang="en-US" b="1" dirty="0" smtClean="0"/>
              <a:t>Currency </a:t>
            </a:r>
            <a:r>
              <a:rPr lang="en-US" b="1" dirty="0"/>
              <a:t>flight deepens foreign reserves </a:t>
            </a:r>
            <a:r>
              <a:rPr lang="en-US" b="1" dirty="0" smtClean="0"/>
              <a:t>crisis</a:t>
            </a:r>
            <a:endParaRPr lang="en-US" b="1" dirty="0"/>
          </a:p>
          <a:p>
            <a:pPr lvl="1"/>
            <a:r>
              <a:rPr lang="en-US" dirty="0" smtClean="0"/>
              <a:t>Annual </a:t>
            </a:r>
            <a:r>
              <a:rPr lang="en-US" dirty="0"/>
              <a:t>loss: </a:t>
            </a:r>
            <a:r>
              <a:rPr lang="en-US" b="1" dirty="0">
                <a:solidFill>
                  <a:srgbClr val="0070C0"/>
                </a:solidFill>
              </a:rPr>
              <a:t>$2 billion foreign </a:t>
            </a:r>
            <a:r>
              <a:rPr lang="en-US" b="1" dirty="0" smtClean="0">
                <a:solidFill>
                  <a:srgbClr val="0070C0"/>
                </a:solidFill>
              </a:rPr>
              <a:t>currency</a:t>
            </a:r>
          </a:p>
          <a:p>
            <a:r>
              <a:rPr lang="en-US" b="1" dirty="0" smtClean="0"/>
              <a:t>Illicit </a:t>
            </a:r>
            <a:r>
              <a:rPr lang="en-US" b="1" dirty="0"/>
              <a:t>economy strengthens insurgent financing </a:t>
            </a:r>
            <a:r>
              <a:rPr lang="en-US" b="1" dirty="0" smtClean="0"/>
              <a:t>networks</a:t>
            </a:r>
          </a:p>
          <a:p>
            <a:pPr lvl="1"/>
            <a:r>
              <a:rPr lang="en-US" dirty="0" smtClean="0"/>
              <a:t> </a:t>
            </a:r>
            <a:r>
              <a:rPr lang="en-US" b="1" dirty="0">
                <a:solidFill>
                  <a:srgbClr val="C00000"/>
                </a:solidFill>
              </a:rPr>
              <a:t>Narcotics transit directly funds militant groups</a:t>
            </a:r>
          </a:p>
        </p:txBody>
      </p:sp>
    </p:spTree>
    <p:extLst>
      <p:ext uri="{BB962C8B-B14F-4D97-AF65-F5344CB8AC3E}">
        <p14:creationId xmlns:p14="http://schemas.microsoft.com/office/powerpoint/2010/main" val="223300501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Formalized and Managed Border Controls</a:t>
            </a:r>
          </a:p>
        </p:txBody>
      </p:sp>
      <p:sp>
        <p:nvSpPr>
          <p:cNvPr id="3" name="Content Placeholder 2"/>
          <p:cNvSpPr>
            <a:spLocks noGrp="1"/>
          </p:cNvSpPr>
          <p:nvPr>
            <p:ph idx="1"/>
          </p:nvPr>
        </p:nvSpPr>
        <p:spPr/>
        <p:txBody>
          <a:bodyPr>
            <a:normAutofit lnSpcReduction="10000"/>
          </a:bodyPr>
          <a:lstStyle/>
          <a:p>
            <a:r>
              <a:rPr lang="en-US" b="1" dirty="0"/>
              <a:t>Regulated movement supports stable bilateral trade </a:t>
            </a:r>
            <a:r>
              <a:rPr lang="en-US" b="1" dirty="0" smtClean="0"/>
              <a:t>flows</a:t>
            </a:r>
          </a:p>
          <a:p>
            <a:pPr lvl="1"/>
            <a:r>
              <a:rPr lang="en-US" dirty="0" smtClean="0"/>
              <a:t> </a:t>
            </a:r>
            <a:r>
              <a:rPr lang="en-US" dirty="0"/>
              <a:t>Potential trade: </a:t>
            </a:r>
            <a:r>
              <a:rPr lang="en-US" b="1" dirty="0">
                <a:solidFill>
                  <a:srgbClr val="0070C0"/>
                </a:solidFill>
              </a:rPr>
              <a:t>over $5 billion </a:t>
            </a:r>
            <a:r>
              <a:rPr lang="en-US" b="1" dirty="0" smtClean="0">
                <a:solidFill>
                  <a:srgbClr val="0070C0"/>
                </a:solidFill>
              </a:rPr>
              <a:t>annually</a:t>
            </a:r>
          </a:p>
          <a:p>
            <a:r>
              <a:rPr lang="en-US" b="1" dirty="0" smtClean="0"/>
              <a:t>Formal </a:t>
            </a:r>
            <a:r>
              <a:rPr lang="en-US" b="1" dirty="0"/>
              <a:t>systems reduce rampant smuggling </a:t>
            </a:r>
            <a:r>
              <a:rPr lang="en-US" b="1" dirty="0" smtClean="0"/>
              <a:t>activities</a:t>
            </a:r>
          </a:p>
          <a:p>
            <a:pPr lvl="1"/>
            <a:r>
              <a:rPr lang="en-US" dirty="0" smtClean="0"/>
              <a:t> </a:t>
            </a:r>
            <a:r>
              <a:rPr lang="en-US" dirty="0"/>
              <a:t>Customs revenue recovery: hundreds of billions </a:t>
            </a:r>
            <a:r>
              <a:rPr lang="en-US" dirty="0" smtClean="0"/>
              <a:t>possible</a:t>
            </a:r>
          </a:p>
          <a:p>
            <a:r>
              <a:rPr lang="en-US" b="1" dirty="0" smtClean="0"/>
              <a:t>Improved </a:t>
            </a:r>
            <a:r>
              <a:rPr lang="en-US" b="1" dirty="0"/>
              <a:t>border security attracts foreign </a:t>
            </a:r>
            <a:r>
              <a:rPr lang="en-US" b="1" dirty="0" smtClean="0"/>
              <a:t>investment</a:t>
            </a:r>
            <a:endParaRPr lang="en-US" b="1" dirty="0"/>
          </a:p>
          <a:p>
            <a:pPr lvl="1"/>
            <a:r>
              <a:rPr lang="en-US" dirty="0" smtClean="0"/>
              <a:t>Stability </a:t>
            </a:r>
            <a:r>
              <a:rPr lang="en-US" dirty="0"/>
              <a:t>reduces money-laundering risk </a:t>
            </a:r>
            <a:r>
              <a:rPr lang="en-US" dirty="0" smtClean="0"/>
              <a:t>rating</a:t>
            </a:r>
          </a:p>
          <a:p>
            <a:r>
              <a:rPr lang="en-US" b="1" dirty="0" smtClean="0"/>
              <a:t>Formal </a:t>
            </a:r>
            <a:r>
              <a:rPr lang="en-US" b="1" dirty="0"/>
              <a:t>transit increases government customs </a:t>
            </a:r>
            <a:r>
              <a:rPr lang="en-US" b="1" dirty="0" smtClean="0"/>
              <a:t>revenues</a:t>
            </a:r>
            <a:endParaRPr lang="en-US" b="1" dirty="0"/>
          </a:p>
          <a:p>
            <a:pPr lvl="1"/>
            <a:r>
              <a:rPr lang="en-US" dirty="0" smtClean="0"/>
              <a:t>Transit </a:t>
            </a:r>
            <a:r>
              <a:rPr lang="en-US" dirty="0"/>
              <a:t>fee potential</a:t>
            </a:r>
            <a:r>
              <a:rPr lang="en-US" b="1" dirty="0">
                <a:solidFill>
                  <a:srgbClr val="0070C0"/>
                </a:solidFill>
              </a:rPr>
              <a:t>: $150 million </a:t>
            </a:r>
            <a:r>
              <a:rPr lang="en-US" b="1" dirty="0" smtClean="0">
                <a:solidFill>
                  <a:srgbClr val="0070C0"/>
                </a:solidFill>
              </a:rPr>
              <a:t>yearly</a:t>
            </a:r>
          </a:p>
          <a:p>
            <a:r>
              <a:rPr lang="en-US" b="1" dirty="0" smtClean="0"/>
              <a:t>Structured </a:t>
            </a:r>
            <a:r>
              <a:rPr lang="en-US" b="1" dirty="0"/>
              <a:t>border enhances infrastructure development </a:t>
            </a:r>
            <a:r>
              <a:rPr lang="en-US" b="1" dirty="0" smtClean="0"/>
              <a:t>planning</a:t>
            </a:r>
            <a:endParaRPr lang="en-US" b="1" dirty="0"/>
          </a:p>
          <a:p>
            <a:pPr lvl="1"/>
            <a:r>
              <a:rPr lang="en-US" b="1" dirty="0" smtClean="0">
                <a:solidFill>
                  <a:srgbClr val="00B050"/>
                </a:solidFill>
              </a:rPr>
              <a:t>Example</a:t>
            </a:r>
            <a:r>
              <a:rPr lang="en-US" b="1" dirty="0">
                <a:solidFill>
                  <a:srgbClr val="00B050"/>
                </a:solidFill>
              </a:rPr>
              <a:t>: pipelines, corridors, cross-border rail links</a:t>
            </a:r>
          </a:p>
        </p:txBody>
      </p:sp>
    </p:spTree>
    <p:extLst>
      <p:ext uri="{BB962C8B-B14F-4D97-AF65-F5344CB8AC3E}">
        <p14:creationId xmlns:p14="http://schemas.microsoft.com/office/powerpoint/2010/main" val="95204432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Strategic </a:t>
            </a:r>
            <a:r>
              <a:rPr lang="en-US" dirty="0"/>
              <a:t>Necessity of a Secure Durand Line</a:t>
            </a:r>
          </a:p>
        </p:txBody>
      </p:sp>
      <p:sp>
        <p:nvSpPr>
          <p:cNvPr id="3" name="Content Placeholder 2"/>
          <p:cNvSpPr>
            <a:spLocks noGrp="1"/>
          </p:cNvSpPr>
          <p:nvPr>
            <p:ph idx="1"/>
          </p:nvPr>
        </p:nvSpPr>
        <p:spPr/>
        <p:txBody>
          <a:bodyPr>
            <a:normAutofit lnSpcReduction="10000"/>
          </a:bodyPr>
          <a:lstStyle/>
          <a:p>
            <a:r>
              <a:rPr lang="en-US" b="1" dirty="0"/>
              <a:t>Porous borders fuel terrorism and insurgency </a:t>
            </a:r>
            <a:r>
              <a:rPr lang="en-US" b="1" dirty="0" smtClean="0"/>
              <a:t>risks</a:t>
            </a:r>
            <a:endParaRPr lang="en-US" b="1" dirty="0"/>
          </a:p>
          <a:p>
            <a:pPr lvl="1"/>
            <a:r>
              <a:rPr lang="en-US" dirty="0" smtClean="0"/>
              <a:t>War </a:t>
            </a:r>
            <a:r>
              <a:rPr lang="en-US" dirty="0"/>
              <a:t>on Terror cost: </a:t>
            </a:r>
            <a:r>
              <a:rPr lang="en-US" b="1" dirty="0">
                <a:solidFill>
                  <a:srgbClr val="0070C0"/>
                </a:solidFill>
              </a:rPr>
              <a:t>$118 billion </a:t>
            </a:r>
            <a:r>
              <a:rPr lang="en-US" b="1" dirty="0" smtClean="0">
                <a:solidFill>
                  <a:srgbClr val="0070C0"/>
                </a:solidFill>
              </a:rPr>
              <a:t>cumulative</a:t>
            </a:r>
          </a:p>
          <a:p>
            <a:r>
              <a:rPr lang="en-US" b="1" dirty="0" smtClean="0"/>
              <a:t>Smuggling </a:t>
            </a:r>
            <a:r>
              <a:rPr lang="en-US" b="1" dirty="0"/>
              <a:t>reduces Pakistan’s competitiveness </a:t>
            </a:r>
            <a:r>
              <a:rPr lang="en-US" b="1" dirty="0" smtClean="0"/>
              <a:t>regionally</a:t>
            </a:r>
            <a:endParaRPr lang="en-US" b="1" dirty="0"/>
          </a:p>
          <a:p>
            <a:pPr lvl="1"/>
            <a:r>
              <a:rPr lang="en-US" dirty="0" smtClean="0"/>
              <a:t>Lost </a:t>
            </a:r>
            <a:r>
              <a:rPr lang="en-US" dirty="0"/>
              <a:t>Afghan market share: </a:t>
            </a:r>
            <a:r>
              <a:rPr lang="en-US" b="1" dirty="0">
                <a:solidFill>
                  <a:srgbClr val="0070C0"/>
                </a:solidFill>
              </a:rPr>
              <a:t>65% to Iran, </a:t>
            </a:r>
            <a:r>
              <a:rPr lang="en-US" b="1" dirty="0" smtClean="0">
                <a:solidFill>
                  <a:srgbClr val="0070C0"/>
                </a:solidFill>
              </a:rPr>
              <a:t>India</a:t>
            </a:r>
          </a:p>
          <a:p>
            <a:r>
              <a:rPr lang="en-US" b="1" dirty="0" smtClean="0"/>
              <a:t>Enhanced </a:t>
            </a:r>
            <a:r>
              <a:rPr lang="en-US" b="1" dirty="0"/>
              <a:t>controls strengthen national economic </a:t>
            </a:r>
            <a:r>
              <a:rPr lang="en-US" b="1" dirty="0" smtClean="0"/>
              <a:t>governance</a:t>
            </a:r>
            <a:endParaRPr lang="en-US" b="1" dirty="0"/>
          </a:p>
          <a:p>
            <a:pPr lvl="1"/>
            <a:r>
              <a:rPr lang="en-US" dirty="0" smtClean="0"/>
              <a:t>Reduced </a:t>
            </a:r>
            <a:r>
              <a:rPr lang="en-US" dirty="0"/>
              <a:t>tax evasion and shadow economy </a:t>
            </a:r>
            <a:r>
              <a:rPr lang="en-US" dirty="0" smtClean="0"/>
              <a:t>size</a:t>
            </a:r>
          </a:p>
          <a:p>
            <a:r>
              <a:rPr lang="en-US" b="1" dirty="0" smtClean="0"/>
              <a:t>Border </a:t>
            </a:r>
            <a:r>
              <a:rPr lang="en-US" b="1" dirty="0"/>
              <a:t>fencing improves intelligence and surveillance </a:t>
            </a:r>
            <a:r>
              <a:rPr lang="en-US" b="1" dirty="0" smtClean="0"/>
              <a:t>capability</a:t>
            </a:r>
            <a:endParaRPr lang="en-US" b="1" dirty="0"/>
          </a:p>
          <a:p>
            <a:pPr lvl="1"/>
            <a:r>
              <a:rPr lang="en-US" dirty="0" smtClean="0"/>
              <a:t>IBMS </a:t>
            </a:r>
            <a:r>
              <a:rPr lang="en-US" dirty="0"/>
              <a:t>deployment enhances monitoring </a:t>
            </a:r>
            <a:r>
              <a:rPr lang="en-US" dirty="0" smtClean="0"/>
              <a:t>effectiveness</a:t>
            </a:r>
          </a:p>
          <a:p>
            <a:r>
              <a:rPr lang="en-US" b="1" dirty="0" smtClean="0"/>
              <a:t>Stability </a:t>
            </a:r>
            <a:r>
              <a:rPr lang="en-US" b="1" dirty="0"/>
              <a:t>encourages legal trade and investment </a:t>
            </a:r>
            <a:r>
              <a:rPr lang="en-US" b="1" dirty="0" smtClean="0"/>
              <a:t>confidence</a:t>
            </a:r>
          </a:p>
          <a:p>
            <a:pPr lvl="1"/>
            <a:r>
              <a:rPr lang="en-US" dirty="0" smtClean="0"/>
              <a:t> </a:t>
            </a:r>
            <a:r>
              <a:rPr lang="en-US" dirty="0"/>
              <a:t>Directly impacts exports and foreign currency inflows</a:t>
            </a:r>
          </a:p>
        </p:txBody>
      </p:sp>
    </p:spTree>
    <p:extLst>
      <p:ext uri="{BB962C8B-B14F-4D97-AF65-F5344CB8AC3E}">
        <p14:creationId xmlns:p14="http://schemas.microsoft.com/office/powerpoint/2010/main" val="75045218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627869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sp>
        <p:nvSpPr>
          <p:cNvPr id="3" name="Content Placeholder 2"/>
          <p:cNvSpPr>
            <a:spLocks noGrp="1"/>
          </p:cNvSpPr>
          <p:nvPr>
            <p:ph idx="1"/>
          </p:nvPr>
        </p:nvSpPr>
        <p:spPr/>
        <p:txBody>
          <a:bodyPr>
            <a:normAutofit fontScale="92500"/>
          </a:bodyPr>
          <a:lstStyle/>
          <a:p>
            <a:r>
              <a:rPr lang="en-US" dirty="0" smtClean="0"/>
              <a:t>Hybrid Approach to deal with TTP</a:t>
            </a:r>
          </a:p>
          <a:p>
            <a:pPr lvl="1"/>
            <a:r>
              <a:rPr lang="en-US" dirty="0" smtClean="0"/>
              <a:t>Temporary military operations to uproot terrorism from the country</a:t>
            </a:r>
          </a:p>
          <a:p>
            <a:pPr lvl="1"/>
            <a:r>
              <a:rPr lang="en-US" dirty="0" smtClean="0"/>
              <a:t>Socio-economic uplifting of marginalized areas as long term policy</a:t>
            </a:r>
          </a:p>
          <a:p>
            <a:r>
              <a:rPr lang="en-US" dirty="0" smtClean="0"/>
              <a:t>Diplomacy and talks with the Taliban Government to solve border Issues</a:t>
            </a:r>
          </a:p>
          <a:p>
            <a:r>
              <a:rPr lang="en-US" dirty="0" smtClean="0"/>
              <a:t>Trade MOUs with Afghanistan</a:t>
            </a:r>
          </a:p>
          <a:p>
            <a:r>
              <a:rPr lang="en-US" dirty="0" smtClean="0"/>
              <a:t>Optimization of CPEC: Engage Afghanistan</a:t>
            </a:r>
          </a:p>
          <a:p>
            <a:r>
              <a:rPr lang="en-US" dirty="0" smtClean="0"/>
              <a:t>Pakistan needs to put its house in order: Political and Economic Stability</a:t>
            </a:r>
          </a:p>
          <a:p>
            <a:r>
              <a:rPr lang="en-US" dirty="0" smtClean="0"/>
              <a:t>National Consensus on Zero Terrorism Policy</a:t>
            </a:r>
          </a:p>
          <a:p>
            <a:r>
              <a:rPr lang="en-US" dirty="0" smtClean="0"/>
              <a:t>Capacity Building of CTD and Regular Audit and Performance Review</a:t>
            </a:r>
          </a:p>
          <a:p>
            <a:endParaRPr lang="en-US" dirty="0"/>
          </a:p>
        </p:txBody>
      </p:sp>
    </p:spTree>
    <p:extLst>
      <p:ext uri="{BB962C8B-B14F-4D97-AF65-F5344CB8AC3E}">
        <p14:creationId xmlns:p14="http://schemas.microsoft.com/office/powerpoint/2010/main" val="407825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07200"/>
          </a:xfrm>
          <a:prstGeom prst="rect">
            <a:avLst/>
          </a:prstGeom>
        </p:spPr>
      </p:pic>
    </p:spTree>
    <p:extLst>
      <p:ext uri="{BB962C8B-B14F-4D97-AF65-F5344CB8AC3E}">
        <p14:creationId xmlns:p14="http://schemas.microsoft.com/office/powerpoint/2010/main" val="61738079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914400"/>
          </a:xfrm>
          <a:prstGeom prst="rect">
            <a:avLst/>
          </a:prstGeom>
          <a:solidFill>
            <a:srgbClr val="0A1931"/>
          </a:solidFill>
          <a:ln w="12700">
            <a:solidFill>
              <a:srgbClr val="0A1931"/>
            </a:solidFill>
            <a:prstDash val="solid"/>
          </a:ln>
        </p:spPr>
      </p:sp>
      <p:sp>
        <p:nvSpPr>
          <p:cNvPr id="3" name="Shape 1"/>
          <p:cNvSpPr/>
          <p:nvPr/>
        </p:nvSpPr>
        <p:spPr>
          <a:xfrm>
            <a:off x="0" y="0"/>
            <a:ext cx="146304" cy="914400"/>
          </a:xfrm>
          <a:prstGeom prst="rect">
            <a:avLst/>
          </a:prstGeom>
          <a:solidFill>
            <a:srgbClr val="C9A84C"/>
          </a:solidFill>
          <a:ln w="12700">
            <a:solidFill>
              <a:srgbClr val="C9A84C"/>
            </a:solidFill>
            <a:prstDash val="solid"/>
          </a:ln>
        </p:spPr>
      </p:sp>
      <p:sp>
        <p:nvSpPr>
          <p:cNvPr id="4" name="Text 2"/>
          <p:cNvSpPr/>
          <p:nvPr/>
        </p:nvSpPr>
        <p:spPr>
          <a:xfrm>
            <a:off x="304800" y="0"/>
            <a:ext cx="11582400" cy="914400"/>
          </a:xfrm>
          <a:prstGeom prst="rect">
            <a:avLst/>
          </a:prstGeom>
          <a:noFill/>
          <a:ln/>
        </p:spPr>
        <p:txBody>
          <a:bodyPr wrap="square" lIns="0" tIns="0" rIns="0" bIns="0" rtlCol="0" anchor="ctr"/>
          <a:lstStyle/>
          <a:p>
            <a:r>
              <a:rPr lang="en-US" sz="2400" b="1" kern="0" spc="267" dirty="0">
                <a:solidFill>
                  <a:srgbClr val="FFFFFF"/>
                </a:solidFill>
                <a:latin typeface="Trebuchet MS" pitchFamily="34" charset="0"/>
                <a:ea typeface="Trebuchet MS" pitchFamily="34" charset="-122"/>
                <a:cs typeface="Trebuchet MS" pitchFamily="34" charset="-120"/>
              </a:rPr>
              <a:t>HISTORICAL BACKGROUND</a:t>
            </a:r>
            <a:endParaRPr lang="en-US" sz="2400" dirty="0"/>
          </a:p>
        </p:txBody>
      </p:sp>
      <p:sp>
        <p:nvSpPr>
          <p:cNvPr id="5" name="Text 3"/>
          <p:cNvSpPr/>
          <p:nvPr/>
        </p:nvSpPr>
        <p:spPr>
          <a:xfrm>
            <a:off x="304800" y="950976"/>
            <a:ext cx="11582400" cy="341376"/>
          </a:xfrm>
          <a:prstGeom prst="rect">
            <a:avLst/>
          </a:prstGeom>
          <a:noFill/>
          <a:ln/>
        </p:spPr>
        <p:txBody>
          <a:bodyPr wrap="square" lIns="0" tIns="0" rIns="0" bIns="0" rtlCol="0" anchor="ctr"/>
          <a:lstStyle/>
          <a:p>
            <a:r>
              <a:rPr lang="en-US" sz="1467" i="1" dirty="0">
                <a:solidFill>
                  <a:srgbClr val="C9A84C"/>
                </a:solidFill>
                <a:latin typeface="Calibri" pitchFamily="34" charset="0"/>
                <a:ea typeface="Calibri" pitchFamily="34" charset="-122"/>
                <a:cs typeface="Calibri" pitchFamily="34" charset="-120"/>
              </a:rPr>
              <a:t>1947–1953: The Foundational Years</a:t>
            </a:r>
            <a:endParaRPr lang="en-US" sz="1467" dirty="0"/>
          </a:p>
        </p:txBody>
      </p:sp>
      <p:sp>
        <p:nvSpPr>
          <p:cNvPr id="6" name="Shape 4"/>
          <p:cNvSpPr/>
          <p:nvPr/>
        </p:nvSpPr>
        <p:spPr>
          <a:xfrm>
            <a:off x="268224" y="1511808"/>
            <a:ext cx="243840" cy="243840"/>
          </a:xfrm>
          <a:prstGeom prst="ellipse">
            <a:avLst/>
          </a:prstGeom>
          <a:solidFill>
            <a:srgbClr val="C9A84C"/>
          </a:solidFill>
          <a:ln w="12700">
            <a:solidFill>
              <a:srgbClr val="C9A84C"/>
            </a:solidFill>
            <a:prstDash val="solid"/>
          </a:ln>
        </p:spPr>
      </p:sp>
      <p:sp>
        <p:nvSpPr>
          <p:cNvPr id="7" name="Shape 5"/>
          <p:cNvSpPr/>
          <p:nvPr/>
        </p:nvSpPr>
        <p:spPr>
          <a:xfrm>
            <a:off x="371856" y="1755648"/>
            <a:ext cx="36576" cy="755904"/>
          </a:xfrm>
          <a:prstGeom prst="rect">
            <a:avLst/>
          </a:prstGeom>
          <a:solidFill>
            <a:srgbClr val="D4DCE8"/>
          </a:solidFill>
          <a:ln w="12700">
            <a:solidFill>
              <a:srgbClr val="D4DCE8"/>
            </a:solidFill>
            <a:prstDash val="solid"/>
          </a:ln>
        </p:spPr>
      </p:sp>
      <p:sp>
        <p:nvSpPr>
          <p:cNvPr id="8" name="Text 6"/>
          <p:cNvSpPr/>
          <p:nvPr/>
        </p:nvSpPr>
        <p:spPr>
          <a:xfrm>
            <a:off x="609600" y="1341120"/>
            <a:ext cx="1341120" cy="304800"/>
          </a:xfrm>
          <a:prstGeom prst="rect">
            <a:avLst/>
          </a:prstGeom>
          <a:noFill/>
          <a:ln/>
        </p:spPr>
        <p:txBody>
          <a:bodyPr wrap="square" lIns="0" tIns="0" rIns="0" bIns="0" rtlCol="0" anchor="ctr"/>
          <a:lstStyle/>
          <a:p>
            <a:r>
              <a:rPr lang="en-US" sz="1333" b="1" dirty="0">
                <a:solidFill>
                  <a:srgbClr val="C9A84C"/>
                </a:solidFill>
                <a:latin typeface="Trebuchet MS" pitchFamily="34" charset="0"/>
                <a:ea typeface="Trebuchet MS" pitchFamily="34" charset="-122"/>
                <a:cs typeface="Trebuchet MS" pitchFamily="34" charset="-120"/>
              </a:rPr>
              <a:t>Aug 1947</a:t>
            </a:r>
            <a:endParaRPr lang="en-US" sz="1333" dirty="0"/>
          </a:p>
        </p:txBody>
      </p:sp>
      <p:sp>
        <p:nvSpPr>
          <p:cNvPr id="9" name="Text 7"/>
          <p:cNvSpPr/>
          <p:nvPr/>
        </p:nvSpPr>
        <p:spPr>
          <a:xfrm>
            <a:off x="609600" y="1645920"/>
            <a:ext cx="6583680" cy="548640"/>
          </a:xfrm>
          <a:prstGeom prst="rect">
            <a:avLst/>
          </a:prstGeom>
          <a:noFill/>
          <a:ln/>
        </p:spPr>
        <p:txBody>
          <a:bodyPr wrap="square" lIns="0" tIns="0" rIns="0" bIns="0" rtlCol="0" anchor="ctr"/>
          <a:lstStyle/>
          <a:p>
            <a:r>
              <a:rPr lang="en-US" sz="1333" dirty="0">
                <a:solidFill>
                  <a:srgbClr val="0A1931"/>
                </a:solidFill>
                <a:latin typeface="Calibri" pitchFamily="34" charset="0"/>
                <a:ea typeface="Calibri" pitchFamily="34" charset="-122"/>
                <a:cs typeface="Calibri" pitchFamily="34" charset="-120"/>
              </a:rPr>
              <a:t>Pakistan gains independence; US among first nations to recognize Pakistan (Oct 1947).</a:t>
            </a:r>
            <a:endParaRPr lang="en-US" sz="1333" dirty="0"/>
          </a:p>
        </p:txBody>
      </p:sp>
      <p:sp>
        <p:nvSpPr>
          <p:cNvPr id="10" name="Shape 8"/>
          <p:cNvSpPr/>
          <p:nvPr/>
        </p:nvSpPr>
        <p:spPr>
          <a:xfrm>
            <a:off x="268224" y="2523744"/>
            <a:ext cx="243840" cy="243840"/>
          </a:xfrm>
          <a:prstGeom prst="ellipse">
            <a:avLst/>
          </a:prstGeom>
          <a:solidFill>
            <a:srgbClr val="C9A84C"/>
          </a:solidFill>
          <a:ln w="12700">
            <a:solidFill>
              <a:srgbClr val="C9A84C"/>
            </a:solidFill>
            <a:prstDash val="solid"/>
          </a:ln>
        </p:spPr>
      </p:sp>
      <p:sp>
        <p:nvSpPr>
          <p:cNvPr id="11" name="Shape 9"/>
          <p:cNvSpPr/>
          <p:nvPr/>
        </p:nvSpPr>
        <p:spPr>
          <a:xfrm>
            <a:off x="371856" y="2767584"/>
            <a:ext cx="36576" cy="755904"/>
          </a:xfrm>
          <a:prstGeom prst="rect">
            <a:avLst/>
          </a:prstGeom>
          <a:solidFill>
            <a:srgbClr val="D4DCE8"/>
          </a:solidFill>
          <a:ln w="12700">
            <a:solidFill>
              <a:srgbClr val="D4DCE8"/>
            </a:solidFill>
            <a:prstDash val="solid"/>
          </a:ln>
        </p:spPr>
      </p:sp>
      <p:sp>
        <p:nvSpPr>
          <p:cNvPr id="12" name="Text 10"/>
          <p:cNvSpPr/>
          <p:nvPr/>
        </p:nvSpPr>
        <p:spPr>
          <a:xfrm>
            <a:off x="609600" y="2353056"/>
            <a:ext cx="1341120" cy="304800"/>
          </a:xfrm>
          <a:prstGeom prst="rect">
            <a:avLst/>
          </a:prstGeom>
          <a:noFill/>
          <a:ln/>
        </p:spPr>
        <p:txBody>
          <a:bodyPr wrap="square" lIns="0" tIns="0" rIns="0" bIns="0" rtlCol="0" anchor="ctr"/>
          <a:lstStyle/>
          <a:p>
            <a:r>
              <a:rPr lang="en-US" sz="1333" b="1" dirty="0">
                <a:solidFill>
                  <a:srgbClr val="C9A84C"/>
                </a:solidFill>
                <a:latin typeface="Trebuchet MS" pitchFamily="34" charset="0"/>
                <a:ea typeface="Trebuchet MS" pitchFamily="34" charset="-122"/>
                <a:cs typeface="Trebuchet MS" pitchFamily="34" charset="-120"/>
              </a:rPr>
              <a:t>1948</a:t>
            </a:r>
            <a:endParaRPr lang="en-US" sz="1333" dirty="0"/>
          </a:p>
        </p:txBody>
      </p:sp>
      <p:sp>
        <p:nvSpPr>
          <p:cNvPr id="13" name="Text 11"/>
          <p:cNvSpPr/>
          <p:nvPr/>
        </p:nvSpPr>
        <p:spPr>
          <a:xfrm>
            <a:off x="609600" y="2657856"/>
            <a:ext cx="6583680" cy="548640"/>
          </a:xfrm>
          <a:prstGeom prst="rect">
            <a:avLst/>
          </a:prstGeom>
          <a:noFill/>
          <a:ln/>
        </p:spPr>
        <p:txBody>
          <a:bodyPr wrap="square" lIns="0" tIns="0" rIns="0" bIns="0" rtlCol="0" anchor="ctr"/>
          <a:lstStyle/>
          <a:p>
            <a:r>
              <a:rPr lang="en-US" sz="1333" dirty="0">
                <a:solidFill>
                  <a:srgbClr val="0A1931"/>
                </a:solidFill>
                <a:latin typeface="Calibri" pitchFamily="34" charset="0"/>
                <a:ea typeface="Calibri" pitchFamily="34" charset="-122"/>
                <a:cs typeface="Calibri" pitchFamily="34" charset="-120"/>
              </a:rPr>
              <a:t>Pakistan requests US military &amp; economic aid; Washington cautiously responsive amid South Asia policy formulation.</a:t>
            </a:r>
            <a:endParaRPr lang="en-US" sz="1333" dirty="0"/>
          </a:p>
        </p:txBody>
      </p:sp>
      <p:sp>
        <p:nvSpPr>
          <p:cNvPr id="14" name="Shape 12"/>
          <p:cNvSpPr/>
          <p:nvPr/>
        </p:nvSpPr>
        <p:spPr>
          <a:xfrm>
            <a:off x="268224" y="3535680"/>
            <a:ext cx="243840" cy="243840"/>
          </a:xfrm>
          <a:prstGeom prst="ellipse">
            <a:avLst/>
          </a:prstGeom>
          <a:solidFill>
            <a:srgbClr val="C9A84C"/>
          </a:solidFill>
          <a:ln w="12700">
            <a:solidFill>
              <a:srgbClr val="C9A84C"/>
            </a:solidFill>
            <a:prstDash val="solid"/>
          </a:ln>
        </p:spPr>
      </p:sp>
      <p:sp>
        <p:nvSpPr>
          <p:cNvPr id="15" name="Shape 13"/>
          <p:cNvSpPr/>
          <p:nvPr/>
        </p:nvSpPr>
        <p:spPr>
          <a:xfrm>
            <a:off x="371856" y="3779520"/>
            <a:ext cx="36576" cy="755904"/>
          </a:xfrm>
          <a:prstGeom prst="rect">
            <a:avLst/>
          </a:prstGeom>
          <a:solidFill>
            <a:srgbClr val="D4DCE8"/>
          </a:solidFill>
          <a:ln w="12700">
            <a:solidFill>
              <a:srgbClr val="D4DCE8"/>
            </a:solidFill>
            <a:prstDash val="solid"/>
          </a:ln>
        </p:spPr>
      </p:sp>
      <p:sp>
        <p:nvSpPr>
          <p:cNvPr id="16" name="Text 14"/>
          <p:cNvSpPr/>
          <p:nvPr/>
        </p:nvSpPr>
        <p:spPr>
          <a:xfrm>
            <a:off x="609600" y="3364992"/>
            <a:ext cx="1341120" cy="304800"/>
          </a:xfrm>
          <a:prstGeom prst="rect">
            <a:avLst/>
          </a:prstGeom>
          <a:noFill/>
          <a:ln/>
        </p:spPr>
        <p:txBody>
          <a:bodyPr wrap="square" lIns="0" tIns="0" rIns="0" bIns="0" rtlCol="0" anchor="ctr"/>
          <a:lstStyle/>
          <a:p>
            <a:r>
              <a:rPr lang="en-US" sz="1333" b="1" dirty="0">
                <a:solidFill>
                  <a:srgbClr val="C9A84C"/>
                </a:solidFill>
                <a:latin typeface="Trebuchet MS" pitchFamily="34" charset="0"/>
                <a:ea typeface="Trebuchet MS" pitchFamily="34" charset="-122"/>
                <a:cs typeface="Trebuchet MS" pitchFamily="34" charset="-120"/>
              </a:rPr>
              <a:t>1950</a:t>
            </a:r>
            <a:endParaRPr lang="en-US" sz="1333" dirty="0"/>
          </a:p>
        </p:txBody>
      </p:sp>
      <p:sp>
        <p:nvSpPr>
          <p:cNvPr id="17" name="Text 15"/>
          <p:cNvSpPr/>
          <p:nvPr/>
        </p:nvSpPr>
        <p:spPr>
          <a:xfrm>
            <a:off x="609600" y="3669792"/>
            <a:ext cx="6583680" cy="548640"/>
          </a:xfrm>
          <a:prstGeom prst="rect">
            <a:avLst/>
          </a:prstGeom>
          <a:noFill/>
          <a:ln/>
        </p:spPr>
        <p:txBody>
          <a:bodyPr wrap="square" lIns="0" tIns="0" rIns="0" bIns="0" rtlCol="0" anchor="ctr"/>
          <a:lstStyle/>
          <a:p>
            <a:r>
              <a:rPr lang="en-US" sz="1333" dirty="0">
                <a:solidFill>
                  <a:srgbClr val="0A1931"/>
                </a:solidFill>
                <a:latin typeface="Calibri" pitchFamily="34" charset="0"/>
                <a:ea typeface="Calibri" pitchFamily="34" charset="-122"/>
                <a:cs typeface="Calibri" pitchFamily="34" charset="-120"/>
              </a:rPr>
              <a:t>PM Liaquat Ali Khan visits Washington; chooses US over Soviet Union — a defining strategic tilt.</a:t>
            </a:r>
            <a:endParaRPr lang="en-US" sz="1333" dirty="0"/>
          </a:p>
        </p:txBody>
      </p:sp>
      <p:sp>
        <p:nvSpPr>
          <p:cNvPr id="18" name="Shape 16"/>
          <p:cNvSpPr/>
          <p:nvPr/>
        </p:nvSpPr>
        <p:spPr>
          <a:xfrm>
            <a:off x="268224" y="4547616"/>
            <a:ext cx="243840" cy="243840"/>
          </a:xfrm>
          <a:prstGeom prst="ellipse">
            <a:avLst/>
          </a:prstGeom>
          <a:solidFill>
            <a:srgbClr val="C9A84C"/>
          </a:solidFill>
          <a:ln w="12700">
            <a:solidFill>
              <a:srgbClr val="C9A84C"/>
            </a:solidFill>
            <a:prstDash val="solid"/>
          </a:ln>
        </p:spPr>
      </p:sp>
      <p:sp>
        <p:nvSpPr>
          <p:cNvPr id="19" name="Shape 17"/>
          <p:cNvSpPr/>
          <p:nvPr/>
        </p:nvSpPr>
        <p:spPr>
          <a:xfrm>
            <a:off x="371856" y="4791456"/>
            <a:ext cx="36576" cy="755904"/>
          </a:xfrm>
          <a:prstGeom prst="rect">
            <a:avLst/>
          </a:prstGeom>
          <a:solidFill>
            <a:srgbClr val="D4DCE8"/>
          </a:solidFill>
          <a:ln w="12700">
            <a:solidFill>
              <a:srgbClr val="D4DCE8"/>
            </a:solidFill>
            <a:prstDash val="solid"/>
          </a:ln>
        </p:spPr>
      </p:sp>
      <p:sp>
        <p:nvSpPr>
          <p:cNvPr id="20" name="Text 18"/>
          <p:cNvSpPr/>
          <p:nvPr/>
        </p:nvSpPr>
        <p:spPr>
          <a:xfrm>
            <a:off x="609600" y="4376928"/>
            <a:ext cx="1341120" cy="304800"/>
          </a:xfrm>
          <a:prstGeom prst="rect">
            <a:avLst/>
          </a:prstGeom>
          <a:noFill/>
          <a:ln/>
        </p:spPr>
        <p:txBody>
          <a:bodyPr wrap="square" lIns="0" tIns="0" rIns="0" bIns="0" rtlCol="0" anchor="ctr"/>
          <a:lstStyle/>
          <a:p>
            <a:r>
              <a:rPr lang="en-US" sz="1333" b="1" dirty="0">
                <a:solidFill>
                  <a:srgbClr val="C9A84C"/>
                </a:solidFill>
                <a:latin typeface="Trebuchet MS" pitchFamily="34" charset="0"/>
                <a:ea typeface="Trebuchet MS" pitchFamily="34" charset="-122"/>
                <a:cs typeface="Trebuchet MS" pitchFamily="34" charset="-120"/>
              </a:rPr>
              <a:t>1951</a:t>
            </a:r>
            <a:endParaRPr lang="en-US" sz="1333" dirty="0"/>
          </a:p>
        </p:txBody>
      </p:sp>
      <p:sp>
        <p:nvSpPr>
          <p:cNvPr id="21" name="Text 19"/>
          <p:cNvSpPr/>
          <p:nvPr/>
        </p:nvSpPr>
        <p:spPr>
          <a:xfrm>
            <a:off x="609600" y="4681728"/>
            <a:ext cx="6583680" cy="548640"/>
          </a:xfrm>
          <a:prstGeom prst="rect">
            <a:avLst/>
          </a:prstGeom>
          <a:noFill/>
          <a:ln/>
        </p:spPr>
        <p:txBody>
          <a:bodyPr wrap="square" lIns="0" tIns="0" rIns="0" bIns="0" rtlCol="0" anchor="ctr"/>
          <a:lstStyle/>
          <a:p>
            <a:r>
              <a:rPr lang="en-US" sz="1333" dirty="0">
                <a:solidFill>
                  <a:srgbClr val="0A1931"/>
                </a:solidFill>
                <a:latin typeface="Calibri" pitchFamily="34" charset="0"/>
                <a:ea typeface="Calibri" pitchFamily="34" charset="-122"/>
                <a:cs typeface="Calibri" pitchFamily="34" charset="-120"/>
              </a:rPr>
              <a:t>Pakistan receives first US economic aid package ($10 million). Foundation for future dependency laid.</a:t>
            </a:r>
            <a:endParaRPr lang="en-US" sz="1333" dirty="0"/>
          </a:p>
        </p:txBody>
      </p:sp>
      <p:sp>
        <p:nvSpPr>
          <p:cNvPr id="22" name="Shape 20"/>
          <p:cNvSpPr/>
          <p:nvPr/>
        </p:nvSpPr>
        <p:spPr>
          <a:xfrm>
            <a:off x="268224" y="5559552"/>
            <a:ext cx="243840" cy="243840"/>
          </a:xfrm>
          <a:prstGeom prst="ellipse">
            <a:avLst/>
          </a:prstGeom>
          <a:solidFill>
            <a:srgbClr val="C9A84C"/>
          </a:solidFill>
          <a:ln w="12700">
            <a:solidFill>
              <a:srgbClr val="C9A84C"/>
            </a:solidFill>
            <a:prstDash val="solid"/>
          </a:ln>
        </p:spPr>
      </p:sp>
      <p:sp>
        <p:nvSpPr>
          <p:cNvPr id="23" name="Text 21"/>
          <p:cNvSpPr/>
          <p:nvPr/>
        </p:nvSpPr>
        <p:spPr>
          <a:xfrm>
            <a:off x="609600" y="5388864"/>
            <a:ext cx="1341120" cy="304800"/>
          </a:xfrm>
          <a:prstGeom prst="rect">
            <a:avLst/>
          </a:prstGeom>
          <a:noFill/>
          <a:ln/>
        </p:spPr>
        <p:txBody>
          <a:bodyPr wrap="square" lIns="0" tIns="0" rIns="0" bIns="0" rtlCol="0" anchor="ctr"/>
          <a:lstStyle/>
          <a:p>
            <a:r>
              <a:rPr lang="en-US" sz="1333" b="1" dirty="0">
                <a:solidFill>
                  <a:srgbClr val="C9A84C"/>
                </a:solidFill>
                <a:latin typeface="Trebuchet MS" pitchFamily="34" charset="0"/>
                <a:ea typeface="Trebuchet MS" pitchFamily="34" charset="-122"/>
                <a:cs typeface="Trebuchet MS" pitchFamily="34" charset="-120"/>
              </a:rPr>
              <a:t>1953</a:t>
            </a:r>
            <a:endParaRPr lang="en-US" sz="1333" dirty="0"/>
          </a:p>
        </p:txBody>
      </p:sp>
      <p:sp>
        <p:nvSpPr>
          <p:cNvPr id="24" name="Text 22"/>
          <p:cNvSpPr/>
          <p:nvPr/>
        </p:nvSpPr>
        <p:spPr>
          <a:xfrm>
            <a:off x="609600" y="5693664"/>
            <a:ext cx="6583680" cy="548640"/>
          </a:xfrm>
          <a:prstGeom prst="rect">
            <a:avLst/>
          </a:prstGeom>
          <a:noFill/>
          <a:ln/>
        </p:spPr>
        <p:txBody>
          <a:bodyPr wrap="square" lIns="0" tIns="0" rIns="0" bIns="0" rtlCol="0" anchor="ctr"/>
          <a:lstStyle/>
          <a:p>
            <a:r>
              <a:rPr lang="en-US" sz="1333" dirty="0">
                <a:solidFill>
                  <a:srgbClr val="0A1931"/>
                </a:solidFill>
                <a:latin typeface="Calibri" pitchFamily="34" charset="0"/>
                <a:ea typeface="Calibri" pitchFamily="34" charset="-122"/>
                <a:cs typeface="Calibri" pitchFamily="34" charset="-120"/>
              </a:rPr>
              <a:t>Eisenhower administration views Pakistan as key Cold War frontline state due to its geographic proximity to USSR.</a:t>
            </a:r>
            <a:endParaRPr lang="en-US" sz="1333" dirty="0"/>
          </a:p>
        </p:txBody>
      </p:sp>
      <p:sp>
        <p:nvSpPr>
          <p:cNvPr id="25" name="Shape 23"/>
          <p:cNvSpPr/>
          <p:nvPr/>
        </p:nvSpPr>
        <p:spPr>
          <a:xfrm>
            <a:off x="7559040" y="1341120"/>
            <a:ext cx="4328160" cy="5120640"/>
          </a:xfrm>
          <a:prstGeom prst="rect">
            <a:avLst/>
          </a:prstGeom>
          <a:solidFill>
            <a:srgbClr val="0A1931"/>
          </a:solidFill>
          <a:ln w="12700">
            <a:solidFill>
              <a:srgbClr val="0A1931"/>
            </a:solidFill>
            <a:prstDash val="solid"/>
          </a:ln>
          <a:effectLst>
            <a:outerShdw blurRad="76200" dist="38100" dir="8100000" algn="bl" rotWithShape="0">
              <a:srgbClr val="000000">
                <a:alpha val="10000"/>
              </a:srgbClr>
            </a:outerShdw>
          </a:effectLst>
        </p:spPr>
      </p:sp>
      <p:sp>
        <p:nvSpPr>
          <p:cNvPr id="26" name="Text 24"/>
          <p:cNvSpPr/>
          <p:nvPr/>
        </p:nvSpPr>
        <p:spPr>
          <a:xfrm>
            <a:off x="7741920" y="1463040"/>
            <a:ext cx="3962400" cy="914400"/>
          </a:xfrm>
          <a:prstGeom prst="rect">
            <a:avLst/>
          </a:prstGeom>
          <a:noFill/>
          <a:ln/>
        </p:spPr>
        <p:txBody>
          <a:bodyPr wrap="square" lIns="0" tIns="0" rIns="0" bIns="0" rtlCol="0" anchor="ctr"/>
          <a:lstStyle/>
          <a:p>
            <a:pPr algn="ctr"/>
            <a:r>
              <a:rPr lang="en-US" sz="1733" b="1" dirty="0">
                <a:solidFill>
                  <a:srgbClr val="C9A84C"/>
                </a:solidFill>
                <a:latin typeface="Trebuchet MS" pitchFamily="34" charset="0"/>
                <a:ea typeface="Trebuchet MS" pitchFamily="34" charset="-122"/>
                <a:cs typeface="Trebuchet MS" pitchFamily="34" charset="-120"/>
              </a:rPr>
              <a:t>WHY USA MATTERED</a:t>
            </a:r>
            <a:endParaRPr lang="en-US" sz="1733" dirty="0"/>
          </a:p>
          <a:p>
            <a:pPr algn="ctr"/>
            <a:r>
              <a:rPr lang="en-US" sz="1733" b="1" dirty="0">
                <a:solidFill>
                  <a:srgbClr val="C9A84C"/>
                </a:solidFill>
                <a:latin typeface="Trebuchet MS" pitchFamily="34" charset="0"/>
                <a:ea typeface="Trebuchet MS" pitchFamily="34" charset="-122"/>
                <a:cs typeface="Trebuchet MS" pitchFamily="34" charset="-120"/>
              </a:rPr>
              <a:t>TO PAKISTAN</a:t>
            </a:r>
            <a:endParaRPr lang="en-US" sz="1733" dirty="0"/>
          </a:p>
        </p:txBody>
      </p:sp>
      <p:sp>
        <p:nvSpPr>
          <p:cNvPr id="27" name="Text 25"/>
          <p:cNvSpPr/>
          <p:nvPr/>
        </p:nvSpPr>
        <p:spPr>
          <a:xfrm>
            <a:off x="7802880" y="2499360"/>
            <a:ext cx="3901440" cy="633984"/>
          </a:xfrm>
          <a:prstGeom prst="rect">
            <a:avLst/>
          </a:prstGeom>
          <a:noFill/>
          <a:ln/>
        </p:spPr>
        <p:txBody>
          <a:bodyPr wrap="square" rtlCol="0" anchor="ctr"/>
          <a:lstStyle/>
          <a:p>
            <a:pPr marL="457189" indent="-457189">
              <a:buSzPct val="100000"/>
              <a:buChar char="•"/>
            </a:pPr>
            <a:r>
              <a:rPr lang="en-US" sz="1333" dirty="0">
                <a:solidFill>
                  <a:srgbClr val="D4DCE8"/>
                </a:solidFill>
                <a:latin typeface="Calibri" pitchFamily="34" charset="0"/>
                <a:ea typeface="Calibri" pitchFamily="34" charset="-122"/>
                <a:cs typeface="Calibri" pitchFamily="34" charset="-120"/>
              </a:rPr>
              <a:t>Security umbrella against India post-partition wars</a:t>
            </a:r>
            <a:endParaRPr lang="en-US" sz="1333" dirty="0"/>
          </a:p>
        </p:txBody>
      </p:sp>
      <p:sp>
        <p:nvSpPr>
          <p:cNvPr id="28" name="Text 26"/>
          <p:cNvSpPr/>
          <p:nvPr/>
        </p:nvSpPr>
        <p:spPr>
          <a:xfrm>
            <a:off x="7802880" y="3206496"/>
            <a:ext cx="3901440" cy="633984"/>
          </a:xfrm>
          <a:prstGeom prst="rect">
            <a:avLst/>
          </a:prstGeom>
          <a:noFill/>
          <a:ln/>
        </p:spPr>
        <p:txBody>
          <a:bodyPr wrap="square" rtlCol="0" anchor="ctr"/>
          <a:lstStyle/>
          <a:p>
            <a:pPr marL="457189" indent="-457189">
              <a:buSzPct val="100000"/>
              <a:buChar char="•"/>
            </a:pPr>
            <a:r>
              <a:rPr lang="en-US" sz="1333" dirty="0">
                <a:solidFill>
                  <a:srgbClr val="D4DCE8"/>
                </a:solidFill>
                <a:latin typeface="Calibri" pitchFamily="34" charset="0"/>
                <a:ea typeface="Calibri" pitchFamily="34" charset="-122"/>
                <a:cs typeface="Calibri" pitchFamily="34" charset="-120"/>
              </a:rPr>
              <a:t>Economic reconstruction of a nascent state</a:t>
            </a:r>
            <a:endParaRPr lang="en-US" sz="1333" dirty="0"/>
          </a:p>
        </p:txBody>
      </p:sp>
      <p:sp>
        <p:nvSpPr>
          <p:cNvPr id="29" name="Text 27"/>
          <p:cNvSpPr/>
          <p:nvPr/>
        </p:nvSpPr>
        <p:spPr>
          <a:xfrm>
            <a:off x="7802880" y="3913632"/>
            <a:ext cx="3901440" cy="633984"/>
          </a:xfrm>
          <a:prstGeom prst="rect">
            <a:avLst/>
          </a:prstGeom>
          <a:noFill/>
          <a:ln/>
        </p:spPr>
        <p:txBody>
          <a:bodyPr wrap="square" rtlCol="0" anchor="ctr"/>
          <a:lstStyle/>
          <a:p>
            <a:pPr marL="457189" indent="-457189">
              <a:buSzPct val="100000"/>
              <a:buChar char="•"/>
            </a:pPr>
            <a:r>
              <a:rPr lang="en-US" sz="1333" dirty="0">
                <a:solidFill>
                  <a:srgbClr val="D4DCE8"/>
                </a:solidFill>
                <a:latin typeface="Calibri" pitchFamily="34" charset="0"/>
                <a:ea typeface="Calibri" pitchFamily="34" charset="-122"/>
                <a:cs typeface="Calibri" pitchFamily="34" charset="-120"/>
              </a:rPr>
              <a:t>Access to military hardware &amp; modernisation</a:t>
            </a:r>
            <a:endParaRPr lang="en-US" sz="1333" dirty="0"/>
          </a:p>
        </p:txBody>
      </p:sp>
      <p:sp>
        <p:nvSpPr>
          <p:cNvPr id="30" name="Text 28"/>
          <p:cNvSpPr/>
          <p:nvPr/>
        </p:nvSpPr>
        <p:spPr>
          <a:xfrm>
            <a:off x="7802880" y="4620768"/>
            <a:ext cx="3901440" cy="633984"/>
          </a:xfrm>
          <a:prstGeom prst="rect">
            <a:avLst/>
          </a:prstGeom>
          <a:noFill/>
          <a:ln/>
        </p:spPr>
        <p:txBody>
          <a:bodyPr wrap="square" rtlCol="0" anchor="ctr"/>
          <a:lstStyle/>
          <a:p>
            <a:pPr marL="457189" indent="-457189">
              <a:buSzPct val="100000"/>
              <a:buChar char="•"/>
            </a:pPr>
            <a:r>
              <a:rPr lang="en-US" sz="1333" dirty="0">
                <a:solidFill>
                  <a:srgbClr val="D4DCE8"/>
                </a:solidFill>
                <a:latin typeface="Calibri" pitchFamily="34" charset="0"/>
                <a:ea typeface="Calibri" pitchFamily="34" charset="-122"/>
                <a:cs typeface="Calibri" pitchFamily="34" charset="-120"/>
              </a:rPr>
              <a:t>Diplomatic backing in UN on Kashmir dispute</a:t>
            </a:r>
            <a:endParaRPr lang="en-US" sz="1333" dirty="0"/>
          </a:p>
        </p:txBody>
      </p:sp>
      <p:sp>
        <p:nvSpPr>
          <p:cNvPr id="31" name="Text 29"/>
          <p:cNvSpPr/>
          <p:nvPr/>
        </p:nvSpPr>
        <p:spPr>
          <a:xfrm>
            <a:off x="7802880" y="5327904"/>
            <a:ext cx="3901440" cy="633984"/>
          </a:xfrm>
          <a:prstGeom prst="rect">
            <a:avLst/>
          </a:prstGeom>
          <a:noFill/>
          <a:ln/>
        </p:spPr>
        <p:txBody>
          <a:bodyPr wrap="square" rtlCol="0" anchor="ctr"/>
          <a:lstStyle/>
          <a:p>
            <a:pPr marL="457189" indent="-457189">
              <a:buSzPct val="100000"/>
              <a:buChar char="•"/>
            </a:pPr>
            <a:r>
              <a:rPr lang="en-US" sz="1333" dirty="0">
                <a:solidFill>
                  <a:srgbClr val="D4DCE8"/>
                </a:solidFill>
                <a:latin typeface="Calibri" pitchFamily="34" charset="0"/>
                <a:ea typeface="Calibri" pitchFamily="34" charset="-122"/>
                <a:cs typeface="Calibri" pitchFamily="34" charset="-120"/>
              </a:rPr>
              <a:t>Counter-balance to Afghan–Soviet threat from north</a:t>
            </a:r>
            <a:endParaRPr lang="en-US" sz="1333" dirty="0"/>
          </a:p>
        </p:txBody>
      </p:sp>
      <p:sp>
        <p:nvSpPr>
          <p:cNvPr id="32" name="Text 30"/>
          <p:cNvSpPr/>
          <p:nvPr/>
        </p:nvSpPr>
        <p:spPr>
          <a:xfrm>
            <a:off x="7741920" y="5547360"/>
            <a:ext cx="3962400" cy="304800"/>
          </a:xfrm>
          <a:prstGeom prst="rect">
            <a:avLst/>
          </a:prstGeom>
          <a:noFill/>
          <a:ln/>
        </p:spPr>
        <p:txBody>
          <a:bodyPr wrap="square" lIns="0" tIns="0" rIns="0" bIns="0" rtlCol="0" anchor="ctr"/>
          <a:lstStyle/>
          <a:p>
            <a:pPr algn="ctr"/>
            <a:r>
              <a:rPr lang="en-US" sz="1200" b="1" kern="0" spc="267" dirty="0">
                <a:solidFill>
                  <a:srgbClr val="E8C97A"/>
                </a:solidFill>
                <a:latin typeface="Trebuchet MS" pitchFamily="34" charset="0"/>
                <a:ea typeface="Trebuchet MS" pitchFamily="34" charset="-122"/>
                <a:cs typeface="Trebuchet MS" pitchFamily="34" charset="-120"/>
              </a:rPr>
              <a:t>KEY INSIGHT</a:t>
            </a:r>
            <a:endParaRPr lang="en-US" sz="1200" dirty="0"/>
          </a:p>
        </p:txBody>
      </p:sp>
      <p:sp>
        <p:nvSpPr>
          <p:cNvPr id="33" name="Text 31"/>
          <p:cNvSpPr/>
          <p:nvPr/>
        </p:nvSpPr>
        <p:spPr>
          <a:xfrm>
            <a:off x="7741920" y="5852160"/>
            <a:ext cx="3962400" cy="487680"/>
          </a:xfrm>
          <a:prstGeom prst="rect">
            <a:avLst/>
          </a:prstGeom>
          <a:noFill/>
          <a:ln/>
        </p:spPr>
        <p:txBody>
          <a:bodyPr wrap="square" lIns="0" tIns="0" rIns="0" bIns="0" rtlCol="0" anchor="ctr"/>
          <a:lstStyle/>
          <a:p>
            <a:pPr algn="ctr"/>
            <a:r>
              <a:rPr lang="en-US" sz="1200" i="1" dirty="0">
                <a:solidFill>
                  <a:srgbClr val="D4DCE8"/>
                </a:solidFill>
                <a:latin typeface="Calibri" pitchFamily="34" charset="0"/>
                <a:ea typeface="Calibri" pitchFamily="34" charset="-122"/>
                <a:cs typeface="Calibri" pitchFamily="34" charset="-120"/>
              </a:rPr>
              <a:t>Pakistan's early pro-US tilt was strategic, not ideological — driven by survival imperatives.</a:t>
            </a:r>
            <a:endParaRPr lang="en-US" sz="1200" dirty="0"/>
          </a:p>
        </p:txBody>
      </p:sp>
      <p:sp>
        <p:nvSpPr>
          <p:cNvPr id="34" name="Shape 32"/>
          <p:cNvSpPr/>
          <p:nvPr/>
        </p:nvSpPr>
        <p:spPr>
          <a:xfrm>
            <a:off x="0" y="6522720"/>
            <a:ext cx="12192000" cy="335280"/>
          </a:xfrm>
          <a:prstGeom prst="rect">
            <a:avLst/>
          </a:prstGeom>
          <a:solidFill>
            <a:srgbClr val="1B3A5C"/>
          </a:solidFill>
          <a:ln w="12700">
            <a:solidFill>
              <a:srgbClr val="1B3A5C"/>
            </a:solidFill>
            <a:prstDash val="solid"/>
          </a:ln>
        </p:spPr>
      </p:sp>
      <p:sp>
        <p:nvSpPr>
          <p:cNvPr id="35" name="Text 33"/>
          <p:cNvSpPr/>
          <p:nvPr/>
        </p:nvSpPr>
        <p:spPr>
          <a:xfrm>
            <a:off x="243840" y="6522720"/>
            <a:ext cx="8534400" cy="335280"/>
          </a:xfrm>
          <a:prstGeom prst="rect">
            <a:avLst/>
          </a:prstGeom>
          <a:noFill/>
          <a:ln/>
        </p:spPr>
        <p:txBody>
          <a:bodyPr wrap="square" lIns="0" tIns="0" rIns="0" bIns="0" rtlCol="0" anchor="ctr"/>
          <a:lstStyle/>
          <a:p>
            <a:r>
              <a:rPr lang="en-US" sz="1067" dirty="0">
                <a:solidFill>
                  <a:srgbClr val="8A9BB5"/>
                </a:solidFill>
                <a:latin typeface="Calibri" pitchFamily="34" charset="0"/>
                <a:ea typeface="Calibri" pitchFamily="34" charset="-122"/>
                <a:cs typeface="Calibri" pitchFamily="34" charset="-120"/>
              </a:rPr>
              <a:t>PAKISTAN–USA RELATIONS  |  CSS LEVEL 4  |  2026</a:t>
            </a:r>
            <a:endParaRPr lang="en-US" sz="1067" dirty="0"/>
          </a:p>
        </p:txBody>
      </p:sp>
      <p:sp>
        <p:nvSpPr>
          <p:cNvPr id="36" name="Text 34"/>
          <p:cNvSpPr/>
          <p:nvPr/>
        </p:nvSpPr>
        <p:spPr>
          <a:xfrm>
            <a:off x="11216640" y="6522720"/>
            <a:ext cx="731520" cy="335280"/>
          </a:xfrm>
          <a:prstGeom prst="rect">
            <a:avLst/>
          </a:prstGeom>
          <a:noFill/>
          <a:ln/>
        </p:spPr>
        <p:txBody>
          <a:bodyPr wrap="square" lIns="0" tIns="0" rIns="0" bIns="0" rtlCol="0" anchor="ctr"/>
          <a:lstStyle/>
          <a:p>
            <a:pPr algn="r"/>
            <a:r>
              <a:rPr lang="en-US" sz="1067" dirty="0">
                <a:solidFill>
                  <a:srgbClr val="E8C97A"/>
                </a:solidFill>
                <a:latin typeface="Calibri" pitchFamily="34" charset="0"/>
                <a:ea typeface="Calibri" pitchFamily="34" charset="-122"/>
                <a:cs typeface="Calibri" pitchFamily="34" charset="-120"/>
              </a:rPr>
              <a:t>3 / 14</a:t>
            </a:r>
            <a:endParaRPr lang="en-US" sz="1067" dirty="0"/>
          </a:p>
        </p:txBody>
      </p:sp>
    </p:spTree>
    <p:extLst>
      <p:ext uri="{BB962C8B-B14F-4D97-AF65-F5344CB8AC3E}">
        <p14:creationId xmlns:p14="http://schemas.microsoft.com/office/powerpoint/2010/main" val="10864638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3382" y="0"/>
            <a:ext cx="8968509" cy="6858000"/>
          </a:xfrm>
          <a:prstGeom prst="rect">
            <a:avLst/>
          </a:prstGeom>
        </p:spPr>
      </p:pic>
    </p:spTree>
    <p:extLst>
      <p:ext uri="{BB962C8B-B14F-4D97-AF65-F5344CB8AC3E}">
        <p14:creationId xmlns:p14="http://schemas.microsoft.com/office/powerpoint/2010/main" val="60658120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5345" y="0"/>
            <a:ext cx="7232073" cy="6858000"/>
          </a:xfrm>
          <a:prstGeom prst="rect">
            <a:avLst/>
          </a:prstGeom>
        </p:spPr>
      </p:pic>
    </p:spTree>
    <p:extLst>
      <p:ext uri="{BB962C8B-B14F-4D97-AF65-F5344CB8AC3E}">
        <p14:creationId xmlns:p14="http://schemas.microsoft.com/office/powerpoint/2010/main" val="139967878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058400" cy="6705600"/>
          </a:xfrm>
          <a:prstGeom prst="rect">
            <a:avLst/>
          </a:prstGeom>
        </p:spPr>
      </p:pic>
    </p:spTree>
    <p:extLst>
      <p:ext uri="{BB962C8B-B14F-4D97-AF65-F5344CB8AC3E}">
        <p14:creationId xmlns:p14="http://schemas.microsoft.com/office/powerpoint/2010/main" val="7283011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6111</TotalTime>
  <Words>9832</Words>
  <Application>Microsoft Office PowerPoint</Application>
  <PresentationFormat>Widescreen</PresentationFormat>
  <Paragraphs>1038</Paragraphs>
  <Slides>129</Slides>
  <Notes>39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129</vt:i4>
      </vt:variant>
    </vt:vector>
  </HeadingPairs>
  <TitlesOfParts>
    <vt:vector size="137" baseType="lpstr">
      <vt:lpstr>Arial</vt:lpstr>
      <vt:lpstr>Arial Black</vt:lpstr>
      <vt:lpstr>Calibri</vt:lpstr>
      <vt:lpstr>Calibri Light</vt:lpstr>
      <vt:lpstr>Georgia</vt:lpstr>
      <vt:lpstr>Trebuchet MS</vt:lpstr>
      <vt:lpstr>Office Theme</vt:lpstr>
      <vt:lpstr>1_Office Theme</vt:lpstr>
      <vt:lpstr>PowerPoint Presentation</vt:lpstr>
      <vt:lpstr>WHEN I RUN AFTER WHAT I THINK I WANT  by RUMI</vt:lpstr>
      <vt:lpstr>PowerPoint Presentation</vt:lpstr>
      <vt:lpstr>PowerPoint Presentation</vt:lpstr>
      <vt:lpstr>PowerPoint Presentation</vt:lpstr>
      <vt:lpstr>PowerPoint Presentation</vt:lpstr>
      <vt:lpstr>Anglo-Russian Convention of 1907 </vt:lpstr>
      <vt:lpstr>PowerPoint Presentation</vt:lpstr>
      <vt:lpstr>PowerPoint Presentation</vt:lpstr>
      <vt:lpstr>PowerPoint Presentation</vt:lpstr>
      <vt:lpstr>PowerPoint Presentation</vt:lpstr>
      <vt:lpstr>Cold War</vt:lpstr>
      <vt:lpstr> Soviet Invasion (1979–1989):</vt:lpstr>
      <vt:lpstr>The Mujahedeen</vt:lpstr>
      <vt:lpstr>PowerPoint Presentation</vt:lpstr>
      <vt:lpstr>Civil War and Rise of the Taliban (1989–2001):</vt:lpstr>
      <vt:lpstr>Civil War Groups:</vt:lpstr>
      <vt:lpstr>The Unocal Pipeline Project (Trans-Afghanistan Pipeline – TAPI)</vt:lpstr>
      <vt:lpstr>U.S. Invasion (2001–2021):</vt:lpstr>
      <vt:lpstr>Taliban’s Return (2021):</vt:lpstr>
      <vt:lpstr>PowerPoint Presentation</vt:lpstr>
      <vt:lpstr>Important Examples &amp; Quotes </vt:lpstr>
      <vt:lpstr>PowerPoint Presentation</vt:lpstr>
      <vt:lpstr>PowerPoint Presentation</vt:lpstr>
      <vt:lpstr>PowerPoint Presentation</vt:lpstr>
      <vt:lpstr>1947-1950s: Early Tensions</vt:lpstr>
      <vt:lpstr>Durand Line</vt:lpstr>
      <vt:lpstr>Legitimacy of the 1893 Agreement</vt:lpstr>
      <vt:lpstr>Reaffirmation by Successive Afghan Rulers</vt:lpstr>
      <vt:lpstr>Misconceptions and Myths</vt:lpstr>
      <vt:lpstr>Treaty Basis: The Durand Agreement (1893) </vt:lpstr>
      <vt:lpstr>Pakistan’s Legal Position</vt:lpstr>
      <vt:lpstr>Afghanistan’s Position</vt:lpstr>
      <vt:lpstr>Legal Arguments Supporting Validity </vt:lpstr>
      <vt:lpstr> Counterarguments and Complexity</vt:lpstr>
      <vt:lpstr>Pashtunistan Issue</vt:lpstr>
      <vt:lpstr>1979–1989: Soviet Invasion and Strategic Alignment</vt:lpstr>
      <vt:lpstr>PowerPoint Presentation</vt:lpstr>
      <vt:lpstr>PowerPoint Presentation</vt:lpstr>
      <vt:lpstr>1990s: Rise of the Taliban </vt:lpstr>
      <vt:lpstr>PowerPoint Presentation</vt:lpstr>
      <vt:lpstr>Who are Taliban?</vt:lpstr>
      <vt:lpstr>TTP: Tahreek e Taliban Pakistan</vt:lpstr>
      <vt:lpstr>What Does TTP Want?</vt:lpstr>
      <vt:lpstr>The Strategic Depth</vt:lpstr>
      <vt:lpstr>Post-9/11 (2001–2021): </vt:lpstr>
      <vt:lpstr>PowerPoint Presentation</vt:lpstr>
      <vt:lpstr>PowerPoint Presentation</vt:lpstr>
      <vt:lpstr>War on Terror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Pakistan’s Role</vt:lpstr>
      <vt:lpstr>Internal Impacts </vt:lpstr>
      <vt:lpstr>US Withdrawal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 Weapons Now Fuel Regional Militancy</vt:lpstr>
      <vt:lpstr>Collapse of US Reconstruction Deepened Security Crisis</vt:lpstr>
      <vt:lpstr>Pakistan Faces Direct Spillover and Intensifying Threats</vt:lpstr>
      <vt:lpstr>UN Report (2025)</vt:lpstr>
      <vt:lpstr>Terrorist Organizations Present in Afghanistan</vt:lpstr>
      <vt:lpstr>Proof of Taliban Harbouring TTP</vt:lpstr>
      <vt:lpstr>Economic Risks of an Open Durand Line</vt:lpstr>
      <vt:lpstr>Macroeconomic Impact of Unregulated Cross-Border Movement</vt:lpstr>
      <vt:lpstr>Benefits of Formalized and Managed Border Controls</vt:lpstr>
      <vt:lpstr>Strategic Necessity of a Secure Durand Line</vt:lpstr>
      <vt:lpstr>PowerPoint Presentation</vt:lpstr>
      <vt:lpstr>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US–Pakistan Alignment Post-1979: </vt:lpstr>
      <vt:lpstr>Sanctions &amp; Mistrust (1990s) </vt:lpstr>
      <vt:lpstr>Post-9/11 Partnership: Cooperation &amp; Confusion </vt:lpstr>
      <vt:lpstr>Recent Trends (2014–2025) </vt:lpstr>
      <vt:lpstr>Diplomatic Realignment and High-Level Engagement</vt:lpstr>
      <vt:lpstr>Economic Cooperation and Trade Growth</vt:lpstr>
      <vt:lpstr>PowerPoint Presentation</vt:lpstr>
      <vt:lpstr>Pakistan–USA Trade Relations (FY 2024–25)</vt:lpstr>
      <vt:lpstr>Pakistan–Afghanistan Trade Trends (CY 2025)</vt:lpstr>
      <vt:lpstr>India’s Trade Comparison with USA and Afghanistan</vt:lpstr>
      <vt:lpstr>People-to-People &amp; Cultural Linkages (2025–26)</vt:lpstr>
      <vt:lpstr>Core Themes: Trust Deficit &amp; Strategic Confusion</vt:lpstr>
      <vt:lpstr>India Factor in Afghanistan–Pakistan Dynamics</vt:lpstr>
      <vt:lpstr>Safe Havens &amp; Cross-Border Attacks / Aid, Dependency &amp; Narrative War</vt:lpstr>
      <vt:lpstr>PowerPoint Presentation</vt:lpstr>
      <vt:lpstr>China–Pakistan–US Triangle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Ahmad Malik</dc:creator>
  <cp:lastModifiedBy>Ahmad Malik</cp:lastModifiedBy>
  <cp:revision>119</cp:revision>
  <dcterms:created xsi:type="dcterms:W3CDTF">2025-08-05T05:59:41Z</dcterms:created>
  <dcterms:modified xsi:type="dcterms:W3CDTF">2026-03-12T07:55:03Z</dcterms:modified>
</cp:coreProperties>
</file>