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1" r:id="rId6"/>
    <p:sldId id="260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67" r:id="rId24"/>
    <p:sldId id="279" r:id="rId25"/>
    <p:sldId id="282" r:id="rId26"/>
    <p:sldId id="283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8" r:id="rId60"/>
    <p:sldId id="319" r:id="rId61"/>
    <p:sldId id="320" r:id="rId62"/>
    <p:sldId id="370" r:id="rId63"/>
    <p:sldId id="368" r:id="rId64"/>
    <p:sldId id="369" r:id="rId65"/>
    <p:sldId id="361" r:id="rId66"/>
    <p:sldId id="317" r:id="rId67"/>
    <p:sldId id="314" r:id="rId68"/>
    <p:sldId id="315" r:id="rId69"/>
    <p:sldId id="322" r:id="rId70"/>
    <p:sldId id="323" r:id="rId71"/>
    <p:sldId id="324" r:id="rId72"/>
    <p:sldId id="316" r:id="rId73"/>
    <p:sldId id="321" r:id="rId74"/>
    <p:sldId id="325" r:id="rId75"/>
    <p:sldId id="326" r:id="rId76"/>
    <p:sldId id="327" r:id="rId77"/>
    <p:sldId id="328" r:id="rId78"/>
    <p:sldId id="330" r:id="rId79"/>
    <p:sldId id="331" r:id="rId80"/>
    <p:sldId id="332" r:id="rId81"/>
    <p:sldId id="329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62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45" r:id="rId104"/>
    <p:sldId id="354" r:id="rId105"/>
    <p:sldId id="355" r:id="rId106"/>
    <p:sldId id="356" r:id="rId107"/>
    <p:sldId id="357" r:id="rId108"/>
    <p:sldId id="358" r:id="rId109"/>
    <p:sldId id="359" r:id="rId110"/>
    <p:sldId id="363" r:id="rId111"/>
    <p:sldId id="364" r:id="rId112"/>
    <p:sldId id="365" r:id="rId113"/>
    <p:sldId id="366" r:id="rId114"/>
    <p:sldId id="360" r:id="rId1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7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0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0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9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8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2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2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7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D0D2D-552E-44B9-A12E-E629A67C51B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70584-4F55-4F6E-A5CE-D391717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Imperial Russia &amp; Westernization (18th–19th Century)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Peter the Great (1682–1725):</a:t>
            </a:r>
            <a:r>
              <a:rPr lang="en-US" dirty="0" smtClean="0"/>
              <a:t> Modernized army, navy, and state; founded </a:t>
            </a:r>
            <a:r>
              <a:rPr lang="en-US" b="1" u="sng" dirty="0" smtClean="0"/>
              <a:t>St. Petersburg </a:t>
            </a:r>
            <a:r>
              <a:rPr lang="en-US" dirty="0" smtClean="0"/>
              <a:t>(1703) as </a:t>
            </a:r>
            <a:r>
              <a:rPr lang="en-US" b="1" u="sng" dirty="0" smtClean="0"/>
              <a:t>“Window to Europe.”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Catherine the Great (1762–1796): </a:t>
            </a:r>
            <a:r>
              <a:rPr lang="en-US" dirty="0" smtClean="0"/>
              <a:t>Expanded into Crimea, Black Sea; promoted Enlightenment reforms (but reinforced </a:t>
            </a:r>
            <a:r>
              <a:rPr lang="en-US" b="1" dirty="0" smtClean="0">
                <a:solidFill>
                  <a:srgbClr val="FF0000"/>
                </a:solidFill>
              </a:rPr>
              <a:t>serfdom</a:t>
            </a:r>
            <a:r>
              <a:rPr lang="en-US" dirty="0" smtClean="0"/>
              <a:t>).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19th Century: </a:t>
            </a:r>
            <a:r>
              <a:rPr lang="en-US" dirty="0" smtClean="0"/>
              <a:t>Industrialization began late (1850s–80s). Defeat in </a:t>
            </a:r>
            <a:r>
              <a:rPr lang="en-US" b="1" u="sng" dirty="0" smtClean="0"/>
              <a:t>Crimean War (1853–56) </a:t>
            </a:r>
            <a:r>
              <a:rPr lang="en-US" dirty="0" smtClean="0"/>
              <a:t>exposed backwardness.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Reforms:</a:t>
            </a:r>
            <a:r>
              <a:rPr lang="en-US" dirty="0" smtClean="0"/>
              <a:t> Emancipation of Serfs in 1861 (40M freed).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Data: By 1900, Russia had the 4th largest railway network in the world (53,000 km).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28" y="1385455"/>
            <a:ext cx="4886036" cy="4082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9128" y="5689599"/>
            <a:ext cx="792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>
                <a:solidFill>
                  <a:srgbClr val="FFC000"/>
                </a:solidFill>
              </a:rPr>
              <a:t>Leonid Kravchuk</a:t>
            </a:r>
            <a:endParaRPr lang="en-US" sz="6000" b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Pakistan–Ukraine Economic 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1992: Bilateral trade formally began (March 16, 1992).2021: Trade turnover reached US$411.8 million (State data).</a:t>
            </a:r>
          </a:p>
          <a:p>
            <a:r>
              <a:rPr lang="en-US" dirty="0" smtClean="0"/>
              <a:t>Key Imports: Pakistan imported 40% of its wheat from Ukraine in 2021 → vital for food security.</a:t>
            </a:r>
          </a:p>
          <a:p>
            <a:r>
              <a:rPr lang="en-US" dirty="0" smtClean="0"/>
              <a:t>Exports: Pakistan exported textiles, surgical instruments, and sports goods; Ukraine exported wheat, machinery, and metals.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Trade is significant but fragile, highly dependent on agricultural flows and affected by the Ukraine war &amp; Black Sea Grain Initiative.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Pakistan–Ukraine Defense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1996–99: Ukraine sold 320 T-80UD tanks to Pakistan in a US$650M deal, saving </a:t>
            </a:r>
            <a:r>
              <a:rPr lang="en-US" dirty="0" err="1" smtClean="0"/>
              <a:t>Kharkiv</a:t>
            </a:r>
            <a:r>
              <a:rPr lang="en-US" dirty="0" smtClean="0"/>
              <a:t> Malyshev Tank Factory from collapse.</a:t>
            </a:r>
          </a:p>
          <a:p>
            <a:r>
              <a:rPr lang="en-US" dirty="0" smtClean="0"/>
              <a:t>1991–2020: Ukraine signed arms contracts worth US$1.6B with Pakistan (SIPRI) → Pakistan ranked among Kyiv’s top defense clients.</a:t>
            </a:r>
          </a:p>
          <a:p>
            <a:r>
              <a:rPr lang="en-US" dirty="0" smtClean="0"/>
              <a:t>2008–12: Pakistan purchased 4 Il-78 refueling aircraft, delivered by 2012.</a:t>
            </a:r>
          </a:p>
          <a:p>
            <a:r>
              <a:rPr lang="en-US" dirty="0" smtClean="0"/>
              <a:t>2020–22: Upgraded Il-78 refueling tanker under Ukroboronprom contract → returned Feb 2022.</a:t>
            </a:r>
          </a:p>
          <a:p>
            <a:r>
              <a:rPr lang="en-US" dirty="0" smtClean="0"/>
              <a:t>2021: Contract worth US$85.6M signed to overhaul T-80UD tanks, giving relief to Malyshev Factory.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Ukraine remains a vital defense supplier for Pakistan, especially for tank engines, refueling aircraft, and upgrades.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 and Russian Invasion of Ukraine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Pakistan dispatched PAF C-130 aircraft with aid to Poland (2022) for Ukrainian civilians.</a:t>
            </a:r>
          </a:p>
          <a:p>
            <a:r>
              <a:rPr lang="en-US" dirty="0" smtClean="0"/>
              <a:t>FM Dmytro Kuleba (2023 visit) thanked Pakistan despite Islamabad’s own crises.</a:t>
            </a:r>
          </a:p>
          <a:p>
            <a:r>
              <a:rPr lang="en-US" dirty="0" smtClean="0"/>
              <a:t>Gesture: Pakistan projected humanitarian neutrality rather than military alignment.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View: Symbolic but limited → aid volume modest compared to Pakistan’s own economic needs.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5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Diplomatic Position on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Consistent support for Ukraine’s sovereignty &amp; territorial integrity.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Abstained from UNGA votes condemning Russia → neutral stance.</a:t>
            </a:r>
          </a:p>
          <a:p>
            <a:r>
              <a:rPr lang="en-US" dirty="0" smtClean="0"/>
              <a:t>FM Bilawal Bhutto</a:t>
            </a:r>
            <a:r>
              <a:rPr lang="en-US" b="1" i="1" dirty="0" smtClean="0">
                <a:solidFill>
                  <a:srgbClr val="00B050"/>
                </a:solidFill>
              </a:rPr>
              <a:t>: “Negotiations are the only resolution to the Ukraine-Russia conflict.”</a:t>
            </a:r>
          </a:p>
          <a:p>
            <a:r>
              <a:rPr lang="en-US" dirty="0" smtClean="0"/>
              <a:t>Pakistan also lobbied Russia (Lavrov call, July 2023) to restore Black Sea Grain Initiative due to food security concerns.</a:t>
            </a:r>
          </a:p>
          <a:p>
            <a:r>
              <a:rPr lang="en-US" dirty="0" smtClean="0"/>
              <a:t>Analysis (Heywood – Global Politics): </a:t>
            </a:r>
            <a:r>
              <a:rPr lang="en-US" b="1" dirty="0" smtClean="0">
                <a:solidFill>
                  <a:srgbClr val="C00000"/>
                </a:solidFill>
              </a:rPr>
              <a:t>Classic hedging behavior of middle powers caught in multipolarity.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Allegations &amp; Arms Transfers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i="1" dirty="0" smtClean="0"/>
              <a:t>Reports:</a:t>
            </a:r>
            <a:r>
              <a:rPr lang="en-US" dirty="0" smtClean="0"/>
              <a:t> UK &amp; NATO allies bought Pakistani-made 122mm, 155mm shells, M4A2 propellants, fuses → later used by Ukrainian army.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162 containers of ammunition (2023) allegedly shipped via Germany &amp; Poland; &gt;10,000 BM-21 Grad rockets reported by Indian press.</a:t>
            </a:r>
          </a:p>
          <a:p>
            <a:r>
              <a:rPr lang="en-US" dirty="0" smtClean="0"/>
              <a:t>EU Ambassador Riina </a:t>
            </a:r>
            <a:r>
              <a:rPr lang="en-US" dirty="0" err="1" smtClean="0"/>
              <a:t>Kionka</a:t>
            </a:r>
            <a:r>
              <a:rPr lang="en-US" dirty="0" smtClean="0"/>
              <a:t> (Feb 2023): </a:t>
            </a:r>
            <a:r>
              <a:rPr lang="en-US" b="1" i="1" dirty="0" smtClean="0">
                <a:solidFill>
                  <a:srgbClr val="00B050"/>
                </a:solidFill>
              </a:rPr>
              <a:t>“Pakistan has been helping Ukraine with humanitarian and military aid.”</a:t>
            </a:r>
          </a:p>
          <a:p>
            <a:r>
              <a:rPr lang="en-US" dirty="0" smtClean="0"/>
              <a:t>Ukraine FM Kuleba (2023 visit): </a:t>
            </a:r>
            <a:r>
              <a:rPr lang="en-US" b="1" i="1" dirty="0" smtClean="0">
                <a:solidFill>
                  <a:srgbClr val="00B050"/>
                </a:solidFill>
              </a:rPr>
              <a:t>“No arms deal with Pakistan.” </a:t>
            </a:r>
            <a:r>
              <a:rPr lang="en-US" dirty="0" smtClean="0"/>
              <a:t>(contradicts Western/Indian reports).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View: Lack of transparency → plausible deniability strategy, keeping Moscow relations intact while aiding Western allies indirectly.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Geopolitical Balancing &amp;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Pakistan avoided direct condemnation of Russia to preserve energy &amp; defense prospects.</a:t>
            </a:r>
          </a:p>
          <a:p>
            <a:r>
              <a:rPr lang="en-US" dirty="0" smtClean="0"/>
              <a:t>Simultaneously, alleged indirect military support placated Western partners (UK, NATO).</a:t>
            </a:r>
          </a:p>
          <a:p>
            <a:r>
              <a:rPr lang="en-US" dirty="0" smtClean="0"/>
              <a:t>Risk: Exposure via media leaks undermines Pakistan’s credibility of </a:t>
            </a:r>
            <a:r>
              <a:rPr lang="en-US" b="1" dirty="0" smtClean="0">
                <a:solidFill>
                  <a:srgbClr val="7030A0"/>
                </a:solidFill>
              </a:rPr>
              <a:t>“neutrality.”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Analysis: Pakistan risks alienating Russia while receiving little strategic reward from NATO.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Evaluation &amp; Future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Strengths:</a:t>
            </a:r>
            <a:r>
              <a:rPr lang="en-US" dirty="0" smtClean="0"/>
              <a:t> Maintained diplomatic neutrality, secured grain aid, upheld humanitarian diplomacy.</a:t>
            </a:r>
          </a:p>
          <a:p>
            <a:r>
              <a:rPr lang="en-US" b="1" dirty="0" smtClean="0"/>
              <a:t>Weaknesses: </a:t>
            </a:r>
            <a:r>
              <a:rPr lang="en-US" dirty="0" smtClean="0"/>
              <a:t>Alleged covert arms transfers → perception of duplicity; could backfire with Moscow.</a:t>
            </a:r>
          </a:p>
          <a:p>
            <a:r>
              <a:rPr lang="en-US" b="1" dirty="0" smtClean="0"/>
              <a:t>Opportunities: </a:t>
            </a:r>
            <a:r>
              <a:rPr lang="en-US" dirty="0" smtClean="0"/>
              <a:t>SCO platform with Russia, Ukraine defense-industrial ties (engines, tanks), energy imports.</a:t>
            </a:r>
          </a:p>
          <a:p>
            <a:r>
              <a:rPr lang="en-US" b="1" dirty="0" smtClean="0"/>
              <a:t>Threats:</a:t>
            </a:r>
            <a:r>
              <a:rPr lang="en-US" dirty="0" smtClean="0"/>
              <a:t> Being caught in great-power rivalry; Russia’s potential retaliation if covert deals proven.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Conclusion: Pakistan’s stance is fragile pragmatism — balancing humanitarian optics, Western pressure, and Russian sensitivities, but risks credibility erosion if covert military role is exposed.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" y="0"/>
            <a:ext cx="1028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2" y="637309"/>
            <a:ext cx="8534399" cy="4516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927" y="5708073"/>
            <a:ext cx="8746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Hor Koi Saady laik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Russian Revolution (Part I: Causes &amp; February 1917)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Causes:</a:t>
            </a:r>
          </a:p>
          <a:p>
            <a:pPr lvl="1"/>
            <a:r>
              <a:rPr lang="en-US" dirty="0" smtClean="0"/>
              <a:t>Autocratic Tsarist system resisted reforms.</a:t>
            </a:r>
          </a:p>
          <a:p>
            <a:pPr lvl="1"/>
            <a:r>
              <a:rPr lang="en-US" dirty="0" smtClean="0"/>
              <a:t>Peasant poverty &amp; land hunger (80% of population were peasants).</a:t>
            </a:r>
          </a:p>
          <a:p>
            <a:pPr lvl="1"/>
            <a:r>
              <a:rPr lang="en-US" dirty="0" smtClean="0"/>
              <a:t>Industrial workers facing poor wages/conditions.</a:t>
            </a:r>
          </a:p>
          <a:p>
            <a:pPr lvl="1"/>
            <a:r>
              <a:rPr lang="en-US" dirty="0" smtClean="0"/>
              <a:t>WWI devastation: 2M soldiers killed, economy collapsed.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February 1917 Revolution: Tsar Nicholas II abdicated → Provisional Government formed.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Example: By 1917, bread rations in Petrograd fell to 50g/day, fueling riots.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Russian Revolution (Part II: October 1917 &amp; Civil War)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October 1917 Revolution:</a:t>
            </a:r>
            <a:r>
              <a:rPr lang="en-US" dirty="0" smtClean="0"/>
              <a:t> Bolsheviks under Lenin seized power with slogan “Peace, Land, Bread.”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Civil War (1918–22): </a:t>
            </a:r>
            <a:r>
              <a:rPr lang="en-US" dirty="0" smtClean="0"/>
              <a:t>Red Army (Bolsheviks) vs. White Army (monarchists, liberals, foreign allies).</a:t>
            </a:r>
          </a:p>
          <a:p>
            <a:r>
              <a:rPr lang="en-US" dirty="0" smtClean="0"/>
              <a:t>Victory secured through Trotsky’s leadership and control of industrial centers.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USSR officially established in 1922.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Data: Civil War caused 8–10M deaths, famine, and economic collapse.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8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91" y="0"/>
            <a:ext cx="7139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Cold War (Part I: Origins &amp; Global Role)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Origins (1945–47):</a:t>
            </a:r>
          </a:p>
          <a:p>
            <a:pPr lvl="1"/>
            <a:r>
              <a:rPr lang="en-US" dirty="0" smtClean="0"/>
              <a:t>Ideological clash: Communism vs. Capitalism.</a:t>
            </a:r>
          </a:p>
          <a:p>
            <a:pPr lvl="1"/>
            <a:r>
              <a:rPr lang="en-US" dirty="0" smtClean="0"/>
              <a:t>Nuclear monopoly ended with USSR’s first atomic bomb in 1949.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Global Expansion: </a:t>
            </a:r>
            <a:r>
              <a:rPr lang="en-US" dirty="0" smtClean="0"/>
              <a:t>USSR backed socialist regimes in Eastern Europe, Asia, Africa, Latin America.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Institutions:</a:t>
            </a:r>
            <a:r>
              <a:rPr lang="en-US" dirty="0" smtClean="0"/>
              <a:t> Formation of Warsaw Pact (1955) to counter NATO.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Example: By 1960, 1/3 of the world’s population lived under communist governments.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Cold War (Part II: Peak &amp; Decline)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Peak Tensions:</a:t>
            </a:r>
          </a:p>
          <a:p>
            <a:pPr lvl="1"/>
            <a:r>
              <a:rPr lang="en-US" dirty="0" smtClean="0"/>
              <a:t>Cuban Missile Crisis (1962) brought world to brink of nuclear war.</a:t>
            </a:r>
          </a:p>
          <a:p>
            <a:pPr lvl="1"/>
            <a:r>
              <a:rPr lang="en-US" dirty="0" smtClean="0"/>
              <a:t>Arms race: by 1980s, USSR had 40,000 nuclear warheads in 1986 while the US had 30000 warheads.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Space Race: </a:t>
            </a:r>
            <a:r>
              <a:rPr lang="en-US" dirty="0" smtClean="0"/>
              <a:t>USSR launched Sputnik (1957) and Yuri Gagarin (1961) – first human in space.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Decline: </a:t>
            </a:r>
            <a:r>
              <a:rPr lang="en-US" dirty="0" smtClean="0"/>
              <a:t>Stagnant economy, Afghan War (1979–89), technological lag vs. US.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Data: Afghan War cost 15,000 Soviet lives and $8 billion annually.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Downfall of the USSR (1991)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Main Reasons (Andrew Heywood – Global Politics):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Economic Stagnation:</a:t>
            </a:r>
          </a:p>
          <a:p>
            <a:pPr lvl="2"/>
            <a:r>
              <a:rPr lang="en-US" dirty="0" smtClean="0"/>
              <a:t>Central planning inefficiencies, low productivity, consumer shortages.</a:t>
            </a:r>
          </a:p>
          <a:p>
            <a:pPr lvl="2"/>
            <a:r>
              <a:rPr lang="en-US" dirty="0" smtClean="0"/>
              <a:t>Growth slowed to &lt;1% annually by late 1980s.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Political Reform Backfiring:</a:t>
            </a:r>
          </a:p>
          <a:p>
            <a:pPr lvl="2"/>
            <a:r>
              <a:rPr lang="en-US" b="1" dirty="0" smtClean="0">
                <a:solidFill>
                  <a:srgbClr val="002060"/>
                </a:solidFill>
              </a:rPr>
              <a:t>Gorbachev’s glasnost (openness) unleashed public criticism.</a:t>
            </a:r>
          </a:p>
          <a:p>
            <a:pPr lvl="2"/>
            <a:r>
              <a:rPr lang="en-US" b="1" dirty="0" smtClean="0">
                <a:solidFill>
                  <a:srgbClr val="002060"/>
                </a:solidFill>
              </a:rPr>
              <a:t>Perestroika (restructuring) failed to revive economy.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Nationalism &amp; External Pressures:</a:t>
            </a:r>
          </a:p>
          <a:p>
            <a:pPr lvl="2"/>
            <a:r>
              <a:rPr lang="en-US" dirty="0" smtClean="0"/>
              <a:t>Baltic &amp; Eastern European states demanded independence.</a:t>
            </a:r>
          </a:p>
          <a:p>
            <a:pPr lvl="2"/>
            <a:r>
              <a:rPr lang="en-US" dirty="0" smtClean="0"/>
              <a:t>Arms race with US drained resources.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Example: In 1991, 15 Soviet republics declared independence → formal dissolution on Dec 25, 1991.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3093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Invictus</a:t>
            </a:r>
            <a:r>
              <a:rPr lang="en-US" dirty="0" smtClean="0"/>
              <a:t> By William Ernest Henley (1849–1903)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2873"/>
            <a:ext cx="10515600" cy="524409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Out of the night that covers me, Black as the pit from pole to pole,</a:t>
            </a:r>
          </a:p>
          <a:p>
            <a:r>
              <a:rPr lang="en-US" b="1" dirty="0" smtClean="0"/>
              <a:t>I thank whatever gods may be, </a:t>
            </a:r>
            <a:r>
              <a:rPr lang="en-US" b="1" dirty="0" smtClean="0">
                <a:solidFill>
                  <a:srgbClr val="0070C0"/>
                </a:solidFill>
              </a:rPr>
              <a:t>For my unconquerable soul.</a:t>
            </a:r>
          </a:p>
          <a:p>
            <a:r>
              <a:rPr lang="en-US" b="1" dirty="0" smtClean="0"/>
              <a:t>In the fell clutch of circumstance, </a:t>
            </a:r>
            <a:r>
              <a:rPr lang="en-US" b="1" dirty="0" smtClean="0">
                <a:solidFill>
                  <a:srgbClr val="0070C0"/>
                </a:solidFill>
              </a:rPr>
              <a:t>I have not winced nor cried aloud.</a:t>
            </a:r>
          </a:p>
          <a:p>
            <a:r>
              <a:rPr lang="en-US" b="1" dirty="0" smtClean="0"/>
              <a:t>Under the bludgeonings of chance, My head is bloody, but </a:t>
            </a:r>
            <a:r>
              <a:rPr lang="en-US" b="1" dirty="0" smtClean="0">
                <a:solidFill>
                  <a:srgbClr val="0070C0"/>
                </a:solidFill>
              </a:rPr>
              <a:t>unbowed.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/>
              <a:t>Beyond this place of wrath and tears. Looms but the Horror of the shade,</a:t>
            </a:r>
          </a:p>
          <a:p>
            <a:r>
              <a:rPr lang="en-US" b="1" dirty="0" smtClean="0"/>
              <a:t>And yet the menace of the years, Finds and shall find me </a:t>
            </a:r>
            <a:r>
              <a:rPr lang="en-US" b="1" dirty="0" smtClean="0">
                <a:solidFill>
                  <a:srgbClr val="0070C0"/>
                </a:solidFill>
              </a:rPr>
              <a:t>unafraid.</a:t>
            </a:r>
          </a:p>
          <a:p>
            <a:r>
              <a:rPr lang="en-US" b="1" dirty="0" smtClean="0"/>
              <a:t>It matters not how strait the gate, How charged with punishments the scroll,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 am the master of my fate,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I am the captain of my soul.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Post-Soviet Russia (1991–Present)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1990s:</a:t>
            </a:r>
            <a:r>
              <a:rPr lang="en-US" dirty="0" smtClean="0"/>
              <a:t> Boris Yeltsin → economic </a:t>
            </a:r>
            <a:r>
              <a:rPr lang="en-US" b="1" u="sng" dirty="0" smtClean="0"/>
              <a:t>“shock therapy” </a:t>
            </a:r>
            <a:r>
              <a:rPr lang="en-US" dirty="0" smtClean="0"/>
              <a:t>reforms; </a:t>
            </a:r>
            <a:r>
              <a:rPr lang="en-US" b="1" dirty="0" smtClean="0">
                <a:solidFill>
                  <a:srgbClr val="00B0F0"/>
                </a:solidFill>
              </a:rPr>
              <a:t>GDP shrank 40% (1991–98).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2000s: </a:t>
            </a:r>
            <a:r>
              <a:rPr lang="en-US" dirty="0" smtClean="0"/>
              <a:t>Vladimir Putin restored stability, fueled by oil &amp; gas boom. </a:t>
            </a:r>
            <a:r>
              <a:rPr lang="en-US" b="1" dirty="0" smtClean="0">
                <a:solidFill>
                  <a:srgbClr val="00B0F0"/>
                </a:solidFill>
              </a:rPr>
              <a:t>GDP grew 7% annually (2000–08).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Foreign Policy: </a:t>
            </a:r>
            <a:r>
              <a:rPr lang="en-US" dirty="0" smtClean="0"/>
              <a:t>Assertive stance (Georgia 2008, Crimea annexation 2014, Ukraine war 2022).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Current Era: </a:t>
            </a:r>
            <a:r>
              <a:rPr lang="en-US" dirty="0" smtClean="0"/>
              <a:t>Facing Western sanctions, pivoting to China, BRICS, and Global South.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Long-term Trend: </a:t>
            </a:r>
            <a:r>
              <a:rPr lang="en-US" dirty="0" smtClean="0"/>
              <a:t>Balancing great power ambitions with demographic &amp; economic decline.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Russia remains a military superpower but economically 11th largest economy (2024 IMF)—high reliance on energy exports.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2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Pakistan–Russia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Relations formally began in 1948 when USSR recognized Pakistan, though initially marked by mistrust.</a:t>
            </a:r>
          </a:p>
          <a:p>
            <a:r>
              <a:rPr lang="en-US" b="1" dirty="0" smtClean="0"/>
              <a:t>Cold War Legacy: </a:t>
            </a:r>
            <a:r>
              <a:rPr lang="en-US" dirty="0" smtClean="0"/>
              <a:t>Pakistan allied with the US via SEATO (1954) &amp; CENTO (1955), alienating Moscow.</a:t>
            </a:r>
          </a:p>
          <a:p>
            <a:r>
              <a:rPr lang="en-US" b="1" dirty="0" smtClean="0"/>
              <a:t>Soviet offer: </a:t>
            </a:r>
            <a:r>
              <a:rPr lang="en-US" dirty="0" smtClean="0"/>
              <a:t>Stalin invited Liaquat Ali Khan in 1949, but he chose Washington in 1950 → </a:t>
            </a:r>
            <a:r>
              <a:rPr lang="en-US" b="1" i="1" dirty="0" smtClean="0">
                <a:solidFill>
                  <a:srgbClr val="00B050"/>
                </a:solidFill>
              </a:rPr>
              <a:t>“the fateful missed opportunity” (Javid Husain).</a:t>
            </a:r>
          </a:p>
          <a:p>
            <a:r>
              <a:rPr lang="en-US" dirty="0" smtClean="0"/>
              <a:t>Today, Pakistan and Russia call each other </a:t>
            </a:r>
            <a:r>
              <a:rPr lang="en-US" b="1" u="sng" dirty="0" smtClean="0"/>
              <a:t>“strategic partners” </a:t>
            </a:r>
            <a:r>
              <a:rPr lang="en-US" dirty="0" smtClean="0"/>
              <a:t>(Putin, 2024) with cooperation spanning defense, energy, and diplomacy.</a:t>
            </a:r>
          </a:p>
          <a:p>
            <a:r>
              <a:rPr lang="en-US" dirty="0" smtClean="0"/>
              <a:t>Heywood: </a:t>
            </a:r>
            <a:r>
              <a:rPr lang="en-US" b="1" i="1" dirty="0" smtClean="0">
                <a:solidFill>
                  <a:srgbClr val="00B050"/>
                </a:solidFill>
              </a:rPr>
              <a:t>“In international politics, alliances shift with the balance of power, not sentiment” </a:t>
            </a:r>
            <a:r>
              <a:rPr lang="en-US" dirty="0" smtClean="0"/>
              <a:t>— explaining the post-1991 reset.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754446" y="1597891"/>
            <a:ext cx="79529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Evolution of the 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Tensions &amp; U-2 Incident (1950s–1960)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1957: </a:t>
            </a:r>
            <a:r>
              <a:rPr lang="en-US" dirty="0" smtClean="0"/>
              <a:t>PM Suhrawardy allowed CIA use of Peshawar Air Station → USSR alarmed.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1960 U-2 Incident: </a:t>
            </a:r>
            <a:r>
              <a:rPr lang="en-US" dirty="0" smtClean="0"/>
              <a:t>US spy plane shot down after takeoff from Pakistan. </a:t>
            </a:r>
          </a:p>
          <a:p>
            <a:r>
              <a:rPr lang="en-US" dirty="0" smtClean="0"/>
              <a:t>Nikita Khrushchev thundered: </a:t>
            </a:r>
            <a:r>
              <a:rPr lang="en-US" b="1" i="1" dirty="0" smtClean="0">
                <a:solidFill>
                  <a:srgbClr val="00B050"/>
                </a:solidFill>
              </a:rPr>
              <a:t>“Do not play with fire! We have red-marked Peshawar.”</a:t>
            </a:r>
          </a:p>
          <a:p>
            <a:r>
              <a:rPr lang="en-US" b="1" i="1" dirty="0" smtClean="0">
                <a:solidFill>
                  <a:srgbClr val="00B050"/>
                </a:solidFill>
              </a:rPr>
              <a:t>“Pakistan felt deceived because the U.S. had kept her in the dark about such clandestine spy operations launched from Pakistan’s territory" </a:t>
            </a:r>
            <a:r>
              <a:rPr lang="en-US" dirty="0" smtClean="0"/>
              <a:t>(Gen. Khalid Mahmud Arif).</a:t>
            </a:r>
          </a:p>
          <a:p>
            <a:r>
              <a:rPr lang="en-US" dirty="0" smtClean="0"/>
              <a:t>Cold War alignment deepened: Pakistan in SEATO (1954) &amp; CENTO (1955).</a:t>
            </a:r>
          </a:p>
          <a:p>
            <a:r>
              <a:rPr lang="en-US" dirty="0" smtClean="0"/>
              <a:t>Abdul Sattar: </a:t>
            </a:r>
            <a:r>
              <a:rPr lang="en-US" b="1" i="1" dirty="0" smtClean="0">
                <a:solidFill>
                  <a:srgbClr val="00B050"/>
                </a:solidFill>
              </a:rPr>
              <a:t>“The U-2 affair froze any lingering Soviet goodwill and marked Pakistan in Moscow’s eyes as an American outpost”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Soviet Technical &amp; Industrial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1950: </a:t>
            </a:r>
            <a:r>
              <a:rPr lang="en-US" dirty="0" smtClean="0"/>
              <a:t>USSR–Pakistan founded Pakistan Oilfields → early industrial collaboration.</a:t>
            </a:r>
          </a:p>
          <a:p>
            <a:r>
              <a:rPr lang="en-US" b="1" dirty="0" smtClean="0"/>
              <a:t>Late 1950s–60s: </a:t>
            </a:r>
            <a:r>
              <a:rPr lang="en-US" dirty="0" smtClean="0"/>
              <a:t>USSR engaged in technical projects; engineering aid in energy &amp; minerals.</a:t>
            </a:r>
          </a:p>
          <a:p>
            <a:r>
              <a:rPr lang="en-US" b="1" dirty="0" smtClean="0"/>
              <a:t>1969:</a:t>
            </a:r>
            <a:r>
              <a:rPr lang="en-US" dirty="0" smtClean="0"/>
              <a:t> Pakistan contracted </a:t>
            </a:r>
            <a:r>
              <a:rPr lang="en-US" b="1" dirty="0" smtClean="0"/>
              <a:t>V/o Tyaz Promexport (USSR consortium) for integrated steel mill in Karachi.</a:t>
            </a:r>
          </a:p>
          <a:p>
            <a:r>
              <a:rPr lang="en-US" dirty="0" smtClean="0"/>
              <a:t>1972: Bhutto laid foundation of Pakistan Steel Mills with full Soviet financial &amp; technical support.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While political ties fluctuated, USSR invested in long-term industrial infrastructure unmatched by Western aid.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Balance &amp;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1965 War, USSR emerged as India’s largest arms supplier, tilting South Asian balance.</a:t>
            </a:r>
          </a:p>
          <a:p>
            <a:r>
              <a:rPr lang="en-US" dirty="0" smtClean="0"/>
              <a:t>Soviet diplomacy convinced US &amp; Western powers to sustain arms embargo on Pakistan.</a:t>
            </a:r>
          </a:p>
          <a:p>
            <a:r>
              <a:rPr lang="en-US" dirty="0" smtClean="0"/>
              <a:t>Result: Indo-Pak arms race turned asymmetric, with India outpacing Pakistan militarily.</a:t>
            </a:r>
          </a:p>
          <a:p>
            <a:r>
              <a:rPr lang="en-US" dirty="0" smtClean="0"/>
              <a:t>1968: first USSR–Pakistan arms deal signed (minor but symbolic).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USSR built Pakistan’s industry but simultaneously armed India heavily, reinforcing Pakistani mistrust.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" y="0"/>
            <a:ext cx="6656839" cy="4433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09" y="4756727"/>
            <a:ext cx="6391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wreckage of the American Lockheed U-2 Dragon Lady Shot down 65 years ago now on display at the Central Armed Forces Museum in Moscow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24" y="0"/>
            <a:ext cx="5441067" cy="4433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8727" y="4756727"/>
            <a:ext cx="4479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Francis Gary Powers, pilot of the plane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45" y="0"/>
            <a:ext cx="10815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Ayub–Bhutto Diplomacy &amp; 1965 Rapprochement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Ayub Khan tried balancing US tilt with Soviet outreach (via FM Z.A. Bhutto).</a:t>
            </a:r>
          </a:p>
          <a:p>
            <a:r>
              <a:rPr lang="en-US" b="1" dirty="0" smtClean="0"/>
              <a:t>1965 Visits: </a:t>
            </a:r>
            <a:r>
              <a:rPr lang="en-US" dirty="0" smtClean="0"/>
              <a:t>Ayub Khan + Bhutto to Moscow → signed deals on trade, cultural exchange, cooperation.</a:t>
            </a:r>
          </a:p>
          <a:p>
            <a:r>
              <a:rPr lang="en-US" dirty="0" smtClean="0"/>
              <a:t>Ayub: </a:t>
            </a:r>
            <a:r>
              <a:rPr lang="en-US" b="1" i="1" dirty="0" smtClean="0">
                <a:solidFill>
                  <a:srgbClr val="00B050"/>
                </a:solidFill>
              </a:rPr>
              <a:t>“Soviet Union is our next-door neighbor with which Pakistan had close friendly connections in the past.”</a:t>
            </a:r>
          </a:p>
          <a:p>
            <a:r>
              <a:rPr lang="en-US" dirty="0" smtClean="0"/>
              <a:t>1965 Cultural Pact: exchanges of academics, artists, sportsmen, TV/radio programs.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view: Bhutto’s Moscow diplomacy reduced hostility, but Pakistan remained structurally dependent on US aid.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Soviet Investment &amp; Arms Cooperation (1968)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1968: Premier Kosygin visited Pakistan — first-ever Soviet leader to do so.</a:t>
            </a:r>
          </a:p>
          <a:p>
            <a:r>
              <a:rPr lang="en-US" dirty="0" smtClean="0"/>
              <a:t>Kosygin pledged aid for steel mill, nuclear power plant, and broad economic projects.</a:t>
            </a:r>
          </a:p>
          <a:p>
            <a:r>
              <a:rPr lang="en-US" dirty="0" smtClean="0"/>
              <a:t>USSR signed first arms deal with Pakistan (1968) → triggered protests from India.</a:t>
            </a:r>
          </a:p>
          <a:p>
            <a:r>
              <a:rPr lang="en-US" dirty="0" err="1" smtClean="0"/>
              <a:t>Hafeez</a:t>
            </a:r>
            <a:r>
              <a:rPr lang="en-US" dirty="0" smtClean="0"/>
              <a:t> </a:t>
            </a:r>
            <a:r>
              <a:rPr lang="en-US" dirty="0" err="1" smtClean="0"/>
              <a:t>Jullundhri</a:t>
            </a:r>
            <a:r>
              <a:rPr lang="en-US" dirty="0" smtClean="0"/>
              <a:t> recited poem comparing Kosygin’s arrival to a </a:t>
            </a:r>
            <a:r>
              <a:rPr lang="en-US" b="1" i="1" dirty="0" smtClean="0">
                <a:solidFill>
                  <a:srgbClr val="00B050"/>
                </a:solidFill>
              </a:rPr>
              <a:t>“dawn for Kashmir.”</a:t>
            </a:r>
            <a:r>
              <a:rPr lang="en-US" dirty="0" smtClean="0"/>
              <a:t> </a:t>
            </a:r>
          </a:p>
          <a:p>
            <a:r>
              <a:rPr lang="en-US" dirty="0" smtClean="0"/>
              <a:t>Kosygin smiled, but remained silent.</a:t>
            </a:r>
          </a:p>
          <a:p>
            <a:r>
              <a:rPr lang="en-US" dirty="0" smtClean="0"/>
              <a:t>Kosygin</a:t>
            </a:r>
            <a:r>
              <a:rPr lang="en-US" b="1" i="1" dirty="0" smtClean="0">
                <a:solidFill>
                  <a:srgbClr val="00B050"/>
                </a:solidFill>
              </a:rPr>
              <a:t>: “Relations are very good indeed, and we should strengthen them.”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1971 War &amp; Soviet Naval 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Indo-Soviet Treaty (Aug 1971): ensured USSR support to India against Pakistan.</a:t>
            </a:r>
          </a:p>
          <a:p>
            <a:r>
              <a:rPr lang="en-US" dirty="0" smtClean="0"/>
              <a:t>USSR backed India + Mukti Bahini → vetoed Pakistan’s UN resolutions.</a:t>
            </a:r>
          </a:p>
          <a:p>
            <a:r>
              <a:rPr lang="en-US" dirty="0" smtClean="0"/>
              <a:t>Dec 1971: Soviet Navy (subs &amp; destroyers) deployed in Indian Ocean, shadowing US 7th Fleet’s Task Force 74.</a:t>
            </a:r>
          </a:p>
          <a:p>
            <a:r>
              <a:rPr lang="en-US" dirty="0" smtClean="0"/>
              <a:t>Pakistan Navy detected Soviet subs K-320 &amp; Charlie; refrained from escalation fearing nuclear retaliation.</a:t>
            </a:r>
          </a:p>
          <a:p>
            <a:r>
              <a:rPr lang="en-US" dirty="0" smtClean="0"/>
              <a:t>Russian Ambassador (2012</a:t>
            </a:r>
            <a:r>
              <a:rPr lang="en-US" b="1" i="1" dirty="0" smtClean="0">
                <a:solidFill>
                  <a:srgbClr val="00B050"/>
                </a:solidFill>
              </a:rPr>
              <a:t>): “Our stance during 1971 somewhat embarrassed our relations with Pakistan.”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Soviet Tilt Toward East Pakistan / Bangladesh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USSR maintained closer ties with East Pakistan’s leftist &amp; communist groups, especially during the Bengali Language Movement (1952–56).</a:t>
            </a:r>
          </a:p>
          <a:p>
            <a:r>
              <a:rPr lang="en-US" dirty="0" smtClean="0"/>
              <a:t>Moscow sympathized with Bengali demands for recognition of Bangla as a state language, contrasting with its silence on Urdu–dominated West Pakistan.</a:t>
            </a:r>
          </a:p>
          <a:p>
            <a:r>
              <a:rPr lang="en-US" dirty="0" smtClean="0"/>
              <a:t>East Pakistan’s anti-American sentiment aligned with Soviet interests; demonstrations erupted against Pakistan’s 1954 US defense pacts (SEATO, CENTO).</a:t>
            </a:r>
          </a:p>
          <a:p>
            <a:r>
              <a:rPr lang="en-US" dirty="0" smtClean="0"/>
              <a:t>Communist Party influence in East Pakistan weakened the Pakistan Muslim League’s dominance, helping pave the way for Awami League’s rise.</a:t>
            </a:r>
          </a:p>
          <a:p>
            <a:r>
              <a:rPr lang="en-US" dirty="0" smtClean="0"/>
              <a:t>In 1971, Indo–Soviet Treaty of Friendship reinforced Soviet support for Mukti Bahini and India’s intervention, culminating in Bangladesh’s independence.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The USSR saw East Pakistan as a fertile ground for socialist influence, exploiting regional grievances and West Pakistan’s over-reliance on the US.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2" y="1166812"/>
            <a:ext cx="7389091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563419"/>
            <a:ext cx="9254836" cy="59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Normalization after Soviet Withdrawal (1989–1999)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1989:</a:t>
            </a:r>
            <a:r>
              <a:rPr lang="en-US" dirty="0" smtClean="0"/>
              <a:t> USSR offered Pakistan a commercial nuclear power plant (blocked by US pressure).</a:t>
            </a:r>
          </a:p>
          <a:p>
            <a:r>
              <a:rPr lang="en-US" b="1" dirty="0" smtClean="0"/>
              <a:t>1994–95: </a:t>
            </a:r>
            <a:r>
              <a:rPr lang="en-US" dirty="0" smtClean="0"/>
              <a:t>Benazir Bhutto sought engagement, but setback when Pakistan recognized Taliban regime (opposed by Moscow).</a:t>
            </a:r>
          </a:p>
          <a:p>
            <a:r>
              <a:rPr lang="en-US" b="1" dirty="0" smtClean="0"/>
              <a:t>1996: </a:t>
            </a:r>
            <a:r>
              <a:rPr lang="en-US" dirty="0" smtClean="0"/>
              <a:t>Russia launched Pakistan’s </a:t>
            </a:r>
            <a:r>
              <a:rPr lang="en-US" dirty="0" err="1" smtClean="0"/>
              <a:t>Badr</a:t>
            </a:r>
            <a:r>
              <a:rPr lang="en-US" dirty="0" smtClean="0"/>
              <a:t>-B satellite from Baikonur at minimal cost — first major tech cooperation.</a:t>
            </a:r>
          </a:p>
          <a:p>
            <a:r>
              <a:rPr lang="en-US" b="1" dirty="0" smtClean="0"/>
              <a:t>1998: </a:t>
            </a:r>
            <a:r>
              <a:rPr lang="en-US" dirty="0" smtClean="0"/>
              <a:t>Russia congratulated India’s nuclear tests, but avoided harsh criticism of Pakistan’s </a:t>
            </a:r>
            <a:r>
              <a:rPr lang="en-US" dirty="0" err="1" smtClean="0"/>
              <a:t>Chagai</a:t>
            </a:r>
            <a:r>
              <a:rPr lang="en-US" dirty="0" smtClean="0"/>
              <a:t>-I &amp; II tests.</a:t>
            </a:r>
          </a:p>
          <a:p>
            <a:r>
              <a:rPr lang="en-US" b="1" dirty="0" smtClean="0"/>
              <a:t>1999: </a:t>
            </a:r>
            <a:r>
              <a:rPr lang="en-US" dirty="0" smtClean="0"/>
              <a:t>Nawaz Sharif’s visit to Moscow (first PM visit in 25 years); Moscow praised Lahore Declaration but condemned Pakistan’s role in Kargil War.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Early years were defined by tentative engagement, but Afghanistan &amp; Indo-Russian closeness constrained ties.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Musharraf Era &amp; Post-9/11 Shift (2000–2010)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1999 Coup: </a:t>
            </a:r>
            <a:r>
              <a:rPr lang="en-US" dirty="0" smtClean="0"/>
              <a:t>Russia condemned Musharraf’s takeover, calling it unconstitutional.</a:t>
            </a:r>
          </a:p>
          <a:p>
            <a:r>
              <a:rPr lang="en-US" b="1" dirty="0" smtClean="0"/>
              <a:t>2001: </a:t>
            </a:r>
            <a:r>
              <a:rPr lang="en-US" dirty="0" smtClean="0"/>
              <a:t>Russian Deputy FM Losyukov visited Islamabad → pledged economic cooperation.</a:t>
            </a:r>
          </a:p>
          <a:p>
            <a:r>
              <a:rPr lang="en-US" b="1" dirty="0" smtClean="0"/>
              <a:t>After 9/11, Pakistan’s role against Taliban/al-Qaeda aligned with Russia’s concerns in Chechnya &amp; Central Asia.</a:t>
            </a:r>
          </a:p>
          <a:p>
            <a:r>
              <a:rPr lang="en-US" dirty="0" smtClean="0"/>
              <a:t>Russia helped ease Indo-Pak nuclear tensions (2001–02) through diplomatic channels.</a:t>
            </a:r>
          </a:p>
          <a:p>
            <a:r>
              <a:rPr lang="en-US" dirty="0" smtClean="0"/>
              <a:t>Abdul Sattar</a:t>
            </a:r>
            <a:r>
              <a:rPr lang="en-US" b="1" i="1" dirty="0" smtClean="0">
                <a:solidFill>
                  <a:srgbClr val="00B050"/>
                </a:solidFill>
              </a:rPr>
              <a:t>: “The war on terror opened limited but important space for Pakistan–Russia convergence.”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Security concerns (terrorism, Afghanistan) created shared strategic interests for the first time.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Warming &amp; New Partnerships (2010s–Present)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2014 onwards: </a:t>
            </a:r>
            <a:r>
              <a:rPr lang="en-US" dirty="0" smtClean="0"/>
              <a:t>India–US closeness → Russia pivoted to Pakistan for balance in South Asia.</a:t>
            </a:r>
          </a:p>
          <a:p>
            <a:r>
              <a:rPr lang="en-US" b="1" dirty="0" smtClean="0"/>
              <a:t>2016:</a:t>
            </a:r>
            <a:r>
              <a:rPr lang="en-US" dirty="0" smtClean="0"/>
              <a:t> First-ever joint Pak–Russia military exercise held → symbol of deepening defense ties.</a:t>
            </a:r>
          </a:p>
          <a:p>
            <a:r>
              <a:rPr lang="en-US" b="1" dirty="0" smtClean="0"/>
              <a:t>2016: </a:t>
            </a:r>
            <a:r>
              <a:rPr lang="en-US" dirty="0" smtClean="0"/>
              <a:t>Pakistan granted Russia access to Gwadar Port, a warm-water outlet to Arabian Sea.</a:t>
            </a:r>
          </a:p>
          <a:p>
            <a:r>
              <a:rPr lang="en-US" b="1" dirty="0" smtClean="0"/>
              <a:t>Energy Cooperation: Agreement on Pakistan Stream Gas Pipeline (Karachi–Kasur).</a:t>
            </a:r>
          </a:p>
          <a:p>
            <a:r>
              <a:rPr lang="en-US" dirty="0" smtClean="0"/>
              <a:t>Javid Husain: </a:t>
            </a:r>
            <a:r>
              <a:rPr lang="en-US" b="1" i="1" dirty="0" smtClean="0">
                <a:solidFill>
                  <a:srgbClr val="00B050"/>
                </a:solidFill>
              </a:rPr>
              <a:t>“For the first time since 1947, Moscow saw Islamabad as a potential strategic partner, not merely an adversary’s proxy.”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Today, Pak–Russia relations rest on energy, military, and regional cooperation under SCO, though mistrust lingers.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Re-engagement &amp; Diplomatic Reset (2007–2010)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2007: Russian PM Mikhail Fradkov’s 3-day visit to Islamabad — first Russian PM visit in 38 years.</a:t>
            </a:r>
          </a:p>
          <a:p>
            <a:r>
              <a:rPr lang="en-US" dirty="0" smtClean="0"/>
              <a:t>Musharraf &amp; Shaukat Aziz: discussed reviving economic cooperation &amp; regional security.</a:t>
            </a:r>
          </a:p>
          <a:p>
            <a:r>
              <a:rPr lang="en-US" dirty="0" smtClean="0"/>
              <a:t>Asif Zardari era: Russia identified as </a:t>
            </a:r>
            <a:r>
              <a:rPr lang="en-US" b="1" i="1" dirty="0" smtClean="0">
                <a:solidFill>
                  <a:srgbClr val="00B050"/>
                </a:solidFill>
              </a:rPr>
              <a:t>an “important neighbor &amp; partner” </a:t>
            </a:r>
            <a:r>
              <a:rPr lang="en-US" dirty="0" smtClean="0"/>
              <a:t>(Cowasjee, Dawn).</a:t>
            </a:r>
          </a:p>
          <a:p>
            <a:r>
              <a:rPr lang="en-US" dirty="0" smtClean="0"/>
              <a:t>Russia pledged support for Pakistan’s fight against Taliban militancy.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Both states saw a chance to reset — Pakistan sought strategic diversification beyond US/China, while Russia balanced India’s tilt toward the West.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SCO, Energy &amp; </a:t>
            </a:r>
            <a:r>
              <a:rPr lang="es-ES" dirty="0" err="1" smtClean="0"/>
              <a:t>Political</a:t>
            </a:r>
            <a:r>
              <a:rPr lang="es-ES" dirty="0" smtClean="0"/>
              <a:t> </a:t>
            </a:r>
            <a:r>
              <a:rPr lang="es-ES" dirty="0" err="1" smtClean="0"/>
              <a:t>Convergence</a:t>
            </a:r>
            <a:r>
              <a:rPr lang="es-ES" dirty="0" smtClean="0"/>
              <a:t> (2011–2012)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2011: </a:t>
            </a:r>
            <a:r>
              <a:rPr lang="en-US" dirty="0" smtClean="0"/>
              <a:t>Putin endorsed Pakistan’s Shanghai Cooperation Organization (SCO) membership, calling Pakistan </a:t>
            </a:r>
            <a:r>
              <a:rPr lang="en-US" b="1" i="1" dirty="0" smtClean="0">
                <a:solidFill>
                  <a:srgbClr val="00B050"/>
                </a:solidFill>
              </a:rPr>
              <a:t>“vital partner in South Asia &amp; Muslim world.”</a:t>
            </a:r>
          </a:p>
          <a:p>
            <a:r>
              <a:rPr lang="en-US" b="1" dirty="0" smtClean="0"/>
              <a:t>Russian offers: </a:t>
            </a:r>
            <a:r>
              <a:rPr lang="en-US" dirty="0" smtClean="0"/>
              <a:t>expansion of Pakistan Steel Mills, support for Guddu &amp; Muzaffargarh plants, interest in Thar Coal Project.</a:t>
            </a:r>
          </a:p>
          <a:p>
            <a:r>
              <a:rPr lang="en-US" dirty="0" smtClean="0"/>
              <a:t>Russia condemned NATO strike in Pakistan (2011) → stressed sovereignty &amp; non-intervention.</a:t>
            </a:r>
          </a:p>
          <a:p>
            <a:r>
              <a:rPr lang="en-US" dirty="0" smtClean="0"/>
              <a:t>2012: Putin postponed state visit, but FM Sergey Lavrov visited to offset damage.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 (Javid Husain): Russia’s support for Pakistan’s sovereignty was a turning point, signaling Moscow’s independence from NATO’s Afghan strategy.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Cooperation &amp; Defense Breakthroughs (2013–2015)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2013:</a:t>
            </a:r>
            <a:r>
              <a:rPr lang="en-US" dirty="0" smtClean="0"/>
              <a:t> First Pakistan–Russia Strategic Dialogue (Foreign Secretaries’ level, Moscow).</a:t>
            </a:r>
          </a:p>
          <a:p>
            <a:r>
              <a:rPr lang="en-US" b="1" dirty="0" smtClean="0"/>
              <a:t>Gen. Kayani’s visit (2012), Gen. Chirkin’s visit to Pakistan (2013) — set ground for army-to-army dialogue.</a:t>
            </a:r>
          </a:p>
          <a:p>
            <a:r>
              <a:rPr lang="en-US" dirty="0" smtClean="0"/>
              <a:t>Russia lifted arms embargo on Pakistan; negotiations on Mi-35 Hind attack helicopters.</a:t>
            </a:r>
          </a:p>
          <a:p>
            <a:r>
              <a:rPr lang="en-US" b="1" dirty="0" smtClean="0"/>
              <a:t>2015: COAS Gen. Raheel Sharif visited Moscow — received at Kremlin with full Guard of Honour (first COAS visit).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 (Abdul Sattar): Military ties marked a “historic shift” as Russia, long India’s arms supplier, began cautiously diversifying toward Pakistan.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&amp; Economic Partnership (2015 Landmark Deals)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2015 Defense Deal: </a:t>
            </a:r>
            <a:r>
              <a:rPr lang="en-US" dirty="0" smtClean="0"/>
              <a:t>Russia sold 4 Mi-35 Hind-E attack helicopters to Pakistan.</a:t>
            </a:r>
          </a:p>
          <a:p>
            <a:r>
              <a:rPr lang="en-US" dirty="0" smtClean="0"/>
              <a:t>Energy Cooperation: Russia agreed to invest $2 billion in the North–South Gas Pipeline (Karachi–Lahore/Kasur), Phase I to conclude Dec 2017.</a:t>
            </a:r>
          </a:p>
          <a:p>
            <a:r>
              <a:rPr lang="en-US" dirty="0" smtClean="0"/>
              <a:t>Russia expressed interest in joining CPEC → framing Pakistan as a connectivity hub for Eurasia.</a:t>
            </a:r>
          </a:p>
          <a:p>
            <a:r>
              <a:rPr lang="en-US" dirty="0" smtClean="0"/>
              <a:t>Trade &amp; investment dialogue institutionalized through strategic dialogues and SCO frameworks.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Analysis (Heywood): For Russia, Pakistan offered a geostrategic corridor to Arabian Sea; for Pakistan, Russia became a third pillar in balancing US–India and China.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Pakistan–Russia: From Cautious Engagement to Strategic Convergence (1990–2014)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1086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Economic Cooperation, Energy Partnerships, and Geopolitical Realignment in the Post-Soviet 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Post-Soviet Outreach (1990–1999)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1990–91:</a:t>
            </a:r>
            <a:r>
              <a:rPr lang="en-US" dirty="0" smtClean="0"/>
              <a:t> Benazir Bhutto sent farewell messages to Moscow and led a high-level economic delegation to Russia &amp; Central Asia after USSR collapse.</a:t>
            </a:r>
          </a:p>
          <a:p>
            <a:r>
              <a:rPr lang="en-US" dirty="0" smtClean="0"/>
              <a:t>Pakistan sought access to Central Asian energy corridors; Russia sought regional partners post-USSR.</a:t>
            </a:r>
          </a:p>
          <a:p>
            <a:r>
              <a:rPr lang="en-US" dirty="0" smtClean="0"/>
              <a:t>Limited progress — overshadowed by Pakistan’s recognition of Taliban </a:t>
            </a:r>
            <a:r>
              <a:rPr lang="en-US" dirty="0" err="1" smtClean="0"/>
              <a:t>govt</a:t>
            </a:r>
            <a:r>
              <a:rPr lang="en-US" dirty="0" smtClean="0"/>
              <a:t> in 1996, which Moscow opposed.</a:t>
            </a:r>
          </a:p>
          <a:p>
            <a:r>
              <a:rPr lang="en-US" dirty="0" smtClean="0"/>
              <a:t>Trade remained negligible; political mistrust continued (Abdul Sattar, Pakistan’s Foreign Policy).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Pakistan’s Afghanistan policy clashed with Russia’s Central Asian security concerns.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&amp; Institutional Mechanisms (2000–2009)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Trade rose from $92M (2003) → $411M (2006) → $630M (2008) before dipping to $400M (2009).</a:t>
            </a:r>
          </a:p>
          <a:p>
            <a:r>
              <a:rPr lang="en-US" dirty="0" smtClean="0"/>
              <a:t>2009: Establishment of Russian–Pakistan Intergovernmental Commission on Trade, Economic, Scientific &amp; Technical Cooperation.</a:t>
            </a:r>
          </a:p>
          <a:p>
            <a:r>
              <a:rPr lang="en-US" dirty="0" smtClean="0"/>
              <a:t>Education &amp; science exchanges initiated — signaling diversification beyond energy/security.</a:t>
            </a:r>
          </a:p>
          <a:p>
            <a:r>
              <a:rPr lang="en-US" dirty="0" smtClean="0"/>
              <a:t>Javid Husain: called this a </a:t>
            </a:r>
            <a:r>
              <a:rPr lang="en-US" b="1" dirty="0" smtClean="0">
                <a:solidFill>
                  <a:srgbClr val="00B050"/>
                </a:solidFill>
              </a:rPr>
              <a:t>“slow but steady institutionalization” of economic ties.</a:t>
            </a:r>
          </a:p>
          <a:p>
            <a:r>
              <a:rPr lang="en-US" dirty="0" smtClean="0"/>
              <a:t>Quote (Putin, 2007): </a:t>
            </a:r>
            <a:r>
              <a:rPr lang="en-US" b="1" i="1" dirty="0" smtClean="0">
                <a:solidFill>
                  <a:srgbClr val="00B050"/>
                </a:solidFill>
              </a:rPr>
              <a:t>“Pakistan can be an important partner for Russia in South Asia.”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&amp; Energy Convergence (2010–2012)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2011 SCO Summit (Astana): PM Yousaf Raza Gillani &amp; Putin held </a:t>
            </a:r>
            <a:r>
              <a:rPr lang="en-US" b="1" i="1" dirty="0" smtClean="0">
                <a:solidFill>
                  <a:srgbClr val="00B050"/>
                </a:solidFill>
              </a:rPr>
              <a:t>“frank, cordial” </a:t>
            </a:r>
            <a:r>
              <a:rPr lang="en-US" dirty="0" smtClean="0"/>
              <a:t>talks.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Russia financed CASA-1000 power project ($500M) to bring Central Asian energy to Pakistan.</a:t>
            </a:r>
          </a:p>
          <a:p>
            <a:r>
              <a:rPr lang="en-US" dirty="0" smtClean="0"/>
              <a:t>Initiation of Free Trade Agreement and currency swap framework to de-dollarize bilateral trade.</a:t>
            </a:r>
          </a:p>
          <a:p>
            <a:r>
              <a:rPr lang="en-US" dirty="0" smtClean="0"/>
              <a:t>Abdul Sattar: </a:t>
            </a:r>
            <a:r>
              <a:rPr lang="en-US" b="1" i="1" dirty="0" smtClean="0">
                <a:solidFill>
                  <a:srgbClr val="00B050"/>
                </a:solidFill>
              </a:rPr>
              <a:t>“Energy &amp; trade became the foundation for redefining Pak–Russia convergence.”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Energy interdependence was used to dilute Pakistan’s over-reliance on the West/China.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Geopolitical Reorientation (2012–2014)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2012: Russia &amp; Pakistan quietly upgraded geopolitical dialogue </a:t>
            </a:r>
            <a:r>
              <a:rPr lang="en-US" b="1" i="1" dirty="0" smtClean="0">
                <a:solidFill>
                  <a:srgbClr val="00B050"/>
                </a:solidFill>
              </a:rPr>
              <a:t>“behind the scenes” </a:t>
            </a:r>
            <a:r>
              <a:rPr lang="en-US" dirty="0" smtClean="0"/>
              <a:t>(Stephen Blank, SSI).</a:t>
            </a:r>
          </a:p>
          <a:p>
            <a:r>
              <a:rPr lang="en-US" dirty="0" smtClean="0"/>
              <a:t>Moscow viewed Pakistan as indispensable for post-2014 Afghanistan amid NATO withdrawal.</a:t>
            </a:r>
          </a:p>
          <a:p>
            <a:r>
              <a:rPr lang="en-US" dirty="0" smtClean="0"/>
              <a:t>Javid Husain: termed this </a:t>
            </a:r>
            <a:r>
              <a:rPr lang="en-US" b="1" i="1" dirty="0" smtClean="0">
                <a:solidFill>
                  <a:srgbClr val="00B050"/>
                </a:solidFill>
              </a:rPr>
              <a:t>“geostrategic convergence born of mutual insecurity” </a:t>
            </a:r>
            <a:r>
              <a:rPr lang="en-US" dirty="0" smtClean="0"/>
              <a:t>— Russia wary of jihadist spillover, Pakistan wary of Western abandonment.</a:t>
            </a:r>
          </a:p>
          <a:p>
            <a:r>
              <a:rPr lang="en-US" dirty="0" smtClean="0"/>
              <a:t>Heywood’s lens: example of </a:t>
            </a:r>
            <a:r>
              <a:rPr lang="en-US" b="1" dirty="0" smtClean="0">
                <a:solidFill>
                  <a:srgbClr val="FF0000"/>
                </a:solidFill>
              </a:rPr>
              <a:t>“multipolar balancing” </a:t>
            </a:r>
            <a:r>
              <a:rPr lang="en-US" dirty="0" smtClean="0"/>
              <a:t>— Russia diversifying away from India-only policy, Pakistan diversifying away from US-dependence.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Analysis: Afghanistan became the driver of rapprochement, where interests of both states aligned for the first time since Cold War.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1491"/>
            <a:ext cx="6567055" cy="48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&amp; Trade Cooperation Post-SCO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2020: </a:t>
            </a:r>
            <a:r>
              <a:rPr lang="en-US" b="1" dirty="0" smtClean="0">
                <a:solidFill>
                  <a:srgbClr val="00B0F0"/>
                </a:solidFill>
              </a:rPr>
              <a:t>Pakistan settled a $93.5 million Soviet-era trade dispute, unlocking $8+ billion Russian investments (energy, steel, infrastructure</a:t>
            </a:r>
            <a:r>
              <a:rPr lang="en-US" b="1" dirty="0" smtClean="0">
                <a:solidFill>
                  <a:srgbClr val="00B0F0"/>
                </a:solidFill>
              </a:rPr>
              <a:t>).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3</a:t>
            </a:r>
            <a:r>
              <a:rPr lang="en-US" b="1" baseline="30000" dirty="0" smtClean="0">
                <a:solidFill>
                  <a:srgbClr val="00B0F0"/>
                </a:solidFill>
              </a:rPr>
              <a:t>rd</a:t>
            </a:r>
            <a:r>
              <a:rPr lang="en-US" b="1" dirty="0" smtClean="0">
                <a:solidFill>
                  <a:srgbClr val="00B0F0"/>
                </a:solidFill>
              </a:rPr>
              <a:t> IGC in 2015 initiated; settled in Nov 2020</a:t>
            </a: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Russia offered gas and wheat supplies in response to Pakistan’s 2022 flood crisis and looming food insecurity.</a:t>
            </a:r>
          </a:p>
          <a:p>
            <a:r>
              <a:rPr lang="en-US" dirty="0" smtClean="0"/>
              <a:t>SCO platform enabled direct Pakistan–Russia energy dialogue, including discussions on pipeline gas supply.</a:t>
            </a:r>
          </a:p>
          <a:p>
            <a:r>
              <a:rPr lang="en-US" dirty="0" smtClean="0"/>
              <a:t>Expansion of economic ties reflects Moscow’s interest in South Asian markets amid Western sanctions.</a:t>
            </a:r>
          </a:p>
          <a:p>
            <a:r>
              <a:rPr lang="en-US" dirty="0" smtClean="0"/>
              <a:t>Quote: Putin (2022, SCO Samarkand): </a:t>
            </a:r>
            <a:r>
              <a:rPr lang="en-US" b="1" i="1" dirty="0" smtClean="0">
                <a:solidFill>
                  <a:srgbClr val="00B050"/>
                </a:solidFill>
              </a:rPr>
              <a:t>“Part of the infrastructure for gas supply to Pakistan has already been created.”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&amp; Security Convergence in SCO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Shared views on Afghanistan stability — Moscow and Islamabad vowed continued consultations (Sept 2022).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Pakistan’s measured stance on Russia–Ukraine war at UN appreciated by Putin, seen as diplomatic neutrality.</a:t>
            </a:r>
          </a:p>
          <a:p>
            <a:r>
              <a:rPr lang="en-US" dirty="0" smtClean="0"/>
              <a:t>Regular SCO summits enhanced strategic dialogue on counterterrorism, energy security, and regional integration.</a:t>
            </a:r>
          </a:p>
          <a:p>
            <a:r>
              <a:rPr lang="en-US" dirty="0" smtClean="0"/>
              <a:t>Pakistan positioned as a bridge between Central Asia, Russia, and South Asia in SCO’s evolving security architecture.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Analysis: Pakistan leverages SCO to diversify partnerships away from U.S. dependency, while Russia uses it to counterbalance India’s U.S. tilt.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Energy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North–South Gas Pipeline (2015): </a:t>
            </a:r>
            <a:r>
              <a:rPr lang="en-US" b="1" dirty="0" smtClean="0">
                <a:solidFill>
                  <a:srgbClr val="00B0F0"/>
                </a:solidFill>
              </a:rPr>
              <a:t>$2 bn project, 1,100 km pipeline from Karachi to Lahore, later renamed Pakistan Stream.</a:t>
            </a:r>
          </a:p>
          <a:p>
            <a:r>
              <a:rPr lang="en-US" dirty="0" smtClean="0"/>
              <a:t>LNG Agreement (2017): Formalized cooperation in Liquefied Natural Gas, aligning Russian supply potential with Pakistan’s rising import demand.</a:t>
            </a:r>
          </a:p>
          <a:p>
            <a:r>
              <a:rPr lang="en-US" dirty="0" smtClean="0"/>
              <a:t>Offshore Pipeline (2018–19): MoU signed; Gazprom &amp; ISGC agreed to feasibility for Middle East–South Asia supplies.</a:t>
            </a:r>
          </a:p>
          <a:p>
            <a:r>
              <a:rPr lang="en-US" dirty="0" smtClean="0"/>
              <a:t>Quote (Javid Husain): </a:t>
            </a:r>
            <a:r>
              <a:rPr lang="en-US" b="1" i="1" dirty="0" smtClean="0">
                <a:solidFill>
                  <a:srgbClr val="00B050"/>
                </a:solidFill>
              </a:rPr>
              <a:t>“Energy partnership with Russia is both an economic necessity and a geopolitical statement of autonomy.”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Analysis: Russia seeks access to South Asian markets; Pakistan diversifies energy sources away from Gulf + Western dependence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&amp; Gas Imports: New Phase (2022–23)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Imran Khan’s Push (Jan 2022): </a:t>
            </a:r>
            <a:r>
              <a:rPr lang="en-US" dirty="0" smtClean="0"/>
              <a:t>Supported discounted Russian oil, wheat &amp; pipeline deals — challenging U.S. sanctions environment.</a:t>
            </a:r>
          </a:p>
          <a:p>
            <a:r>
              <a:rPr lang="en-US" dirty="0" smtClean="0"/>
              <a:t>Musadik Malik Talks (Dec 2022): Claimed </a:t>
            </a:r>
            <a:r>
              <a:rPr lang="en-US" b="1" dirty="0" smtClean="0">
                <a:solidFill>
                  <a:srgbClr val="00B050"/>
                </a:solidFill>
              </a:rPr>
              <a:t>“fruitful negotiations” </a:t>
            </a:r>
            <a:r>
              <a:rPr lang="en-US" dirty="0" smtClean="0"/>
              <a:t>with Russia for cheap oil, diesel, and gas.</a:t>
            </a:r>
          </a:p>
          <a:p>
            <a:r>
              <a:rPr lang="en-US" dirty="0" smtClean="0"/>
              <a:t>Test Cargo (Apr–Jun 2023): Russia demanded Pakistan prove seriousness → first discounted oil cargo arrived on 12 June 2023.</a:t>
            </a:r>
          </a:p>
          <a:p>
            <a:r>
              <a:rPr lang="en-US" dirty="0" smtClean="0"/>
              <a:t>Economic Significance: First-ever Russian crude shipment diversified Pakistan’s oil basket; potential savings on import bill.</a:t>
            </a:r>
          </a:p>
          <a:p>
            <a:r>
              <a:rPr lang="en-US" dirty="0" smtClean="0"/>
              <a:t>Argument (Heywood – Global Politics): </a:t>
            </a:r>
            <a:r>
              <a:rPr lang="en-US" b="1" dirty="0" smtClean="0">
                <a:solidFill>
                  <a:srgbClr val="C00000"/>
                </a:solidFill>
              </a:rPr>
              <a:t>Energy deals are not merely commercial — they symbolize strategic alignments in multipolar order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Pakistan–Russia military cooperation’s evolution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1091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President Putin meets Pakistani Prime Minister Imran Khan in Moscow on the eve of the Russian invasion of Ukraine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Military Engagements (1990s–2000s)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1996: First defense deal → </a:t>
            </a:r>
            <a:r>
              <a:rPr lang="en-US" b="1" dirty="0" smtClean="0">
                <a:solidFill>
                  <a:srgbClr val="00B0F0"/>
                </a:solidFill>
              </a:rPr>
              <a:t>Russia supplied 70 Mi-17 multipurpose helicopters (1996–2004).</a:t>
            </a:r>
          </a:p>
          <a:p>
            <a:r>
              <a:rPr lang="en-US" dirty="0" smtClean="0"/>
              <a:t>2000s: Arms sales slowly resumed despite India’s dominant share in Russian defense imports.</a:t>
            </a:r>
          </a:p>
          <a:p>
            <a:r>
              <a:rPr lang="en-US" dirty="0" smtClean="0"/>
              <a:t>Strategic note (Abdul Sattar): </a:t>
            </a:r>
            <a:r>
              <a:rPr lang="en-US" b="1" dirty="0" smtClean="0">
                <a:solidFill>
                  <a:srgbClr val="C00000"/>
                </a:solidFill>
              </a:rPr>
              <a:t>Russia cautiously balanced Pakistan ties to avoid alienating India.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analysis: These sales marked Russia’s pragmatic shift from Cold War hostility to cautious engagement with Islamabad.</a:t>
            </a:r>
          </a:p>
          <a:p>
            <a:r>
              <a:rPr lang="en-US" dirty="0" smtClean="0"/>
              <a:t>Quote (Ryabkov, 2015): </a:t>
            </a:r>
            <a:r>
              <a:rPr lang="en-US" b="1" i="1" dirty="0" smtClean="0">
                <a:solidFill>
                  <a:srgbClr val="00B050"/>
                </a:solidFill>
              </a:rPr>
              <a:t>“Pakistan–Russia ties will not negatively impact Russia’s relations with India.”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Institutional &amp; Training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2014:</a:t>
            </a:r>
            <a:r>
              <a:rPr lang="en-US" dirty="0" smtClean="0"/>
              <a:t> Pakistan &amp; Russia signed Defense Cooperation Agreement.</a:t>
            </a:r>
          </a:p>
          <a:p>
            <a:r>
              <a:rPr lang="en-US" b="1" dirty="0" smtClean="0"/>
              <a:t>2018: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Agreement allowed Pakistani officers to study in Russian Defense Universities (shift away from U.S.-centric training).</a:t>
            </a:r>
          </a:p>
          <a:p>
            <a:r>
              <a:rPr lang="en-US" dirty="0" smtClean="0"/>
              <a:t>Joint Military Advisory Committee (JMCC): Institutionalized defense dialogue.</a:t>
            </a:r>
          </a:p>
          <a:p>
            <a:r>
              <a:rPr lang="en-US" dirty="0" smtClean="0"/>
              <a:t>Military Diplomacy: Participation in Russian Army Games &amp; </a:t>
            </a:r>
            <a:r>
              <a:rPr lang="en-US" b="1" dirty="0" smtClean="0"/>
              <a:t>“Master of Air Defense Battle” </a:t>
            </a:r>
            <a:r>
              <a:rPr lang="en-US" dirty="0" smtClean="0"/>
              <a:t>(2015).</a:t>
            </a:r>
          </a:p>
          <a:p>
            <a:r>
              <a:rPr lang="en-US" dirty="0" smtClean="0"/>
              <a:t>Argument (Heywood – Global Politics): </a:t>
            </a:r>
            <a:r>
              <a:rPr lang="en-US" b="1" dirty="0" smtClean="0">
                <a:solidFill>
                  <a:srgbClr val="C00000"/>
                </a:solidFill>
              </a:rPr>
              <a:t>Education &amp; training deepen “strategic socialization” between armed forces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Exercises &amp; Tactical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Druzhba Exercises:</a:t>
            </a:r>
          </a:p>
          <a:p>
            <a:pPr lvl="1"/>
            <a:r>
              <a:rPr lang="en-US" dirty="0" smtClean="0"/>
              <a:t>2016: First-ever Russia–Pakistan drills (130 Pak, 70 Russian troops).</a:t>
            </a:r>
          </a:p>
          <a:p>
            <a:pPr lvl="1"/>
            <a:r>
              <a:rPr lang="en-US" dirty="0" smtClean="0"/>
              <a:t>2020: 5th edition in Krasnodar, &gt;150 soldiers, focused on counter-terror ops.</a:t>
            </a:r>
          </a:p>
          <a:p>
            <a:pPr lvl="1"/>
            <a:r>
              <a:rPr lang="en-US" dirty="0" smtClean="0"/>
              <a:t>2021: Emphasis on urban warfare &amp; anti-terror “consolidated assault company.”</a:t>
            </a:r>
          </a:p>
          <a:p>
            <a:r>
              <a:rPr lang="en-US" dirty="0" smtClean="0"/>
              <a:t>Aman Naval Exercise (2021): Russian Navy joined multinational drills in Karachi.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Symbolic defiance of India’s pressure; reflects Moscow’s recognition of Pakistan as a counter-terrorism partner in South Asia.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Example: India asked Moscow to cancel Druzhba 2016, but Russia proceeded — highlighting its growing autonomy in South Asia.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Ukraine War Context &amp; Geopolitical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Feb 2022: Imran Khan met Putin in Moscow — first Pakistani PM visit since 1999.</a:t>
            </a:r>
          </a:p>
          <a:p>
            <a:r>
              <a:rPr lang="en-US" dirty="0" smtClean="0"/>
              <a:t>UN Vote (Mar 2022): Pakistan abstained, maintaining a neutral stance on Ukraine conflict.</a:t>
            </a:r>
          </a:p>
          <a:p>
            <a:r>
              <a:rPr lang="en-US" b="1" dirty="0" smtClean="0"/>
              <a:t>Indian media claim: Pakistan supplied weapons to Ukraine → denied by Islamabad.</a:t>
            </a:r>
          </a:p>
          <a:p>
            <a:r>
              <a:rPr lang="en-US" dirty="0" smtClean="0"/>
              <a:t>Critical analysis (Javid Husain – Pakistan &amp; a World in Disorder): Pakistan seeks </a:t>
            </a:r>
            <a:r>
              <a:rPr lang="en-US" b="1" dirty="0" smtClean="0">
                <a:solidFill>
                  <a:srgbClr val="FF0000"/>
                </a:solidFill>
              </a:rPr>
              <a:t>“multi-vector diplomacy” </a:t>
            </a:r>
            <a:r>
              <a:rPr lang="en-US" dirty="0" smtClean="0"/>
              <a:t>— balancing Russia, China, U.S., while avoiding entanglement in Ukraine war.</a:t>
            </a:r>
          </a:p>
          <a:p>
            <a:r>
              <a:rPr lang="en-US" dirty="0" smtClean="0"/>
              <a:t>Quote (Imran Khan, 2022): </a:t>
            </a:r>
            <a:r>
              <a:rPr lang="en-US" b="1" i="1" dirty="0" smtClean="0">
                <a:solidFill>
                  <a:srgbClr val="00B050"/>
                </a:solidFill>
              </a:rPr>
              <a:t>“Our priority is Pakistan’s economic &amp; energy security, not bloc politics.”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Trade Ties Amid Global Sanctions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Russia’s need to circumvent Western sanctions → Pakistan became a natural trade partner.</a:t>
            </a:r>
          </a:p>
          <a:p>
            <a:r>
              <a:rPr lang="en-US" b="1" dirty="0" smtClean="0"/>
              <a:t>2023: Bilateral trade touched an unprecedented $1 billion (highest ever</a:t>
            </a:r>
            <a:r>
              <a:rPr lang="en-US" b="1" dirty="0" smtClean="0"/>
              <a:t>).</a:t>
            </a:r>
          </a:p>
          <a:p>
            <a:r>
              <a:rPr lang="en-US" b="1" dirty="0" smtClean="0"/>
              <a:t>10</a:t>
            </a:r>
            <a:r>
              <a:rPr lang="en-US" b="1" baseline="30000" dirty="0" smtClean="0"/>
              <a:t>th</a:t>
            </a:r>
            <a:r>
              <a:rPr lang="en-US" b="1" dirty="0" smtClean="0"/>
              <a:t> Pakistan-Russia Intergovernmental Commission (IGC):</a:t>
            </a:r>
          </a:p>
          <a:p>
            <a:pPr lvl="1"/>
            <a:r>
              <a:rPr lang="en-US" b="1" dirty="0" smtClean="0"/>
              <a:t>Dec 2025, reaffirmed deeper trade and energy cooperation</a:t>
            </a:r>
            <a:endParaRPr lang="en-US" b="1" dirty="0" smtClean="0"/>
          </a:p>
          <a:p>
            <a:r>
              <a:rPr lang="en-US" dirty="0" smtClean="0"/>
              <a:t>Symbolizes Pakistan’s “multi-vector diplomacy” (Javid Husain – Pakistan &amp; a World in Disorder</a:t>
            </a:r>
            <a:r>
              <a:rPr lang="en-US" dirty="0" smtClean="0"/>
              <a:t>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2024: Pakistan’s export to Russia amounted to appx. $68.59 million, while imports from Russia were valued at around $631.66 million. Total: $1.3 billion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India-Russia ( $68.7 billion) ( 2024-2025)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Trade diversification: oil, wheat, energy tech, industrial goods.</a:t>
            </a:r>
          </a:p>
          <a:p>
            <a:r>
              <a:rPr lang="en-US" dirty="0" smtClean="0"/>
              <a:t>Critical lens: Shows how Pakistan leveraged geopolitical shifts for economic gain.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Foundations &amp; Kievan Rus (9th–13th Century)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Origin:</a:t>
            </a:r>
            <a:r>
              <a:rPr lang="en-US" dirty="0" smtClean="0"/>
              <a:t> Russia’s roots trace back to Kievan Rus (founded 862 AD by Viking prince Rurik).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Religion: </a:t>
            </a:r>
            <a:r>
              <a:rPr lang="en-US" dirty="0" smtClean="0"/>
              <a:t>Conversion to Eastern Orthodox Christianity under Prince Vladimir in 988 AD shaped Russian identity.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Trade &amp; Culture: </a:t>
            </a:r>
            <a:r>
              <a:rPr lang="en-US" dirty="0" smtClean="0"/>
              <a:t>Controlled trade routes between the Baltic and Black Sea; strong ties with Byzantium.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Decline:</a:t>
            </a:r>
            <a:r>
              <a:rPr lang="en-US" dirty="0" smtClean="0"/>
              <a:t> Mongol invasion (1240) destroyed Kiev → fragmentation.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Example:</a:t>
            </a:r>
            <a:r>
              <a:rPr lang="en-US" dirty="0" smtClean="0"/>
              <a:t> By the 11th century, </a:t>
            </a:r>
            <a:r>
              <a:rPr lang="en-US" b="1" dirty="0" smtClean="0">
                <a:solidFill>
                  <a:srgbClr val="002060"/>
                </a:solidFill>
              </a:rPr>
              <a:t>Kiev</a:t>
            </a:r>
            <a:r>
              <a:rPr lang="en-US" dirty="0" smtClean="0"/>
              <a:t> was one of Europe’s largest cities with 50,000 people.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Barter Trade Breakthrough (Oct 2024)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First Pakistan–Russia barter trade agreement signed.</a:t>
            </a:r>
          </a:p>
          <a:p>
            <a:r>
              <a:rPr lang="en-US" b="1" dirty="0" smtClean="0"/>
              <a:t>60+ Pakistani companies participated in Pakistan–Russia Trade &amp; Investment Forum (Moscow).</a:t>
            </a:r>
          </a:p>
          <a:p>
            <a:r>
              <a:rPr lang="en-US" dirty="0" smtClean="0"/>
              <a:t>Forum inaugurated by Amb. Muhammad Khalid Jamali &amp; Russian officials Alexey Gruzdev, Evgeny Fidchuk.</a:t>
            </a:r>
          </a:p>
          <a:p>
            <a:r>
              <a:rPr lang="en-US" dirty="0" smtClean="0"/>
              <a:t>Reduces dollar dependency → alternative mechanism against sanctions pressure.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A “post-dollar” experiment in Pakistan’s trade diplomacy, enhancing strategic autonomy.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Russian Deputy PM Overchuk’s Visit (Sept 2024)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High-profile meetings: President Asif Ali Zardari, PM Shehbaz Sharif, FM Ishaq Dar.</a:t>
            </a:r>
          </a:p>
          <a:p>
            <a:r>
              <a:rPr lang="en-US" dirty="0" smtClean="0"/>
              <a:t>Agenda:</a:t>
            </a:r>
          </a:p>
          <a:p>
            <a:pPr lvl="1"/>
            <a:r>
              <a:rPr lang="en-US" b="1" dirty="0" smtClean="0"/>
              <a:t>LNG deals (Russian terminals operational by 2026).</a:t>
            </a:r>
          </a:p>
          <a:p>
            <a:pPr lvl="1"/>
            <a:r>
              <a:rPr lang="en-US" b="1" dirty="0" smtClean="0"/>
              <a:t>Proposal for state-of-the-art steel mill at Karachi (Pakistan Steel Mills site).</a:t>
            </a:r>
          </a:p>
          <a:p>
            <a:r>
              <a:rPr lang="en-US" dirty="0" smtClean="0"/>
              <a:t>Quote – Overchuk: </a:t>
            </a:r>
            <a:r>
              <a:rPr lang="en-US" b="1" i="1" dirty="0" smtClean="0">
                <a:solidFill>
                  <a:srgbClr val="00B050"/>
                </a:solidFill>
              </a:rPr>
              <a:t>“Moscow supports Islamabad’s bid to join BRICS.”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Strategic significance: Russia elevating Pakistan as a pivot in Eurasian connectivity.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Foundations of Pakistan–Russia Cultural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Deep Roots (1948 onward): </a:t>
            </a:r>
            <a:endParaRPr lang="en-US" b="1" dirty="0" smtClean="0"/>
          </a:p>
          <a:p>
            <a:pPr lvl="1"/>
            <a:r>
              <a:rPr lang="en-US" dirty="0" smtClean="0"/>
              <a:t>Diplomatic </a:t>
            </a:r>
            <a:r>
              <a:rPr lang="en-US" dirty="0"/>
              <a:t>ties led to major Soviet support in Pakistan’s early industrialization (Steel Mills, Guddu Power Plant</a:t>
            </a:r>
            <a:r>
              <a:rPr lang="en-US" dirty="0" smtClean="0"/>
              <a:t>).</a:t>
            </a:r>
          </a:p>
          <a:p>
            <a:r>
              <a:rPr lang="en-US" b="1" dirty="0" smtClean="0"/>
              <a:t>Cultural </a:t>
            </a:r>
            <a:r>
              <a:rPr lang="en-US" b="1" dirty="0"/>
              <a:t>Societies</a:t>
            </a:r>
            <a:r>
              <a:rPr lang="en-US" b="1" dirty="0" smtClean="0"/>
              <a:t>:</a:t>
            </a:r>
          </a:p>
          <a:p>
            <a:pPr lvl="1"/>
            <a:r>
              <a:rPr lang="en-US" dirty="0" smtClean="0"/>
              <a:t>Soviet-Pakistan </a:t>
            </a:r>
            <a:r>
              <a:rPr lang="en-US" dirty="0"/>
              <a:t>Friendship Society (Moscow, 1966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Society </a:t>
            </a:r>
            <a:r>
              <a:rPr lang="en-US" dirty="0"/>
              <a:t>for Pakistan–Soviet Cultural Ties (Pakistan)→ Hosted book exhibitions, academic talks, artistic exchanges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Soviet </a:t>
            </a:r>
            <a:r>
              <a:rPr lang="en-US" b="1" dirty="0"/>
              <a:t>Cultural Presence in Pakistan</a:t>
            </a:r>
            <a:r>
              <a:rPr lang="en-US" b="1" dirty="0" smtClean="0"/>
              <a:t>:</a:t>
            </a:r>
          </a:p>
          <a:p>
            <a:pPr lvl="1"/>
            <a:r>
              <a:rPr lang="en-US" dirty="0" smtClean="0"/>
              <a:t>Magazines </a:t>
            </a:r>
            <a:r>
              <a:rPr lang="en-US" dirty="0"/>
              <a:t>like Tulu published in Karachi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Regular </a:t>
            </a:r>
            <a:r>
              <a:rPr lang="en-US" dirty="0"/>
              <a:t>cultural troupes &amp; scholarly delegations visited Pakistan before Cold War tensions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Early </a:t>
            </a:r>
            <a:r>
              <a:rPr lang="en-US" b="1" dirty="0"/>
              <a:t>Educational Linkages</a:t>
            </a:r>
            <a:r>
              <a:rPr lang="en-US" b="1" dirty="0" smtClean="0"/>
              <a:t>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Student exchanges in engineering, literature, and sciences built a foundation of academic familiarity between the two societies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Core </a:t>
            </a:r>
            <a:r>
              <a:rPr lang="en-US" b="1" dirty="0">
                <a:solidFill>
                  <a:srgbClr val="FF0000"/>
                </a:solidFill>
              </a:rPr>
              <a:t>Insight: Cultural ties historically acted as soft bridges, even when political relations were strained.</a:t>
            </a:r>
          </a:p>
        </p:txBody>
      </p:sp>
    </p:spTree>
    <p:extLst>
      <p:ext uri="{BB962C8B-B14F-4D97-AF65-F5344CB8AC3E}">
        <p14:creationId xmlns:p14="http://schemas.microsoft.com/office/powerpoint/2010/main" val="20490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Revitalization &amp; Emerging Cultural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SCO as Cultural Platform: Joint programs on youth exchanges, tourism, scholarships, and academic collaboration under the Shanghai Cooperation </a:t>
            </a:r>
            <a:r>
              <a:rPr lang="en-US" b="1" dirty="0" smtClean="0"/>
              <a:t>Organization.</a:t>
            </a:r>
          </a:p>
          <a:p>
            <a:r>
              <a:rPr lang="en-US" b="1" dirty="0" smtClean="0"/>
              <a:t>Media </a:t>
            </a:r>
            <a:r>
              <a:rPr lang="en-US" b="1" dirty="0"/>
              <a:t>&amp; Digital Partnerships</a:t>
            </a:r>
            <a:r>
              <a:rPr lang="en-US" b="1" dirty="0" smtClean="0"/>
              <a:t>:</a:t>
            </a:r>
          </a:p>
          <a:p>
            <a:pPr lvl="1"/>
            <a:r>
              <a:rPr lang="en-US" dirty="0" smtClean="0"/>
              <a:t>APP–Sputnik cooperation</a:t>
            </a:r>
          </a:p>
          <a:p>
            <a:pPr lvl="1"/>
            <a:r>
              <a:rPr lang="en-US" dirty="0" smtClean="0"/>
              <a:t>Plans </a:t>
            </a:r>
            <a:r>
              <a:rPr lang="en-US" dirty="0"/>
              <a:t>for content creator &amp; influencer exchanges→ Enhancing people-to-people connection in the digital era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Tourism </a:t>
            </a:r>
            <a:r>
              <a:rPr lang="en-US" b="1" dirty="0"/>
              <a:t>Growth: Rising Russian interest in Pakistan’s northern regions, promoted through travel fairs &amp; cultural showcases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Academic </a:t>
            </a:r>
            <a:r>
              <a:rPr lang="en-US" b="1" dirty="0"/>
              <a:t>Expansion</a:t>
            </a:r>
            <a:r>
              <a:rPr lang="en-US" b="1" dirty="0" smtClean="0"/>
              <a:t>: Pakistanis </a:t>
            </a:r>
            <a:r>
              <a:rPr lang="en-US" b="1" dirty="0"/>
              <a:t>studying medicine/engineering in </a:t>
            </a:r>
            <a:r>
              <a:rPr lang="en-US" b="1" dirty="0" smtClean="0"/>
              <a:t>Russia</a:t>
            </a:r>
          </a:p>
          <a:p>
            <a:r>
              <a:rPr lang="en-US" b="1" dirty="0" smtClean="0"/>
              <a:t>Revival </a:t>
            </a:r>
            <a:r>
              <a:rPr lang="en-US" b="1" dirty="0"/>
              <a:t>of Urdu Studies faculty at Moscow State </a:t>
            </a:r>
            <a:r>
              <a:rPr lang="en-US" b="1" dirty="0" smtClean="0"/>
              <a:t>University</a:t>
            </a:r>
          </a:p>
          <a:p>
            <a:r>
              <a:rPr lang="en-US" b="1" dirty="0" smtClean="0"/>
              <a:t>Cultural </a:t>
            </a:r>
            <a:r>
              <a:rPr lang="en-US" b="1" dirty="0"/>
              <a:t>Festivals: Events like Kazan’s Oriental Bazaar strengthen artistic and social exchange</a:t>
            </a:r>
            <a:r>
              <a:rPr lang="en-US" b="1" dirty="0" smtClean="0"/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Strategic </a:t>
            </a:r>
            <a:r>
              <a:rPr lang="en-US" b="1" dirty="0">
                <a:solidFill>
                  <a:srgbClr val="FF0000"/>
                </a:solidFill>
              </a:rPr>
              <a:t>Convergence: Cultural ties now complement broader cooperation in trade, connectivity, energy, and security, marking a shift from Cold War divides to mutual strategic alignment.</a:t>
            </a:r>
          </a:p>
        </p:txBody>
      </p:sp>
    </p:spTree>
    <p:extLst>
      <p:ext uri="{BB962C8B-B14F-4D97-AF65-F5344CB8AC3E}">
        <p14:creationId xmlns:p14="http://schemas.microsoft.com/office/powerpoint/2010/main" val="1600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0"/>
            <a:ext cx="1230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7" y="0"/>
            <a:ext cx="9060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il men in history Archives - Caustic Sod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674255"/>
            <a:ext cx="7543800" cy="54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07" y="386657"/>
            <a:ext cx="4763585" cy="608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Omer Khayyam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smtClean="0"/>
              <a:t>Once in a while, a man arises boasting: </a:t>
            </a:r>
            <a:r>
              <a:rPr lang="en-US" sz="4800" b="1" dirty="0" smtClean="0">
                <a:solidFill>
                  <a:srgbClr val="C00000"/>
                </a:solidFill>
              </a:rPr>
              <a:t>‘It is I!’</a:t>
            </a:r>
          </a:p>
          <a:p>
            <a:r>
              <a:rPr lang="en-US" sz="4800" dirty="0" smtClean="0"/>
              <a:t>A day or two, his puny matters flourish;</a:t>
            </a:r>
          </a:p>
          <a:p>
            <a:r>
              <a:rPr lang="en-US" sz="4800" b="1" dirty="0" smtClean="0"/>
              <a:t>Then Death appears </a:t>
            </a:r>
          </a:p>
          <a:p>
            <a:r>
              <a:rPr lang="en-US" sz="4800" dirty="0" smtClean="0"/>
              <a:t>and </a:t>
            </a:r>
            <a:r>
              <a:rPr lang="en-US" sz="4800" b="1" dirty="0" smtClean="0">
                <a:solidFill>
                  <a:srgbClr val="C00000"/>
                </a:solidFill>
              </a:rPr>
              <a:t>cries out: ‘It is I!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Pakistan–</a:t>
            </a:r>
            <a:r>
              <a:rPr lang="en-US" dirty="0" err="1" smtClean="0"/>
              <a:t>Türkiye</a:t>
            </a:r>
            <a:r>
              <a:rPr lang="en-US" dirty="0" smtClean="0"/>
              <a:t> 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Historical Roots: </a:t>
            </a:r>
            <a:r>
              <a:rPr lang="en-US" dirty="0" smtClean="0"/>
              <a:t>Muslim support from British India (pre-Pakistan) to the Ottoman Caliphate during the Turkish War of Independence → foundation of enduring goodwill.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Diplomatic Ties: </a:t>
            </a:r>
            <a:r>
              <a:rPr lang="en-US" dirty="0" smtClean="0"/>
              <a:t>Embassies, consulates, and honorary missions across both countries → institutionalized presence.</a:t>
            </a:r>
          </a:p>
          <a:p>
            <a:r>
              <a:rPr lang="en-US" dirty="0" smtClean="0"/>
              <a:t>Strategic Partnership (2016): Joint communique to elevate relations into a strategic partnership across political, military, and economic spheres.</a:t>
            </a:r>
          </a:p>
          <a:p>
            <a:r>
              <a:rPr lang="en-US" b="1" dirty="0" smtClean="0"/>
              <a:t>Political Alignment: Türkiye supports Pakistan on Kashmir (UN plebiscite) &amp; Nuclear Suppliers Group membership; Pakistan aligns with Türkiye on Armenian genocide issue (non-recognition).</a:t>
            </a:r>
          </a:p>
          <a:p>
            <a:r>
              <a:rPr lang="en-US" dirty="0" smtClean="0"/>
              <a:t>Quote (Talat Masood): </a:t>
            </a:r>
            <a:r>
              <a:rPr lang="en-US" b="1" i="1" dirty="0" smtClean="0">
                <a:solidFill>
                  <a:srgbClr val="00B050"/>
                </a:solidFill>
              </a:rPr>
              <a:t>“Turkey and Pakistan enjoy close relations during both democratic and military regimes, reflecting the depth of the relationship.”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Diplomatic Relations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61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Cinnah Caddesi, the major road in the Turkish capital, Ankara, which is named after Muhammad Ali Jinnah, the founder of Pakistan.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13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Foundations (1947–2000s)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1947: Türkiye one of the first countries to recognize Pakistan; supported its UN membership bid.</a:t>
            </a:r>
          </a:p>
          <a:p>
            <a:r>
              <a:rPr lang="en-US" dirty="0" smtClean="0"/>
              <a:t>1954: Pact of Mutual Cooperation (precursor to Baghdad Pact) → reinforced cultural &amp; geopolitical bonds.</a:t>
            </a:r>
          </a:p>
          <a:p>
            <a:r>
              <a:rPr lang="en-US" dirty="0" smtClean="0"/>
              <a:t>Symbolic Respect: Jinnah admired Atatürk’s model; Cinnah Caddesi (Ankara) named after Jinnah, Atatürk Roads in Pakistan’s major cities.</a:t>
            </a:r>
          </a:p>
          <a:p>
            <a:r>
              <a:rPr lang="en-US" dirty="0" smtClean="0"/>
              <a:t>Military Bond: Pervez Musharraf, trained in Turkey, strengthened personal and institutional defense ties.</a:t>
            </a:r>
          </a:p>
          <a:p>
            <a:r>
              <a:rPr lang="en-US" dirty="0" smtClean="0"/>
              <a:t>Quote (Abdul Sattar): </a:t>
            </a:r>
            <a:r>
              <a:rPr lang="en-US" b="1" i="1" dirty="0" smtClean="0">
                <a:solidFill>
                  <a:srgbClr val="00B050"/>
                </a:solidFill>
              </a:rPr>
              <a:t>“Turkey was a natural partner for Pakistan, sharing Islamic identity and modernist aspirations.”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and Military Convergence (2000s–2024)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2009: Erdoğan awarded </a:t>
            </a:r>
            <a:r>
              <a:rPr lang="en-US" dirty="0" err="1" smtClean="0"/>
              <a:t>Nishan</a:t>
            </a:r>
            <a:r>
              <a:rPr lang="en-US" dirty="0" smtClean="0"/>
              <a:t>-e-Pakistan; addressed Pakistani Parliament.</a:t>
            </a:r>
          </a:p>
          <a:p>
            <a:r>
              <a:rPr lang="en-US" dirty="0" smtClean="0"/>
              <a:t>Defense: Pakistan Air Force training Turkish pilots; </a:t>
            </a:r>
            <a:r>
              <a:rPr lang="en-US" b="1" dirty="0" smtClean="0">
                <a:solidFill>
                  <a:srgbClr val="FF0000"/>
                </a:solidFill>
              </a:rPr>
              <a:t>emerging Pakistan–Turkey–Azerbaijan trilateral alliance.</a:t>
            </a:r>
          </a:p>
          <a:p>
            <a:r>
              <a:rPr lang="en-US" dirty="0" smtClean="0"/>
              <a:t>Institutional Cooperation: High-Level Strategic Cooperation Council → 13 MoUs signed.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Target: Bilateral trade raised to $5 billion by 2023, covering energy, banking, finance, investment.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 (Javid Husain): Deepening defense and economic convergence reflects a </a:t>
            </a:r>
            <a:r>
              <a:rPr lang="en-US" b="1" u="sng" dirty="0" smtClean="0">
                <a:solidFill>
                  <a:srgbClr val="C00000"/>
                </a:solidFill>
              </a:rPr>
              <a:t>shift from symbolic friendship to institutionalized partnership.</a:t>
            </a:r>
            <a:endParaRPr lang="en-US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Diplomacy &amp; Shared Global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Dual Nationality Initiative:</a:t>
            </a:r>
            <a:r>
              <a:rPr lang="en-US" dirty="0" smtClean="0"/>
              <a:t> Plans for joint citizenship/dual passports to boost cultural &amp; people-to-people links.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International Stance: Joint positions on Kashmir, Northern Cyprus, Afghanistan, and Islamophobia.</a:t>
            </a:r>
          </a:p>
          <a:p>
            <a:r>
              <a:rPr lang="en-US" b="1" u="sng" dirty="0" smtClean="0"/>
              <a:t>Türkiye supports Pakistan’s NSG membership; </a:t>
            </a:r>
            <a:r>
              <a:rPr lang="en-US" dirty="0" smtClean="0"/>
              <a:t>Pakistan backs Türkiye on historical and geopolitical issues.</a:t>
            </a:r>
          </a:p>
          <a:p>
            <a:r>
              <a:rPr lang="en-US" dirty="0" smtClean="0"/>
              <a:t>Heywood’s lens (Global Politics): Example of </a:t>
            </a:r>
            <a:r>
              <a:rPr lang="en-US" b="1" i="1" dirty="0" smtClean="0">
                <a:solidFill>
                  <a:srgbClr val="00B050"/>
                </a:solidFill>
              </a:rPr>
              <a:t>“South–South cooperation” </a:t>
            </a:r>
            <a:r>
              <a:rPr lang="en-US" dirty="0" smtClean="0"/>
              <a:t>where identity, religion, and strategy converge in multipolar world.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Point: Relations now go beyond rhetoric → strategic, economic, defense, and cultural interdependence.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of Moscow &amp; </a:t>
            </a:r>
            <a:r>
              <a:rPr lang="en-US" dirty="0" err="1" smtClean="0"/>
              <a:t>Tsardom</a:t>
            </a:r>
            <a:r>
              <a:rPr lang="en-US" dirty="0" smtClean="0"/>
              <a:t> (14th–17th Century)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Mongol Yoke (1240–1480): </a:t>
            </a:r>
            <a:r>
              <a:rPr lang="en-US" dirty="0" smtClean="0"/>
              <a:t>Russia paid tribute to Mongols until Ivan III’s defiance in 1480.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Moscow’s Rise: </a:t>
            </a:r>
            <a:r>
              <a:rPr lang="en-US" dirty="0" smtClean="0"/>
              <a:t>Became the political &amp; religious center. </a:t>
            </a:r>
            <a:r>
              <a:rPr lang="en-US" b="1" dirty="0" smtClean="0">
                <a:solidFill>
                  <a:srgbClr val="FF0000"/>
                </a:solidFill>
              </a:rPr>
              <a:t>Ivan IV (“The Terrible,” 1547–1584) → first Tsar of Russia.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Expansion:</a:t>
            </a:r>
            <a:r>
              <a:rPr lang="en-US" dirty="0" smtClean="0"/>
              <a:t> Conquered Kazan &amp; Astrakhan (1552–56), expanding into Central Asia.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Time of Troubles (1598–1613): </a:t>
            </a:r>
            <a:r>
              <a:rPr lang="en-US" dirty="0" smtClean="0"/>
              <a:t>Political chaos, famine (killed 1/3 population), and Polish invasion.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This period forged the autocratic tradition—centralized power in Tsars to resist external/internal threats.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Relations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The Abdullah Gul Interchange near Allama Iqbal International Airport in Lahore, this interchange was inaugurated by the Turkish President Abdullah Gul during his visit to Lahore in 2010.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472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Economic Framework &amp; Action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2019–2020: Pakistan &amp; Türkiye launched Strategic Economic Framework (SEF) &amp; Action Plan at high-level council meetings.</a:t>
            </a:r>
          </a:p>
          <a:p>
            <a:r>
              <a:rPr lang="en-US" dirty="0" smtClean="0"/>
              <a:t>Goal: Boost bilateral trade above $1 billion (from $850M) in short-term (Pekcan, Turkish Trade Minister).</a:t>
            </a:r>
          </a:p>
          <a:p>
            <a:r>
              <a:rPr lang="en-US" dirty="0" smtClean="0"/>
              <a:t>Turkish contractors encouraged to join Pakistani infrastructure &amp; superstructure projects.</a:t>
            </a:r>
          </a:p>
          <a:p>
            <a:r>
              <a:rPr lang="en-US" dirty="0" smtClean="0"/>
              <a:t>Financing tools: Turk Eximbank + Asian Infrastructure Investment Bank to fund projects.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 (Javid Husain): SEF reflects a shift from symbolic brotherhood to structured economic institutionalism.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Trade, Investment &amp; Preferential Agreements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Both nations: founding members of </a:t>
            </a:r>
            <a:r>
              <a:rPr lang="en-US" b="1" dirty="0" smtClean="0"/>
              <a:t>ECO &amp; D-8 </a:t>
            </a:r>
            <a:r>
              <a:rPr lang="en-US" dirty="0" smtClean="0"/>
              <a:t>→ forums for economic coordination.</a:t>
            </a:r>
          </a:p>
          <a:p>
            <a:r>
              <a:rPr lang="en-US" dirty="0" smtClean="0"/>
              <a:t>Long-standing aim: raise bilateral trade from $690M (2005) to $1B+ by 2010; achieved later.</a:t>
            </a:r>
          </a:p>
          <a:p>
            <a:r>
              <a:rPr lang="en-US" dirty="0" smtClean="0"/>
              <a:t>Aug 2022 PTA (Preferential Trade Agreement):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Türkiye gave Pakistan concessions on 261 tariff lines (agriculture + industry).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Pakistan gave concessions on 130 tariff lines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2024: $ 1.4 billion (30% increase YoY)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Sep 2025: Pakistan’s X= $ 39.8 million; M= $33.2 million; BoT= $6.59 million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India –Turkey in 2024= $8.54 billion</a:t>
            </a:r>
          </a:p>
          <a:p>
            <a:r>
              <a:rPr lang="en-US" dirty="0" smtClean="0"/>
              <a:t>Exports:</a:t>
            </a:r>
          </a:p>
          <a:p>
            <a:pPr lvl="1"/>
            <a:r>
              <a:rPr lang="en-US" dirty="0" smtClean="0"/>
              <a:t>Pakistan </a:t>
            </a:r>
            <a:r>
              <a:rPr lang="en-US" dirty="0" smtClean="0"/>
              <a:t>→ Türkiye: rice, sesame, textiles, sports goods, medical equipment.</a:t>
            </a:r>
          </a:p>
          <a:p>
            <a:pPr lvl="1"/>
            <a:r>
              <a:rPr lang="en-US" dirty="0" smtClean="0"/>
              <a:t>Türkiye → Pakistan: wheat, machinery, diesel, chemicals, vehicles.</a:t>
            </a:r>
          </a:p>
          <a:p>
            <a:r>
              <a:rPr lang="en-US" dirty="0" smtClean="0"/>
              <a:t>Analysis: </a:t>
            </a:r>
            <a:r>
              <a:rPr lang="en-US" b="1" dirty="0" smtClean="0">
                <a:solidFill>
                  <a:srgbClr val="FF0000"/>
                </a:solidFill>
              </a:rPr>
              <a:t>Trade remains imbalanced, but PTA is step toward leveling ground.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Tourism, Property &amp; Services Linkages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Tourism: </a:t>
            </a:r>
            <a:r>
              <a:rPr lang="en-US" b="1" dirty="0" smtClean="0">
                <a:solidFill>
                  <a:srgbClr val="00B0F0"/>
                </a:solidFill>
              </a:rPr>
              <a:t>In 2024, 135,000 Pakistani tourists visited Türkiye — rising yearly trend.</a:t>
            </a:r>
          </a:p>
          <a:p>
            <a:r>
              <a:rPr lang="en-US" dirty="0" smtClean="0"/>
              <a:t>Property &amp; business investments by Pakistanis form a small but growing fraction of Türkiye’s economy.</a:t>
            </a:r>
          </a:p>
          <a:p>
            <a:r>
              <a:rPr lang="en-US" dirty="0" smtClean="0"/>
              <a:t>Air Transport: </a:t>
            </a:r>
            <a:r>
              <a:rPr lang="en-US" b="1" dirty="0" smtClean="0"/>
              <a:t>Heavy Pakistani reliance </a:t>
            </a:r>
            <a:r>
              <a:rPr lang="en-US" dirty="0" smtClean="0"/>
              <a:t>on Turkish Airlines for travel &amp; transit routes.</a:t>
            </a:r>
          </a:p>
          <a:p>
            <a:r>
              <a:rPr lang="en-US" dirty="0" smtClean="0"/>
              <a:t>Javid Husain: Tourism &amp; services form a </a:t>
            </a:r>
            <a:r>
              <a:rPr lang="en-US" b="1" u="sng" dirty="0" smtClean="0">
                <a:solidFill>
                  <a:srgbClr val="FF0000"/>
                </a:solidFill>
              </a:rPr>
              <a:t>“soft power bridge” </a:t>
            </a:r>
            <a:r>
              <a:rPr lang="en-US" dirty="0" smtClean="0"/>
              <a:t>beyond political/military ties.</a:t>
            </a:r>
          </a:p>
          <a:p>
            <a:r>
              <a:rPr lang="en-US" dirty="0" smtClean="0"/>
              <a:t>Heywood (Global Politics): Example of </a:t>
            </a:r>
            <a:r>
              <a:rPr lang="en-US" b="1" dirty="0" smtClean="0">
                <a:solidFill>
                  <a:srgbClr val="FF0000"/>
                </a:solidFill>
              </a:rPr>
              <a:t>“interdependence theory” </a:t>
            </a:r>
            <a:r>
              <a:rPr lang="en-US" dirty="0" smtClean="0"/>
              <a:t>— people-to-people flows reinforcing economic diplomacy.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6410" cy="3953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4836"/>
            <a:ext cx="6906410" cy="3953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6" y="1320800"/>
            <a:ext cx="4027055" cy="44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&amp; Classical 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Persian Empires (5th c. BCE): Spread from Anatolia to Indus → Persianate political &amp; cultural traditions across both regions.</a:t>
            </a:r>
          </a:p>
          <a:p>
            <a:r>
              <a:rPr lang="en-US" dirty="0" smtClean="0"/>
              <a:t>Hellenistic Era (4th c. BCE): Alexander’s conquests linked Anatolia &amp; Indus; both regions absorbed Greek culture.</a:t>
            </a:r>
          </a:p>
          <a:p>
            <a:r>
              <a:rPr lang="en-US" dirty="0" smtClean="0"/>
              <a:t>Pakistan: Gandhara became hub of Greco-Buddhism &amp; Indo-Greek kingdoms.</a:t>
            </a:r>
          </a:p>
          <a:p>
            <a:r>
              <a:rPr lang="en-US" dirty="0" smtClean="0"/>
              <a:t>Türkiye: Retains Greek &amp; Hellenistic sites (Ionia, Anatolia).Analysis: Shared Persian &amp; Hellenistic layers built an early civilizational overlap.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" y="609599"/>
            <a:ext cx="11991197" cy="59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4" y="1311565"/>
            <a:ext cx="10354264" cy="44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Turkic-Mongol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Seljuqs &amp; Turkification: Transformed Anatolia into a Turkic-speaking region.</a:t>
            </a:r>
          </a:p>
          <a:p>
            <a:r>
              <a:rPr lang="en-US" dirty="0" smtClean="0"/>
              <a:t>Mughals in India: Turkic-Mongol dynasty → Chagatai influence on Urdu (loanwords, </a:t>
            </a:r>
            <a:r>
              <a:rPr lang="en-US" b="1" dirty="0" smtClean="0">
                <a:solidFill>
                  <a:srgbClr val="FF0000"/>
                </a:solidFill>
              </a:rPr>
              <a:t>“Urdu” </a:t>
            </a:r>
            <a:r>
              <a:rPr lang="en-US" dirty="0" smtClean="0"/>
              <a:t>coined by poet </a:t>
            </a:r>
            <a:r>
              <a:rPr lang="en-US" dirty="0" err="1" smtClean="0"/>
              <a:t>Mashafi</a:t>
            </a:r>
            <a:r>
              <a:rPr lang="en-US" dirty="0" smtClean="0"/>
              <a:t>).</a:t>
            </a:r>
          </a:p>
          <a:p>
            <a:r>
              <a:rPr lang="en-US" dirty="0" smtClean="0"/>
              <a:t>Both regions experienced </a:t>
            </a:r>
            <a:r>
              <a:rPr lang="en-US" b="1" dirty="0" smtClean="0">
                <a:solidFill>
                  <a:srgbClr val="FF0000"/>
                </a:solidFill>
              </a:rPr>
              <a:t>Turco-Mongol cultural synthesis </a:t>
            </a:r>
            <a:r>
              <a:rPr lang="en-US" dirty="0" smtClean="0"/>
              <a:t>in governance, art, and military.</a:t>
            </a:r>
          </a:p>
          <a:p>
            <a:r>
              <a:rPr lang="en-US" dirty="0" smtClean="0"/>
              <a:t>Quote (Abdul Sattar): </a:t>
            </a:r>
            <a:r>
              <a:rPr lang="en-US" b="1" i="1" dirty="0" smtClean="0">
                <a:solidFill>
                  <a:srgbClr val="00B050"/>
                </a:solidFill>
              </a:rPr>
              <a:t>“Pakistan’s Mughal past and Turkey’s Seljuq–Ottoman past provide a shared Turco-Islamic civilizational heritage.”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lens: These influences still echo in language, administration &amp; aesthetics.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Practices &amp; Social Traditions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Food similarities: </a:t>
            </a:r>
            <a:r>
              <a:rPr lang="en-US" dirty="0" smtClean="0"/>
              <a:t>Kebab, Pilaf, Halva → Central Asian roots; difference: Pakistani spice content.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Clothing: </a:t>
            </a:r>
            <a:r>
              <a:rPr lang="en-US" dirty="0" smtClean="0"/>
              <a:t>Shared design origins from Central Asia → shalwar/kameez parallels with Turkish attire.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Architecture: </a:t>
            </a:r>
            <a:r>
              <a:rPr lang="en-US" dirty="0" smtClean="0"/>
              <a:t>Ottoman domes &amp; Mughal domes share Persian–Turkic inspiration.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Music &amp; poetry: </a:t>
            </a:r>
            <a:r>
              <a:rPr lang="en-US" dirty="0" smtClean="0"/>
              <a:t>Sufi traditions shaped Qawwali (Pakistan) &amp; Mevlevi music (Turkey).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Everyday cultural life reflects overlapping Central Asian roots.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Military 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Pakistan and Turkey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Force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1954 Treaty of Friendship &amp; CENTO membership: institutionalized early military partnership.</a:t>
            </a:r>
          </a:p>
          <a:p>
            <a:r>
              <a:rPr lang="en-US" dirty="0" smtClean="0"/>
              <a:t>Türkiye trained PAF officers; helped upgrade Pakistan’s F-16 fleet.</a:t>
            </a:r>
          </a:p>
          <a:p>
            <a:r>
              <a:rPr lang="en-US" dirty="0" smtClean="0"/>
              <a:t>1970s: Türkiye openly backed Pakistan’s Kashmir stance; Turkish envoy spent a week in Muzaffarabad as solidarity gesture.</a:t>
            </a:r>
          </a:p>
          <a:p>
            <a:r>
              <a:rPr lang="en-US" dirty="0" smtClean="0"/>
              <a:t>Super Mushak deal (2016): Türkiye bought 52 Mushak trainer aircraft from Pakistan — biggest PAF–</a:t>
            </a:r>
            <a:r>
              <a:rPr lang="en-US" dirty="0" err="1" smtClean="0"/>
              <a:t>TuAF</a:t>
            </a:r>
            <a:r>
              <a:rPr lang="en-US" dirty="0" smtClean="0"/>
              <a:t> exchange.</a:t>
            </a:r>
          </a:p>
          <a:p>
            <a:r>
              <a:rPr lang="en-US" dirty="0" smtClean="0"/>
              <a:t>Joint projects: Pakistani engineers involved in Türkiye’s TF-</a:t>
            </a:r>
            <a:r>
              <a:rPr lang="en-US" dirty="0" err="1" smtClean="0"/>
              <a:t>Kaan</a:t>
            </a:r>
            <a:r>
              <a:rPr lang="en-US" dirty="0" smtClean="0"/>
              <a:t> 5th-gen fighter jet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8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Naval &amp; Defense Industry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2018: Pakistan Navy signed $1.5 bn deal for 4 MILGEM-class corvettes (largest Turkish defense export at the time).</a:t>
            </a:r>
          </a:p>
          <a:p>
            <a:r>
              <a:rPr lang="en-US" dirty="0" smtClean="0"/>
              <a:t>2019: Admiral Zafar Mahmood Abbasi &amp; Erdoğan inaugurated first MILGEM plate-cutting ceremony.</a:t>
            </a:r>
          </a:p>
          <a:p>
            <a:r>
              <a:rPr lang="en-US" dirty="0" smtClean="0"/>
              <a:t>Training: 1,500 Pakistani officers trained in Türkiye over the past decade.</a:t>
            </a:r>
          </a:p>
          <a:p>
            <a:r>
              <a:rPr lang="en-US" dirty="0" smtClean="0"/>
              <a:t>Joint ventures: Drone production, co-development of future fighter jets and stealth tech.</a:t>
            </a:r>
          </a:p>
          <a:p>
            <a:r>
              <a:rPr lang="en-US" dirty="0" smtClean="0"/>
              <a:t>Naval drills: Joint exercises in Mediterranean &amp; Arabian Sea (2019).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&amp; Security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Both support each other on Kashmir (Türkiye) &amp; Northern Cyprus (Pakistan); members of OIC.</a:t>
            </a:r>
          </a:p>
          <a:p>
            <a:r>
              <a:rPr lang="en-US" dirty="0" smtClean="0"/>
              <a:t>Counter-terrorism cooperation: Joint drills with Uzbekistan (2019).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Allegations</a:t>
            </a:r>
            <a:r>
              <a:rPr lang="en-US" b="1" dirty="0" smtClean="0">
                <a:solidFill>
                  <a:srgbClr val="C00000"/>
                </a:solidFill>
              </a:rPr>
              <a:t> (2020 Syrian conflict): Both Türkiye &amp; Iran reportedly recruited Pakistani fighters → rival groups faced each other.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 Turkish military source claimed 50+ Pakistani militants killed fighting for Iran-backed side.</a:t>
            </a:r>
          </a:p>
          <a:p>
            <a:r>
              <a:rPr lang="en-US" dirty="0" smtClean="0"/>
              <a:t>Critical Analysis (Heywood – Global Politics): Military ties remain strong, but </a:t>
            </a:r>
            <a:r>
              <a:rPr lang="en-US" b="1" dirty="0" smtClean="0">
                <a:solidFill>
                  <a:srgbClr val="C00000"/>
                </a:solidFill>
              </a:rPr>
              <a:t>“mercenary flows” </a:t>
            </a:r>
            <a:r>
              <a:rPr lang="en-US" dirty="0" smtClean="0"/>
              <a:t>show how non-state dynamics complicate state-to-state cooperation.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1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73" y="314037"/>
            <a:ext cx="8645236" cy="64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Establishment &amp; Early Ties (1992–2021)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1992: Formal diplomatic relations established, soon after Ukraine’s independence (Pak embassy in Kyiv, </a:t>
            </a:r>
            <a:r>
              <a:rPr lang="en-US" dirty="0" err="1" smtClean="0"/>
              <a:t>Ukr</a:t>
            </a:r>
            <a:r>
              <a:rPr lang="en-US" dirty="0" smtClean="0"/>
              <a:t> embassy in Islamabad).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Military-Technical Cooperation: Ukraine supplied T-80UD tanks (1990s) and 6TD-2 engines for Pakistan’s Al-Khalid tanks → critical defense linkage.</a:t>
            </a:r>
          </a:p>
          <a:p>
            <a:r>
              <a:rPr lang="en-US" dirty="0" smtClean="0"/>
              <a:t>Economic Relations: </a:t>
            </a:r>
            <a:r>
              <a:rPr lang="en-US" b="1" dirty="0" smtClean="0"/>
              <a:t>Bilateral trade reached US$411.8 million in 2021 (textiles, machinery, wheat).</a:t>
            </a:r>
          </a:p>
          <a:p>
            <a:r>
              <a:rPr lang="en-US" dirty="0" smtClean="0"/>
              <a:t>Educational &amp; Diplomatic: Ukraine maintains consulates in Karachi &amp; Lahore; exchanges in engineering and defense training.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Analysis (Javid Husain): Pakistan–Ukraine ties remained transactional but vital, especially in defense, while political visibility stayed low.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Post-2022: War, Neutrality &amp;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Russia’s Invasion (Feb 2022): Pakistan voiced support for Ukraine’s territorial integrity, but avoided direct criticism of Russia.</a:t>
            </a:r>
          </a:p>
          <a:p>
            <a:r>
              <a:rPr lang="en-US" dirty="0" smtClean="0"/>
              <a:t>Humanitarian Aid: Limited assistance sent; no official arms supply acknowledged.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Allegations:</a:t>
            </a:r>
            <a:r>
              <a:rPr lang="en-US" dirty="0" smtClean="0"/>
              <a:t> Media reports claimed Pakistan supplied ammunition via UK/NATO routes → Pakistan consistently denied (Foreign Office statements).</a:t>
            </a:r>
          </a:p>
          <a:p>
            <a:r>
              <a:rPr lang="en-US" dirty="0" smtClean="0"/>
              <a:t>Food Security Link: </a:t>
            </a:r>
            <a:r>
              <a:rPr lang="en-US" b="1" dirty="0" smtClean="0"/>
              <a:t>Pakistan affected by loss of Ukrainian wheat imports; partially alleviated by the Black Sea Grain Initiative (2022–23).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Critical Analysis: Pakistan’s neutrality reflects strategic balancing — safeguarding defense ties with Ukraine while avoiding rupture with Russia.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4737</TotalTime>
  <Words>6606</Words>
  <Application>Microsoft Office PowerPoint</Application>
  <PresentationFormat>Widescreen</PresentationFormat>
  <Paragraphs>448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Arial</vt:lpstr>
      <vt:lpstr>Calibri</vt:lpstr>
      <vt:lpstr>Calibri Light</vt:lpstr>
      <vt:lpstr>Office Theme</vt:lpstr>
      <vt:lpstr>PowerPoint Presentation</vt:lpstr>
      <vt:lpstr>Invictus By William Ernest Henley (1849–1903)</vt:lpstr>
      <vt:lpstr>PowerPoint Presentation</vt:lpstr>
      <vt:lpstr>PowerPoint Presentation</vt:lpstr>
      <vt:lpstr>PowerPoint Presentation</vt:lpstr>
      <vt:lpstr>Early Foundations &amp; Kievan Rus (9th–13th Century)</vt:lpstr>
      <vt:lpstr>PowerPoint Presentation</vt:lpstr>
      <vt:lpstr>Rise of Moscow &amp; Tsardom (14th–17th Century)</vt:lpstr>
      <vt:lpstr>PowerPoint Presentation</vt:lpstr>
      <vt:lpstr>Imperial Russia &amp; Westernization (18th–19th Century)</vt:lpstr>
      <vt:lpstr>PowerPoint Presentation</vt:lpstr>
      <vt:lpstr>The Russian Revolution (Part I: Causes &amp; February 1917)</vt:lpstr>
      <vt:lpstr>The Russian Revolution (Part II: October 1917 &amp; Civil War)</vt:lpstr>
      <vt:lpstr>PowerPoint Presentation</vt:lpstr>
      <vt:lpstr>PowerPoint Presentation</vt:lpstr>
      <vt:lpstr>PowerPoint Presentation</vt:lpstr>
      <vt:lpstr>The Cold War (Part I: Origins &amp; Global Role)</vt:lpstr>
      <vt:lpstr>The Cold War (Part II: Peak &amp; Decline)</vt:lpstr>
      <vt:lpstr>Downfall of the USSR (1991)</vt:lpstr>
      <vt:lpstr>Post-Soviet Russia (1991–Present)</vt:lpstr>
      <vt:lpstr>PowerPoint Presentation</vt:lpstr>
      <vt:lpstr>Introduction to Pakistan–Russia Ties</vt:lpstr>
      <vt:lpstr>PowerPoint Presentation</vt:lpstr>
      <vt:lpstr>Early Tensions &amp; U-2 Incident (1950s–1960)</vt:lpstr>
      <vt:lpstr>Soviet Technical &amp; Industrial Cooperation</vt:lpstr>
      <vt:lpstr>Military Balance &amp; Asymmetry</vt:lpstr>
      <vt:lpstr>PowerPoint Presentation</vt:lpstr>
      <vt:lpstr>PowerPoint Presentation</vt:lpstr>
      <vt:lpstr>Ayub–Bhutto Diplomacy &amp; 1965 Rapprochement</vt:lpstr>
      <vt:lpstr>Soviet Investment &amp; Arms Cooperation (1968)</vt:lpstr>
      <vt:lpstr>1971 War &amp; Soviet Naval Presence</vt:lpstr>
      <vt:lpstr>Soviet Tilt Toward East Pakistan / Bangladesh</vt:lpstr>
      <vt:lpstr>PowerPoint Presentation</vt:lpstr>
      <vt:lpstr>PowerPoint Presentation</vt:lpstr>
      <vt:lpstr>PowerPoint Presentation</vt:lpstr>
      <vt:lpstr>Normalization after Soviet Withdrawal (1989–1999)</vt:lpstr>
      <vt:lpstr>Musharraf Era &amp; Post-9/11 Shift (2000–2010)</vt:lpstr>
      <vt:lpstr>Strategic Warming &amp; New Partnerships (2010s–Present)</vt:lpstr>
      <vt:lpstr>Re-engagement &amp; Diplomatic Reset (2007–2010)</vt:lpstr>
      <vt:lpstr>SCO, Energy &amp; Political Convergence (2011–2012)</vt:lpstr>
      <vt:lpstr>Military Cooperation &amp; Defense Breakthroughs (2013–2015)</vt:lpstr>
      <vt:lpstr>Energy &amp; Economic Partnership (2015 Landmark Deals)</vt:lpstr>
      <vt:lpstr>PowerPoint Presentation</vt:lpstr>
      <vt:lpstr>Pakistan–Russia: From Cautious Engagement to Strategic Convergence (1990–2014)</vt:lpstr>
      <vt:lpstr>Early Post-Soviet Outreach (1990–1999)</vt:lpstr>
      <vt:lpstr>Trade &amp; Institutional Mechanisms (2000–2009)</vt:lpstr>
      <vt:lpstr>Strategic &amp; Energy Convergence (2010–2012)</vt:lpstr>
      <vt:lpstr>Geopolitical Reorientation (2012–2014)</vt:lpstr>
      <vt:lpstr>PowerPoint Presentation</vt:lpstr>
      <vt:lpstr>Economic &amp; Trade Cooperation Post-SCO</vt:lpstr>
      <vt:lpstr>Political &amp; Security Convergence in SCO Framework</vt:lpstr>
      <vt:lpstr>Strategic Energy Cooperation</vt:lpstr>
      <vt:lpstr>Oil &amp; Gas Imports: New Phase (2022–23)</vt:lpstr>
      <vt:lpstr>Pakistan–Russia military cooperation’s evolution</vt:lpstr>
      <vt:lpstr>Early Military Engagements (1990s–2000s)</vt:lpstr>
      <vt:lpstr>Institutional &amp; Training Cooperation</vt:lpstr>
      <vt:lpstr>Joint Exercises &amp; Tactical Collaboration</vt:lpstr>
      <vt:lpstr>Ukraine War Context &amp; Geopolitical Balancing</vt:lpstr>
      <vt:lpstr>Emerging Trade Ties Amid Global Sanctions</vt:lpstr>
      <vt:lpstr>Barter Trade Breakthrough (Oct 2024)</vt:lpstr>
      <vt:lpstr>Russian Deputy PM Overchuk’s Visit (Sept 2024) </vt:lpstr>
      <vt:lpstr>PowerPoint Presentation</vt:lpstr>
      <vt:lpstr>Historical Foundations of Pakistan–Russia Cultural Relations</vt:lpstr>
      <vt:lpstr>Modern Revitalization &amp; Emerging Cultural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Omer Khayyam</vt:lpstr>
      <vt:lpstr>Overview of Pakistan–Türkiye Relations</vt:lpstr>
      <vt:lpstr>Diplomatic Relations</vt:lpstr>
      <vt:lpstr>Historical Foundations (1947–2000s)</vt:lpstr>
      <vt:lpstr>Strategic and Military Convergence (2000s–2024)</vt:lpstr>
      <vt:lpstr>Contemporary Diplomacy &amp; Shared Global Vision</vt:lpstr>
      <vt:lpstr>PowerPoint Presentation</vt:lpstr>
      <vt:lpstr>PowerPoint Presentation</vt:lpstr>
      <vt:lpstr>Economic Relations</vt:lpstr>
      <vt:lpstr>Strategic Economic Framework &amp; Action Plan</vt:lpstr>
      <vt:lpstr>Trade, Investment &amp; Preferential Agreements</vt:lpstr>
      <vt:lpstr>Tourism, Property &amp; Services Linkages</vt:lpstr>
      <vt:lpstr>PowerPoint Presentation</vt:lpstr>
      <vt:lpstr>Ancient &amp; Classical Influences</vt:lpstr>
      <vt:lpstr>PowerPoint Presentation</vt:lpstr>
      <vt:lpstr>PowerPoint Presentation</vt:lpstr>
      <vt:lpstr>Turkic-Mongol Connections</vt:lpstr>
      <vt:lpstr>Cultural Practices &amp; Social Traditions</vt:lpstr>
      <vt:lpstr>Military Ties</vt:lpstr>
      <vt:lpstr>Air Force Cooperation</vt:lpstr>
      <vt:lpstr>Naval &amp; Defense Industry Cooperation</vt:lpstr>
      <vt:lpstr>Conflict &amp; Security Dimensions</vt:lpstr>
      <vt:lpstr>PowerPoint Presentation</vt:lpstr>
      <vt:lpstr>PowerPoint Presentation</vt:lpstr>
      <vt:lpstr>PowerPoint Presentation</vt:lpstr>
      <vt:lpstr>PowerPoint Presentation</vt:lpstr>
      <vt:lpstr>Establishment &amp; Early Ties (1992–2021)</vt:lpstr>
      <vt:lpstr>Post-2022: War, Neutrality &amp; Challenges</vt:lpstr>
      <vt:lpstr>PowerPoint Presentation</vt:lpstr>
      <vt:lpstr>PowerPoint Presentation</vt:lpstr>
      <vt:lpstr>Pakistan–Ukraine Economic Relations</vt:lpstr>
      <vt:lpstr>Pakistan–Ukraine Defense Cooperation</vt:lpstr>
      <vt:lpstr>Pakistan and Russian Invasion of Ukraine</vt:lpstr>
      <vt:lpstr>Diplomatic Position on the War</vt:lpstr>
      <vt:lpstr>Military Allegations &amp; Arms Transfers</vt:lpstr>
      <vt:lpstr>Geopolitical Balancing &amp; Risks</vt:lpstr>
      <vt:lpstr>Critical Evaluation &amp; Future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Malik</dc:creator>
  <cp:lastModifiedBy>Ahmad Malik</cp:lastModifiedBy>
  <cp:revision>89</cp:revision>
  <dcterms:created xsi:type="dcterms:W3CDTF">2025-08-20T06:26:26Z</dcterms:created>
  <dcterms:modified xsi:type="dcterms:W3CDTF">2025-12-09T08:21:54Z</dcterms:modified>
</cp:coreProperties>
</file>