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320" r:id="rId3"/>
    <p:sldId id="308" r:id="rId4"/>
    <p:sldId id="309" r:id="rId5"/>
    <p:sldId id="310" r:id="rId6"/>
    <p:sldId id="321" r:id="rId7"/>
    <p:sldId id="311" r:id="rId8"/>
    <p:sldId id="312" r:id="rId9"/>
    <p:sldId id="313" r:id="rId10"/>
    <p:sldId id="314" r:id="rId11"/>
    <p:sldId id="315" r:id="rId12"/>
    <p:sldId id="324" r:id="rId13"/>
    <p:sldId id="325" r:id="rId14"/>
    <p:sldId id="326" r:id="rId15"/>
    <p:sldId id="323" r:id="rId16"/>
    <p:sldId id="299" r:id="rId17"/>
    <p:sldId id="298" r:id="rId18"/>
    <p:sldId id="259" r:id="rId19"/>
    <p:sldId id="258" r:id="rId20"/>
    <p:sldId id="285" r:id="rId21"/>
    <p:sldId id="261" r:id="rId22"/>
    <p:sldId id="265" r:id="rId23"/>
    <p:sldId id="322" r:id="rId24"/>
    <p:sldId id="262" r:id="rId25"/>
    <p:sldId id="30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-744" y="-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26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14395563"/>
              </p:ext>
            </p:extLst>
          </p:nvPr>
        </p:nvGraphicFramePr>
        <p:xfrm>
          <a:off x="539260" y="433755"/>
          <a:ext cx="9777047" cy="3002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353"/>
                <a:gridCol w="2134065"/>
                <a:gridCol w="2114879"/>
                <a:gridCol w="3324750"/>
              </a:tblGrid>
              <a:tr h="8784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Strengthening bond  with Muslim World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</a:tr>
              <a:tr h="9503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President to be Muslim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</a:tr>
              <a:tr h="11735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Federal Shariat Court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1409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4617" y="1899139"/>
            <a:ext cx="8825658" cy="1741104"/>
          </a:xfrm>
        </p:spPr>
        <p:txBody>
          <a:bodyPr/>
          <a:lstStyle/>
          <a:p>
            <a:pPr algn="ctr"/>
            <a:r>
              <a:rPr lang="en-US" sz="6000" dirty="0"/>
              <a:t>	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Constitutional Amendments</a:t>
            </a:r>
          </a:p>
        </p:txBody>
      </p:sp>
    </p:spTree>
    <p:extLst>
      <p:ext uri="{BB962C8B-B14F-4D97-AF65-F5344CB8AC3E}">
        <p14:creationId xmlns:p14="http://schemas.microsoft.com/office/powerpoint/2010/main" xmlns="" val="40304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7025" y="231771"/>
          <a:ext cx="11014266" cy="648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701"/>
                <a:gridCol w="1862794"/>
                <a:gridCol w="6132265"/>
                <a:gridCol w="2012506"/>
              </a:tblGrid>
              <a:tr h="12894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Amendments No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Date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Amendments 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Explanation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May 1974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Redefined the boundaries of Pakistan and removed references to East Pakistan.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102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 September 1974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Defined a Muslim 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102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February 1975 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Deal with preventive detention (Limitation increase from one month to three months)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102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 November 1975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Court has no power to grant bail to one in preventive detention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10223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September 1976</a:t>
                      </a:r>
                      <a:endParaRPr lang="en-US" sz="18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Powers of the High Courts were restrained. Moreover, Separate High Courts for Sind and Balochistan.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250" y="1"/>
          <a:ext cx="11095631" cy="6682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2595"/>
                <a:gridCol w="1770525"/>
                <a:gridCol w="6127676"/>
                <a:gridCol w="2074835"/>
              </a:tblGrid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 December 1976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Retirement age of Supreme Court judges  65 and High Court judges 62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 May 1977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PM has right to obtain the vote of confidence from people of Pakistan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2764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November 1985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(Zia Regime)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Semi presidential form of government. 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Aug 1986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(Not Passed) 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Implementation of Sharia Law as the supreme law of land.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 March 1987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It deals with the meeting time frame of senate and NA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 1989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(Not Passed)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Revision of Women Quota Seats in the National and the provincial assemblies.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010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July 1991</a:t>
                      </a:r>
                      <a:endParaRPr lang="en-US" sz="16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Speedy trial courts for 3 years.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91315" y="341191"/>
          <a:ext cx="11054690" cy="635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228"/>
                <a:gridCol w="1828383"/>
                <a:gridCol w="6146181"/>
                <a:gridCol w="1940898"/>
              </a:tblGrid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1997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(Nawaz)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Abolished Semi presidential system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July 1997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Party head can dismissed party member if he/she defects.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Aug 1998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(Not Passed)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Sharia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Law imposed as Supreme Law of the land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Aug 1999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Introduced quota systems for minorities and underdeveloped people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Dec 2003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(Musharraf)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Semi presidential form of government.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33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April 2010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Abolished Semi presidential system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78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 Dec 2010</a:t>
                      </a:r>
                      <a:endParaRPr lang="en-US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Appointment of Judges of Higher courts.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Amendments in the number of members of the parliamentary committee.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4023" y="39125"/>
          <a:ext cx="11054687" cy="6557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62"/>
                <a:gridCol w="2500940"/>
                <a:gridCol w="5200487"/>
                <a:gridCol w="2142698"/>
              </a:tblGrid>
              <a:tr h="8695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 Feb 2012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Care Taker setup for free and fair election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507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Jan 2015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Military Courts for 02 years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95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June 2016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Deals with Election commission of Pakistan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15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January 2017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Military Courts further extends for the period of Two years.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95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 Dec 2017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After census seats of NA adjusted among provinces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3912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 May 2018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FATA merger to KPK.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Increasing the National Assembly seats(of KPK) to 12 and of provincial assembly to 24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3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 Oct 2024</a:t>
                      </a:r>
                      <a:endParaRPr lang="en-US" sz="1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Changes related to judiciary and others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2" y="1249252"/>
            <a:ext cx="9148332" cy="49991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400" b="1" u="sng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AMENDMENT</a:t>
            </a:r>
            <a:br>
              <a:rPr lang="en-US" sz="24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				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April 2009 from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NA)</a:t>
            </a:r>
          </a:p>
          <a:p>
            <a:pPr marL="0" indent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(29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April 2009 from Senate)</a:t>
            </a:r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4796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453662"/>
            <a:ext cx="9155723" cy="4161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DEFINATION OF AMENDMENT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Black’s law Dictionary </a:t>
            </a:r>
          </a:p>
          <a:p>
            <a:pPr marL="0" lvl="0" indent="0" algn="just">
              <a:buNone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CONSTITUTIONAL AMENDMENT BILL (PROCESS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23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58344" y="953037"/>
            <a:ext cx="9487526" cy="5396247"/>
          </a:xfrm>
        </p:spPr>
        <p:txBody>
          <a:bodyPr>
            <a:noAutofit/>
          </a:bodyPr>
          <a:lstStyle/>
          <a:p>
            <a:pPr lvl="8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BACKGROUND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Heterogeneous </a:t>
            </a:r>
            <a:r>
              <a:rPr lang="en-US" sz="2400" dirty="0"/>
              <a:t>society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Federation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/>
              <a:t>Presidential </a:t>
            </a:r>
            <a:r>
              <a:rPr lang="en-US" sz="2400" dirty="0"/>
              <a:t>system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Military interventions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 Original form of constitution is parliamentary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Strong center and marginalized provinces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 </a:t>
            </a:r>
            <a:r>
              <a:rPr lang="en-US" sz="2400" dirty="0" smtClean="0"/>
              <a:t>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amendment by Zia and 17</a:t>
            </a:r>
            <a:r>
              <a:rPr lang="en-US" sz="2400" baseline="30000" dirty="0"/>
              <a:t>th</a:t>
            </a:r>
            <a:r>
              <a:rPr lang="en-US" sz="2400" dirty="0"/>
              <a:t> amendment by </a:t>
            </a:r>
            <a:r>
              <a:rPr lang="en-US" sz="2400" dirty="0" err="1"/>
              <a:t>Musharf</a:t>
            </a:r>
            <a:r>
              <a:rPr lang="en-US" sz="2400" dirty="0"/>
              <a:t> 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549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3493" y="1635617"/>
            <a:ext cx="9144000" cy="4572000"/>
          </a:xfrm>
        </p:spPr>
        <p:txBody>
          <a:bodyPr>
            <a:normAutofit/>
          </a:bodyPr>
          <a:lstStyle/>
          <a:p>
            <a:pPr lvl="2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KEY REASONS FOR 18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lvl="2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Amendment by Musharaf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-Abolish Article 58 (2)(b)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Provincial Autonomy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-Restoration of Parliamentary System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-Increase of provincial shares in NFC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Award</a:t>
            </a:r>
          </a:p>
          <a:p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64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157" y="422032"/>
            <a:ext cx="9404723" cy="808892"/>
          </a:xfrm>
        </p:spPr>
        <p:txBody>
          <a:bodyPr/>
          <a:lstStyle/>
          <a:p>
            <a:pPr algn="ctr"/>
            <a:r>
              <a:rPr lang="en-US" sz="4400" b="1" dirty="0"/>
              <a:t> </a:t>
            </a:r>
            <a:r>
              <a:rPr lang="en-US" sz="4400" b="1" u="sng" dirty="0"/>
              <a:t>LECTURE #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289538"/>
            <a:ext cx="9753600" cy="49588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Comparison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the constitutions of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Pakistan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Islamic provisions: part IX of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constitution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Constitutional Amendments</a:t>
            </a:r>
          </a:p>
          <a:p>
            <a:pPr marL="0" lvl="0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		18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Constitutional amendment bill (process)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Background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Key reasons for 18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Features of 18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Analysis on 18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amendment </a:t>
            </a:r>
          </a:p>
          <a:p>
            <a:pPr marL="457200" lvl="0" indent="-457200">
              <a:buFont typeface="+mj-lt"/>
              <a:buAutoNum type="arabicPeriod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516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366" y="1383323"/>
            <a:ext cx="10290219" cy="506436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Removal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General Zia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Haq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name from constitution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Curtail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power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president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Political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parties are allowed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FATA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Presidential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powers restricted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treason Art 06 amended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Article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112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CCI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6678" y="498785"/>
            <a:ext cx="9404723" cy="848048"/>
          </a:xfrm>
        </p:spPr>
        <p:txBody>
          <a:bodyPr/>
          <a:lstStyle/>
          <a:p>
            <a:pPr lvl="2" algn="l" defTabSz="457200" rtl="0">
              <a:spcBef>
                <a:spcPct val="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	FEATURES OF 18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AMENDMENT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377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626" y="726831"/>
            <a:ext cx="10062528" cy="587326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Parliamentary supremacy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Federal and provincial balance of power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Provincial autonomy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Appointment of chief election commissioner by gov’t and opposition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 lifted on 3</a:t>
            </a:r>
            <a:r>
              <a:rPr lang="en-US" cap="none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time PM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finance commission (NFC)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Provincial legislature shall have exclusive domain over laws governing marriage, labor, educational curriculum and environmental pollution.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Article 92</a:t>
            </a:r>
            <a:endParaRPr lang="en-US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83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3" y="1594339"/>
            <a:ext cx="9504610" cy="4317064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NWFP (KPK)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Baluchistan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alochistan)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indh)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Article 175A higher judiciary appointment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Establishment of Islamabad high court.</a:t>
            </a:r>
          </a:p>
        </p:txBody>
      </p:sp>
    </p:spTree>
    <p:extLst>
      <p:ext uri="{BB962C8B-B14F-4D97-AF65-F5344CB8AC3E}">
        <p14:creationId xmlns:p14="http://schemas.microsoft.com/office/powerpoint/2010/main" xmlns="" val="78446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398463" y="962025"/>
            <a:ext cx="9652000" cy="5286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	Addition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of following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Articles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Article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10A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Article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19A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Article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25A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Expansion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membership of the  two special bodies i.e. NEC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CCI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42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6D1BFB-27D6-50E6-CF41-041B383C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8" y="2859110"/>
            <a:ext cx="10774016" cy="8371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ANALYSIS ON 18</a:t>
            </a:r>
            <a:r>
              <a:rPr lang="en-US" sz="4000" b="1" u="sng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AMENDMENT </a:t>
            </a:r>
          </a:p>
        </p:txBody>
      </p:sp>
    </p:spTree>
    <p:extLst>
      <p:ext uri="{BB962C8B-B14F-4D97-AF65-F5344CB8AC3E}">
        <p14:creationId xmlns:p14="http://schemas.microsoft.com/office/powerpoint/2010/main" xmlns="" val="282030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1635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400" b="1" dirty="0"/>
              <a:t> 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b="1" u="sng" dirty="0"/>
              <a:t>Comparison of the constitutions of Pakistan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223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93219913"/>
              </p:ext>
            </p:extLst>
          </p:nvPr>
        </p:nvGraphicFramePr>
        <p:xfrm>
          <a:off x="586155" y="562707"/>
          <a:ext cx="9343291" cy="5400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481"/>
                <a:gridCol w="1484138"/>
                <a:gridCol w="1573011"/>
                <a:gridCol w="2977661"/>
              </a:tblGrid>
              <a:tr h="5054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1956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1962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1973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5842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March 1956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08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June 1962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 August 1973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5154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Written/unwritten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Written Constitution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Written Constitution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Written Constitution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630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Articles, Parts and Schedule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234 Article, 13 Parts and 6 Schedule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250 Article, 12 Parts and 5 Schedule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280 Article, </a:t>
                      </a:r>
                      <a:r>
                        <a:rPr lang="en-US" sz="1100" baseline="0" dirty="0" smtClean="0">
                          <a:effectLst/>
                        </a:rPr>
                        <a:t> XII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en-US" sz="1100" dirty="0">
                          <a:effectLst/>
                        </a:rPr>
                        <a:t>Parts and </a:t>
                      </a:r>
                      <a:r>
                        <a:rPr lang="en-US" sz="1100" dirty="0" smtClean="0">
                          <a:effectLst/>
                        </a:rPr>
                        <a:t>5 </a:t>
                      </a:r>
                      <a:r>
                        <a:rPr lang="en-US" sz="1100" dirty="0">
                          <a:effectLst/>
                        </a:rPr>
                        <a:t>Schedule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7294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Drafted By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Constituent Assembly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President/ Constitutional reforms committee</a:t>
                      </a:r>
                      <a:endParaRPr lang="en-US" sz="1050" dirty="0">
                        <a:effectLst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Parliament of Pakistan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40914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Form of Government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Parliamentary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Presidential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Parliamentary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7446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Name of the Country 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4862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Base of Preamble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 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  <a:tr h="7294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Amendment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Majority is required</a:t>
                      </a:r>
                      <a:endParaRPr lang="en-US" sz="105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Majority is required</a:t>
                      </a:r>
                      <a:endParaRPr lang="en-US" sz="105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2/3</a:t>
                      </a:r>
                      <a:r>
                        <a:rPr lang="en-US" sz="1100" baseline="30000" dirty="0">
                          <a:effectLst/>
                        </a:rPr>
                        <a:t>rd</a:t>
                      </a:r>
                      <a:r>
                        <a:rPr lang="en-US" sz="1100" dirty="0">
                          <a:effectLst/>
                        </a:rPr>
                        <a:t> Majority is required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8891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6827216"/>
              </p:ext>
            </p:extLst>
          </p:nvPr>
        </p:nvGraphicFramePr>
        <p:xfrm>
          <a:off x="867507" y="1043354"/>
          <a:ext cx="9085385" cy="5076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5643"/>
                <a:gridCol w="2371893"/>
                <a:gridCol w="2258456"/>
                <a:gridCol w="2259393"/>
              </a:tblGrid>
              <a:tr h="15357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Houses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Unicameral /National </a:t>
                      </a:r>
                      <a:r>
                        <a:rPr lang="en-US" sz="1400" dirty="0" smtClean="0">
                          <a:effectLst/>
                        </a:rPr>
                        <a:t>Assembly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Unicameral /National Assembly  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Bicameral Legislature </a:t>
                      </a:r>
                      <a:endParaRPr lang="en-US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Upper house/Senate =104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Lower </a:t>
                      </a:r>
                      <a:r>
                        <a:rPr lang="en-US" sz="1400" dirty="0" smtClean="0">
                          <a:effectLst/>
                        </a:rPr>
                        <a:t>house</a:t>
                      </a:r>
                      <a:r>
                        <a:rPr lang="en-US" sz="1400" baseline="0" dirty="0" smtClean="0">
                          <a:effectLst/>
                        </a:rPr>
                        <a:t> /NA</a:t>
                      </a:r>
                      <a:r>
                        <a:rPr lang="en-US" sz="1400" dirty="0" smtClean="0">
                          <a:effectLst/>
                        </a:rPr>
                        <a:t> =342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6412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Distribution </a:t>
                      </a:r>
                      <a:r>
                        <a:rPr lang="en-US" sz="1400" dirty="0" smtClean="0">
                          <a:effectLst/>
                        </a:rPr>
                        <a:t>powers /</a:t>
                      </a:r>
                      <a:r>
                        <a:rPr lang="en-US" sz="1400" baseline="0" dirty="0" smtClean="0">
                          <a:effectLst/>
                        </a:rPr>
                        <a:t> Legislative Lists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Three list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Federal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Provincial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Concurrent list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Two list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Central and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Provincial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one </a:t>
                      </a:r>
                      <a:r>
                        <a:rPr lang="en-US" sz="1400" dirty="0">
                          <a:effectLst/>
                        </a:rPr>
                        <a:t>list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Federal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336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Judiciary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Not Independent in true sense 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662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Judicial Review 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(for protection of law)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Times New Roman"/>
                          <a:cs typeface="Arial"/>
                        </a:rPr>
                        <a:t>limited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038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22526320"/>
              </p:ext>
            </p:extLst>
          </p:nvPr>
        </p:nvGraphicFramePr>
        <p:xfrm>
          <a:off x="996462" y="808892"/>
          <a:ext cx="8733691" cy="4215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650"/>
                <a:gridCol w="2280078"/>
                <a:gridCol w="2171031"/>
                <a:gridCol w="2171932"/>
              </a:tblGrid>
              <a:tr h="640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Local </a:t>
                      </a:r>
                      <a:r>
                        <a:rPr lang="en-US" sz="1400" dirty="0" err="1">
                          <a:effectLst/>
                        </a:rPr>
                        <a:t>Govt</a:t>
                      </a:r>
                      <a:r>
                        <a:rPr lang="en-US" sz="1400" dirty="0">
                          <a:effectLst/>
                        </a:rPr>
                        <a:t> System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 1962 (80000) </a:t>
                      </a:r>
                      <a:r>
                        <a:rPr lang="en-US" sz="1400" dirty="0" smtClean="0">
                          <a:effectLst/>
                        </a:rPr>
                        <a:t>LG/BD system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640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State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official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official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Declared Islam as the state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316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Definition of Muslim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Defines Muslims and declared Ahmadi/Qadiyani as non-muslim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78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Constitution making body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Constituent Assembly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President/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Constitutional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reforms committee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National Assembly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399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National Language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Urdu and Bengali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Urdu and Bengali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Urdu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83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89384590"/>
              </p:ext>
            </p:extLst>
          </p:nvPr>
        </p:nvGraphicFramePr>
        <p:xfrm>
          <a:off x="621324" y="492333"/>
          <a:ext cx="9542585" cy="4728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3261"/>
                <a:gridCol w="2649416"/>
                <a:gridCol w="2332892"/>
                <a:gridCol w="2497016"/>
              </a:tblGrid>
              <a:tr h="1012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Islamic Institution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 Institution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Introduce Advisory council of Islamic Ideology and Islamic Research Institution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Council of Islamic Ideology and Federal Shariat Court 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  <a:tr h="669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Election of the head of Government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National Assembly had the right to elect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BD Members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(Local Govt)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National Assembly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  <a:tr h="668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Judicial Accountability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Supreme Court of Pakistan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Supreme Judicial Council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Supreme Judicial Council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  <a:tr h="111988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Distribution of seats of federal legislature among federating units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300 seats equally divided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r>
                        <a:rPr lang="en-US" sz="1200" baseline="0" dirty="0" smtClean="0">
                          <a:effectLst/>
                        </a:rPr>
                        <a:t> seats reserved for women from each province</a:t>
                      </a:r>
                      <a:endParaRPr lang="en-US" sz="1200" dirty="0">
                        <a:effectLst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National Assembly was 156 and three seats were reserved for women from each province.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 basis of population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&amp;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Senate equal 23 each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President Age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  <a:tr h="534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Concept of Referendum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Concept was introduced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President can hold referendum on national issue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114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962392" y="1324831"/>
            <a:ext cx="8947150" cy="4806339"/>
          </a:xfrm>
        </p:spPr>
        <p:txBody>
          <a:bodyPr/>
          <a:lstStyle/>
          <a:p>
            <a:pPr marL="0" lvl="0" indent="0">
              <a:buNone/>
            </a:pPr>
            <a:r>
              <a:rPr lang="en-US" b="1" u="sng" dirty="0"/>
              <a:t>Islamic provisions: part IX of the constitution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Provisions relating to the Holy Qur’an and </a:t>
            </a:r>
            <a:r>
              <a:rPr lang="en-US" dirty="0" err="1"/>
              <a:t>Sunnah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Composition, etc. of Islamic Council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Reference by </a:t>
            </a:r>
            <a:r>
              <a:rPr lang="en-US" dirty="0" err="1"/>
              <a:t>Majlis</a:t>
            </a:r>
            <a:r>
              <a:rPr lang="en-US" dirty="0"/>
              <a:t>-e-</a:t>
            </a:r>
            <a:r>
              <a:rPr lang="en-US" dirty="0" err="1"/>
              <a:t>Shoora</a:t>
            </a:r>
            <a:r>
              <a:rPr lang="en-US" dirty="0"/>
              <a:t> (Parliament), etc. to Islamic Council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Functions of the Islamic Council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18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38012518"/>
              </p:ext>
            </p:extLst>
          </p:nvPr>
        </p:nvGraphicFramePr>
        <p:xfrm>
          <a:off x="691663" y="468923"/>
          <a:ext cx="9601199" cy="5274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2021"/>
                <a:gridCol w="2064977"/>
                <a:gridCol w="2046410"/>
                <a:gridCol w="3357791"/>
              </a:tblGrid>
              <a:tr h="697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Provisions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1956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1962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1973 and Relevant Article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</a:tr>
              <a:tr h="7093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Objective Resolution in the Preamble of the Constitution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 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</a:tr>
              <a:tr h="9595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 of the state being “Islamic Republic of Pakistan”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 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</a:tr>
              <a:tr h="764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Islam as a State Religion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</a:tr>
              <a:tr h="8675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Objective Resolution made substantive part of the Constitution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</a:tr>
              <a:tr h="4649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Islamic Way of Life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</a:tr>
              <a:tr h="697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Elimination of Riba as early as possible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008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2083</TotalTime>
  <Words>1017</Words>
  <Application>Microsoft Office PowerPoint</Application>
  <PresentationFormat>Custom</PresentationFormat>
  <Paragraphs>327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Ion</vt:lpstr>
      <vt:lpstr>           Pakistan Affairs                      (Constitution)</vt:lpstr>
      <vt:lpstr> LECTURE # 3</vt:lpstr>
      <vt:lpstr>  Comparison of the constitutions of Pakistan </vt:lpstr>
      <vt:lpstr>Slide 4</vt:lpstr>
      <vt:lpstr>Slide 5</vt:lpstr>
      <vt:lpstr>Slide 6</vt:lpstr>
      <vt:lpstr>Slide 7</vt:lpstr>
      <vt:lpstr>Slide 8</vt:lpstr>
      <vt:lpstr>Slide 9</vt:lpstr>
      <vt:lpstr>Slide 10</vt:lpstr>
      <vt:lpstr> Constitutional Amendments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   FEATURES OF 18TH AMENDMENT 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BKT</cp:lastModifiedBy>
  <cp:revision>224</cp:revision>
  <dcterms:created xsi:type="dcterms:W3CDTF">2022-11-17T06:41:20Z</dcterms:created>
  <dcterms:modified xsi:type="dcterms:W3CDTF">2025-04-08T04:42:29Z</dcterms:modified>
</cp:coreProperties>
</file>