
<file path=[Content_Types].xml><?xml version="1.0" encoding="utf-8"?>
<Types xmlns="http://schemas.openxmlformats.org/package/2006/content-types">
  <Default Extension="web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6" r:id="rId13"/>
    <p:sldId id="271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>
        <p:scale>
          <a:sx n="87" d="100"/>
          <a:sy n="87" d="100"/>
        </p:scale>
        <p:origin x="533" y="-2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910167-BCDE-42FB-9AF5-89F7C9AC9580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87B1F4-8157-4D00-9165-191B12C21C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52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Homework: Documentaries about WW1 and Treaty of Versailles, Balfour Declaration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87B1F4-8157-4D00-9165-191B12C21C5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76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87B1F4-8157-4D00-9165-191B12C21C5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0276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87B1F4-8157-4D00-9165-191B12C21C5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4922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87B1F4-8157-4D00-9165-191B12C21C5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591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D4ED9-0E36-42CF-8E21-3DC8E3AD11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F3E1C0-7BC3-467F-89DF-31506F9E42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56BDB2-EDBC-4AD6-85CD-76B3DFF60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7404-5587-4AB0-B114-DE2D792B1CA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354CA-EDA8-4426-A3E5-3335A2DD8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27C50-8FC3-4194-8A4F-212F1C689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8BCB7-18E3-48E3-B419-7E7551D4A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821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040C9-23F0-4984-BA00-B59F87DA4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3AE36C-E1AE-4313-922E-BDAE2C7B4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BE024B-8DAD-4777-81CE-3495FA133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7404-5587-4AB0-B114-DE2D792B1CA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CF62E0-736A-4E9B-A6DD-91C511E3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4DCB4-0AF1-49D0-A6BA-6C2B09C14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8BCB7-18E3-48E3-B419-7E7551D4A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88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BBF458-499A-4FD2-B49B-37D7101BB5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3ACA92-A0A6-457B-AD3D-8E5DDE734D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5859A-007B-4223-87D8-3D4CBEE09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7404-5587-4AB0-B114-DE2D792B1CA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000DF-99D2-45FA-B1B9-8F72DF4A3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22E7AD-8BD8-4673-AF76-998ADB38D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8BCB7-18E3-48E3-B419-7E7551D4A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833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64620-9AC3-40FF-8DBF-B7A32924B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28246-5D76-4725-B34F-7D959B7D7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483ED-B128-4433-A47F-5CB73DCEA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7404-5587-4AB0-B114-DE2D792B1CA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012AA-3F15-49BF-8F8F-77089ADED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53085-0B78-4112-B6F1-42C6296DD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8BCB7-18E3-48E3-B419-7E7551D4A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212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7094D-27DF-4AA9-9EBA-C2D32D73B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125DC6-7B1D-4A67-B0DA-787CDDEFF6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A98B57-7151-4088-AE5E-6DEEB2053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7404-5587-4AB0-B114-DE2D792B1CA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37593-3048-4909-9473-C3D093689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1E795-CC8D-49AB-AC6C-1011059D6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8BCB7-18E3-48E3-B419-7E7551D4A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7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40C4E-DBBA-4896-BF2C-57F76CBD4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6080B-9570-4939-9079-3099A9660D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0A0540-7D6F-4073-AA36-1D8617EF35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4FAA7C-C12C-417D-8C14-B7D7D5AA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7404-5587-4AB0-B114-DE2D792B1CA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DF68EA-4630-439C-A517-739AA9BF4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8081DC-E308-4DBF-83C3-EE94D9D70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8BCB7-18E3-48E3-B419-7E7551D4A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935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6793B-7920-4443-96BE-9581EA633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2447B7-3FAA-49DB-9CDE-9EE3F0D00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D6C0C6-2AC4-4D27-AE67-79D53F22B9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0685CA-7FAE-4D1D-886A-EC9912A6A8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33E795-2FD8-4B8D-A7BC-0E3441B55B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E66A41-4E47-4BEB-A17D-B3BBBEC80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7404-5587-4AB0-B114-DE2D792B1CA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2EAAC1-6E80-4A6A-BAE6-7A78EDB0C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48511E-B657-4823-B73B-988A79141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8BCB7-18E3-48E3-B419-7E7551D4A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36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CC4F3-CA31-480B-8397-5E51F7D04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A433F5-037E-4324-89BC-9AD217946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7404-5587-4AB0-B114-DE2D792B1CA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E29C4D-6C31-4FAA-9F63-1A52E4600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18D01A-2613-4DB5-BB51-0A67194DB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8BCB7-18E3-48E3-B419-7E7551D4A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272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73DA5E-2E1B-4BFD-A335-B6DBE7159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7404-5587-4AB0-B114-DE2D792B1CA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502EDE-003A-41AF-88AB-A02A384A5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D640EB-FD8D-4549-9701-93ECE75CD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8BCB7-18E3-48E3-B419-7E7551D4A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109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86AF0-B29E-4D86-B65A-042931ECC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21676-51DF-4D5E-A5E7-7ED736BBB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355C02-BAA2-4FD1-97BA-C1299479BB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EEA18-4C74-4920-B855-7847C1FB9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7404-5587-4AB0-B114-DE2D792B1CA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3B2FF8-3CDB-4638-841C-8C0A7BC6C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5135AC-39E5-4DD5-BD8F-B91568664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8BCB7-18E3-48E3-B419-7E7551D4A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707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DBF88-8A74-4D87-B214-824C721E2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3ACF2D-775E-4085-ABA5-DC1E61D6A7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FEEAD3-3B77-4D03-ADBC-6A83E9DABB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05D1FB-A44B-4E22-A7A6-901D050B4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7404-5587-4AB0-B114-DE2D792B1CA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147C16-0473-42E1-B894-8630A34F7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354E77-E916-4C36-B5F3-6F98CFE8F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8BCB7-18E3-48E3-B419-7E7551D4A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241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A16E42-28D0-40E9-A870-BD84208A6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09A436-50DD-46B0-A754-89DFC7419A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495A6-4AB8-4555-AB53-F636239F0B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57404-5587-4AB0-B114-DE2D792B1CAA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6A745B-8FCF-419B-8056-A2F517C698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4EC026-7A0D-4FAD-91DF-644BE2B4DB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8BCB7-18E3-48E3-B419-7E7551D4AF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31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6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circle(in)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6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circle(in)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6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circle(in)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6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circle(in)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6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circle(in)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ebp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3A5AD-7F15-4AEA-85A5-D7F0E78F36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10139082" cy="822978"/>
          </a:xfrm>
        </p:spPr>
        <p:txBody>
          <a:bodyPr>
            <a:normAutofit fontScale="90000"/>
          </a:bodyPr>
          <a:lstStyle/>
          <a:p>
            <a:r>
              <a:rPr lang="en-GB" dirty="0"/>
              <a:t>Organizations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179A4C-F846-4F5B-A0FA-555D825A09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4375" y="2026023"/>
            <a:ext cx="10372166" cy="2774577"/>
          </a:xfrm>
        </p:spPr>
        <p:txBody>
          <a:bodyPr>
            <a:noAutofit/>
          </a:bodyPr>
          <a:lstStyle/>
          <a:p>
            <a:pPr algn="l"/>
            <a:r>
              <a:rPr lang="en-GB" sz="2800" b="1" dirty="0">
                <a:solidFill>
                  <a:schemeClr val="accent1"/>
                </a:solidFill>
              </a:rPr>
              <a:t>Lecture 01</a:t>
            </a:r>
            <a:r>
              <a:rPr lang="en-GB" dirty="0"/>
              <a:t>: League of Nations, UNO, Principal Organs of the UNO, Reforms in UNO</a:t>
            </a:r>
          </a:p>
          <a:p>
            <a:pPr algn="l"/>
            <a:r>
              <a:rPr lang="en-GB" sz="2800" b="1" dirty="0">
                <a:solidFill>
                  <a:schemeClr val="accent1"/>
                </a:solidFill>
              </a:rPr>
              <a:t>Lecture 02: </a:t>
            </a:r>
            <a:r>
              <a:rPr lang="en-GB" dirty="0"/>
              <a:t>SAARC, SCO, ASEAN</a:t>
            </a:r>
          </a:p>
          <a:p>
            <a:pPr algn="l"/>
            <a:r>
              <a:rPr lang="en-GB" sz="2800" b="1" dirty="0">
                <a:solidFill>
                  <a:schemeClr val="accent1"/>
                </a:solidFill>
              </a:rPr>
              <a:t>Lecture 03: </a:t>
            </a:r>
            <a:r>
              <a:rPr lang="en-GB" dirty="0"/>
              <a:t>EU, ECO, OIC</a:t>
            </a:r>
          </a:p>
          <a:p>
            <a:pPr algn="l"/>
            <a:r>
              <a:rPr lang="en-GB" sz="2800" b="1" dirty="0">
                <a:solidFill>
                  <a:schemeClr val="accent1"/>
                </a:solidFill>
              </a:rPr>
              <a:t>Lecture 04: </a:t>
            </a:r>
            <a:r>
              <a:rPr lang="en-GB" dirty="0"/>
              <a:t>IMF, WB, WTO</a:t>
            </a:r>
          </a:p>
          <a:p>
            <a:pPr algn="l"/>
            <a:r>
              <a:rPr lang="en-GB" dirty="0"/>
              <a:t>Note: current dynamics, articles and questions will be given after each lecture.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226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5C544-2DA0-423E-9389-DFCA47730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687" y="393083"/>
            <a:ext cx="10627935" cy="657683"/>
          </a:xfrm>
        </p:spPr>
        <p:txBody>
          <a:bodyPr>
            <a:normAutofit fontScale="90000"/>
          </a:bodyPr>
          <a:lstStyle/>
          <a:p>
            <a:r>
              <a:rPr lang="en-GB" dirty="0"/>
              <a:t>UNGA Important Speeches in 2025</a:t>
            </a:r>
            <a:endParaRPr lang="en-US" dirty="0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AFDD8796-5FE8-4BE5-925E-8265621F89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788" y="1409165"/>
            <a:ext cx="3398411" cy="2265607"/>
          </a:xfr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07E3636-7992-40A0-A8D5-EE2F28ED3E9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344"/>
          <a:stretch/>
        </p:blipFill>
        <p:spPr>
          <a:xfrm>
            <a:off x="4818407" y="1409165"/>
            <a:ext cx="2555185" cy="238209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3DD9873-D0EA-4613-9C17-C5B6350853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5732" y="3843101"/>
            <a:ext cx="4253730" cy="2382089"/>
          </a:xfrm>
          <a:prstGeom prst="rect">
            <a:avLst/>
          </a:prstGeom>
        </p:spPr>
      </p:pic>
      <p:pic>
        <p:nvPicPr>
          <p:cNvPr id="1026" name="Picture 2" descr="At UNGA, Jaishankar Cites Op Sindoor Attack on Pakistan as 'Right to  Defend' - The Wire">
            <a:extLst>
              <a:ext uri="{FF2B5EF4-FFF2-40B4-BE49-F238E27FC236}">
                <a16:creationId xmlns:a16="http://schemas.microsoft.com/office/drawing/2014/main" id="{DA951E09-9EC4-419E-84C2-4AE49AA4FA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787" y="3843102"/>
            <a:ext cx="3398412" cy="2391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620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CE601-FB5D-4A5C-BB7E-04DCF0BCD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Important Resolutions Passed by the UNGA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20DB2-3C6B-468C-B698-C43873904B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UNGA resolution 181—The Partition Plan for Palestine (1947)</a:t>
            </a:r>
          </a:p>
          <a:p>
            <a:r>
              <a:rPr lang="en-GB" dirty="0"/>
              <a:t>Universal Declaration of Human Rights (UDHR), Resolution 217 (1948)</a:t>
            </a:r>
          </a:p>
          <a:p>
            <a:r>
              <a:rPr lang="en-GB" dirty="0"/>
              <a:t>“Uniting for Peace” Resolution 377 (1950)—Allowed UNGA to act when UNSC is deadlocked</a:t>
            </a:r>
          </a:p>
          <a:p>
            <a:pPr marL="0" indent="0">
              <a:buNone/>
            </a:pPr>
            <a:r>
              <a:rPr lang="en-GB" dirty="0"/>
              <a:t>N</a:t>
            </a:r>
            <a:r>
              <a:rPr lang="en-US" dirty="0" err="1"/>
              <a:t>ote</a:t>
            </a:r>
            <a:r>
              <a:rPr lang="en-US" dirty="0"/>
              <a:t>:</a:t>
            </a:r>
          </a:p>
          <a:p>
            <a:pPr marL="514350" indent="-514350">
              <a:buAutoNum type="arabicPeriod"/>
            </a:pPr>
            <a:r>
              <a:rPr lang="en-US" dirty="0"/>
              <a:t>UNGA Resolutions are not legally binding</a:t>
            </a:r>
          </a:p>
          <a:p>
            <a:pPr marL="514350" indent="-514350">
              <a:buAutoNum type="arabicPeriod"/>
            </a:pPr>
            <a:r>
              <a:rPr lang="en-GB" dirty="0"/>
              <a:t>T</a:t>
            </a:r>
            <a:r>
              <a:rPr lang="en-US" dirty="0"/>
              <a:t>hey carry strong, moral, political, and diplomatic weight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8302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2F832-7A7D-4141-915F-1FE84B8B1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United Nations Security Council (UNSC)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870A4-E06B-4373-A174-E95D6CEF2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>
                <a:solidFill>
                  <a:schemeClr val="tx1"/>
                </a:solidFill>
              </a:rPr>
              <a:t>Composition: </a:t>
            </a:r>
            <a:r>
              <a:rPr lang="en-US" dirty="0"/>
              <a:t>it is the principal organ of the UN. It consists of </a:t>
            </a:r>
            <a:r>
              <a:rPr lang="en-US" b="1" dirty="0"/>
              <a:t>15</a:t>
            </a:r>
            <a:r>
              <a:rPr lang="en-US" dirty="0"/>
              <a:t>members </a:t>
            </a:r>
            <a:r>
              <a:rPr lang="en-US" b="1" dirty="0"/>
              <a:t>5P+10NP</a:t>
            </a:r>
            <a:r>
              <a:rPr lang="en-US" dirty="0"/>
              <a:t>. 5NP members are elected every new year for a period of </a:t>
            </a:r>
            <a:r>
              <a:rPr lang="en-US" b="1" dirty="0"/>
              <a:t>2 years</a:t>
            </a:r>
            <a:r>
              <a:rPr lang="en-US" dirty="0"/>
              <a:t>. President of security council is selected for </a:t>
            </a:r>
            <a:r>
              <a:rPr lang="en-US" b="1" dirty="0"/>
              <a:t>1month</a:t>
            </a:r>
            <a:r>
              <a:rPr lang="en-US" dirty="0"/>
              <a:t> in alphabetical order. </a:t>
            </a:r>
          </a:p>
          <a:p>
            <a:r>
              <a:rPr lang="en-GB" dirty="0"/>
              <a:t>The council has the prime responsibility of maintenance of international peace and security (article 24 of the UN charter)</a:t>
            </a:r>
          </a:p>
          <a:p>
            <a:r>
              <a:rPr lang="en-GB" dirty="0"/>
              <a:t>P5 members (USA, UK, RUSSIA, CHINA, FRANCE) enjoy veto power in the council.</a:t>
            </a:r>
          </a:p>
          <a:p>
            <a:r>
              <a:rPr lang="en-US" dirty="0"/>
              <a:t>Decision of the security council on </a:t>
            </a:r>
            <a:r>
              <a:rPr lang="en-US" b="1" dirty="0">
                <a:solidFill>
                  <a:schemeClr val="tx1"/>
                </a:solidFill>
              </a:rPr>
              <a:t>procedural matters </a:t>
            </a:r>
            <a:r>
              <a:rPr lang="en-US" dirty="0"/>
              <a:t>requires affirmative votes of 9 members. But decision on </a:t>
            </a:r>
            <a:r>
              <a:rPr lang="en-US" b="1" dirty="0">
                <a:solidFill>
                  <a:schemeClr val="tx1"/>
                </a:solidFill>
              </a:rPr>
              <a:t>substantial matters </a:t>
            </a:r>
            <a:r>
              <a:rPr lang="en-US" dirty="0"/>
              <a:t>requires affirmative votes of 9 will must include P5.</a:t>
            </a:r>
          </a:p>
          <a:p>
            <a:r>
              <a:rPr lang="en-GB" dirty="0"/>
              <a:t>The UNSC resolutions under </a:t>
            </a:r>
            <a:r>
              <a:rPr lang="en-GB" b="1" dirty="0">
                <a:solidFill>
                  <a:schemeClr val="tx1"/>
                </a:solidFill>
              </a:rPr>
              <a:t>chapter 07 </a:t>
            </a:r>
            <a:r>
              <a:rPr lang="en-GB" dirty="0"/>
              <a:t>of the UN charter is binding and resolutions of the UNSC under </a:t>
            </a:r>
            <a:r>
              <a:rPr lang="en-GB" b="1" dirty="0">
                <a:solidFill>
                  <a:schemeClr val="tx1"/>
                </a:solidFill>
              </a:rPr>
              <a:t>chapter 06 is non-binding</a:t>
            </a:r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207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2A348-6B2B-44F1-A7FE-87E32E27D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Important Resolutions passed by the UNSC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5CADDA-667F-4251-A6FF-FF76970C8D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UNSC Resolution 47 (1948)—Kashmir dispute/Plebiscite Mandate</a:t>
            </a:r>
          </a:p>
          <a:p>
            <a:r>
              <a:rPr lang="en-GB" dirty="0"/>
              <a:t>UNSC Resolution 465 (1980)—Israeli settlements declared illegal</a:t>
            </a:r>
          </a:p>
          <a:p>
            <a:r>
              <a:rPr lang="en-GB" dirty="0"/>
              <a:t>UNSC Resolution 1373 (2001)—Counterterrorism obligations after 9/11</a:t>
            </a:r>
          </a:p>
          <a:p>
            <a:r>
              <a:rPr lang="en-GB" dirty="0"/>
              <a:t>UNSC Resolution 2788 (2025)—Pakistan’s sponsored resolution on peaceful settlement of disputes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Note:</a:t>
            </a:r>
          </a:p>
          <a:p>
            <a:r>
              <a:rPr lang="en-GB" dirty="0"/>
              <a:t>A Case Study of Kashmir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42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786A2-7F4E-4960-8F90-D4F859809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International Court of Justice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EE7F5-403F-4F01-891E-25E8E839E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65177" cy="4363072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It is the judicial organ of the UNO, and it states the existing laws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COMPOSITION: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dirty="0"/>
              <a:t>It consists of 15 judges which are elected by the security council and general assembly separately. Theses judges are elected for 9 year terms. It has become a custom that 5 judges are from the five permanent members of the security council.</a:t>
            </a:r>
          </a:p>
          <a:p>
            <a:r>
              <a:rPr lang="en-GB" b="1" dirty="0">
                <a:solidFill>
                  <a:schemeClr val="tx1"/>
                </a:solidFill>
              </a:rPr>
              <a:t>Law applied by the ICJ: </a:t>
            </a:r>
            <a:r>
              <a:rPr lang="en-GB" dirty="0"/>
              <a:t>ICJ makes decision based on the four sources: </a:t>
            </a:r>
            <a:r>
              <a:rPr lang="en-GB" dirty="0">
                <a:solidFill>
                  <a:schemeClr val="tx1"/>
                </a:solidFill>
              </a:rPr>
              <a:t>a) International treaty, b) International Custom, c) General Principles, d). Judicial decisions 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GB" b="1" dirty="0">
                <a:solidFill>
                  <a:schemeClr val="tx1"/>
                </a:solidFill>
              </a:rPr>
              <a:t>Jurisdiction of the ICJ: </a:t>
            </a:r>
          </a:p>
          <a:p>
            <a:pPr marL="0" indent="0">
              <a:buNone/>
            </a:pPr>
            <a:r>
              <a:rPr lang="en-GB" dirty="0"/>
              <a:t>a). </a:t>
            </a:r>
            <a:r>
              <a:rPr lang="en-GB" i="1" dirty="0">
                <a:solidFill>
                  <a:schemeClr val="tx1"/>
                </a:solidFill>
              </a:rPr>
              <a:t>Contentious Jurisdiction: </a:t>
            </a:r>
            <a:r>
              <a:rPr lang="en-GB" dirty="0"/>
              <a:t>the ICJ settles disputes between states that have accepted its authority.</a:t>
            </a:r>
          </a:p>
          <a:p>
            <a:pPr marL="0" indent="0">
              <a:buNone/>
            </a:pPr>
            <a:r>
              <a:rPr lang="en-GB" dirty="0"/>
              <a:t>b). </a:t>
            </a:r>
            <a:r>
              <a:rPr lang="en-GB" i="1" dirty="0">
                <a:solidFill>
                  <a:schemeClr val="tx1"/>
                </a:solidFill>
              </a:rPr>
              <a:t>Advisory jurisdiction: </a:t>
            </a:r>
            <a:r>
              <a:rPr lang="en-GB" dirty="0"/>
              <a:t>The ICJ gives legal opinions on questions referred to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558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1E9D1-5F34-4624-8230-7A3887827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Reforms in the UNO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09D85-CB47-4664-8959-1F9750DBB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4722"/>
            <a:ext cx="10515600" cy="4692241"/>
          </a:xfrm>
        </p:spPr>
        <p:txBody>
          <a:bodyPr/>
          <a:lstStyle/>
          <a:p>
            <a:r>
              <a:rPr lang="en-GB" dirty="0"/>
              <a:t>Rationalization of the veto power (veto-restraint mechanism)</a:t>
            </a:r>
          </a:p>
          <a:p>
            <a:r>
              <a:rPr lang="en-GB" dirty="0"/>
              <a:t>Peace reinforcing missions, not peace-keeping</a:t>
            </a:r>
          </a:p>
          <a:p>
            <a:r>
              <a:rPr lang="en-GB" dirty="0"/>
              <a:t>Empowerment of the UNGA and UN Secretary General</a:t>
            </a:r>
          </a:p>
          <a:p>
            <a:r>
              <a:rPr lang="en-GB" dirty="0"/>
              <a:t>Improvement in financial oversight and auditing transparency.</a:t>
            </a:r>
          </a:p>
          <a:p>
            <a:r>
              <a:rPr lang="en-GB" dirty="0"/>
              <a:t>Binding mechanism on the Universal Declaration of Human Rights</a:t>
            </a:r>
          </a:p>
          <a:p>
            <a:r>
              <a:rPr lang="en-GB" dirty="0"/>
              <a:t>Effective utilization of Chapter 06 of the charter</a:t>
            </a:r>
          </a:p>
          <a:p>
            <a:r>
              <a:rPr lang="en-GB" dirty="0"/>
              <a:t>Re-examining the role of Trusteeship council</a:t>
            </a:r>
          </a:p>
          <a:p>
            <a:r>
              <a:rPr lang="en-GB" dirty="0"/>
              <a:t>Enhancing conflict prevention capacity (positive peace)</a:t>
            </a:r>
          </a:p>
        </p:txBody>
      </p:sp>
    </p:spTree>
    <p:extLst>
      <p:ext uri="{BB962C8B-B14F-4D97-AF65-F5344CB8AC3E}">
        <p14:creationId xmlns:p14="http://schemas.microsoft.com/office/powerpoint/2010/main" val="422448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01DEF-C750-4761-BC3F-F49696DFB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4941"/>
            <a:ext cx="10515600" cy="1325563"/>
          </a:xfrm>
        </p:spPr>
        <p:txBody>
          <a:bodyPr/>
          <a:lstStyle/>
          <a:p>
            <a:r>
              <a:rPr lang="en-GB" dirty="0"/>
              <a:t>Exam-centred Questions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EA0E7-2CF9-477E-B4C6-946433A94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328" y="1168924"/>
            <a:ext cx="10816472" cy="50080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Q: 01 Explain the primary objectives behind the formation of the League of Nations and critically </a:t>
            </a:r>
            <a:r>
              <a:rPr lang="en-GB" dirty="0" err="1">
                <a:solidFill>
                  <a:schemeClr val="tx1"/>
                </a:solidFill>
              </a:rPr>
              <a:t>analyze</a:t>
            </a:r>
            <a:r>
              <a:rPr lang="en-GB" dirty="0">
                <a:solidFill>
                  <a:schemeClr val="tx1"/>
                </a:solidFill>
              </a:rPr>
              <a:t> why it failed to prevent major conflicts in the 20th century.</a:t>
            </a:r>
          </a:p>
          <a:p>
            <a:pPr marL="0" indent="0">
              <a:buNone/>
            </a:pPr>
            <a:r>
              <a:rPr lang="en-GB" dirty="0"/>
              <a:t>Q: 02 Explain the main objectives of the United Nations Organization and assess their relevance in addressing 21st-century challenges.</a:t>
            </a:r>
          </a:p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Q: 03 Critically </a:t>
            </a:r>
            <a:r>
              <a:rPr lang="en-GB" dirty="0" err="1">
                <a:solidFill>
                  <a:schemeClr val="tx1"/>
                </a:solidFill>
              </a:rPr>
              <a:t>analyze</a:t>
            </a:r>
            <a:r>
              <a:rPr lang="en-GB" dirty="0">
                <a:solidFill>
                  <a:schemeClr val="tx1"/>
                </a:solidFill>
              </a:rPr>
              <a:t> the powers and limitations of the United Nations Security Council (UNSC) in maintaining international peace and security, with reference to recent conflicts.</a:t>
            </a:r>
          </a:p>
          <a:p>
            <a:pPr marL="0" indent="0">
              <a:buNone/>
            </a:pPr>
            <a:r>
              <a:rPr lang="en-GB" dirty="0"/>
              <a:t>Q: 04 Evaluate the key proposals for reforming the United Nations Security Council to make it more representative and effective in today’s multipolar world.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533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D489A-4DCF-469F-AF8D-52F717D0D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Lecture 01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D50CF-5B0C-4C32-80F1-5B1B69312D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518" y="1416424"/>
            <a:ext cx="10596282" cy="4760539"/>
          </a:xfrm>
        </p:spPr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Class Learning Outcomes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en-GB" dirty="0">
                <a:solidFill>
                  <a:schemeClr val="tx1"/>
                </a:solidFill>
              </a:rPr>
              <a:t>Formation of the League of Nations (LONs), Loopholes in the mechanism of the LONs, Failures of the LONs.</a:t>
            </a:r>
          </a:p>
          <a:p>
            <a:pPr marL="514350" indent="-514350">
              <a:buAutoNum type="arabicPeriod"/>
            </a:pPr>
            <a:r>
              <a:rPr lang="en-GB" dirty="0">
                <a:solidFill>
                  <a:schemeClr val="tx1"/>
                </a:solidFill>
              </a:rPr>
              <a:t>Conditions that led to the formation of the United Nations Organization (UNO), and steps of the formation</a:t>
            </a:r>
          </a:p>
          <a:p>
            <a:pPr marL="514350" indent="-514350">
              <a:buAutoNum type="arabicPeriod"/>
            </a:pPr>
            <a:r>
              <a:rPr lang="en-GB" dirty="0">
                <a:solidFill>
                  <a:schemeClr val="tx1"/>
                </a:solidFill>
              </a:rPr>
              <a:t>Objectives and Principles of the UNO</a:t>
            </a:r>
          </a:p>
          <a:p>
            <a:pPr marL="514350" indent="-514350">
              <a:buAutoNum type="arabicPeriod"/>
            </a:pPr>
            <a:r>
              <a:rPr lang="en-GB" dirty="0">
                <a:solidFill>
                  <a:schemeClr val="tx1"/>
                </a:solidFill>
              </a:rPr>
              <a:t>Principal organs of the UNO (UNGA, UNSC, and ICJ)</a:t>
            </a:r>
          </a:p>
          <a:p>
            <a:pPr marL="514350" indent="-514350">
              <a:buAutoNum type="arabicPeriod"/>
            </a:pPr>
            <a:r>
              <a:rPr lang="en-GB" dirty="0">
                <a:solidFill>
                  <a:schemeClr val="tx1"/>
                </a:solidFill>
              </a:rPr>
              <a:t>Reforms in the UNO (in line with the necessities of the 21</a:t>
            </a:r>
            <a:r>
              <a:rPr lang="en-GB" baseline="30000" dirty="0">
                <a:solidFill>
                  <a:schemeClr val="tx1"/>
                </a:solidFill>
              </a:rPr>
              <a:t>st</a:t>
            </a:r>
            <a:r>
              <a:rPr lang="en-GB" dirty="0">
                <a:solidFill>
                  <a:schemeClr val="tx1"/>
                </a:solidFill>
              </a:rPr>
              <a:t> Century)</a:t>
            </a:r>
          </a:p>
          <a:p>
            <a:pPr marL="514350" indent="-514350">
              <a:buAutoNum type="arabicPeriod"/>
            </a:pPr>
            <a:r>
              <a:rPr lang="en-GB" dirty="0">
                <a:solidFill>
                  <a:schemeClr val="tx1"/>
                </a:solidFill>
              </a:rPr>
              <a:t>Past/expected questions in the exam</a:t>
            </a:r>
          </a:p>
        </p:txBody>
      </p:sp>
    </p:spTree>
    <p:extLst>
      <p:ext uri="{BB962C8B-B14F-4D97-AF65-F5344CB8AC3E}">
        <p14:creationId xmlns:p14="http://schemas.microsoft.com/office/powerpoint/2010/main" val="9784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75E65-7D6C-4F64-80F3-274BDDE3C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League of Nations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F4E98-1724-4146-9D25-C5CB2EC43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303" y="1528482"/>
            <a:ext cx="10684497" cy="5046714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sz="2900" b="1" dirty="0"/>
              <a:t>1. </a:t>
            </a:r>
            <a:r>
              <a:rPr lang="en-GB" sz="3800" b="1" dirty="0"/>
              <a:t>Formation of the League of Nations</a:t>
            </a:r>
          </a:p>
          <a:p>
            <a:pPr marL="0" indent="0">
              <a:buNone/>
            </a:pPr>
            <a:r>
              <a:rPr lang="en-GB" sz="3800" b="1" dirty="0"/>
              <a:t>Historical Context</a:t>
            </a:r>
          </a:p>
          <a:p>
            <a:r>
              <a:rPr lang="en-GB" sz="3800" dirty="0"/>
              <a:t>Emerged from the devastation of </a:t>
            </a:r>
            <a:r>
              <a:rPr lang="en-GB" sz="3800" b="1" dirty="0"/>
              <a:t>World War I (1914–1918)</a:t>
            </a:r>
            <a:r>
              <a:rPr lang="en-GB" sz="3800" dirty="0"/>
              <a:t>.</a:t>
            </a:r>
          </a:p>
          <a:p>
            <a:r>
              <a:rPr lang="en-GB" sz="3800" dirty="0"/>
              <a:t>Objectives: Prevent future wars through </a:t>
            </a:r>
            <a:r>
              <a:rPr lang="en-GB" sz="3800" b="1" dirty="0">
                <a:solidFill>
                  <a:srgbClr val="FF0000"/>
                </a:solidFill>
              </a:rPr>
              <a:t>collective security</a:t>
            </a:r>
            <a:r>
              <a:rPr lang="en-GB" sz="3800" b="1" dirty="0"/>
              <a:t>, diplomacy, and disarmament</a:t>
            </a:r>
            <a:r>
              <a:rPr lang="en-GB" sz="3800" dirty="0"/>
              <a:t>.</a:t>
            </a:r>
          </a:p>
          <a:p>
            <a:pPr marL="0" indent="0">
              <a:buNone/>
            </a:pPr>
            <a:r>
              <a:rPr lang="en-GB" sz="3800" b="1" dirty="0"/>
              <a:t>Key Figures</a:t>
            </a:r>
          </a:p>
          <a:p>
            <a:pPr marL="0" indent="0">
              <a:buNone/>
            </a:pPr>
            <a:r>
              <a:rPr lang="en-GB" sz="3800" b="1" dirty="0"/>
              <a:t>Woodrow Wilson (USA)</a:t>
            </a:r>
            <a:r>
              <a:rPr lang="en-GB" sz="3800" dirty="0"/>
              <a:t> was the intellectual architect (Fourteen Points).</a:t>
            </a:r>
          </a:p>
          <a:p>
            <a:r>
              <a:rPr lang="en-GB" sz="3800" dirty="0"/>
              <a:t>Strong support from France &amp; Britain, though with different priorities.</a:t>
            </a:r>
          </a:p>
          <a:p>
            <a:pPr marL="0" indent="0">
              <a:buNone/>
            </a:pPr>
            <a:r>
              <a:rPr lang="en-GB" sz="3800" b="1" dirty="0"/>
              <a:t>Legal Foundation</a:t>
            </a:r>
          </a:p>
          <a:p>
            <a:r>
              <a:rPr lang="en-GB" sz="3800" dirty="0"/>
              <a:t>Established by the </a:t>
            </a:r>
            <a:r>
              <a:rPr lang="en-GB" sz="3800" b="1" dirty="0"/>
              <a:t>Covenant of the League of Nations</a:t>
            </a:r>
            <a:r>
              <a:rPr lang="en-GB" sz="3800" dirty="0"/>
              <a:t>, included in the </a:t>
            </a:r>
            <a:r>
              <a:rPr lang="en-GB" sz="3800" b="1" dirty="0">
                <a:solidFill>
                  <a:srgbClr val="FF0000"/>
                </a:solidFill>
              </a:rPr>
              <a:t>Treaty of Versailles (1919)</a:t>
            </a:r>
            <a:r>
              <a:rPr lang="en-GB" sz="3800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GB" sz="3800" b="1" dirty="0"/>
              <a:t>Membership</a:t>
            </a:r>
          </a:p>
          <a:p>
            <a:r>
              <a:rPr lang="en-GB" sz="3800" dirty="0"/>
              <a:t>Began with </a:t>
            </a:r>
            <a:r>
              <a:rPr lang="en-GB" sz="3800" b="1" dirty="0"/>
              <a:t>42 member states</a:t>
            </a:r>
            <a:r>
              <a:rPr lang="en-GB" sz="3800" dirty="0"/>
              <a:t>; increased to 63 over time.</a:t>
            </a:r>
          </a:p>
          <a:p>
            <a:r>
              <a:rPr lang="en-GB" sz="3800" dirty="0"/>
              <a:t>Major Absences:</a:t>
            </a:r>
          </a:p>
          <a:p>
            <a:pPr lvl="1"/>
            <a:r>
              <a:rPr lang="en-GB" sz="3800" b="1" dirty="0"/>
              <a:t>United States never joined</a:t>
            </a:r>
            <a:r>
              <a:rPr lang="en-GB" sz="3800" dirty="0"/>
              <a:t> (Senate rejection).</a:t>
            </a:r>
          </a:p>
          <a:p>
            <a:pPr lvl="1"/>
            <a:r>
              <a:rPr lang="en-GB" sz="3800" dirty="0"/>
              <a:t>USSR joined late (1934) and was expelled in 1939.</a:t>
            </a:r>
          </a:p>
          <a:p>
            <a:pPr lvl="1"/>
            <a:r>
              <a:rPr lang="en-GB" sz="3800" dirty="0"/>
              <a:t>Germany joined in 1926 but withdrew in 1933.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84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FF7C4-D3CD-44DB-9CDE-5A8231CC2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Failures of the LONs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560D5-3E84-42FD-9790-F19F3EB08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3893"/>
            <a:ext cx="10515600" cy="484307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1. Absence of major powers (USA, USSR, and Germany)</a:t>
            </a:r>
          </a:p>
          <a:p>
            <a:pPr marL="0" indent="0">
              <a:buNone/>
            </a:pPr>
            <a:r>
              <a:rPr lang="en-GB" dirty="0"/>
              <a:t>2. Weak and ineffective sanctions mechanism</a:t>
            </a:r>
          </a:p>
          <a:p>
            <a:pPr marL="0" indent="0">
              <a:buNone/>
            </a:pPr>
            <a:r>
              <a:rPr lang="en-GB" dirty="0"/>
              <a:t>3. Failure to prevent aggression: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solidFill>
                  <a:schemeClr val="tx1"/>
                </a:solidFill>
              </a:rPr>
              <a:t>a). 1931: Japan seized </a:t>
            </a:r>
            <a:r>
              <a:rPr lang="en-US" altLang="en-US" sz="2400" b="1" dirty="0">
                <a:solidFill>
                  <a:schemeClr val="tx1"/>
                </a:solidFill>
              </a:rPr>
              <a:t>Manchuria</a:t>
            </a:r>
            <a:r>
              <a:rPr lang="en-US" altLang="en-US" sz="2400" dirty="0">
                <a:solidFill>
                  <a:schemeClr val="tx1"/>
                </a:solidFill>
              </a:rPr>
              <a:t>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solidFill>
                  <a:schemeClr val="tx1"/>
                </a:solidFill>
              </a:rPr>
              <a:t>b). 1935: Italy invaded </a:t>
            </a:r>
            <a:r>
              <a:rPr lang="en-US" altLang="en-US" sz="2400" b="1" dirty="0">
                <a:solidFill>
                  <a:schemeClr val="tx1"/>
                </a:solidFill>
              </a:rPr>
              <a:t>Abyssinia</a:t>
            </a:r>
            <a:r>
              <a:rPr lang="en-US" altLang="en-US" sz="2400" dirty="0">
                <a:solidFill>
                  <a:schemeClr val="tx1"/>
                </a:solidFill>
              </a:rPr>
              <a:t>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solidFill>
                  <a:schemeClr val="tx1"/>
                </a:solidFill>
              </a:rPr>
              <a:t>c). 1936: Germany remilitarized the </a:t>
            </a:r>
            <a:r>
              <a:rPr lang="en-US" altLang="en-US" sz="2400" b="1" dirty="0">
                <a:solidFill>
                  <a:schemeClr val="tx1"/>
                </a:solidFill>
              </a:rPr>
              <a:t>Rhineland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GB" dirty="0"/>
              <a:t>4. Easy withdrawal and loss of credibility: </a:t>
            </a:r>
            <a:endParaRPr lang="en-US" altLang="en-US" dirty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solidFill>
                  <a:schemeClr val="tx1"/>
                </a:solidFill>
              </a:rPr>
              <a:t>a). USA never joined.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solidFill>
                  <a:schemeClr val="tx1"/>
                </a:solidFill>
              </a:rPr>
              <a:t>b). Germany withdrew in 1933.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solidFill>
                  <a:schemeClr val="tx1"/>
                </a:solidFill>
              </a:rPr>
              <a:t>c). Japan withdrew in 1933.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solidFill>
                  <a:schemeClr val="tx1"/>
                </a:solidFill>
              </a:rPr>
              <a:t>d). Italy withdrew in 1937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>
              <a:buNone/>
            </a:pPr>
            <a:r>
              <a:rPr lang="en-GB" dirty="0"/>
              <a:t>5. Rise of Dictatorships and Extremist Ideologies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/>
                </a:solidFill>
              </a:rPr>
              <a:t>a). Nazi Germany (Hitler) – pursued expansion (Rhineland 1936, Austria 1938).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/>
                </a:solidFill>
              </a:rPr>
              <a:t>b). Fascist Italy (Mussolini) – expansion in Ethiopia (1935)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tx1"/>
                </a:solidFill>
              </a:rPr>
              <a:t>c). Militarist Japan – expansion in Manchuria (1931).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326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249EA-7A9C-4878-89D2-D8202859E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6386" cy="704817"/>
          </a:xfrm>
        </p:spPr>
        <p:txBody>
          <a:bodyPr/>
          <a:lstStyle/>
          <a:p>
            <a:r>
              <a:rPr lang="en-GB" dirty="0"/>
              <a:t>United Nations Organization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F6DDF6-C243-4303-BADA-D5BD007C3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157" y="1069942"/>
            <a:ext cx="10765409" cy="5472260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Formation</a:t>
            </a:r>
          </a:p>
          <a:p>
            <a:pPr marL="514350" indent="-514350">
              <a:buAutoNum type="arabicPeriod"/>
            </a:pPr>
            <a:r>
              <a:rPr lang="en-GB" b="1" dirty="0">
                <a:solidFill>
                  <a:schemeClr val="tx1"/>
                </a:solidFill>
              </a:rPr>
              <a:t>The declaration of St. James’ Palace: (12</a:t>
            </a:r>
            <a:r>
              <a:rPr lang="en-GB" b="1" baseline="30000" dirty="0">
                <a:solidFill>
                  <a:schemeClr val="tx1"/>
                </a:solidFill>
              </a:rPr>
              <a:t>th</a:t>
            </a:r>
            <a:r>
              <a:rPr lang="en-GB" b="1" dirty="0">
                <a:solidFill>
                  <a:schemeClr val="tx1"/>
                </a:solidFill>
              </a:rPr>
              <a:t> June, 1941): </a:t>
            </a:r>
            <a:r>
              <a:rPr lang="en-GB" dirty="0"/>
              <a:t>the representative of the 9 exile governments expressed their desire to establish peace.</a:t>
            </a:r>
          </a:p>
          <a:p>
            <a:pPr marL="514350" indent="-514350">
              <a:buAutoNum type="arabicPeriod"/>
            </a:pPr>
            <a:r>
              <a:rPr lang="en-GB" b="1" dirty="0">
                <a:solidFill>
                  <a:schemeClr val="tx1"/>
                </a:solidFill>
              </a:rPr>
              <a:t>The Atlantic Charter (14</a:t>
            </a:r>
            <a:r>
              <a:rPr lang="en-GB" b="1" baseline="30000" dirty="0">
                <a:solidFill>
                  <a:schemeClr val="tx1"/>
                </a:solidFill>
              </a:rPr>
              <a:t>th</a:t>
            </a:r>
            <a:r>
              <a:rPr lang="en-GB" b="1" dirty="0">
                <a:solidFill>
                  <a:schemeClr val="tx1"/>
                </a:solidFill>
              </a:rPr>
              <a:t> Aug, 1941):</a:t>
            </a:r>
            <a:r>
              <a:rPr lang="en-GB" dirty="0"/>
              <a:t> Churchill and Roosevelt met in the Atlantic Ocean. Making joint effort to institutionalize the global security.</a:t>
            </a:r>
          </a:p>
          <a:p>
            <a:pPr marL="514350" indent="-514350">
              <a:buAutoNum type="arabicPeriod"/>
            </a:pPr>
            <a:r>
              <a:rPr lang="en-GB" b="1" dirty="0">
                <a:solidFill>
                  <a:schemeClr val="tx1"/>
                </a:solidFill>
              </a:rPr>
              <a:t>The United Nations Declaration (1</a:t>
            </a:r>
            <a:r>
              <a:rPr lang="en-GB" b="1" baseline="30000" dirty="0">
                <a:solidFill>
                  <a:schemeClr val="tx1"/>
                </a:solidFill>
              </a:rPr>
              <a:t>st</a:t>
            </a:r>
            <a:r>
              <a:rPr lang="en-GB" b="1" dirty="0">
                <a:solidFill>
                  <a:schemeClr val="tx1"/>
                </a:solidFill>
              </a:rPr>
              <a:t> Jan, 1942): </a:t>
            </a:r>
            <a:r>
              <a:rPr lang="en-GB" dirty="0"/>
              <a:t>First time the world United Nations is used</a:t>
            </a:r>
          </a:p>
          <a:p>
            <a:pPr marL="514350" indent="-514350">
              <a:buAutoNum type="arabicPeriod"/>
            </a:pPr>
            <a:r>
              <a:rPr lang="en-GB" b="1" dirty="0">
                <a:solidFill>
                  <a:schemeClr val="tx1"/>
                </a:solidFill>
              </a:rPr>
              <a:t>Moscow Declaration (30</a:t>
            </a:r>
            <a:r>
              <a:rPr lang="en-GB" b="1" baseline="30000" dirty="0">
                <a:solidFill>
                  <a:schemeClr val="tx1"/>
                </a:solidFill>
              </a:rPr>
              <a:t>th</a:t>
            </a:r>
            <a:r>
              <a:rPr lang="en-GB" b="1" dirty="0">
                <a:solidFill>
                  <a:schemeClr val="tx1"/>
                </a:solidFill>
              </a:rPr>
              <a:t> Oct, 1943): </a:t>
            </a:r>
            <a:r>
              <a:rPr lang="en-GB" dirty="0"/>
              <a:t>Representatives of Britain, USA, China, and Russia understood to take joint action against an aggressor</a:t>
            </a:r>
          </a:p>
          <a:p>
            <a:pPr marL="514350" indent="-514350">
              <a:buAutoNum type="arabicPeriod"/>
            </a:pPr>
            <a:r>
              <a:rPr lang="en-GB" b="1" dirty="0">
                <a:solidFill>
                  <a:schemeClr val="tx1"/>
                </a:solidFill>
              </a:rPr>
              <a:t>The Tehran Conference (1</a:t>
            </a:r>
            <a:r>
              <a:rPr lang="en-GB" b="1" baseline="30000" dirty="0">
                <a:solidFill>
                  <a:schemeClr val="tx1"/>
                </a:solidFill>
              </a:rPr>
              <a:t>st</a:t>
            </a:r>
            <a:r>
              <a:rPr lang="en-GB" b="1" dirty="0">
                <a:solidFill>
                  <a:schemeClr val="tx1"/>
                </a:solidFill>
              </a:rPr>
              <a:t> Dec, 1943): </a:t>
            </a:r>
            <a:r>
              <a:rPr lang="en-GB" dirty="0"/>
              <a:t>USA represented the idea of four policemen to Stalin</a:t>
            </a:r>
          </a:p>
          <a:p>
            <a:pPr marL="514350" indent="-514350">
              <a:buAutoNum type="arabicPeriod"/>
            </a:pPr>
            <a:r>
              <a:rPr lang="en-GB" b="1" dirty="0">
                <a:solidFill>
                  <a:schemeClr val="tx1"/>
                </a:solidFill>
              </a:rPr>
              <a:t>Dumbarton Oaks Conference (1944): </a:t>
            </a:r>
            <a:r>
              <a:rPr lang="en-GB" dirty="0"/>
              <a:t>Organs of the Organization were discussed.</a:t>
            </a:r>
          </a:p>
          <a:p>
            <a:pPr marL="514350" indent="-514350">
              <a:buAutoNum type="arabicPeriod"/>
            </a:pPr>
            <a:r>
              <a:rPr lang="en-GB" b="1" dirty="0">
                <a:solidFill>
                  <a:schemeClr val="tx1"/>
                </a:solidFill>
              </a:rPr>
              <a:t>The Yalta Conference (11</a:t>
            </a:r>
            <a:r>
              <a:rPr lang="en-GB" b="1" baseline="30000" dirty="0">
                <a:solidFill>
                  <a:schemeClr val="tx1"/>
                </a:solidFill>
              </a:rPr>
              <a:t>th</a:t>
            </a:r>
            <a:r>
              <a:rPr lang="en-GB" b="1" dirty="0">
                <a:solidFill>
                  <a:schemeClr val="tx1"/>
                </a:solidFill>
              </a:rPr>
              <a:t> Feb, 1945): </a:t>
            </a:r>
            <a:r>
              <a:rPr lang="en-GB" dirty="0"/>
              <a:t>Final shape to the proposed world organization</a:t>
            </a:r>
          </a:p>
          <a:p>
            <a:pPr marL="514350" indent="-514350">
              <a:buAutoNum type="arabicPeriod"/>
            </a:pPr>
            <a:r>
              <a:rPr lang="en-GB" b="1" dirty="0">
                <a:solidFill>
                  <a:schemeClr val="tx1"/>
                </a:solidFill>
              </a:rPr>
              <a:t>San Francisco Conference (25</a:t>
            </a:r>
            <a:r>
              <a:rPr lang="en-GB" b="1" baseline="30000" dirty="0">
                <a:solidFill>
                  <a:schemeClr val="tx1"/>
                </a:solidFill>
              </a:rPr>
              <a:t>th</a:t>
            </a:r>
            <a:r>
              <a:rPr lang="en-GB" b="1" dirty="0">
                <a:solidFill>
                  <a:schemeClr val="tx1"/>
                </a:solidFill>
              </a:rPr>
              <a:t> June, 1945): </a:t>
            </a:r>
            <a:r>
              <a:rPr lang="en-GB" dirty="0"/>
              <a:t>The UN charter was voted unanimously. The charter came into force on 24</a:t>
            </a:r>
            <a:r>
              <a:rPr lang="en-GB" baseline="30000" dirty="0"/>
              <a:t>th</a:t>
            </a:r>
            <a:r>
              <a:rPr lang="en-GB" dirty="0"/>
              <a:t> October, 1945, and 51 states were the original members of the UNO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062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C5DCE-6C13-4C70-A3AE-C4300FBEE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Objectives of the UNO; Article 01 of the Charter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E432D-3B5D-48A1-B042-4F7832B1D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/>
              <a:t>1. Maintenance of international peace and security</a:t>
            </a:r>
          </a:p>
          <a:p>
            <a:pPr marL="0" lvl="0" indent="0">
              <a:buNone/>
            </a:pPr>
            <a:r>
              <a:rPr lang="en-US" dirty="0"/>
              <a:t>2. Development of friendly relations among nations</a:t>
            </a:r>
          </a:p>
          <a:p>
            <a:pPr marL="0" lvl="0" indent="0">
              <a:buNone/>
            </a:pPr>
            <a:r>
              <a:rPr lang="en-US" dirty="0"/>
              <a:t>3. International cooperation in solving international problems</a:t>
            </a:r>
          </a:p>
          <a:p>
            <a:pPr marL="0" lvl="0" indent="0">
              <a:buNone/>
            </a:pPr>
            <a:r>
              <a:rPr lang="en-US" dirty="0"/>
              <a:t>4. Making the UN a center for the attainment of the above common ends.</a:t>
            </a:r>
          </a:p>
        </p:txBody>
      </p:sp>
    </p:spTree>
    <p:extLst>
      <p:ext uri="{BB962C8B-B14F-4D97-AF65-F5344CB8AC3E}">
        <p14:creationId xmlns:p14="http://schemas.microsoft.com/office/powerpoint/2010/main" val="2830916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82CE-C7D2-4FD8-A63F-F150BAF9C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Principles of the UNO; Article 02 of the Charter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D2803-91C4-426E-A856-52421D3D9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999" y="1555423"/>
            <a:ext cx="11203756" cy="45342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2(1). Sovereign equality (equal status of all states)</a:t>
            </a:r>
          </a:p>
          <a:p>
            <a:pPr marL="0" indent="0">
              <a:buNone/>
            </a:pPr>
            <a:r>
              <a:rPr lang="en-GB" dirty="0"/>
              <a:t>2(3). Peaceful settlement of disputes</a:t>
            </a:r>
          </a:p>
          <a:p>
            <a:pPr marL="0" indent="0">
              <a:buNone/>
            </a:pPr>
            <a:r>
              <a:rPr lang="en-GB" dirty="0"/>
              <a:t>2(4). Prohibition of use of force against territorial integrity and political autonomy</a:t>
            </a:r>
          </a:p>
          <a:p>
            <a:pPr marL="0" indent="0">
              <a:buNone/>
            </a:pPr>
            <a:r>
              <a:rPr lang="en-GB" dirty="0"/>
              <a:t>2(6). Universal application of the UN Charter</a:t>
            </a:r>
          </a:p>
          <a:p>
            <a:pPr marL="0" indent="0">
              <a:buNone/>
            </a:pPr>
            <a:r>
              <a:rPr lang="en-GB" dirty="0"/>
              <a:t>2(7). Non-intervention in the domestic affairs of states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230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0AD19-D69B-456C-B264-3450A1675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6 Principal Organs of the UNO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28EFB-EFAB-4661-A7B0-E2D3E2B8D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1. The General Assembly     </a:t>
            </a:r>
            <a:r>
              <a:rPr lang="en-GB" dirty="0">
                <a:solidFill>
                  <a:schemeClr val="tx1"/>
                </a:solidFill>
              </a:rPr>
              <a:t>Legislative Organ</a:t>
            </a:r>
          </a:p>
          <a:p>
            <a:pPr marL="0" indent="0">
              <a:buNone/>
            </a:pPr>
            <a:r>
              <a:rPr lang="en-GB" dirty="0"/>
              <a:t>2. The Security Council         </a:t>
            </a:r>
            <a:r>
              <a:rPr lang="en-GB" dirty="0">
                <a:solidFill>
                  <a:schemeClr val="tx1"/>
                </a:solidFill>
              </a:rPr>
              <a:t>Executive Organ</a:t>
            </a:r>
          </a:p>
          <a:p>
            <a:pPr marL="0" indent="0">
              <a:buNone/>
            </a:pPr>
            <a:r>
              <a:rPr lang="en-GB" dirty="0"/>
              <a:t>3. The International Court of Justice   </a:t>
            </a:r>
            <a:r>
              <a:rPr lang="en-GB" dirty="0">
                <a:solidFill>
                  <a:schemeClr val="tx1"/>
                </a:solidFill>
              </a:rPr>
              <a:t>Judicial Organ</a:t>
            </a:r>
          </a:p>
          <a:p>
            <a:pPr marL="0" indent="0">
              <a:buNone/>
            </a:pPr>
            <a:r>
              <a:rPr lang="en-GB" dirty="0"/>
              <a:t>4. The Trusteeship </a:t>
            </a:r>
            <a:r>
              <a:rPr lang="en-GB" dirty="0" err="1"/>
              <a:t>Council:</a:t>
            </a:r>
            <a:r>
              <a:rPr lang="en-GB" dirty="0" err="1">
                <a:solidFill>
                  <a:schemeClr val="tx1"/>
                </a:solidFill>
              </a:rPr>
              <a:t>Role</a:t>
            </a:r>
            <a:r>
              <a:rPr lang="en-GB" dirty="0">
                <a:solidFill>
                  <a:schemeClr val="tx1"/>
                </a:solidFill>
              </a:rPr>
              <a:t> ended in 1994(Palau last trust territory)</a:t>
            </a:r>
          </a:p>
          <a:p>
            <a:pPr marL="0" indent="0">
              <a:buNone/>
            </a:pPr>
            <a:r>
              <a:rPr lang="en-GB" dirty="0"/>
              <a:t>5. Socio-economic Council  </a:t>
            </a:r>
            <a:r>
              <a:rPr lang="en-GB" dirty="0">
                <a:solidFill>
                  <a:schemeClr val="tx1"/>
                </a:solidFill>
              </a:rPr>
              <a:t>WHO, UNESCO, UNICEF</a:t>
            </a:r>
          </a:p>
          <a:p>
            <a:pPr marL="0" indent="0">
              <a:buNone/>
            </a:pPr>
            <a:r>
              <a:rPr lang="en-GB" dirty="0"/>
              <a:t>6. The Secretariat                  </a:t>
            </a:r>
            <a:r>
              <a:rPr lang="en-GB" dirty="0">
                <a:solidFill>
                  <a:schemeClr val="tx1"/>
                </a:solidFill>
              </a:rPr>
              <a:t>Administrative Organ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720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B138E-73AC-4DB6-BEE8-61FF80385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370270" cy="912207"/>
          </a:xfrm>
        </p:spPr>
        <p:txBody>
          <a:bodyPr/>
          <a:lstStyle/>
          <a:p>
            <a:r>
              <a:rPr lang="en-GB" dirty="0"/>
              <a:t>The General Assembly of the UN (UNGA)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1595D-9550-44E9-97E1-DAE1AA1EB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474" y="1154784"/>
            <a:ext cx="10835327" cy="5022179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FUNCTIONS AND POWERS OF THE GENERAL ASSEMBLY:</a:t>
            </a:r>
            <a:endParaRPr lang="en-US" dirty="0"/>
          </a:p>
          <a:p>
            <a:pPr marL="0" lvl="0" indent="0">
              <a:buNone/>
            </a:pPr>
            <a:r>
              <a:rPr lang="en-US" dirty="0"/>
              <a:t>a). Deliberative functions: </a:t>
            </a:r>
            <a:r>
              <a:rPr lang="en-US" dirty="0">
                <a:solidFill>
                  <a:schemeClr val="tx1"/>
                </a:solidFill>
              </a:rPr>
              <a:t>discussion, recommendations, and passing of resolutions (non-binding)</a:t>
            </a:r>
          </a:p>
          <a:p>
            <a:pPr marL="0" lvl="0" indent="0">
              <a:buNone/>
            </a:pPr>
            <a:r>
              <a:rPr lang="en-US" dirty="0"/>
              <a:t>b). Supervisory functions: </a:t>
            </a:r>
            <a:r>
              <a:rPr lang="en-US" dirty="0">
                <a:solidFill>
                  <a:schemeClr val="tx1"/>
                </a:solidFill>
              </a:rPr>
              <a:t>supervise the economic and social council and the trusteeship council</a:t>
            </a:r>
          </a:p>
          <a:p>
            <a:pPr marL="0" lvl="0" indent="0">
              <a:buNone/>
            </a:pPr>
            <a:r>
              <a:rPr lang="en-US" dirty="0"/>
              <a:t>c). Financial functions: </a:t>
            </a:r>
            <a:r>
              <a:rPr lang="en-US" dirty="0">
                <a:solidFill>
                  <a:schemeClr val="tx1"/>
                </a:solidFill>
              </a:rPr>
              <a:t>approve budget of the organization</a:t>
            </a:r>
          </a:p>
          <a:p>
            <a:pPr marL="0" lvl="0" indent="0">
              <a:buNone/>
            </a:pPr>
            <a:r>
              <a:rPr lang="en-US" dirty="0"/>
              <a:t>d). Elective functions: </a:t>
            </a:r>
            <a:r>
              <a:rPr lang="en-US" dirty="0">
                <a:solidFill>
                  <a:schemeClr val="tx1"/>
                </a:solidFill>
              </a:rPr>
              <a:t>induction, suspension, and expulsion of states</a:t>
            </a:r>
          </a:p>
          <a:p>
            <a:pPr marL="0" lvl="0" indent="0">
              <a:buNone/>
            </a:pPr>
            <a:r>
              <a:rPr lang="en-US" dirty="0"/>
              <a:t>e). Constituent functions: </a:t>
            </a:r>
            <a:r>
              <a:rPr lang="en-US" dirty="0">
                <a:solidFill>
                  <a:schemeClr val="tx1"/>
                </a:solidFill>
              </a:rPr>
              <a:t>amendments in the charter (with the consent of P5 members)</a:t>
            </a:r>
          </a:p>
          <a:p>
            <a:r>
              <a:rPr lang="en-GB" dirty="0">
                <a:solidFill>
                  <a:schemeClr val="tx1"/>
                </a:solidFill>
              </a:rPr>
              <a:t>Annual Session: Beginning on the third Tuesday of September every year at the UN headquarters in New York.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868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1982</TotalTime>
  <Words>1490</Words>
  <Application>Microsoft Office PowerPoint</Application>
  <PresentationFormat>Widescreen</PresentationFormat>
  <Paragraphs>130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Organizations</vt:lpstr>
      <vt:lpstr>Lecture 01</vt:lpstr>
      <vt:lpstr>League of Nations</vt:lpstr>
      <vt:lpstr>Failures of the LONs</vt:lpstr>
      <vt:lpstr>United Nations Organization</vt:lpstr>
      <vt:lpstr>Objectives of the UNO; Article 01 of the Charter</vt:lpstr>
      <vt:lpstr>Principles of the UNO; Article 02 of the Charter</vt:lpstr>
      <vt:lpstr>6 Principal Organs of the UNO</vt:lpstr>
      <vt:lpstr>The General Assembly of the UN (UNGA)</vt:lpstr>
      <vt:lpstr>UNGA Important Speeches in 2025</vt:lpstr>
      <vt:lpstr>Important Resolutions Passed by the UNGA</vt:lpstr>
      <vt:lpstr>The United Nations Security Council (UNSC)</vt:lpstr>
      <vt:lpstr>Important Resolutions passed by the UNSC</vt:lpstr>
      <vt:lpstr>The International Court of Justice</vt:lpstr>
      <vt:lpstr>Reforms in the UNO</vt:lpstr>
      <vt:lpstr>Exam-centred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35</cp:revision>
  <dcterms:created xsi:type="dcterms:W3CDTF">2025-11-26T14:55:01Z</dcterms:created>
  <dcterms:modified xsi:type="dcterms:W3CDTF">2025-12-02T20:47:12Z</dcterms:modified>
</cp:coreProperties>
</file>