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333" r:id="rId4"/>
    <p:sldId id="259" r:id="rId5"/>
    <p:sldId id="260" r:id="rId6"/>
    <p:sldId id="262" r:id="rId7"/>
    <p:sldId id="263" r:id="rId8"/>
    <p:sldId id="264" r:id="rId9"/>
    <p:sldId id="265" r:id="rId10"/>
    <p:sldId id="266" r:id="rId11"/>
    <p:sldId id="267" r:id="rId12"/>
    <p:sldId id="268" r:id="rId13"/>
    <p:sldId id="261"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6" r:id="rId29"/>
    <p:sldId id="285" r:id="rId30"/>
    <p:sldId id="288" r:id="rId31"/>
    <p:sldId id="287" r:id="rId32"/>
    <p:sldId id="289" r:id="rId33"/>
    <p:sldId id="290" r:id="rId34"/>
    <p:sldId id="291" r:id="rId35"/>
    <p:sldId id="292" r:id="rId36"/>
    <p:sldId id="293" r:id="rId37"/>
    <p:sldId id="294" r:id="rId38"/>
    <p:sldId id="328" r:id="rId39"/>
    <p:sldId id="329" r:id="rId40"/>
    <p:sldId id="330" r:id="rId41"/>
    <p:sldId id="331" r:id="rId42"/>
    <p:sldId id="332"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25" d="100"/>
          <a:sy n="25" d="100"/>
        </p:scale>
        <p:origin x="2244" y="9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200BAE-0FC7-4EA8-941F-4B5B7354510D}"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A0A12-25D6-4EB8-8B08-37098543BE5B}" type="slidenum">
              <a:rPr lang="en-US" smtClean="0"/>
              <a:t>‹#›</a:t>
            </a:fld>
            <a:endParaRPr lang="en-US"/>
          </a:p>
        </p:txBody>
      </p:sp>
    </p:spTree>
    <p:extLst>
      <p:ext uri="{BB962C8B-B14F-4D97-AF65-F5344CB8AC3E}">
        <p14:creationId xmlns:p14="http://schemas.microsoft.com/office/powerpoint/2010/main" val="54951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200BAE-0FC7-4EA8-941F-4B5B7354510D}"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A0A12-25D6-4EB8-8B08-37098543BE5B}" type="slidenum">
              <a:rPr lang="en-US" smtClean="0"/>
              <a:t>‹#›</a:t>
            </a:fld>
            <a:endParaRPr lang="en-US"/>
          </a:p>
        </p:txBody>
      </p:sp>
    </p:spTree>
    <p:extLst>
      <p:ext uri="{BB962C8B-B14F-4D97-AF65-F5344CB8AC3E}">
        <p14:creationId xmlns:p14="http://schemas.microsoft.com/office/powerpoint/2010/main" val="135060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200BAE-0FC7-4EA8-941F-4B5B7354510D}"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A0A12-25D6-4EB8-8B08-37098543BE5B}" type="slidenum">
              <a:rPr lang="en-US" smtClean="0"/>
              <a:t>‹#›</a:t>
            </a:fld>
            <a:endParaRPr lang="en-US"/>
          </a:p>
        </p:txBody>
      </p:sp>
    </p:spTree>
    <p:extLst>
      <p:ext uri="{BB962C8B-B14F-4D97-AF65-F5344CB8AC3E}">
        <p14:creationId xmlns:p14="http://schemas.microsoft.com/office/powerpoint/2010/main" val="267962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200BAE-0FC7-4EA8-941F-4B5B7354510D}"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A0A12-25D6-4EB8-8B08-37098543BE5B}" type="slidenum">
              <a:rPr lang="en-US" smtClean="0"/>
              <a:t>‹#›</a:t>
            </a:fld>
            <a:endParaRPr lang="en-US"/>
          </a:p>
        </p:txBody>
      </p:sp>
    </p:spTree>
    <p:extLst>
      <p:ext uri="{BB962C8B-B14F-4D97-AF65-F5344CB8AC3E}">
        <p14:creationId xmlns:p14="http://schemas.microsoft.com/office/powerpoint/2010/main" val="286044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200BAE-0FC7-4EA8-941F-4B5B7354510D}"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A0A12-25D6-4EB8-8B08-37098543BE5B}" type="slidenum">
              <a:rPr lang="en-US" smtClean="0"/>
              <a:t>‹#›</a:t>
            </a:fld>
            <a:endParaRPr lang="en-US"/>
          </a:p>
        </p:txBody>
      </p:sp>
    </p:spTree>
    <p:extLst>
      <p:ext uri="{BB962C8B-B14F-4D97-AF65-F5344CB8AC3E}">
        <p14:creationId xmlns:p14="http://schemas.microsoft.com/office/powerpoint/2010/main" val="2103951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200BAE-0FC7-4EA8-941F-4B5B7354510D}"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A0A12-25D6-4EB8-8B08-37098543BE5B}" type="slidenum">
              <a:rPr lang="en-US" smtClean="0"/>
              <a:t>‹#›</a:t>
            </a:fld>
            <a:endParaRPr lang="en-US"/>
          </a:p>
        </p:txBody>
      </p:sp>
    </p:spTree>
    <p:extLst>
      <p:ext uri="{BB962C8B-B14F-4D97-AF65-F5344CB8AC3E}">
        <p14:creationId xmlns:p14="http://schemas.microsoft.com/office/powerpoint/2010/main" val="4260737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200BAE-0FC7-4EA8-941F-4B5B7354510D}" type="datetimeFigureOut">
              <a:rPr lang="en-US" smtClean="0"/>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A0A12-25D6-4EB8-8B08-37098543BE5B}" type="slidenum">
              <a:rPr lang="en-US" smtClean="0"/>
              <a:t>‹#›</a:t>
            </a:fld>
            <a:endParaRPr lang="en-US"/>
          </a:p>
        </p:txBody>
      </p:sp>
    </p:spTree>
    <p:extLst>
      <p:ext uri="{BB962C8B-B14F-4D97-AF65-F5344CB8AC3E}">
        <p14:creationId xmlns:p14="http://schemas.microsoft.com/office/powerpoint/2010/main" val="3361333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200BAE-0FC7-4EA8-941F-4B5B7354510D}" type="datetimeFigureOut">
              <a:rPr lang="en-US" smtClean="0"/>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A0A12-25D6-4EB8-8B08-37098543BE5B}" type="slidenum">
              <a:rPr lang="en-US" smtClean="0"/>
              <a:t>‹#›</a:t>
            </a:fld>
            <a:endParaRPr lang="en-US"/>
          </a:p>
        </p:txBody>
      </p:sp>
    </p:spTree>
    <p:extLst>
      <p:ext uri="{BB962C8B-B14F-4D97-AF65-F5344CB8AC3E}">
        <p14:creationId xmlns:p14="http://schemas.microsoft.com/office/powerpoint/2010/main" val="3401637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200BAE-0FC7-4EA8-941F-4B5B7354510D}" type="datetimeFigureOut">
              <a:rPr lang="en-US" smtClean="0"/>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A0A12-25D6-4EB8-8B08-37098543BE5B}" type="slidenum">
              <a:rPr lang="en-US" smtClean="0"/>
              <a:t>‹#›</a:t>
            </a:fld>
            <a:endParaRPr lang="en-US"/>
          </a:p>
        </p:txBody>
      </p:sp>
    </p:spTree>
    <p:extLst>
      <p:ext uri="{BB962C8B-B14F-4D97-AF65-F5344CB8AC3E}">
        <p14:creationId xmlns:p14="http://schemas.microsoft.com/office/powerpoint/2010/main" val="2882976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200BAE-0FC7-4EA8-941F-4B5B7354510D}"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A0A12-25D6-4EB8-8B08-37098543BE5B}" type="slidenum">
              <a:rPr lang="en-US" smtClean="0"/>
              <a:t>‹#›</a:t>
            </a:fld>
            <a:endParaRPr lang="en-US"/>
          </a:p>
        </p:txBody>
      </p:sp>
    </p:spTree>
    <p:extLst>
      <p:ext uri="{BB962C8B-B14F-4D97-AF65-F5344CB8AC3E}">
        <p14:creationId xmlns:p14="http://schemas.microsoft.com/office/powerpoint/2010/main" val="177842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200BAE-0FC7-4EA8-941F-4B5B7354510D}"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A0A12-25D6-4EB8-8B08-37098543BE5B}" type="slidenum">
              <a:rPr lang="en-US" smtClean="0"/>
              <a:t>‹#›</a:t>
            </a:fld>
            <a:endParaRPr lang="en-US"/>
          </a:p>
        </p:txBody>
      </p:sp>
    </p:spTree>
    <p:extLst>
      <p:ext uri="{BB962C8B-B14F-4D97-AF65-F5344CB8AC3E}">
        <p14:creationId xmlns:p14="http://schemas.microsoft.com/office/powerpoint/2010/main" val="20134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00BAE-0FC7-4EA8-941F-4B5B7354510D}" type="datetimeFigureOut">
              <a:rPr lang="en-US" smtClean="0"/>
              <a:t>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A0A12-25D6-4EB8-8B08-37098543BE5B}" type="slidenum">
              <a:rPr lang="en-US" smtClean="0"/>
              <a:t>‹#›</a:t>
            </a:fld>
            <a:endParaRPr lang="en-US"/>
          </a:p>
        </p:txBody>
      </p:sp>
    </p:spTree>
    <p:extLst>
      <p:ext uri="{BB962C8B-B14F-4D97-AF65-F5344CB8AC3E}">
        <p14:creationId xmlns:p14="http://schemas.microsoft.com/office/powerpoint/2010/main" val="981976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2618"/>
          </a:xfrm>
          <a:prstGeom prst="rect">
            <a:avLst/>
          </a:prstGeom>
        </p:spPr>
      </p:pic>
    </p:spTree>
    <p:extLst>
      <p:ext uri="{BB962C8B-B14F-4D97-AF65-F5344CB8AC3E}">
        <p14:creationId xmlns:p14="http://schemas.microsoft.com/office/powerpoint/2010/main" val="40430136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9673" y="812800"/>
            <a:ext cx="10353963" cy="5671127"/>
          </a:xfrm>
          <a:prstGeom prst="rect">
            <a:avLst/>
          </a:prstGeom>
        </p:spPr>
      </p:pic>
    </p:spTree>
    <p:extLst>
      <p:ext uri="{BB962C8B-B14F-4D97-AF65-F5344CB8AC3E}">
        <p14:creationId xmlns:p14="http://schemas.microsoft.com/office/powerpoint/2010/main" val="926349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mapsofworld.com/togo/togo-location-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26079" cy="51908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t;strong&gt;Man&lt;/strong&gt; &lt;strong&gt;with magnifying&lt;/strong&gt; &lt;strong&gt;glass&lt;/strong&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7655" y="1695104"/>
            <a:ext cx="7744345" cy="5162896"/>
          </a:xfrm>
          <a:prstGeom prst="rect">
            <a:avLst/>
          </a:prstGeom>
        </p:spPr>
      </p:pic>
    </p:spTree>
    <p:extLst>
      <p:ext uri="{BB962C8B-B14F-4D97-AF65-F5344CB8AC3E}">
        <p14:creationId xmlns:p14="http://schemas.microsoft.com/office/powerpoint/2010/main" val="20098315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Internal Determinants:</a:t>
            </a:r>
            <a:endParaRPr lang="en-US" dirty="0"/>
          </a:p>
        </p:txBody>
      </p:sp>
      <p:sp>
        <p:nvSpPr>
          <p:cNvPr id="3" name="Content Placeholder 2"/>
          <p:cNvSpPr>
            <a:spLocks noGrp="1"/>
          </p:cNvSpPr>
          <p:nvPr>
            <p:ph idx="1"/>
          </p:nvPr>
        </p:nvSpPr>
        <p:spPr/>
        <p:txBody>
          <a:bodyPr/>
          <a:lstStyle/>
          <a:p>
            <a:r>
              <a:rPr lang="en-US" dirty="0" smtClean="0"/>
              <a:t>SIZE and POPULATION:</a:t>
            </a:r>
          </a:p>
          <a:p>
            <a:r>
              <a:rPr lang="en-US" dirty="0" smtClean="0"/>
              <a:t>Size of area and population matters a lot</a:t>
            </a:r>
          </a:p>
          <a:p>
            <a:pPr lvl="1"/>
            <a:r>
              <a:rPr lang="en-US" dirty="0" smtClean="0"/>
              <a:t>Example of India: </a:t>
            </a:r>
            <a:r>
              <a:rPr lang="en-US" b="1" dirty="0" smtClean="0"/>
              <a:t>1.451 billion people surpassing China (1.4 billion</a:t>
            </a:r>
            <a:r>
              <a:rPr lang="en-US" dirty="0" smtClean="0"/>
              <a:t>)</a:t>
            </a:r>
          </a:p>
          <a:p>
            <a:pPr lvl="2"/>
            <a:r>
              <a:rPr lang="en-US" dirty="0" smtClean="0"/>
              <a:t>Global share of apple is around 2.4% and growing.</a:t>
            </a:r>
          </a:p>
          <a:p>
            <a:pPr lvl="2"/>
            <a:r>
              <a:rPr lang="en-US" dirty="0" smtClean="0"/>
              <a:t>3.2 million smartphone shipped in India in 2023.</a:t>
            </a:r>
          </a:p>
          <a:p>
            <a:pPr lvl="1"/>
            <a:r>
              <a:rPr lang="en-US" dirty="0" smtClean="0">
                <a:solidFill>
                  <a:srgbClr val="FF0000"/>
                </a:solidFill>
              </a:rPr>
              <a:t>But…</a:t>
            </a:r>
            <a:r>
              <a:rPr lang="en-US" b="1" dirty="0" smtClean="0">
                <a:solidFill>
                  <a:srgbClr val="FF0000"/>
                </a:solidFill>
              </a:rPr>
              <a:t>It is not a hard and fast rule</a:t>
            </a:r>
          </a:p>
          <a:p>
            <a:pPr lvl="1"/>
            <a:r>
              <a:rPr lang="en-US" dirty="0" smtClean="0"/>
              <a:t>Middle East. Canada and Australia example.</a:t>
            </a:r>
          </a:p>
          <a:p>
            <a:r>
              <a:rPr lang="en-US" dirty="0" smtClean="0"/>
              <a:t>Many other factors matter as well.</a:t>
            </a:r>
            <a:endParaRPr lang="en-US" dirty="0"/>
          </a:p>
        </p:txBody>
      </p:sp>
    </p:spTree>
    <p:extLst>
      <p:ext uri="{BB962C8B-B14F-4D97-AF65-F5344CB8AC3E}">
        <p14:creationId xmlns:p14="http://schemas.microsoft.com/office/powerpoint/2010/main" val="177287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ner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93"/>
            <a:ext cx="12192000" cy="6829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10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3985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It includes:</a:t>
            </a:r>
          </a:p>
          <a:p>
            <a:pPr lvl="1"/>
            <a:r>
              <a:rPr lang="en-US" dirty="0" smtClean="0"/>
              <a:t>Geo strategy:</a:t>
            </a:r>
          </a:p>
          <a:p>
            <a:pPr lvl="2"/>
            <a:r>
              <a:rPr lang="en-US" dirty="0" smtClean="0"/>
              <a:t>Geo economics</a:t>
            </a:r>
          </a:p>
          <a:p>
            <a:pPr lvl="2"/>
            <a:r>
              <a:rPr lang="en-US" dirty="0" smtClean="0"/>
              <a:t>Geo politics</a:t>
            </a:r>
          </a:p>
          <a:p>
            <a:pPr lvl="1"/>
            <a:r>
              <a:rPr lang="en-US" dirty="0" smtClean="0"/>
              <a:t>Fertility</a:t>
            </a:r>
          </a:p>
          <a:p>
            <a:pPr lvl="1"/>
            <a:r>
              <a:rPr lang="en-US" dirty="0" smtClean="0"/>
              <a:t>Climate</a:t>
            </a:r>
          </a:p>
          <a:p>
            <a:pPr lvl="1"/>
            <a:r>
              <a:rPr lang="en-US" dirty="0" smtClean="0"/>
              <a:t>Physical features</a:t>
            </a:r>
          </a:p>
          <a:p>
            <a:pPr lvl="1"/>
            <a:r>
              <a:rPr lang="en-US" dirty="0" smtClean="0"/>
              <a:t>Location in relation to their land masses and water ways</a:t>
            </a:r>
          </a:p>
          <a:p>
            <a:r>
              <a:rPr lang="en-US" dirty="0" smtClean="0"/>
              <a:t>Significance:</a:t>
            </a:r>
          </a:p>
          <a:p>
            <a:pPr lvl="1"/>
            <a:r>
              <a:rPr lang="en-US" dirty="0" smtClean="0"/>
              <a:t>Determining self sufficiency.</a:t>
            </a:r>
          </a:p>
          <a:p>
            <a:r>
              <a:rPr lang="en-US" b="1" dirty="0" smtClean="0">
                <a:solidFill>
                  <a:srgbClr val="FF0000"/>
                </a:solidFill>
              </a:rPr>
              <a:t>Generally and relatively, landlocked countries, nations in the tropics, and bordering a superpower are less-sufficient in comparison to the countries which have access to warm-water ports ,or which are located in the temperate zones and for removed from superpowers</a:t>
            </a:r>
          </a:p>
          <a:p>
            <a:pPr marL="457200" lvl="1" indent="0">
              <a:buNone/>
            </a:pPr>
            <a:endParaRPr lang="en-US" dirty="0" smtClean="0"/>
          </a:p>
          <a:p>
            <a:endParaRPr lang="en-US" dirty="0"/>
          </a:p>
        </p:txBody>
      </p:sp>
    </p:spTree>
    <p:extLst>
      <p:ext uri="{BB962C8B-B14F-4D97-AF65-F5344CB8AC3E}">
        <p14:creationId xmlns:p14="http://schemas.microsoft.com/office/powerpoint/2010/main" val="2499676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and History</a:t>
            </a:r>
            <a:endParaRPr lang="en-US" dirty="0"/>
          </a:p>
        </p:txBody>
      </p:sp>
      <p:sp>
        <p:nvSpPr>
          <p:cNvPr id="3" name="Content Placeholder 2"/>
          <p:cNvSpPr>
            <a:spLocks noGrp="1"/>
          </p:cNvSpPr>
          <p:nvPr>
            <p:ph idx="1"/>
          </p:nvPr>
        </p:nvSpPr>
        <p:spPr/>
        <p:txBody>
          <a:bodyPr/>
          <a:lstStyle/>
          <a:p>
            <a:r>
              <a:rPr lang="en-US" dirty="0" smtClean="0"/>
              <a:t>Ideology</a:t>
            </a:r>
          </a:p>
          <a:p>
            <a:r>
              <a:rPr lang="en-US" dirty="0" smtClean="0"/>
              <a:t>Pakistan</a:t>
            </a:r>
          </a:p>
          <a:p>
            <a:r>
              <a:rPr lang="en-US" dirty="0" smtClean="0"/>
              <a:t>Israel</a:t>
            </a:r>
          </a:p>
          <a:p>
            <a:endParaRPr lang="en-US" dirty="0"/>
          </a:p>
        </p:txBody>
      </p:sp>
      <p:sp>
        <p:nvSpPr>
          <p:cNvPr id="4" name="AutoShape 2" descr="Meet Turkish actor who played Sadetti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649149" y="1976283"/>
            <a:ext cx="7421973" cy="4473677"/>
          </a:xfrm>
          <a:prstGeom prst="rect">
            <a:avLst/>
          </a:prstGeom>
        </p:spPr>
      </p:pic>
    </p:spTree>
    <p:extLst>
      <p:ext uri="{BB962C8B-B14F-4D97-AF65-F5344CB8AC3E}">
        <p14:creationId xmlns:p14="http://schemas.microsoft.com/office/powerpoint/2010/main" val="2738418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Development and Technological Capacity</a:t>
            </a:r>
            <a:endParaRPr lang="en-US" dirty="0"/>
          </a:p>
        </p:txBody>
      </p:sp>
      <p:sp>
        <p:nvSpPr>
          <p:cNvPr id="3" name="Content Placeholder 2"/>
          <p:cNvSpPr>
            <a:spLocks noGrp="1"/>
          </p:cNvSpPr>
          <p:nvPr>
            <p:ph idx="1"/>
          </p:nvPr>
        </p:nvSpPr>
        <p:spPr/>
        <p:txBody>
          <a:bodyPr/>
          <a:lstStyle/>
          <a:p>
            <a:r>
              <a:rPr lang="en-US" dirty="0" smtClean="0"/>
              <a:t>International Economic Clout.</a:t>
            </a:r>
          </a:p>
          <a:p>
            <a:r>
              <a:rPr lang="en-US" dirty="0" smtClean="0"/>
              <a:t>Nokia</a:t>
            </a:r>
          </a:p>
          <a:p>
            <a:r>
              <a:rPr lang="en-US" dirty="0" smtClean="0"/>
              <a:t>China</a:t>
            </a:r>
          </a:p>
          <a:p>
            <a:r>
              <a:rPr lang="en-US" dirty="0" smtClean="0"/>
              <a:t>Japan</a:t>
            </a:r>
          </a:p>
          <a:p>
            <a:r>
              <a:rPr lang="en-US" dirty="0" smtClean="0"/>
              <a:t>European countries</a:t>
            </a:r>
          </a:p>
          <a:p>
            <a:r>
              <a:rPr lang="en-US" smtClean="0"/>
              <a:t>Taiwan (Chip war)</a:t>
            </a:r>
          </a:p>
          <a:p>
            <a:endParaRPr lang="en-US"/>
          </a:p>
        </p:txBody>
      </p:sp>
    </p:spTree>
    <p:extLst>
      <p:ext uri="{BB962C8B-B14F-4D97-AF65-F5344CB8AC3E}">
        <p14:creationId xmlns:p14="http://schemas.microsoft.com/office/powerpoint/2010/main" val="725114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Japan: Economic Development as the Core Foreign Policy Determinant </a:t>
            </a:r>
          </a:p>
        </p:txBody>
      </p:sp>
      <p:sp>
        <p:nvSpPr>
          <p:cNvPr id="3" name="Content Placeholder 2"/>
          <p:cNvSpPr>
            <a:spLocks noGrp="1"/>
          </p:cNvSpPr>
          <p:nvPr>
            <p:ph idx="1"/>
          </p:nvPr>
        </p:nvSpPr>
        <p:spPr/>
        <p:txBody>
          <a:bodyPr>
            <a:normAutofit fontScale="70000" lnSpcReduction="20000"/>
          </a:bodyPr>
          <a:lstStyle/>
          <a:p>
            <a:r>
              <a:rPr lang="en-US" b="1" dirty="0"/>
              <a:t>Limited Natural Resources: </a:t>
            </a:r>
            <a:r>
              <a:rPr lang="en-US" dirty="0"/>
              <a:t>Japan lacks major energy and raw material reserves.</a:t>
            </a:r>
          </a:p>
          <a:p>
            <a:r>
              <a:rPr lang="en-US" b="1" dirty="0"/>
              <a:t>Small Arable Land: </a:t>
            </a:r>
            <a:r>
              <a:rPr lang="en-US" dirty="0"/>
              <a:t>Only about 12% of its land is suitable for agriculture.</a:t>
            </a:r>
          </a:p>
          <a:p>
            <a:r>
              <a:rPr lang="en-US" b="1" dirty="0"/>
              <a:t>Large Population and High-Tech Economy: </a:t>
            </a:r>
            <a:r>
              <a:rPr lang="en-US" dirty="0"/>
              <a:t>Japan must import almost all of its energy, food, and industrial raw materials to sustain its population and industries.</a:t>
            </a:r>
          </a:p>
          <a:p>
            <a:r>
              <a:rPr lang="en-US" b="1" dirty="0">
                <a:solidFill>
                  <a:srgbClr val="C00000"/>
                </a:solidFill>
              </a:rPr>
              <a:t>Foreign Policy Shaped by Economic Needs:</a:t>
            </a:r>
          </a:p>
          <a:p>
            <a:pPr lvl="1"/>
            <a:r>
              <a:rPr lang="en-US" dirty="0"/>
              <a:t>Energy Diplomacy: Japan maintains close ties with Gulf countries and invests in renewable energy projects globally to ensure long-term energy security.</a:t>
            </a:r>
          </a:p>
          <a:p>
            <a:pPr lvl="1"/>
            <a:r>
              <a:rPr lang="en-US" dirty="0"/>
              <a:t>Maritime Strategy: Protecting sea lanes in the South China Sea and Indian Ocean is vital for uninterrupted trade and oil flow.</a:t>
            </a:r>
          </a:p>
          <a:p>
            <a:r>
              <a:rPr lang="en-US" dirty="0"/>
              <a:t>Bilateral and Multilateral Trade Deals: Japan is part of CPTPP, RCEP, and maintains strong economic ties with the US, EU, and ASEAN.</a:t>
            </a:r>
          </a:p>
          <a:p>
            <a:r>
              <a:rPr lang="en-US" dirty="0"/>
              <a:t>ODA and Economic Soft Power: Japan provides large-scale Official Development Assistance (ODA) to secure diplomatic goodwill and access to markets/resources.</a:t>
            </a:r>
          </a:p>
          <a:p>
            <a:r>
              <a:rPr lang="en-US" b="1" dirty="0">
                <a:solidFill>
                  <a:srgbClr val="C00000"/>
                </a:solidFill>
              </a:rPr>
              <a:t>Japan’s foreign policy is driven less by military ambitions and more by economic survival, trade security, and access to global resources—a direct reflection of its geographic and demographic constraints.</a:t>
            </a:r>
            <a:endParaRPr lang="en-US" dirty="0"/>
          </a:p>
        </p:txBody>
      </p:sp>
    </p:spTree>
    <p:extLst>
      <p:ext uri="{BB962C8B-B14F-4D97-AF65-F5344CB8AC3E}">
        <p14:creationId xmlns:p14="http://schemas.microsoft.com/office/powerpoint/2010/main" val="3389772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Capacity</a:t>
            </a:r>
          </a:p>
        </p:txBody>
      </p:sp>
      <p:sp>
        <p:nvSpPr>
          <p:cNvPr id="3" name="Content Placeholder 2"/>
          <p:cNvSpPr>
            <a:spLocks noGrp="1"/>
          </p:cNvSpPr>
          <p:nvPr>
            <p:ph idx="1"/>
          </p:nvPr>
        </p:nvSpPr>
        <p:spPr/>
        <p:txBody>
          <a:bodyPr/>
          <a:lstStyle/>
          <a:p>
            <a:r>
              <a:rPr lang="en-US" dirty="0"/>
              <a:t>Depends on:</a:t>
            </a:r>
          </a:p>
          <a:p>
            <a:pPr lvl="1"/>
            <a:r>
              <a:rPr lang="en-US" dirty="0"/>
              <a:t>Military preparedness</a:t>
            </a:r>
          </a:p>
          <a:p>
            <a:pPr lvl="1"/>
            <a:r>
              <a:rPr lang="en-US" dirty="0"/>
              <a:t>Technological advancement</a:t>
            </a:r>
          </a:p>
          <a:p>
            <a:pPr lvl="1"/>
            <a:r>
              <a:rPr lang="en-US" dirty="0"/>
              <a:t>Economic development</a:t>
            </a:r>
          </a:p>
          <a:p>
            <a:r>
              <a:rPr lang="en-US" b="1" dirty="0">
                <a:solidFill>
                  <a:srgbClr val="FF0000"/>
                </a:solidFill>
              </a:rPr>
              <a:t>USA: from policy of isolation to superpower.</a:t>
            </a:r>
          </a:p>
          <a:p>
            <a:endParaRPr lang="en-US" dirty="0"/>
          </a:p>
        </p:txBody>
      </p:sp>
    </p:spTree>
    <p:extLst>
      <p:ext uri="{BB962C8B-B14F-4D97-AF65-F5344CB8AC3E}">
        <p14:creationId xmlns:p14="http://schemas.microsoft.com/office/powerpoint/2010/main" val="2798166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Never Know How High We Are</a:t>
            </a:r>
            <a:br>
              <a:rPr lang="en-US" dirty="0" smtClean="0"/>
            </a:br>
            <a:r>
              <a:rPr lang="en-US" sz="3600" i="1" dirty="0" smtClean="0"/>
              <a:t>By Emily Dickinson</a:t>
            </a:r>
            <a:endParaRPr lang="en-US" dirty="0"/>
          </a:p>
        </p:txBody>
      </p:sp>
      <p:sp>
        <p:nvSpPr>
          <p:cNvPr id="3" name="Content Placeholder 2"/>
          <p:cNvSpPr>
            <a:spLocks noGrp="1"/>
          </p:cNvSpPr>
          <p:nvPr>
            <p:ph idx="1"/>
          </p:nvPr>
        </p:nvSpPr>
        <p:spPr/>
        <p:txBody>
          <a:bodyPr/>
          <a:lstStyle/>
          <a:p>
            <a:pPr lvl="0"/>
            <a:r>
              <a:rPr lang="en-US" dirty="0">
                <a:solidFill>
                  <a:prstClr val="black"/>
                </a:solidFill>
              </a:rPr>
              <a:t>We never know how high we are</a:t>
            </a:r>
          </a:p>
          <a:p>
            <a:pPr lvl="0"/>
            <a:r>
              <a:rPr lang="en-US" b="1" dirty="0">
                <a:solidFill>
                  <a:srgbClr val="FF0000"/>
                </a:solidFill>
              </a:rPr>
              <a:t>Till we are called to rise;</a:t>
            </a:r>
          </a:p>
          <a:p>
            <a:pPr lvl="0"/>
            <a:r>
              <a:rPr lang="en-US" dirty="0">
                <a:solidFill>
                  <a:prstClr val="black"/>
                </a:solidFill>
              </a:rPr>
              <a:t>And then, if we are </a:t>
            </a:r>
            <a:r>
              <a:rPr lang="en-US" b="1" dirty="0">
                <a:solidFill>
                  <a:srgbClr val="FF0000"/>
                </a:solidFill>
              </a:rPr>
              <a:t>true to plan,</a:t>
            </a:r>
          </a:p>
          <a:p>
            <a:pPr lvl="0"/>
            <a:r>
              <a:rPr lang="en-US" b="1" dirty="0">
                <a:solidFill>
                  <a:prstClr val="black"/>
                </a:solidFill>
              </a:rPr>
              <a:t>Our statures touch the skies.</a:t>
            </a:r>
          </a:p>
          <a:p>
            <a:pPr lvl="0"/>
            <a:r>
              <a:rPr lang="en-US" dirty="0">
                <a:solidFill>
                  <a:prstClr val="black"/>
                </a:solidFill>
              </a:rPr>
              <a:t>The </a:t>
            </a:r>
            <a:r>
              <a:rPr lang="en-US" b="1" dirty="0">
                <a:solidFill>
                  <a:srgbClr val="002060"/>
                </a:solidFill>
              </a:rPr>
              <a:t>Heroism we recite</a:t>
            </a:r>
          </a:p>
          <a:p>
            <a:pPr lvl="0"/>
            <a:r>
              <a:rPr lang="en-US" dirty="0">
                <a:solidFill>
                  <a:prstClr val="black"/>
                </a:solidFill>
              </a:rPr>
              <a:t>Would be a daily thing,</a:t>
            </a:r>
          </a:p>
          <a:p>
            <a:pPr lvl="0"/>
            <a:r>
              <a:rPr lang="en-US" dirty="0">
                <a:solidFill>
                  <a:prstClr val="black"/>
                </a:solidFill>
              </a:rPr>
              <a:t>Did not ourselves the </a:t>
            </a:r>
            <a:r>
              <a:rPr lang="en-US" b="1" dirty="0">
                <a:solidFill>
                  <a:prstClr val="black"/>
                </a:solidFill>
              </a:rPr>
              <a:t>Cubits warp</a:t>
            </a:r>
          </a:p>
          <a:p>
            <a:pPr lvl="0"/>
            <a:r>
              <a:rPr lang="en-US" b="1" dirty="0">
                <a:solidFill>
                  <a:srgbClr val="C00000"/>
                </a:solidFill>
              </a:rPr>
              <a:t>For fear to be a King.</a:t>
            </a:r>
          </a:p>
        </p:txBody>
      </p:sp>
    </p:spTree>
    <p:extLst>
      <p:ext uri="{BB962C8B-B14F-4D97-AF65-F5344CB8AC3E}">
        <p14:creationId xmlns:p14="http://schemas.microsoft.com/office/powerpoint/2010/main" val="240345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Mood and Opinion</a:t>
            </a:r>
          </a:p>
        </p:txBody>
      </p:sp>
      <p:sp>
        <p:nvSpPr>
          <p:cNvPr id="3" name="Content Placeholder 2"/>
          <p:cNvSpPr>
            <a:spLocks noGrp="1"/>
          </p:cNvSpPr>
          <p:nvPr>
            <p:ph idx="1"/>
          </p:nvPr>
        </p:nvSpPr>
        <p:spPr/>
        <p:txBody>
          <a:bodyPr/>
          <a:lstStyle/>
          <a:p>
            <a:r>
              <a:rPr lang="en-US" dirty="0"/>
              <a:t>Pressure group</a:t>
            </a:r>
          </a:p>
          <a:p>
            <a:r>
              <a:rPr lang="en-US" dirty="0"/>
              <a:t>Nationalists sentiments</a:t>
            </a:r>
          </a:p>
          <a:p>
            <a:r>
              <a:rPr lang="en-US" dirty="0"/>
              <a:t>Pakistan-Israel</a:t>
            </a:r>
          </a:p>
          <a:p>
            <a:endParaRPr lang="en-US" dirty="0"/>
          </a:p>
        </p:txBody>
      </p:sp>
      <p:pic>
        <p:nvPicPr>
          <p:cNvPr id="4" name="Picture 3"/>
          <p:cNvPicPr>
            <a:picLocks noChangeAspect="1"/>
          </p:cNvPicPr>
          <p:nvPr/>
        </p:nvPicPr>
        <p:blipFill>
          <a:blip r:embed="rId2"/>
          <a:stretch>
            <a:fillRect/>
          </a:stretch>
        </p:blipFill>
        <p:spPr>
          <a:xfrm>
            <a:off x="4672012" y="2624137"/>
            <a:ext cx="7490681" cy="4233863"/>
          </a:xfrm>
          <a:prstGeom prst="rect">
            <a:avLst/>
          </a:prstGeom>
        </p:spPr>
      </p:pic>
    </p:spTree>
    <p:extLst>
      <p:ext uri="{BB962C8B-B14F-4D97-AF65-F5344CB8AC3E}">
        <p14:creationId xmlns:p14="http://schemas.microsoft.com/office/powerpoint/2010/main" val="2958916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Political Organization</a:t>
            </a:r>
          </a:p>
        </p:txBody>
      </p:sp>
      <p:sp>
        <p:nvSpPr>
          <p:cNvPr id="3" name="Content Placeholder 2"/>
          <p:cNvSpPr>
            <a:spLocks noGrp="1"/>
          </p:cNvSpPr>
          <p:nvPr>
            <p:ph idx="1"/>
          </p:nvPr>
        </p:nvSpPr>
        <p:spPr/>
        <p:txBody>
          <a:bodyPr/>
          <a:lstStyle/>
          <a:p>
            <a:r>
              <a:rPr lang="en-US" dirty="0"/>
              <a:t>Authoritarianism leads to quick decisions</a:t>
            </a:r>
          </a:p>
          <a:p>
            <a:r>
              <a:rPr lang="en-US" dirty="0"/>
              <a:t>Democracy: Takes time but highly scrutinized.</a:t>
            </a:r>
          </a:p>
          <a:p>
            <a:endParaRPr lang="en-US" dirty="0"/>
          </a:p>
        </p:txBody>
      </p:sp>
      <p:pic>
        <p:nvPicPr>
          <p:cNvPr id="4" name="Picture 3"/>
          <p:cNvPicPr>
            <a:picLocks noChangeAspect="1"/>
          </p:cNvPicPr>
          <p:nvPr/>
        </p:nvPicPr>
        <p:blipFill>
          <a:blip r:embed="rId2"/>
          <a:stretch>
            <a:fillRect/>
          </a:stretch>
        </p:blipFill>
        <p:spPr>
          <a:xfrm>
            <a:off x="3027940" y="2795154"/>
            <a:ext cx="5709661" cy="3208104"/>
          </a:xfrm>
          <a:prstGeom prst="rect">
            <a:avLst/>
          </a:prstGeom>
        </p:spPr>
      </p:pic>
      <p:sp>
        <p:nvSpPr>
          <p:cNvPr id="5" name="TextBox 4"/>
          <p:cNvSpPr txBox="1"/>
          <p:nvPr/>
        </p:nvSpPr>
        <p:spPr>
          <a:xfrm>
            <a:off x="2442224" y="6176963"/>
            <a:ext cx="6881091" cy="646331"/>
          </a:xfrm>
          <a:prstGeom prst="rect">
            <a:avLst/>
          </a:prstGeom>
          <a:noFill/>
        </p:spPr>
        <p:txBody>
          <a:bodyPr wrap="square" rtlCol="0">
            <a:spAutoFit/>
          </a:bodyPr>
          <a:lstStyle/>
          <a:p>
            <a:pPr algn="ctr"/>
            <a:r>
              <a:rPr lang="en-US" sz="3600" b="1" dirty="0" smtClean="0">
                <a:solidFill>
                  <a:srgbClr val="C00000"/>
                </a:solidFill>
              </a:rPr>
              <a:t>DEMOCRACY…I LOVE YOU…</a:t>
            </a:r>
            <a:endParaRPr lang="en-US" sz="3600" b="1" dirty="0">
              <a:solidFill>
                <a:srgbClr val="C00000"/>
              </a:solidFill>
            </a:endParaRPr>
          </a:p>
        </p:txBody>
      </p:sp>
    </p:spTree>
    <p:extLst>
      <p:ext uri="{BB962C8B-B14F-4D97-AF65-F5344CB8AC3E}">
        <p14:creationId xmlns:p14="http://schemas.microsoft.com/office/powerpoint/2010/main" val="23961729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Media and Press</a:t>
            </a:r>
          </a:p>
        </p:txBody>
      </p:sp>
      <p:sp>
        <p:nvSpPr>
          <p:cNvPr id="3" name="Content Placeholder 2"/>
          <p:cNvSpPr>
            <a:spLocks noGrp="1"/>
          </p:cNvSpPr>
          <p:nvPr>
            <p:ph idx="1"/>
          </p:nvPr>
        </p:nvSpPr>
        <p:spPr/>
        <p:txBody>
          <a:bodyPr/>
          <a:lstStyle/>
          <a:p>
            <a:r>
              <a:rPr lang="en-US" dirty="0"/>
              <a:t>Literature (Rachel Carson)</a:t>
            </a:r>
          </a:p>
          <a:p>
            <a:r>
              <a:rPr lang="en-US" dirty="0"/>
              <a:t>media</a:t>
            </a:r>
          </a:p>
          <a:p>
            <a:r>
              <a:rPr lang="en-US" dirty="0"/>
              <a:t>Plays</a:t>
            </a:r>
          </a:p>
          <a:p>
            <a:r>
              <a:rPr lang="en-US" dirty="0"/>
              <a:t>Arts</a:t>
            </a:r>
          </a:p>
          <a:p>
            <a:r>
              <a:rPr lang="en-US" dirty="0"/>
              <a:t>Activists (Greta Thunberg)</a:t>
            </a:r>
          </a:p>
          <a:p>
            <a:r>
              <a:rPr lang="en-US" b="1" dirty="0">
                <a:solidFill>
                  <a:srgbClr val="C00000"/>
                </a:solidFill>
              </a:rPr>
              <a:t>The significance depends on the political system and culture of the country</a:t>
            </a:r>
          </a:p>
          <a:p>
            <a:endParaRPr lang="en-US" dirty="0"/>
          </a:p>
        </p:txBody>
      </p:sp>
      <p:pic>
        <p:nvPicPr>
          <p:cNvPr id="4" name="Picture 3"/>
          <p:cNvPicPr>
            <a:picLocks noChangeAspect="1"/>
          </p:cNvPicPr>
          <p:nvPr/>
        </p:nvPicPr>
        <p:blipFill>
          <a:blip r:embed="rId2"/>
          <a:stretch>
            <a:fillRect/>
          </a:stretch>
        </p:blipFill>
        <p:spPr>
          <a:xfrm>
            <a:off x="6857711" y="1690688"/>
            <a:ext cx="4294428" cy="2576657"/>
          </a:xfrm>
          <a:prstGeom prst="rect">
            <a:avLst/>
          </a:prstGeom>
        </p:spPr>
      </p:pic>
    </p:spTree>
    <p:extLst>
      <p:ext uri="{BB962C8B-B14F-4D97-AF65-F5344CB8AC3E}">
        <p14:creationId xmlns:p14="http://schemas.microsoft.com/office/powerpoint/2010/main" val="2829225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Determinants</a:t>
            </a:r>
          </a:p>
        </p:txBody>
      </p:sp>
      <p:pic>
        <p:nvPicPr>
          <p:cNvPr id="4" name="Content Placeholder 3"/>
          <p:cNvPicPr>
            <a:picLocks noGrp="1" noChangeAspect="1"/>
          </p:cNvPicPr>
          <p:nvPr>
            <p:ph idx="1"/>
          </p:nvPr>
        </p:nvPicPr>
        <p:blipFill>
          <a:blip r:embed="rId2"/>
          <a:stretch>
            <a:fillRect/>
          </a:stretch>
        </p:blipFill>
        <p:spPr>
          <a:xfrm>
            <a:off x="431800" y="1690688"/>
            <a:ext cx="10515600" cy="787458"/>
          </a:xfrm>
          <a:prstGeom prst="rect">
            <a:avLst/>
          </a:prstGeom>
        </p:spPr>
      </p:pic>
      <p:pic>
        <p:nvPicPr>
          <p:cNvPr id="5" name="Picture 4"/>
          <p:cNvPicPr>
            <a:picLocks noChangeAspect="1"/>
          </p:cNvPicPr>
          <p:nvPr/>
        </p:nvPicPr>
        <p:blipFill>
          <a:blip r:embed="rId3"/>
          <a:stretch>
            <a:fillRect/>
          </a:stretch>
        </p:blipFill>
        <p:spPr>
          <a:xfrm>
            <a:off x="431800" y="2619976"/>
            <a:ext cx="10583573" cy="792549"/>
          </a:xfrm>
          <a:prstGeom prst="rect">
            <a:avLst/>
          </a:prstGeom>
        </p:spPr>
      </p:pic>
      <p:pic>
        <p:nvPicPr>
          <p:cNvPr id="6" name="Picture 5"/>
          <p:cNvPicPr>
            <a:picLocks noChangeAspect="1"/>
          </p:cNvPicPr>
          <p:nvPr/>
        </p:nvPicPr>
        <p:blipFill>
          <a:blip r:embed="rId4"/>
          <a:stretch>
            <a:fillRect/>
          </a:stretch>
        </p:blipFill>
        <p:spPr>
          <a:xfrm>
            <a:off x="431800" y="3549264"/>
            <a:ext cx="10583573" cy="792549"/>
          </a:xfrm>
          <a:prstGeom prst="rect">
            <a:avLst/>
          </a:prstGeom>
        </p:spPr>
      </p:pic>
      <p:pic>
        <p:nvPicPr>
          <p:cNvPr id="7" name="Picture 6"/>
          <p:cNvPicPr>
            <a:picLocks noChangeAspect="1"/>
          </p:cNvPicPr>
          <p:nvPr/>
        </p:nvPicPr>
        <p:blipFill>
          <a:blip r:embed="rId5"/>
          <a:stretch>
            <a:fillRect/>
          </a:stretch>
        </p:blipFill>
        <p:spPr>
          <a:xfrm>
            <a:off x="397813" y="4478552"/>
            <a:ext cx="10583573" cy="792549"/>
          </a:xfrm>
          <a:prstGeom prst="rect">
            <a:avLst/>
          </a:prstGeom>
        </p:spPr>
      </p:pic>
      <p:pic>
        <p:nvPicPr>
          <p:cNvPr id="8" name="Picture 7"/>
          <p:cNvPicPr>
            <a:picLocks noChangeAspect="1"/>
          </p:cNvPicPr>
          <p:nvPr/>
        </p:nvPicPr>
        <p:blipFill>
          <a:blip r:embed="rId6"/>
          <a:stretch>
            <a:fillRect/>
          </a:stretch>
        </p:blipFill>
        <p:spPr>
          <a:xfrm>
            <a:off x="431799" y="5407840"/>
            <a:ext cx="10583573" cy="792549"/>
          </a:xfrm>
          <a:prstGeom prst="rect">
            <a:avLst/>
          </a:prstGeom>
        </p:spPr>
      </p:pic>
    </p:spTree>
    <p:extLst>
      <p:ext uri="{BB962C8B-B14F-4D97-AF65-F5344CB8AC3E}">
        <p14:creationId xmlns:p14="http://schemas.microsoft.com/office/powerpoint/2010/main" val="19768300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Tree>
    <p:extLst>
      <p:ext uri="{BB962C8B-B14F-4D97-AF65-F5344CB8AC3E}">
        <p14:creationId xmlns:p14="http://schemas.microsoft.com/office/powerpoint/2010/main" val="14075622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Geography and Strategic Value</a:t>
            </a:r>
          </a:p>
        </p:txBody>
      </p:sp>
      <p:sp>
        <p:nvSpPr>
          <p:cNvPr id="3" name="Content Placeholder 2"/>
          <p:cNvSpPr>
            <a:spLocks noGrp="1"/>
          </p:cNvSpPr>
          <p:nvPr>
            <p:ph idx="1"/>
          </p:nvPr>
        </p:nvSpPr>
        <p:spPr/>
        <p:txBody>
          <a:bodyPr>
            <a:normAutofit fontScale="92500" lnSpcReduction="10000"/>
          </a:bodyPr>
          <a:lstStyle/>
          <a:p>
            <a:r>
              <a:rPr lang="en-US" dirty="0">
                <a:solidFill>
                  <a:srgbClr val="C00000"/>
                </a:solidFill>
              </a:rPr>
              <a:t>Pakistan lies at the crossroads of South Asia, Central Asia, and the Middle East.</a:t>
            </a:r>
          </a:p>
          <a:p>
            <a:r>
              <a:rPr lang="en-US" dirty="0">
                <a:solidFill>
                  <a:srgbClr val="C00000"/>
                </a:solidFill>
              </a:rPr>
              <a:t>This location provides immense geostrategic value, especially for trade and connectivity.</a:t>
            </a:r>
          </a:p>
          <a:p>
            <a:r>
              <a:rPr lang="en-US" dirty="0">
                <a:solidFill>
                  <a:srgbClr val="C00000"/>
                </a:solidFill>
              </a:rPr>
              <a:t>Example: CPEC (China-Pakistan Economic Corridor) positions Pakistan as a gateway to global trade.</a:t>
            </a:r>
          </a:p>
          <a:p>
            <a:r>
              <a:rPr lang="en-US" dirty="0">
                <a:solidFill>
                  <a:srgbClr val="C00000"/>
                </a:solidFill>
              </a:rPr>
              <a:t>However, this position also exposes Pakistan to regional instability, such as the Afghan war spillover and cross-border tensions with India and Iran.</a:t>
            </a:r>
          </a:p>
          <a:p>
            <a:r>
              <a:rPr lang="en-US" dirty="0">
                <a:solidFill>
                  <a:srgbClr val="C00000"/>
                </a:solidFill>
              </a:rPr>
              <a:t>Pakistan shares borders with India, Afghanistan, Iran, and China — each with its own complex dynamics.</a:t>
            </a:r>
          </a:p>
          <a:p>
            <a:r>
              <a:rPr lang="en-US" dirty="0">
                <a:solidFill>
                  <a:srgbClr val="C00000"/>
                </a:solidFill>
              </a:rPr>
              <a:t>Source: South Asia Center, Atlantic Council (2023)</a:t>
            </a:r>
          </a:p>
          <a:p>
            <a:endParaRPr lang="en-US" dirty="0"/>
          </a:p>
        </p:txBody>
      </p:sp>
    </p:spTree>
    <p:extLst>
      <p:ext uri="{BB962C8B-B14F-4D97-AF65-F5344CB8AC3E}">
        <p14:creationId xmlns:p14="http://schemas.microsoft.com/office/powerpoint/2010/main" val="38517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Islamic Identity and the Two-Nation Theory</a:t>
            </a:r>
          </a:p>
        </p:txBody>
      </p:sp>
      <p:sp>
        <p:nvSpPr>
          <p:cNvPr id="3" name="Content Placeholder 2"/>
          <p:cNvSpPr>
            <a:spLocks noGrp="1"/>
          </p:cNvSpPr>
          <p:nvPr>
            <p:ph idx="1"/>
          </p:nvPr>
        </p:nvSpPr>
        <p:spPr/>
        <p:txBody>
          <a:bodyPr/>
          <a:lstStyle/>
          <a:p>
            <a:r>
              <a:rPr lang="en-US" dirty="0">
                <a:solidFill>
                  <a:srgbClr val="C00000"/>
                </a:solidFill>
              </a:rPr>
              <a:t>Pakistan was founded on the Two-Nation Theory, defining its identity as a homeland for Muslims of South Asia.</a:t>
            </a:r>
          </a:p>
          <a:p>
            <a:r>
              <a:rPr lang="en-US" dirty="0">
                <a:solidFill>
                  <a:srgbClr val="C00000"/>
                </a:solidFill>
              </a:rPr>
              <a:t>This ideological foundation shapes its foreign policy alignments, especially with Muslim-majority countries.</a:t>
            </a:r>
          </a:p>
          <a:p>
            <a:r>
              <a:rPr lang="en-US" dirty="0">
                <a:solidFill>
                  <a:srgbClr val="C00000"/>
                </a:solidFill>
              </a:rPr>
              <a:t>Pakistan supports Muslim causes globally — such as Palestine and Kashmir.</a:t>
            </a:r>
          </a:p>
          <a:p>
            <a:r>
              <a:rPr lang="en-US" dirty="0">
                <a:solidFill>
                  <a:srgbClr val="C00000"/>
                </a:solidFill>
              </a:rPr>
              <a:t>It plays an active role in the Organization of Islamic Cooperation (OIC).</a:t>
            </a:r>
          </a:p>
          <a:p>
            <a:r>
              <a:rPr lang="en-US" dirty="0">
                <a:solidFill>
                  <a:srgbClr val="C00000"/>
                </a:solidFill>
              </a:rPr>
              <a:t>Example: Pakistan led the UN resolution on Islamophobia in 2022.</a:t>
            </a:r>
          </a:p>
          <a:p>
            <a:r>
              <a:rPr lang="en-US" dirty="0">
                <a:solidFill>
                  <a:srgbClr val="C00000"/>
                </a:solidFill>
              </a:rPr>
              <a:t>Source: Ministry of Foreign Affairs Pakistan</a:t>
            </a:r>
          </a:p>
          <a:p>
            <a:endParaRPr lang="en-US" dirty="0"/>
          </a:p>
        </p:txBody>
      </p:sp>
    </p:spTree>
    <p:extLst>
      <p:ext uri="{BB962C8B-B14F-4D97-AF65-F5344CB8AC3E}">
        <p14:creationId xmlns:p14="http://schemas.microsoft.com/office/powerpoint/2010/main" val="5472472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Security-Centric Foreign Policy</a:t>
            </a:r>
          </a:p>
        </p:txBody>
      </p:sp>
      <p:sp>
        <p:nvSpPr>
          <p:cNvPr id="3" name="Content Placeholder 2"/>
          <p:cNvSpPr>
            <a:spLocks noGrp="1"/>
          </p:cNvSpPr>
          <p:nvPr>
            <p:ph idx="1"/>
          </p:nvPr>
        </p:nvSpPr>
        <p:spPr/>
        <p:txBody>
          <a:bodyPr>
            <a:normAutofit fontScale="92500" lnSpcReduction="10000"/>
          </a:bodyPr>
          <a:lstStyle/>
          <a:p>
            <a:r>
              <a:rPr lang="en-US" dirty="0"/>
              <a:t>Pakistan has fought four wars with India (1948, 1965, 1971, Kargil 1999), deeply embedding security concerns.</a:t>
            </a:r>
          </a:p>
          <a:p>
            <a:r>
              <a:rPr lang="en-US" dirty="0"/>
              <a:t>Internal threats like TTP militancy, Baloch insurgency, and sectarian violence drive a militarized foreign outlook.</a:t>
            </a:r>
          </a:p>
          <a:p>
            <a:r>
              <a:rPr lang="en-US" dirty="0"/>
              <a:t>Proximity to Afghanistan's instability has shaped refugee, border, and Taliban policy.</a:t>
            </a:r>
          </a:p>
          <a:p>
            <a:r>
              <a:rPr lang="en-US" dirty="0"/>
              <a:t>Example: Alliances like SEATO (1954) and CENTO (1955) reflect past security alignments.</a:t>
            </a:r>
          </a:p>
          <a:p>
            <a:r>
              <a:rPr lang="en-US" dirty="0"/>
              <a:t>Ongoing defense cooperation with China, especially in CPEC and Gwadar, remains crucial.</a:t>
            </a:r>
          </a:p>
          <a:p>
            <a:r>
              <a:rPr lang="en-US" dirty="0"/>
              <a:t>Source: Pakistan Institute for Peace Studies (PIPS)</a:t>
            </a:r>
          </a:p>
        </p:txBody>
      </p:sp>
    </p:spTree>
    <p:extLst>
      <p:ext uri="{BB962C8B-B14F-4D97-AF65-F5344CB8AC3E}">
        <p14:creationId xmlns:p14="http://schemas.microsoft.com/office/powerpoint/2010/main" val="96448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Economy as a Limiting Factor</a:t>
            </a:r>
          </a:p>
        </p:txBody>
      </p:sp>
      <p:sp>
        <p:nvSpPr>
          <p:cNvPr id="3" name="Content Placeholder 2"/>
          <p:cNvSpPr>
            <a:spLocks noGrp="1"/>
          </p:cNvSpPr>
          <p:nvPr>
            <p:ph idx="1"/>
          </p:nvPr>
        </p:nvSpPr>
        <p:spPr/>
        <p:txBody>
          <a:bodyPr>
            <a:normAutofit fontScale="92500"/>
          </a:bodyPr>
          <a:lstStyle/>
          <a:p>
            <a:r>
              <a:rPr lang="en-US" dirty="0"/>
              <a:t>Pakistan faces chronic economic instability, with </a:t>
            </a:r>
            <a:r>
              <a:rPr lang="en-US" b="1" dirty="0">
                <a:solidFill>
                  <a:srgbClr val="C00000"/>
                </a:solidFill>
              </a:rPr>
              <a:t>recurring current account deficits and high debt servicing.</a:t>
            </a:r>
          </a:p>
          <a:p>
            <a:r>
              <a:rPr lang="en-US" dirty="0"/>
              <a:t>Foreign policy flexibility is restricted due to </a:t>
            </a:r>
            <a:r>
              <a:rPr lang="en-US" b="1" dirty="0">
                <a:solidFill>
                  <a:srgbClr val="C00000"/>
                </a:solidFill>
              </a:rPr>
              <a:t>reliance on IMF bailouts and foreign aid.</a:t>
            </a:r>
          </a:p>
          <a:p>
            <a:r>
              <a:rPr lang="en-US" b="1" dirty="0">
                <a:solidFill>
                  <a:srgbClr val="C00000"/>
                </a:solidFill>
              </a:rPr>
              <a:t>Remittances </a:t>
            </a:r>
            <a:r>
              <a:rPr lang="en-US" dirty="0"/>
              <a:t>are a key economic pillar, especially from the Gulf region.</a:t>
            </a:r>
          </a:p>
          <a:p>
            <a:r>
              <a:rPr lang="en-US" dirty="0"/>
              <a:t>Example: The 2023 IMF bailout of $3 billion came with tough policy conditions.</a:t>
            </a:r>
          </a:p>
          <a:p>
            <a:r>
              <a:rPr lang="en-US" b="1" dirty="0">
                <a:solidFill>
                  <a:srgbClr val="C00000"/>
                </a:solidFill>
              </a:rPr>
              <a:t>Export base remains limited to low value-added textiles, reducing strategic leverage.</a:t>
            </a:r>
          </a:p>
          <a:p>
            <a:r>
              <a:rPr lang="en-US" dirty="0"/>
              <a:t>Source: State Bank of Pakistan, IMF Reports (2023)</a:t>
            </a:r>
          </a:p>
          <a:p>
            <a:endParaRPr lang="en-US" dirty="0"/>
          </a:p>
        </p:txBody>
      </p:sp>
    </p:spTree>
    <p:extLst>
      <p:ext uri="{BB962C8B-B14F-4D97-AF65-F5344CB8AC3E}">
        <p14:creationId xmlns:p14="http://schemas.microsoft.com/office/powerpoint/2010/main" val="302175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Shifts and Realignment</a:t>
            </a:r>
          </a:p>
        </p:txBody>
      </p:sp>
      <p:sp>
        <p:nvSpPr>
          <p:cNvPr id="3" name="Content Placeholder 2"/>
          <p:cNvSpPr>
            <a:spLocks noGrp="1"/>
          </p:cNvSpPr>
          <p:nvPr>
            <p:ph idx="1"/>
          </p:nvPr>
        </p:nvSpPr>
        <p:spPr/>
        <p:txBody>
          <a:bodyPr>
            <a:normAutofit fontScale="92500"/>
          </a:bodyPr>
          <a:lstStyle/>
          <a:p>
            <a:r>
              <a:rPr lang="en-US" dirty="0"/>
              <a:t>During the Cold War, Pakistan was a key US ally (e.g., in the Afghan Jihad).</a:t>
            </a:r>
          </a:p>
          <a:p>
            <a:r>
              <a:rPr lang="en-US" dirty="0"/>
              <a:t>Post-2000s, Pakistan began tilting towards China (especially after US trust deficit post-2011 Osama bin Laden raid).</a:t>
            </a:r>
          </a:p>
          <a:p>
            <a:r>
              <a:rPr lang="en-US" dirty="0"/>
              <a:t>Now balancing ties with China (CPEC), the US (security aid), Russia (energy cooperation), and OIC (identity politics).</a:t>
            </a:r>
          </a:p>
          <a:p>
            <a:r>
              <a:rPr lang="en-US" dirty="0"/>
              <a:t>Example: Since 2015, CPEC has redefined Pakistan's strategic posture toward the East.</a:t>
            </a:r>
          </a:p>
          <a:p>
            <a:r>
              <a:rPr lang="en-US" dirty="0"/>
              <a:t>Pakistan maintains a non-aligned but pragmatic stance in shifting global dynamics.</a:t>
            </a:r>
          </a:p>
          <a:p>
            <a:r>
              <a:rPr lang="en-US" dirty="0"/>
              <a:t>Source: Foreign Policy Journal, SIPRI Database</a:t>
            </a:r>
          </a:p>
          <a:p>
            <a:endParaRPr lang="en-US" dirty="0"/>
          </a:p>
        </p:txBody>
      </p:sp>
    </p:spTree>
    <p:extLst>
      <p:ext uri="{BB962C8B-B14F-4D97-AF65-F5344CB8AC3E}">
        <p14:creationId xmlns:p14="http://schemas.microsoft.com/office/powerpoint/2010/main" val="307040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664422" cy="5658357"/>
          </a:xfrm>
          <a:prstGeom prst="rect">
            <a:avLst/>
          </a:prstGeom>
        </p:spPr>
      </p:pic>
      <p:pic>
        <p:nvPicPr>
          <p:cNvPr id="3" name="Picture 2"/>
          <p:cNvPicPr>
            <a:picLocks noChangeAspect="1"/>
          </p:cNvPicPr>
          <p:nvPr/>
        </p:nvPicPr>
        <p:blipFill>
          <a:blip r:embed="rId3"/>
          <a:stretch>
            <a:fillRect/>
          </a:stretch>
        </p:blipFill>
        <p:spPr>
          <a:xfrm>
            <a:off x="6316302" y="0"/>
            <a:ext cx="5875698" cy="6858000"/>
          </a:xfrm>
          <a:prstGeom prst="rect">
            <a:avLst/>
          </a:prstGeom>
        </p:spPr>
      </p:pic>
      <p:pic>
        <p:nvPicPr>
          <p:cNvPr id="4" name="Picture 3"/>
          <p:cNvPicPr>
            <a:picLocks noChangeAspect="1"/>
          </p:cNvPicPr>
          <p:nvPr/>
        </p:nvPicPr>
        <p:blipFill>
          <a:blip r:embed="rId4"/>
          <a:stretch>
            <a:fillRect/>
          </a:stretch>
        </p:blipFill>
        <p:spPr>
          <a:xfrm rot="20315002">
            <a:off x="1809126" y="737264"/>
            <a:ext cx="5074989" cy="5482775"/>
          </a:xfrm>
          <a:prstGeom prst="rect">
            <a:avLst/>
          </a:prstGeom>
        </p:spPr>
      </p:pic>
      <p:pic>
        <p:nvPicPr>
          <p:cNvPr id="5" name="Picture 4"/>
          <p:cNvPicPr>
            <a:picLocks noChangeAspect="1"/>
          </p:cNvPicPr>
          <p:nvPr/>
        </p:nvPicPr>
        <p:blipFill>
          <a:blip r:embed="rId5"/>
          <a:stretch>
            <a:fillRect/>
          </a:stretch>
        </p:blipFill>
        <p:spPr>
          <a:xfrm rot="1752235">
            <a:off x="3698845" y="1149327"/>
            <a:ext cx="5918582" cy="4634787"/>
          </a:xfrm>
          <a:prstGeom prst="rect">
            <a:avLst/>
          </a:prstGeom>
        </p:spPr>
      </p:pic>
    </p:spTree>
    <p:extLst>
      <p:ext uri="{BB962C8B-B14F-4D97-AF65-F5344CB8AC3E}">
        <p14:creationId xmlns:p14="http://schemas.microsoft.com/office/powerpoint/2010/main" val="24801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Tree>
    <p:extLst>
      <p:ext uri="{BB962C8B-B14F-4D97-AF65-F5344CB8AC3E}">
        <p14:creationId xmlns:p14="http://schemas.microsoft.com/office/powerpoint/2010/main" val="40243512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1947–1958 — Alignment with the West</a:t>
            </a:r>
          </a:p>
        </p:txBody>
      </p:sp>
      <p:sp>
        <p:nvSpPr>
          <p:cNvPr id="3" name="Content Placeholder 2"/>
          <p:cNvSpPr>
            <a:spLocks noGrp="1"/>
          </p:cNvSpPr>
          <p:nvPr>
            <p:ph idx="1"/>
          </p:nvPr>
        </p:nvSpPr>
        <p:spPr/>
        <p:txBody>
          <a:bodyPr/>
          <a:lstStyle/>
          <a:p>
            <a:r>
              <a:rPr lang="en-US" dirty="0"/>
              <a:t>Pakistan pursued Western alliances to counterbalance India and secure external support.</a:t>
            </a:r>
          </a:p>
          <a:p>
            <a:r>
              <a:rPr lang="en-US" dirty="0"/>
              <a:t>Joined SEATO (1954) and CENTO (1955) as part of the US-led anti-communist bloc.</a:t>
            </a:r>
          </a:p>
          <a:p>
            <a:r>
              <a:rPr lang="en-US" dirty="0"/>
              <a:t>Focus was on military and economic aid, not regional integration.</a:t>
            </a:r>
          </a:p>
          <a:p>
            <a:r>
              <a:rPr lang="en-US" dirty="0"/>
              <a:t>Foreign policy largely India-centric and influenced by Cold War polarity.</a:t>
            </a:r>
          </a:p>
          <a:p>
            <a:r>
              <a:rPr lang="en-US" dirty="0"/>
              <a:t>Example: US-Pakistan Military Assistance Agreement (1954)</a:t>
            </a:r>
          </a:p>
          <a:p>
            <a:r>
              <a:rPr lang="en-US" dirty="0"/>
              <a:t>Source: South Asia Center – Atlantic Council</a:t>
            </a:r>
          </a:p>
          <a:p>
            <a:endParaRPr lang="en-US" dirty="0"/>
          </a:p>
        </p:txBody>
      </p:sp>
    </p:spTree>
    <p:extLst>
      <p:ext uri="{BB962C8B-B14F-4D97-AF65-F5344CB8AC3E}">
        <p14:creationId xmlns:p14="http://schemas.microsoft.com/office/powerpoint/2010/main" val="13945045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1958–1971 — Controlled Diplomacy &amp; China Ties</a:t>
            </a:r>
          </a:p>
        </p:txBody>
      </p:sp>
      <p:sp>
        <p:nvSpPr>
          <p:cNvPr id="3" name="Content Placeholder 2"/>
          <p:cNvSpPr>
            <a:spLocks noGrp="1"/>
          </p:cNvSpPr>
          <p:nvPr>
            <p:ph idx="1"/>
          </p:nvPr>
        </p:nvSpPr>
        <p:spPr/>
        <p:txBody>
          <a:bodyPr/>
          <a:lstStyle/>
          <a:p>
            <a:r>
              <a:rPr lang="en-US" dirty="0"/>
              <a:t>Ayub Khan's military regime maintained strong ties with the West.</a:t>
            </a:r>
          </a:p>
          <a:p>
            <a:r>
              <a:rPr lang="en-US" dirty="0"/>
              <a:t>But also initiated Pakistan's historic outreach to China (Sino-Pak relations started mid-60s).</a:t>
            </a:r>
          </a:p>
          <a:p>
            <a:r>
              <a:rPr lang="en-US" dirty="0"/>
              <a:t>1965 Indo-Pak war caused a cooling of relations with the US.</a:t>
            </a:r>
          </a:p>
          <a:p>
            <a:r>
              <a:rPr lang="en-US" dirty="0"/>
              <a:t>Pakistan played mediator between China and the US (Nixon-Kissinger visit groundwork).</a:t>
            </a:r>
          </a:p>
          <a:p>
            <a:r>
              <a:rPr lang="en-US" dirty="0"/>
              <a:t>Source: Foreign Policy Archives, Pakistan Studies Centre</a:t>
            </a:r>
          </a:p>
          <a:p>
            <a:endParaRPr lang="en-US" dirty="0"/>
          </a:p>
        </p:txBody>
      </p:sp>
    </p:spTree>
    <p:extLst>
      <p:ext uri="{BB962C8B-B14F-4D97-AF65-F5344CB8AC3E}">
        <p14:creationId xmlns:p14="http://schemas.microsoft.com/office/powerpoint/2010/main" val="4148108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1971–1988 — Islamic Bloc &amp; Afghan Jihad</a:t>
            </a:r>
          </a:p>
        </p:txBody>
      </p:sp>
      <p:sp>
        <p:nvSpPr>
          <p:cNvPr id="3" name="Content Placeholder 2"/>
          <p:cNvSpPr>
            <a:spLocks noGrp="1"/>
          </p:cNvSpPr>
          <p:nvPr>
            <p:ph idx="1"/>
          </p:nvPr>
        </p:nvSpPr>
        <p:spPr/>
        <p:txBody>
          <a:bodyPr/>
          <a:lstStyle/>
          <a:p>
            <a:r>
              <a:rPr lang="en-US" dirty="0"/>
              <a:t>Post-1971, under Zulfiqar Ali Bhutto, Pakistan shifted toward the Islamic world.</a:t>
            </a:r>
          </a:p>
          <a:p>
            <a:r>
              <a:rPr lang="en-US" dirty="0"/>
              <a:t>Hosted OIC Summit in Lahore (1974) to strengthen Muslim solidarity.</a:t>
            </a:r>
          </a:p>
          <a:p>
            <a:r>
              <a:rPr lang="en-US" dirty="0"/>
              <a:t>Under Zia-</a:t>
            </a:r>
            <a:r>
              <a:rPr lang="en-US" dirty="0" err="1"/>
              <a:t>ul</a:t>
            </a:r>
            <a:r>
              <a:rPr lang="en-US" dirty="0"/>
              <a:t>-</a:t>
            </a:r>
            <a:r>
              <a:rPr lang="en-US" dirty="0" err="1"/>
              <a:t>Haq</a:t>
            </a:r>
            <a:r>
              <a:rPr lang="en-US" dirty="0"/>
              <a:t>, Pakistan became frontline state in the US-Soviet Afghan war.</a:t>
            </a:r>
          </a:p>
          <a:p>
            <a:r>
              <a:rPr lang="en-US" dirty="0"/>
              <a:t>Massive influx of US aid, weapons, and Afghan refugees.</a:t>
            </a:r>
          </a:p>
          <a:p>
            <a:r>
              <a:rPr lang="en-US" dirty="0"/>
              <a:t>Source: Institute of Strategic Studies Islamabad (ISSI)</a:t>
            </a:r>
          </a:p>
          <a:p>
            <a:endParaRPr lang="en-US" dirty="0"/>
          </a:p>
        </p:txBody>
      </p:sp>
    </p:spTree>
    <p:extLst>
      <p:ext uri="{BB962C8B-B14F-4D97-AF65-F5344CB8AC3E}">
        <p14:creationId xmlns:p14="http://schemas.microsoft.com/office/powerpoint/2010/main" val="23408756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1989–2001 — Strategic Drift &amp; Nuclear Posture</a:t>
            </a:r>
          </a:p>
        </p:txBody>
      </p:sp>
      <p:sp>
        <p:nvSpPr>
          <p:cNvPr id="3" name="Content Placeholder 2"/>
          <p:cNvSpPr>
            <a:spLocks noGrp="1"/>
          </p:cNvSpPr>
          <p:nvPr>
            <p:ph idx="1"/>
          </p:nvPr>
        </p:nvSpPr>
        <p:spPr/>
        <p:txBody>
          <a:bodyPr/>
          <a:lstStyle/>
          <a:p>
            <a:r>
              <a:rPr lang="en-US" dirty="0"/>
              <a:t>Post-Cold War, Pakistan’s relevance declined globally.</a:t>
            </a:r>
          </a:p>
          <a:p>
            <a:r>
              <a:rPr lang="en-US" dirty="0"/>
              <a:t>1998 nuclear tests led to global sanctions.</a:t>
            </a:r>
          </a:p>
          <a:p>
            <a:r>
              <a:rPr lang="en-US" dirty="0"/>
              <a:t>Kargil conflict (1999) further tarnished Pakistan's global image.</a:t>
            </a:r>
          </a:p>
          <a:p>
            <a:r>
              <a:rPr lang="en-US" dirty="0"/>
              <a:t>Pakistan became increasingly isolated diplomatically.</a:t>
            </a:r>
          </a:p>
          <a:p>
            <a:r>
              <a:rPr lang="en-US" dirty="0"/>
              <a:t>Source: SIPRI, Brookings Institution</a:t>
            </a:r>
          </a:p>
          <a:p>
            <a:endParaRPr lang="en-US" dirty="0"/>
          </a:p>
        </p:txBody>
      </p:sp>
    </p:spTree>
    <p:extLst>
      <p:ext uri="{BB962C8B-B14F-4D97-AF65-F5344CB8AC3E}">
        <p14:creationId xmlns:p14="http://schemas.microsoft.com/office/powerpoint/2010/main" val="29103932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2001–2018 — War on Terror &amp; Duality</a:t>
            </a:r>
          </a:p>
        </p:txBody>
      </p:sp>
      <p:sp>
        <p:nvSpPr>
          <p:cNvPr id="3" name="Content Placeholder 2"/>
          <p:cNvSpPr>
            <a:spLocks noGrp="1"/>
          </p:cNvSpPr>
          <p:nvPr>
            <p:ph idx="1"/>
          </p:nvPr>
        </p:nvSpPr>
        <p:spPr/>
        <p:txBody>
          <a:bodyPr/>
          <a:lstStyle/>
          <a:p>
            <a:r>
              <a:rPr lang="en-US" dirty="0"/>
              <a:t>After 9/11, Pakistan became a major non-NATO ally of the US.</a:t>
            </a:r>
          </a:p>
          <a:p>
            <a:r>
              <a:rPr lang="en-US" dirty="0"/>
              <a:t>Received billions in aid, but trust deficit grew.</a:t>
            </a:r>
          </a:p>
          <a:p>
            <a:r>
              <a:rPr lang="en-US" dirty="0"/>
              <a:t>Accusations of double game: helping US while tolerating Taliban sanctuaries.</a:t>
            </a:r>
          </a:p>
          <a:p>
            <a:r>
              <a:rPr lang="en-US" dirty="0"/>
              <a:t>2011 OBL raid in Abbottabad deeply damaged Pakistan-US relations.</a:t>
            </a:r>
          </a:p>
          <a:p>
            <a:r>
              <a:rPr lang="en-US" dirty="0"/>
              <a:t>Source: US Congressional Research Service, BBC Timeline</a:t>
            </a:r>
          </a:p>
        </p:txBody>
      </p:sp>
    </p:spTree>
    <p:extLst>
      <p:ext uri="{BB962C8B-B14F-4D97-AF65-F5344CB8AC3E}">
        <p14:creationId xmlns:p14="http://schemas.microsoft.com/office/powerpoint/2010/main" val="14675828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2018–Present — Pivot to Geo-economics</a:t>
            </a:r>
          </a:p>
        </p:txBody>
      </p:sp>
      <p:sp>
        <p:nvSpPr>
          <p:cNvPr id="3" name="Content Placeholder 2"/>
          <p:cNvSpPr>
            <a:spLocks noGrp="1"/>
          </p:cNvSpPr>
          <p:nvPr>
            <p:ph idx="1"/>
          </p:nvPr>
        </p:nvSpPr>
        <p:spPr/>
        <p:txBody>
          <a:bodyPr/>
          <a:lstStyle/>
          <a:p>
            <a:r>
              <a:rPr lang="en-US" dirty="0"/>
              <a:t>Under Imran Khan’s government, focus shifted to economic diplomacy.</a:t>
            </a:r>
          </a:p>
          <a:p>
            <a:r>
              <a:rPr lang="en-US" dirty="0"/>
              <a:t>Emphasis on CPEC, regional trade, and connectivity with Central Asia.</a:t>
            </a:r>
          </a:p>
          <a:p>
            <a:r>
              <a:rPr lang="en-US" dirty="0"/>
              <a:t>Ties with the US cooled, while ties with China and Gulf countries deepened.</a:t>
            </a:r>
          </a:p>
          <a:p>
            <a:r>
              <a:rPr lang="en-US" dirty="0"/>
              <a:t>Promotion of geo-economics over geostrategic in official doctrine.</a:t>
            </a:r>
          </a:p>
          <a:p>
            <a:r>
              <a:rPr lang="en-US" dirty="0"/>
              <a:t>Source: Pakistan Foreign Office Policy Brief (2021), Dawn News</a:t>
            </a:r>
          </a:p>
          <a:p>
            <a:endParaRPr lang="en-US" dirty="0"/>
          </a:p>
        </p:txBody>
      </p:sp>
    </p:spTree>
    <p:extLst>
      <p:ext uri="{BB962C8B-B14F-4D97-AF65-F5344CB8AC3E}">
        <p14:creationId xmlns:p14="http://schemas.microsoft.com/office/powerpoint/2010/main" val="1892830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2025 UPDATE</a:t>
            </a:r>
            <a:endParaRPr lang="en-US" dirty="0"/>
          </a:p>
        </p:txBody>
      </p:sp>
      <p:pic>
        <p:nvPicPr>
          <p:cNvPr id="4" name="Content Placeholder 3"/>
          <p:cNvPicPr>
            <a:picLocks noGrp="1" noChangeAspect="1"/>
          </p:cNvPicPr>
          <p:nvPr>
            <p:ph idx="1"/>
          </p:nvPr>
        </p:nvPicPr>
        <p:blipFill>
          <a:blip r:embed="rId2"/>
          <a:stretch>
            <a:fillRect/>
          </a:stretch>
        </p:blipFill>
        <p:spPr>
          <a:xfrm>
            <a:off x="3203912" y="1690688"/>
            <a:ext cx="5099578" cy="2855764"/>
          </a:xfrm>
          <a:prstGeom prst="rect">
            <a:avLst/>
          </a:prstGeom>
        </p:spPr>
      </p:pic>
      <p:sp>
        <p:nvSpPr>
          <p:cNvPr id="5" name="TextBox 4"/>
          <p:cNvSpPr txBox="1"/>
          <p:nvPr/>
        </p:nvSpPr>
        <p:spPr>
          <a:xfrm>
            <a:off x="766618" y="4922982"/>
            <a:ext cx="10843491" cy="1938992"/>
          </a:xfrm>
          <a:prstGeom prst="rect">
            <a:avLst/>
          </a:prstGeom>
          <a:noFill/>
        </p:spPr>
        <p:txBody>
          <a:bodyPr wrap="square" rtlCol="0">
            <a:spAutoFit/>
          </a:bodyPr>
          <a:lstStyle/>
          <a:p>
            <a:pPr algn="ctr"/>
            <a:r>
              <a:rPr lang="en-US" sz="4000" b="1" dirty="0" err="1" smtClean="0">
                <a:solidFill>
                  <a:srgbClr val="C00000"/>
                </a:solidFill>
              </a:rPr>
              <a:t>Yahan</a:t>
            </a:r>
            <a:r>
              <a:rPr lang="en-US" sz="4000" b="1" dirty="0" smtClean="0">
                <a:solidFill>
                  <a:srgbClr val="C00000"/>
                </a:solidFill>
              </a:rPr>
              <a:t> </a:t>
            </a:r>
            <a:r>
              <a:rPr lang="en-US" sz="4000" b="1" dirty="0" err="1" smtClean="0">
                <a:solidFill>
                  <a:srgbClr val="C00000"/>
                </a:solidFill>
              </a:rPr>
              <a:t>bhi</a:t>
            </a:r>
            <a:r>
              <a:rPr lang="en-US" sz="4000" b="1" dirty="0" smtClean="0">
                <a:solidFill>
                  <a:srgbClr val="C00000"/>
                </a:solidFill>
              </a:rPr>
              <a:t> ho </a:t>
            </a:r>
            <a:r>
              <a:rPr lang="en-US" sz="4000" b="1" dirty="0" err="1" smtClean="0">
                <a:solidFill>
                  <a:srgbClr val="C00000"/>
                </a:solidFill>
              </a:rPr>
              <a:t>ga</a:t>
            </a:r>
            <a:r>
              <a:rPr lang="en-US" sz="4000" b="1" dirty="0" smtClean="0">
                <a:solidFill>
                  <a:srgbClr val="C00000"/>
                </a:solidFill>
              </a:rPr>
              <a:t>….</a:t>
            </a:r>
            <a:r>
              <a:rPr lang="en-US" sz="4000" b="1" dirty="0" err="1" smtClean="0">
                <a:solidFill>
                  <a:srgbClr val="C00000"/>
                </a:solidFill>
              </a:rPr>
              <a:t>wahan</a:t>
            </a:r>
            <a:r>
              <a:rPr lang="en-US" sz="4000" b="1" dirty="0" smtClean="0">
                <a:solidFill>
                  <a:srgbClr val="C00000"/>
                </a:solidFill>
              </a:rPr>
              <a:t> </a:t>
            </a:r>
            <a:r>
              <a:rPr lang="en-US" sz="4000" b="1" dirty="0" err="1" smtClean="0">
                <a:solidFill>
                  <a:srgbClr val="C00000"/>
                </a:solidFill>
              </a:rPr>
              <a:t>bhi</a:t>
            </a:r>
            <a:r>
              <a:rPr lang="en-US" sz="4000" b="1" dirty="0" smtClean="0">
                <a:solidFill>
                  <a:srgbClr val="C00000"/>
                </a:solidFill>
              </a:rPr>
              <a:t> ho </a:t>
            </a:r>
            <a:r>
              <a:rPr lang="en-US" sz="4000" b="1" dirty="0" err="1" smtClean="0">
                <a:solidFill>
                  <a:srgbClr val="C00000"/>
                </a:solidFill>
              </a:rPr>
              <a:t>ga</a:t>
            </a:r>
            <a:r>
              <a:rPr lang="en-US" sz="4000" b="1" dirty="0" smtClean="0">
                <a:solidFill>
                  <a:srgbClr val="C00000"/>
                </a:solidFill>
              </a:rPr>
              <a:t>….</a:t>
            </a:r>
          </a:p>
          <a:p>
            <a:pPr algn="ctr"/>
            <a:r>
              <a:rPr lang="en-US" sz="4000" b="1" dirty="0" smtClean="0">
                <a:solidFill>
                  <a:srgbClr val="C00000"/>
                </a:solidFill>
              </a:rPr>
              <a:t>Ab to </a:t>
            </a:r>
            <a:r>
              <a:rPr lang="en-US" sz="4000" b="1" dirty="0" err="1" smtClean="0">
                <a:solidFill>
                  <a:srgbClr val="C00000"/>
                </a:solidFill>
              </a:rPr>
              <a:t>saray</a:t>
            </a:r>
            <a:r>
              <a:rPr lang="en-US" sz="4000" b="1" dirty="0" smtClean="0">
                <a:solidFill>
                  <a:srgbClr val="C00000"/>
                </a:solidFill>
              </a:rPr>
              <a:t> </a:t>
            </a:r>
            <a:r>
              <a:rPr lang="en-US" sz="4000" b="1" dirty="0" err="1" smtClean="0">
                <a:solidFill>
                  <a:srgbClr val="C00000"/>
                </a:solidFill>
              </a:rPr>
              <a:t>jahan</a:t>
            </a:r>
            <a:r>
              <a:rPr lang="en-US" sz="4000" b="1" dirty="0" smtClean="0">
                <a:solidFill>
                  <a:srgbClr val="C00000"/>
                </a:solidFill>
              </a:rPr>
              <a:t> </a:t>
            </a:r>
            <a:r>
              <a:rPr lang="en-US" sz="4000" b="1" dirty="0" err="1" smtClean="0">
                <a:solidFill>
                  <a:srgbClr val="C00000"/>
                </a:solidFill>
              </a:rPr>
              <a:t>mein</a:t>
            </a:r>
            <a:r>
              <a:rPr lang="en-US" sz="4000" b="1" dirty="0" smtClean="0">
                <a:solidFill>
                  <a:srgbClr val="C00000"/>
                </a:solidFill>
              </a:rPr>
              <a:t> ho </a:t>
            </a:r>
            <a:r>
              <a:rPr lang="en-US" sz="4000" b="1" dirty="0" err="1" smtClean="0">
                <a:solidFill>
                  <a:srgbClr val="C00000"/>
                </a:solidFill>
              </a:rPr>
              <a:t>ga</a:t>
            </a:r>
            <a:endParaRPr lang="en-US" sz="4000" b="1" dirty="0" smtClean="0">
              <a:solidFill>
                <a:srgbClr val="C00000"/>
              </a:solidFill>
            </a:endParaRPr>
          </a:p>
          <a:p>
            <a:pPr algn="ctr"/>
            <a:r>
              <a:rPr lang="en-US" sz="4000" b="1" dirty="0" smtClean="0">
                <a:solidFill>
                  <a:srgbClr val="C00000"/>
                </a:solidFill>
              </a:rPr>
              <a:t>Kya???</a:t>
            </a:r>
            <a:endParaRPr lang="en-US" sz="4000" b="1" dirty="0">
              <a:solidFill>
                <a:srgbClr val="C00000"/>
              </a:solidFill>
            </a:endParaRPr>
          </a:p>
        </p:txBody>
      </p:sp>
    </p:spTree>
    <p:extLst>
      <p:ext uri="{BB962C8B-B14F-4D97-AF65-F5344CB8AC3E}">
        <p14:creationId xmlns:p14="http://schemas.microsoft.com/office/powerpoint/2010/main" val="13555789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India Conflict 2025</a:t>
            </a:r>
            <a:endParaRPr lang="en-US" dirty="0"/>
          </a:p>
        </p:txBody>
      </p:sp>
      <p:sp>
        <p:nvSpPr>
          <p:cNvPr id="3" name="Content Placeholder 2"/>
          <p:cNvSpPr>
            <a:spLocks noGrp="1"/>
          </p:cNvSpPr>
          <p:nvPr>
            <p:ph idx="1"/>
          </p:nvPr>
        </p:nvSpPr>
        <p:spPr/>
        <p:txBody>
          <a:bodyPr/>
          <a:lstStyle/>
          <a:p>
            <a:r>
              <a:rPr lang="en-US" dirty="0" smtClean="0"/>
              <a:t>Close ties with China</a:t>
            </a:r>
          </a:p>
          <a:p>
            <a:r>
              <a:rPr lang="en-US" dirty="0" smtClean="0"/>
              <a:t>Close ties with Türkiye and Azerbaijan</a:t>
            </a:r>
          </a:p>
          <a:p>
            <a:r>
              <a:rPr lang="en-US" dirty="0" smtClean="0"/>
              <a:t>USA growing warmth towards Pakistan</a:t>
            </a:r>
          </a:p>
          <a:p>
            <a:r>
              <a:rPr lang="en-US" dirty="0" smtClean="0"/>
              <a:t>Inclusion in the ranks of Muslim Leadership</a:t>
            </a:r>
          </a:p>
          <a:p>
            <a:pPr lvl="1"/>
            <a:r>
              <a:rPr lang="en-US" dirty="0" smtClean="0"/>
              <a:t>Gaza Plan Formulation</a:t>
            </a:r>
          </a:p>
          <a:p>
            <a:r>
              <a:rPr lang="en-US" dirty="0" smtClean="0"/>
              <a:t>Pak-KSA Defence Pact</a:t>
            </a:r>
            <a:endParaRPr lang="en-US" dirty="0"/>
          </a:p>
        </p:txBody>
      </p:sp>
    </p:spTree>
    <p:extLst>
      <p:ext uri="{BB962C8B-B14F-4D97-AF65-F5344CB8AC3E}">
        <p14:creationId xmlns:p14="http://schemas.microsoft.com/office/powerpoint/2010/main" val="12381148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Pakistan Benefit from them?</a:t>
            </a:r>
            <a:endParaRPr lang="en-US" dirty="0"/>
          </a:p>
        </p:txBody>
      </p:sp>
      <p:sp>
        <p:nvSpPr>
          <p:cNvPr id="3" name="Content Placeholder 2"/>
          <p:cNvSpPr>
            <a:spLocks noGrp="1"/>
          </p:cNvSpPr>
          <p:nvPr>
            <p:ph idx="1"/>
          </p:nvPr>
        </p:nvSpPr>
        <p:spPr/>
        <p:txBody>
          <a:bodyPr/>
          <a:lstStyle/>
          <a:p>
            <a:r>
              <a:rPr lang="en-US" dirty="0" smtClean="0"/>
              <a:t>Focus on:</a:t>
            </a:r>
          </a:p>
          <a:p>
            <a:pPr lvl="1"/>
            <a:r>
              <a:rPr lang="en-US" b="1" dirty="0" smtClean="0">
                <a:solidFill>
                  <a:srgbClr val="FF0000"/>
                </a:solidFill>
              </a:rPr>
              <a:t>IMF Bailout Free Economy</a:t>
            </a:r>
          </a:p>
          <a:p>
            <a:pPr lvl="1"/>
            <a:r>
              <a:rPr lang="en-US" b="1" dirty="0" smtClean="0">
                <a:solidFill>
                  <a:srgbClr val="FF0000"/>
                </a:solidFill>
              </a:rPr>
              <a:t>No dependence on rollover from KSA, CHINA, and UAE</a:t>
            </a:r>
            <a:endParaRPr lang="en-US" b="1" dirty="0">
              <a:solidFill>
                <a:srgbClr val="FF0000"/>
              </a:solidFill>
            </a:endParaRPr>
          </a:p>
        </p:txBody>
      </p:sp>
    </p:spTree>
    <p:extLst>
      <p:ext uri="{BB962C8B-B14F-4D97-AF65-F5344CB8AC3E}">
        <p14:creationId xmlns:p14="http://schemas.microsoft.com/office/powerpoint/2010/main" val="2742711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39815"/>
          </a:xfrm>
          <a:prstGeom prst="rect">
            <a:avLst/>
          </a:prstGeom>
        </p:spPr>
      </p:pic>
    </p:spTree>
    <p:extLst>
      <p:ext uri="{BB962C8B-B14F-4D97-AF65-F5344CB8AC3E}">
        <p14:creationId xmlns:p14="http://schemas.microsoft.com/office/powerpoint/2010/main" val="19222672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Achieving Sustainable External Position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Competitive Export Sector</a:t>
            </a:r>
          </a:p>
          <a:p>
            <a:pPr marL="514350" indent="-514350">
              <a:buFont typeface="+mj-lt"/>
              <a:buAutoNum type="arabicPeriod"/>
            </a:pPr>
            <a:r>
              <a:rPr lang="en-US" dirty="0" smtClean="0"/>
              <a:t>Attracting FDI from Countries with </a:t>
            </a:r>
            <a:r>
              <a:rPr lang="en-US" b="1" dirty="0" smtClean="0">
                <a:solidFill>
                  <a:srgbClr val="FF0000"/>
                </a:solidFill>
              </a:rPr>
              <a:t>ABUNDANT CAPITAL </a:t>
            </a:r>
            <a:r>
              <a:rPr lang="en-US" dirty="0" smtClean="0"/>
              <a:t>and </a:t>
            </a:r>
            <a:r>
              <a:rPr lang="en-US" b="1" dirty="0" smtClean="0">
                <a:solidFill>
                  <a:srgbClr val="FF0000"/>
                </a:solidFill>
              </a:rPr>
              <a:t>STRATEGIC INTERST in PAKISTAN</a:t>
            </a:r>
          </a:p>
          <a:p>
            <a:pPr marL="514350" indent="-514350">
              <a:buFont typeface="+mj-lt"/>
              <a:buAutoNum type="arabicPeriod"/>
            </a:pPr>
            <a:endParaRPr lang="en-US" b="1" dirty="0">
              <a:solidFill>
                <a:srgbClr val="FF0000"/>
              </a:solidFill>
            </a:endParaRPr>
          </a:p>
          <a:p>
            <a:pPr marL="971550" lvl="1" indent="-514350">
              <a:buFont typeface="+mj-lt"/>
              <a:buAutoNum type="alphaLcPeriod"/>
            </a:pPr>
            <a:r>
              <a:rPr lang="en-US" b="1" dirty="0" smtClean="0">
                <a:solidFill>
                  <a:srgbClr val="FF0000"/>
                </a:solidFill>
              </a:rPr>
              <a:t>China, UAE, </a:t>
            </a:r>
            <a:r>
              <a:rPr lang="en-US" b="1" dirty="0" err="1" smtClean="0">
                <a:solidFill>
                  <a:srgbClr val="FF0000"/>
                </a:solidFill>
              </a:rPr>
              <a:t>Qatar,KSA</a:t>
            </a:r>
            <a:r>
              <a:rPr lang="en-US" b="1" dirty="0" smtClean="0">
                <a:solidFill>
                  <a:srgbClr val="FF0000"/>
                </a:solidFill>
              </a:rPr>
              <a:t>, and etc.</a:t>
            </a:r>
          </a:p>
          <a:p>
            <a:pPr marL="971550" lvl="1" indent="-514350">
              <a:buFont typeface="+mj-lt"/>
              <a:buAutoNum type="alphaLcPeriod"/>
            </a:pPr>
            <a:r>
              <a:rPr lang="en-US" b="1" dirty="0" smtClean="0">
                <a:solidFill>
                  <a:srgbClr val="FF0000"/>
                </a:solidFill>
              </a:rPr>
              <a:t>FDI MUST BE :</a:t>
            </a:r>
          </a:p>
          <a:p>
            <a:pPr marL="1428750" lvl="2" indent="-514350">
              <a:buFont typeface="+mj-lt"/>
              <a:buAutoNum type="romanLcPeriod"/>
            </a:pPr>
            <a:r>
              <a:rPr lang="en-US" b="1" dirty="0" smtClean="0">
                <a:solidFill>
                  <a:srgbClr val="FF0000"/>
                </a:solidFill>
              </a:rPr>
              <a:t>Export oriented</a:t>
            </a:r>
          </a:p>
          <a:p>
            <a:pPr marL="1428750" lvl="2" indent="-514350">
              <a:buFont typeface="+mj-lt"/>
              <a:buAutoNum type="romanLcPeriod"/>
            </a:pPr>
            <a:r>
              <a:rPr lang="en-US" b="1" dirty="0" smtClean="0">
                <a:solidFill>
                  <a:srgbClr val="FF0000"/>
                </a:solidFill>
              </a:rPr>
              <a:t>Medium-technology intensive</a:t>
            </a:r>
          </a:p>
          <a:p>
            <a:pPr marL="1428750" lvl="2" indent="-514350">
              <a:buFont typeface="+mj-lt"/>
              <a:buAutoNum type="romanLcPeriod"/>
            </a:pPr>
            <a:r>
              <a:rPr lang="en-US" b="1" dirty="0" err="1" smtClean="0">
                <a:solidFill>
                  <a:srgbClr val="FF0000"/>
                </a:solidFill>
              </a:rPr>
              <a:t>Employmet</a:t>
            </a:r>
            <a:r>
              <a:rPr lang="en-US" b="1" dirty="0" smtClean="0">
                <a:solidFill>
                  <a:srgbClr val="FF0000"/>
                </a:solidFill>
              </a:rPr>
              <a:t> generating</a:t>
            </a:r>
          </a:p>
        </p:txBody>
      </p:sp>
    </p:spTree>
    <p:extLst>
      <p:ext uri="{BB962C8B-B14F-4D97-AF65-F5344CB8AC3E}">
        <p14:creationId xmlns:p14="http://schemas.microsoft.com/office/powerpoint/2010/main" val="32511727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lstStyle/>
          <a:p>
            <a:pPr marL="0" indent="0">
              <a:buNone/>
            </a:pPr>
            <a:r>
              <a:rPr lang="en-US" dirty="0" smtClean="0"/>
              <a:t>3.  </a:t>
            </a:r>
            <a:r>
              <a:rPr lang="en-US" b="1" dirty="0" smtClean="0"/>
              <a:t>Demographic Shift in Advanced Economies </a:t>
            </a:r>
          </a:p>
          <a:p>
            <a:pPr marL="971550" lvl="1" indent="-514350">
              <a:buFont typeface="+mj-lt"/>
              <a:buAutoNum type="alphaLcPeriod"/>
            </a:pPr>
            <a:r>
              <a:rPr lang="en-US" dirty="0" smtClean="0"/>
              <a:t>Germany, South Korea, Japan, Europe, and etc.</a:t>
            </a:r>
          </a:p>
          <a:p>
            <a:pPr marL="914400" lvl="1" indent="-457200">
              <a:buFont typeface="+mj-lt"/>
              <a:buAutoNum type="alphaLcPeriod"/>
            </a:pPr>
            <a:r>
              <a:rPr lang="en-US" dirty="0" smtClean="0"/>
              <a:t>Country Specific Manpower export agreements aligned with each country’s demographic and skill need.</a:t>
            </a:r>
          </a:p>
          <a:p>
            <a:pPr marL="1428750" lvl="2" indent="-514350">
              <a:buFont typeface="+mj-lt"/>
              <a:buAutoNum type="romanLcPeriod"/>
            </a:pPr>
            <a:r>
              <a:rPr lang="en-US" dirty="0" smtClean="0"/>
              <a:t>Language and training</a:t>
            </a:r>
          </a:p>
          <a:p>
            <a:pPr marL="0" indent="0">
              <a:buNone/>
            </a:pPr>
            <a:r>
              <a:rPr lang="en-US" b="1" dirty="0" smtClean="0"/>
              <a:t>4. Actively seek scholarships from the </a:t>
            </a:r>
            <a:r>
              <a:rPr lang="en-US" b="1" dirty="0" smtClean="0">
                <a:solidFill>
                  <a:srgbClr val="FF0000"/>
                </a:solidFill>
              </a:rPr>
              <a:t>U.S., U.K., Canada, Australia,    Germany, China, and Japan in STEM Discipline</a:t>
            </a:r>
          </a:p>
          <a:p>
            <a:pPr marL="0" indent="0">
              <a:buNone/>
            </a:pPr>
            <a:r>
              <a:rPr lang="en-US" dirty="0" smtClean="0"/>
              <a:t>5.  </a:t>
            </a:r>
            <a:r>
              <a:rPr lang="en-US" b="1" dirty="0" smtClean="0"/>
              <a:t>Partnership with China, Türkiye, and Azerbaijan: </a:t>
            </a:r>
            <a:r>
              <a:rPr lang="en-US" b="1" dirty="0" smtClean="0">
                <a:solidFill>
                  <a:srgbClr val="FF0000"/>
                </a:solidFill>
              </a:rPr>
              <a:t>From Defence to         Civilian industry regarding technology</a:t>
            </a:r>
            <a:endParaRPr lang="en-US" b="1" dirty="0">
              <a:solidFill>
                <a:srgbClr val="FF0000"/>
              </a:solidFill>
            </a:endParaRPr>
          </a:p>
        </p:txBody>
      </p:sp>
    </p:spTree>
    <p:extLst>
      <p:ext uri="{BB962C8B-B14F-4D97-AF65-F5344CB8AC3E}">
        <p14:creationId xmlns:p14="http://schemas.microsoft.com/office/powerpoint/2010/main" val="13080673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lstStyle/>
          <a:p>
            <a:pPr marL="0" indent="0">
              <a:buNone/>
            </a:pPr>
            <a:r>
              <a:rPr lang="en-US" dirty="0" smtClean="0"/>
              <a:t>6. Pakistan’s links with Multinational Institutions Evolved from BoP Stabilization to development oriented </a:t>
            </a:r>
            <a:r>
              <a:rPr lang="en-US" b="1" dirty="0" smtClean="0">
                <a:solidFill>
                  <a:srgbClr val="FF0000"/>
                </a:solidFill>
              </a:rPr>
              <a:t>(WB , ADP, IMF,&amp; etc.</a:t>
            </a:r>
            <a:r>
              <a:rPr lang="en-US" dirty="0" smtClean="0"/>
              <a:t>)</a:t>
            </a:r>
            <a:endParaRPr lang="en-US" dirty="0"/>
          </a:p>
        </p:txBody>
      </p:sp>
    </p:spTree>
    <p:extLst>
      <p:ext uri="{BB962C8B-B14F-4D97-AF65-F5344CB8AC3E}">
        <p14:creationId xmlns:p14="http://schemas.microsoft.com/office/powerpoint/2010/main" val="26380869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Tree>
    <p:extLst>
      <p:ext uri="{BB962C8B-B14F-4D97-AF65-F5344CB8AC3E}">
        <p14:creationId xmlns:p14="http://schemas.microsoft.com/office/powerpoint/2010/main" val="40124293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Reactive Posture – No Long-Term Vision</a:t>
            </a:r>
          </a:p>
        </p:txBody>
      </p:sp>
      <p:sp>
        <p:nvSpPr>
          <p:cNvPr id="3" name="Content Placeholder 2"/>
          <p:cNvSpPr>
            <a:spLocks noGrp="1"/>
          </p:cNvSpPr>
          <p:nvPr>
            <p:ph idx="1"/>
          </p:nvPr>
        </p:nvSpPr>
        <p:spPr/>
        <p:txBody>
          <a:bodyPr>
            <a:normAutofit lnSpcReduction="10000"/>
          </a:bodyPr>
          <a:lstStyle/>
          <a:p>
            <a:r>
              <a:rPr lang="en-US" dirty="0"/>
              <a:t>Pakistan’s foreign policy has historically been reactive, not proactive.</a:t>
            </a:r>
          </a:p>
          <a:p>
            <a:r>
              <a:rPr lang="en-US" dirty="0"/>
              <a:t>Major shifts have occurred in response to crises (e.g., wars with India, US invasion of Afghanistan, FATF grey-listing).</a:t>
            </a:r>
          </a:p>
          <a:p>
            <a:r>
              <a:rPr lang="en-US" dirty="0"/>
              <a:t>There is no consistent long-term foreign policy doctrine—every government pivots abruptly.</a:t>
            </a:r>
          </a:p>
          <a:p>
            <a:r>
              <a:rPr lang="en-US" dirty="0"/>
              <a:t>Result: Missed opportunities for strategic leadership in South Asia and the Muslim world.</a:t>
            </a:r>
          </a:p>
          <a:p>
            <a:r>
              <a:rPr lang="en-US" dirty="0"/>
              <a:t>Example: Sudden shifts after OBL raid, Taliban return, or Kashmir revocation (Article 370).</a:t>
            </a:r>
          </a:p>
          <a:p>
            <a:r>
              <a:rPr lang="en-US" dirty="0"/>
              <a:t>Verdict: Lack of foresight weakens credibility and consistency.</a:t>
            </a:r>
          </a:p>
        </p:txBody>
      </p:sp>
    </p:spTree>
    <p:extLst>
      <p:ext uri="{BB962C8B-B14F-4D97-AF65-F5344CB8AC3E}">
        <p14:creationId xmlns:p14="http://schemas.microsoft.com/office/powerpoint/2010/main" val="342623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Overdependence on Alliances </a:t>
            </a:r>
          </a:p>
        </p:txBody>
      </p:sp>
      <p:sp>
        <p:nvSpPr>
          <p:cNvPr id="3" name="Content Placeholder 2"/>
          <p:cNvSpPr>
            <a:spLocks noGrp="1"/>
          </p:cNvSpPr>
          <p:nvPr>
            <p:ph idx="1"/>
          </p:nvPr>
        </p:nvSpPr>
        <p:spPr/>
        <p:txBody>
          <a:bodyPr>
            <a:normAutofit lnSpcReduction="10000"/>
          </a:bodyPr>
          <a:lstStyle/>
          <a:p>
            <a:pPr marL="0" indent="0">
              <a:buNone/>
            </a:pPr>
            <a:r>
              <a:rPr lang="en-US" dirty="0"/>
              <a:t>Pakistan has repeatedly relied on external alliances for economic, military, and political survival.</a:t>
            </a:r>
          </a:p>
          <a:p>
            <a:pPr marL="0" indent="0">
              <a:buNone/>
            </a:pPr>
            <a:r>
              <a:rPr lang="en-US" dirty="0"/>
              <a:t>From the US (Cold War, War on Terror) to China (CPEC) and Gulf states (remittances, bailouts).</a:t>
            </a:r>
          </a:p>
          <a:p>
            <a:pPr marL="0" indent="0">
              <a:buNone/>
            </a:pPr>
            <a:r>
              <a:rPr lang="en-US" dirty="0"/>
              <a:t>This overreliance leads to external influence over internal decision-making.</a:t>
            </a:r>
          </a:p>
          <a:p>
            <a:pPr marL="0" indent="0">
              <a:buNone/>
            </a:pPr>
            <a:r>
              <a:rPr lang="en-US" dirty="0"/>
              <a:t>Pakistan is often treated as a client state rather than an equal partner.</a:t>
            </a:r>
          </a:p>
          <a:p>
            <a:pPr marL="0" indent="0">
              <a:buNone/>
            </a:pPr>
            <a:r>
              <a:rPr lang="en-US" dirty="0"/>
              <a:t>Example: Aid-for-support in Afghan war → blowback and strategic instability.</a:t>
            </a:r>
          </a:p>
          <a:p>
            <a:pPr marL="0" indent="0">
              <a:buNone/>
            </a:pPr>
            <a:r>
              <a:rPr lang="en-US" dirty="0"/>
              <a:t>Verdict: Strategic autonomy remains compromised.</a:t>
            </a:r>
          </a:p>
          <a:p>
            <a:endParaRPr lang="en-US" dirty="0"/>
          </a:p>
        </p:txBody>
      </p:sp>
    </p:spTree>
    <p:extLst>
      <p:ext uri="{BB962C8B-B14F-4D97-AF65-F5344CB8AC3E}">
        <p14:creationId xmlns:p14="http://schemas.microsoft.com/office/powerpoint/2010/main" val="34443503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Centric Approach</a:t>
            </a:r>
            <a:endParaRPr lang="en-US" dirty="0"/>
          </a:p>
        </p:txBody>
      </p:sp>
      <p:sp>
        <p:nvSpPr>
          <p:cNvPr id="3" name="Content Placeholder 2"/>
          <p:cNvSpPr>
            <a:spLocks noGrp="1"/>
          </p:cNvSpPr>
          <p:nvPr>
            <p:ph idx="1"/>
          </p:nvPr>
        </p:nvSpPr>
        <p:spPr/>
        <p:txBody>
          <a:bodyPr/>
          <a:lstStyle/>
          <a:p>
            <a:r>
              <a:rPr lang="en-US" dirty="0"/>
              <a:t>Foreign policy, especially on India, Afghanistan, and the US, is largely driven by the </a:t>
            </a:r>
            <a:r>
              <a:rPr lang="en-US" dirty="0" smtClean="0"/>
              <a:t>security concern</a:t>
            </a:r>
            <a:endParaRPr lang="en-US" dirty="0"/>
          </a:p>
          <a:p>
            <a:r>
              <a:rPr lang="en-US" dirty="0"/>
              <a:t>This causes inconsistency, especially during regime changes.</a:t>
            </a:r>
          </a:p>
          <a:p>
            <a:r>
              <a:rPr lang="en-US" dirty="0"/>
              <a:t>Example</a:t>
            </a:r>
            <a:r>
              <a:rPr lang="en-US" dirty="0" smtClean="0"/>
              <a:t>: </a:t>
            </a:r>
            <a:r>
              <a:rPr lang="en-US" dirty="0"/>
              <a:t>trade with </a:t>
            </a:r>
            <a:r>
              <a:rPr lang="en-US" dirty="0" err="1" smtClean="0"/>
              <a:t>India;prioritize</a:t>
            </a:r>
            <a:r>
              <a:rPr lang="en-US" dirty="0" smtClean="0"/>
              <a:t> </a:t>
            </a:r>
            <a:r>
              <a:rPr lang="en-US" dirty="0"/>
              <a:t>security concerns.</a:t>
            </a:r>
          </a:p>
          <a:p>
            <a:r>
              <a:rPr lang="en-US" dirty="0"/>
              <a:t>Verdict: Democratic institutions lack authority over core foreign policy direction.</a:t>
            </a:r>
          </a:p>
          <a:p>
            <a:endParaRPr lang="en-US" dirty="0"/>
          </a:p>
        </p:txBody>
      </p:sp>
    </p:spTree>
    <p:extLst>
      <p:ext uri="{BB962C8B-B14F-4D97-AF65-F5344CB8AC3E}">
        <p14:creationId xmlns:p14="http://schemas.microsoft.com/office/powerpoint/2010/main" val="2152575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Neglect of Economic Diplomacy </a:t>
            </a:r>
          </a:p>
        </p:txBody>
      </p:sp>
      <p:sp>
        <p:nvSpPr>
          <p:cNvPr id="3" name="Content Placeholder 2"/>
          <p:cNvSpPr>
            <a:spLocks noGrp="1"/>
          </p:cNvSpPr>
          <p:nvPr>
            <p:ph idx="1"/>
          </p:nvPr>
        </p:nvSpPr>
        <p:spPr/>
        <p:txBody>
          <a:bodyPr>
            <a:normAutofit lnSpcReduction="10000"/>
          </a:bodyPr>
          <a:lstStyle/>
          <a:p>
            <a:r>
              <a:rPr lang="en-US" dirty="0"/>
              <a:t>Trade, investment, and connectivity are crucial in modern foreign relations — but remain underutilized by Pakistan.</a:t>
            </a:r>
          </a:p>
          <a:p>
            <a:r>
              <a:rPr lang="en-US" dirty="0"/>
              <a:t>Pakistan has failed to diversify export markets, attract FDI, or lead in regional trade integration.</a:t>
            </a:r>
          </a:p>
          <a:p>
            <a:r>
              <a:rPr lang="en-US" dirty="0"/>
              <a:t>Too much focus on security alliances and too little on economic leverage.</a:t>
            </a:r>
          </a:p>
          <a:p>
            <a:r>
              <a:rPr lang="en-US" dirty="0"/>
              <a:t>Example: Pakistan not part of major Asian trade blocs like RCEP or ASEAN frameworks.</a:t>
            </a:r>
          </a:p>
          <a:p>
            <a:r>
              <a:rPr lang="en-US" dirty="0"/>
              <a:t>Verdict: Economic diplomacy must become the new cornerstone of foreign policy.</a:t>
            </a:r>
          </a:p>
          <a:p>
            <a:endParaRPr lang="en-US" dirty="0"/>
          </a:p>
        </p:txBody>
      </p:sp>
    </p:spTree>
    <p:extLst>
      <p:ext uri="{BB962C8B-B14F-4D97-AF65-F5344CB8AC3E}">
        <p14:creationId xmlns:p14="http://schemas.microsoft.com/office/powerpoint/2010/main" val="16911586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7645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8656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1811770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Civil–Military Tug-of-War / Over dominance of Security Factor:</a:t>
            </a:r>
          </a:p>
        </p:txBody>
      </p:sp>
      <p:sp>
        <p:nvSpPr>
          <p:cNvPr id="3" name="Content Placeholder 2"/>
          <p:cNvSpPr>
            <a:spLocks noGrp="1"/>
          </p:cNvSpPr>
          <p:nvPr>
            <p:ph idx="1"/>
          </p:nvPr>
        </p:nvSpPr>
        <p:spPr/>
        <p:txBody>
          <a:bodyPr/>
          <a:lstStyle/>
          <a:p>
            <a:r>
              <a:rPr lang="en-US" dirty="0"/>
              <a:t>One of the most persistent structural challenges is the imbalance of power between elected governments and the military.</a:t>
            </a:r>
          </a:p>
          <a:p>
            <a:r>
              <a:rPr lang="en-US" dirty="0"/>
              <a:t>The military dominates foreign policy on India, Afghanistan, US relations, and nuclear doctrine.</a:t>
            </a:r>
          </a:p>
          <a:p>
            <a:r>
              <a:rPr lang="en-US" dirty="0"/>
              <a:t>Civilian governments often find themselves sidelined, undermining democratic accountability.</a:t>
            </a:r>
          </a:p>
          <a:p>
            <a:r>
              <a:rPr lang="en-US" dirty="0"/>
              <a:t>Result: Policy inconsistency, especially with leadership transitions.</a:t>
            </a:r>
          </a:p>
          <a:p>
            <a:r>
              <a:rPr lang="en-US" dirty="0"/>
              <a:t>Source: International Crisis Group, 2023</a:t>
            </a:r>
          </a:p>
        </p:txBody>
      </p:sp>
    </p:spTree>
    <p:extLst>
      <p:ext uri="{BB962C8B-B14F-4D97-AF65-F5344CB8AC3E}">
        <p14:creationId xmlns:p14="http://schemas.microsoft.com/office/powerpoint/2010/main" val="264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Crisis &amp; Global Perceptions</a:t>
            </a:r>
          </a:p>
        </p:txBody>
      </p:sp>
      <p:sp>
        <p:nvSpPr>
          <p:cNvPr id="3" name="Content Placeholder 2"/>
          <p:cNvSpPr>
            <a:spLocks noGrp="1"/>
          </p:cNvSpPr>
          <p:nvPr>
            <p:ph idx="1"/>
          </p:nvPr>
        </p:nvSpPr>
        <p:spPr/>
        <p:txBody>
          <a:bodyPr>
            <a:normAutofit lnSpcReduction="10000"/>
          </a:bodyPr>
          <a:lstStyle/>
          <a:p>
            <a:r>
              <a:rPr lang="en-US" dirty="0"/>
              <a:t>Pakistan faces a </a:t>
            </a:r>
            <a:r>
              <a:rPr lang="en-US" b="1" dirty="0">
                <a:solidFill>
                  <a:schemeClr val="accent5">
                    <a:lumMod val="75000"/>
                  </a:schemeClr>
                </a:solidFill>
              </a:rPr>
              <a:t>trust deficit </a:t>
            </a:r>
            <a:r>
              <a:rPr lang="en-US" dirty="0"/>
              <a:t>globally due to:</a:t>
            </a:r>
          </a:p>
          <a:p>
            <a:pPr lvl="1"/>
            <a:r>
              <a:rPr lang="en-US" dirty="0"/>
              <a:t>• Accusations of supporting militancy</a:t>
            </a:r>
          </a:p>
          <a:p>
            <a:pPr lvl="1"/>
            <a:r>
              <a:rPr lang="en-US" dirty="0"/>
              <a:t>• Human rights concerns</a:t>
            </a:r>
          </a:p>
          <a:p>
            <a:pPr lvl="1"/>
            <a:r>
              <a:rPr lang="en-US" dirty="0"/>
              <a:t>• Political instability</a:t>
            </a:r>
          </a:p>
          <a:p>
            <a:r>
              <a:rPr lang="en-US" dirty="0"/>
              <a:t> Consequences include:</a:t>
            </a:r>
          </a:p>
          <a:p>
            <a:pPr lvl="1"/>
            <a:r>
              <a:rPr lang="en-US" dirty="0"/>
              <a:t>• Visa restrictions</a:t>
            </a:r>
          </a:p>
          <a:p>
            <a:pPr lvl="1"/>
            <a:r>
              <a:rPr lang="en-US" dirty="0"/>
              <a:t>• Suspended trade talks</a:t>
            </a:r>
          </a:p>
          <a:p>
            <a:pPr lvl="1"/>
            <a:r>
              <a:rPr lang="en-US" dirty="0"/>
              <a:t>• Reluctance in foreign investment</a:t>
            </a:r>
          </a:p>
          <a:p>
            <a:r>
              <a:rPr lang="en-US" dirty="0"/>
              <a:t> </a:t>
            </a:r>
            <a:r>
              <a:rPr lang="en-US" b="1" dirty="0">
                <a:solidFill>
                  <a:schemeClr val="accent5">
                    <a:lumMod val="75000"/>
                  </a:schemeClr>
                </a:solidFill>
              </a:rPr>
              <a:t>Pakistan’s soft power is severely limited</a:t>
            </a:r>
            <a:r>
              <a:rPr lang="en-US" b="1" dirty="0" smtClean="0">
                <a:solidFill>
                  <a:schemeClr val="accent5">
                    <a:lumMod val="75000"/>
                  </a:schemeClr>
                </a:solidFill>
              </a:rPr>
              <a:t>.</a:t>
            </a:r>
          </a:p>
          <a:p>
            <a:r>
              <a:rPr lang="en-US" dirty="0"/>
              <a:t>Source: Pew Global Attitudes Survey, 2022</a:t>
            </a:r>
            <a:endParaRPr lang="en-US" b="1" dirty="0">
              <a:solidFill>
                <a:schemeClr val="accent5">
                  <a:lumMod val="75000"/>
                </a:schemeClr>
              </a:solidFill>
            </a:endParaRPr>
          </a:p>
          <a:p>
            <a:endParaRPr lang="en-US" dirty="0"/>
          </a:p>
        </p:txBody>
      </p:sp>
    </p:spTree>
    <p:extLst>
      <p:ext uri="{BB962C8B-B14F-4D97-AF65-F5344CB8AC3E}">
        <p14:creationId xmlns:p14="http://schemas.microsoft.com/office/powerpoint/2010/main" val="40907311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Suspended Trade Talks:</a:t>
            </a:r>
          </a:p>
        </p:txBody>
      </p:sp>
      <p:sp>
        <p:nvSpPr>
          <p:cNvPr id="3" name="Content Placeholder 2"/>
          <p:cNvSpPr>
            <a:spLocks noGrp="1"/>
          </p:cNvSpPr>
          <p:nvPr>
            <p:ph idx="1"/>
          </p:nvPr>
        </p:nvSpPr>
        <p:spPr/>
        <p:txBody>
          <a:bodyPr>
            <a:normAutofit fontScale="92500" lnSpcReduction="10000"/>
          </a:bodyPr>
          <a:lstStyle/>
          <a:p>
            <a:r>
              <a:rPr lang="en-US" b="1" dirty="0">
                <a:solidFill>
                  <a:schemeClr val="accent5">
                    <a:lumMod val="75000"/>
                  </a:schemeClr>
                </a:solidFill>
              </a:rPr>
              <a:t>The European Union’s Generalized Scheme of Preferences Plus (GSP+), </a:t>
            </a:r>
            <a:r>
              <a:rPr lang="en-US" dirty="0"/>
              <a:t>which gives Pakistan duty-free access to EU markets, was reviewed in 2022–2023 due to concerns over human rights violations, press freedom, and minority protections.</a:t>
            </a:r>
          </a:p>
          <a:p>
            <a:r>
              <a:rPr lang="en-US" dirty="0"/>
              <a:t> EU Parliament passed a resolution (April 2021) expressing deep concern about </a:t>
            </a:r>
            <a:r>
              <a:rPr lang="en-US" b="1" dirty="0">
                <a:solidFill>
                  <a:schemeClr val="accent5">
                    <a:lumMod val="75000"/>
                  </a:schemeClr>
                </a:solidFill>
              </a:rPr>
              <a:t>blasphemy laws </a:t>
            </a:r>
            <a:r>
              <a:rPr lang="en-US" dirty="0"/>
              <a:t>and rising religious intolerance in Pakistan, which threatened the renewal of GSP+ privileges.</a:t>
            </a:r>
          </a:p>
          <a:p>
            <a:r>
              <a:rPr lang="en-US" dirty="0"/>
              <a:t>Although not officially suspended, renewal of trade privileges was delayed, and several rounds of negotiations were stalled pending Pakistan’s compliance with EU human rights conventions.</a:t>
            </a:r>
          </a:p>
          <a:p>
            <a:r>
              <a:rPr lang="en-US" dirty="0"/>
              <a:t> Source: European Parliament Resolution 2021/2647(RSP); EU Trade Reports 2023</a:t>
            </a:r>
          </a:p>
          <a:p>
            <a:endParaRPr lang="en-US" dirty="0"/>
          </a:p>
        </p:txBody>
      </p:sp>
    </p:spTree>
    <p:extLst>
      <p:ext uri="{BB962C8B-B14F-4D97-AF65-F5344CB8AC3E}">
        <p14:creationId xmlns:p14="http://schemas.microsoft.com/office/powerpoint/2010/main" val="2373054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Overdependence on External Assistance</a:t>
            </a:r>
          </a:p>
        </p:txBody>
      </p:sp>
      <p:sp>
        <p:nvSpPr>
          <p:cNvPr id="3" name="Content Placeholder 2"/>
          <p:cNvSpPr>
            <a:spLocks noGrp="1"/>
          </p:cNvSpPr>
          <p:nvPr>
            <p:ph idx="1"/>
          </p:nvPr>
        </p:nvSpPr>
        <p:spPr/>
        <p:txBody>
          <a:bodyPr/>
          <a:lstStyle/>
          <a:p>
            <a:r>
              <a:rPr lang="en-US" b="1" dirty="0">
                <a:solidFill>
                  <a:schemeClr val="accent5">
                    <a:lumMod val="75000"/>
                  </a:schemeClr>
                </a:solidFill>
              </a:rPr>
              <a:t>Frequent IMF bailouts</a:t>
            </a:r>
            <a:r>
              <a:rPr lang="en-US" dirty="0"/>
              <a:t>, emergency aid from China, Saudi Arabia, and UAE.</a:t>
            </a:r>
          </a:p>
          <a:p>
            <a:r>
              <a:rPr lang="en-US" dirty="0"/>
              <a:t>This creates </a:t>
            </a:r>
            <a:r>
              <a:rPr lang="en-US" b="1" dirty="0">
                <a:solidFill>
                  <a:schemeClr val="accent5">
                    <a:lumMod val="75000"/>
                  </a:schemeClr>
                </a:solidFill>
              </a:rPr>
              <a:t>a “client-state” </a:t>
            </a:r>
            <a:r>
              <a:rPr lang="en-US" dirty="0"/>
              <a:t>image, </a:t>
            </a:r>
            <a:r>
              <a:rPr lang="en-US" b="1" dirty="0">
                <a:solidFill>
                  <a:schemeClr val="accent5">
                    <a:lumMod val="75000"/>
                  </a:schemeClr>
                </a:solidFill>
              </a:rPr>
              <a:t>undermining strategic leverage.</a:t>
            </a:r>
          </a:p>
          <a:p>
            <a:r>
              <a:rPr lang="en-US" dirty="0"/>
              <a:t>Dependence impacts policy freedom on key issues (e.g., Iran pipeline, FATF compliance).</a:t>
            </a:r>
          </a:p>
          <a:p>
            <a:r>
              <a:rPr lang="en-US" dirty="0"/>
              <a:t>Urgent need for </a:t>
            </a:r>
            <a:r>
              <a:rPr lang="en-US" b="1" dirty="0">
                <a:solidFill>
                  <a:schemeClr val="accent5">
                    <a:lumMod val="75000"/>
                  </a:schemeClr>
                </a:solidFill>
              </a:rPr>
              <a:t>economic sovereignty to ensure independent diplomacy.</a:t>
            </a:r>
          </a:p>
          <a:p>
            <a:r>
              <a:rPr lang="en-US" dirty="0"/>
              <a:t>Source: IMF Pakistan Review Report, 2023</a:t>
            </a:r>
          </a:p>
          <a:p>
            <a:endParaRPr lang="en-US" dirty="0"/>
          </a:p>
        </p:txBody>
      </p:sp>
    </p:spTree>
    <p:extLst>
      <p:ext uri="{BB962C8B-B14F-4D97-AF65-F5344CB8AC3E}">
        <p14:creationId xmlns:p14="http://schemas.microsoft.com/office/powerpoint/2010/main" val="30500812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Institutional Weaknesses</a:t>
            </a:r>
          </a:p>
        </p:txBody>
      </p:sp>
      <p:sp>
        <p:nvSpPr>
          <p:cNvPr id="3" name="Content Placeholder 2"/>
          <p:cNvSpPr>
            <a:spLocks noGrp="1"/>
          </p:cNvSpPr>
          <p:nvPr>
            <p:ph idx="1"/>
          </p:nvPr>
        </p:nvSpPr>
        <p:spPr/>
        <p:txBody>
          <a:bodyPr/>
          <a:lstStyle/>
          <a:p>
            <a:r>
              <a:rPr lang="en-US" dirty="0"/>
              <a:t>Pakistan’s Ministry of </a:t>
            </a:r>
            <a:r>
              <a:rPr lang="en-US" b="1" dirty="0">
                <a:solidFill>
                  <a:schemeClr val="accent5">
                    <a:lumMod val="75000"/>
                  </a:schemeClr>
                </a:solidFill>
              </a:rPr>
              <a:t>Foreign Affairs lacks sufficient budget, autonomy, and expertise.</a:t>
            </a:r>
          </a:p>
          <a:p>
            <a:r>
              <a:rPr lang="en-US" dirty="0"/>
              <a:t>Absence of:</a:t>
            </a:r>
          </a:p>
          <a:p>
            <a:pPr marL="0" indent="0">
              <a:buNone/>
            </a:pPr>
            <a:r>
              <a:rPr lang="en-US" dirty="0"/>
              <a:t>	• Dedicated strategic think tanks</a:t>
            </a:r>
          </a:p>
          <a:p>
            <a:pPr marL="0" indent="0">
              <a:buNone/>
            </a:pPr>
            <a:r>
              <a:rPr lang="en-US" dirty="0"/>
              <a:t>	• Long-term policy units</a:t>
            </a:r>
          </a:p>
          <a:p>
            <a:pPr marL="0" indent="0">
              <a:buNone/>
            </a:pPr>
            <a:r>
              <a:rPr lang="en-US" dirty="0"/>
              <a:t>	• Research-backed policy formation</a:t>
            </a:r>
          </a:p>
          <a:p>
            <a:r>
              <a:rPr lang="en-US" dirty="0"/>
              <a:t> Diplomats often lack specialized training in emerging global challenges (e.g., cyber diplomacy, climate diplomacy).</a:t>
            </a:r>
          </a:p>
          <a:p>
            <a:r>
              <a:rPr lang="en-US" dirty="0"/>
              <a:t> Source: Pakistan Foreign Service Reform Committee Brief, 2021</a:t>
            </a:r>
          </a:p>
          <a:p>
            <a:endParaRPr lang="en-US" dirty="0"/>
          </a:p>
        </p:txBody>
      </p:sp>
    </p:spTree>
    <p:extLst>
      <p:ext uri="{BB962C8B-B14F-4D97-AF65-F5344CB8AC3E}">
        <p14:creationId xmlns:p14="http://schemas.microsoft.com/office/powerpoint/2010/main" val="9249886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651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Globalization: Opportunity Missed?</a:t>
            </a:r>
          </a:p>
        </p:txBody>
      </p:sp>
      <p:sp>
        <p:nvSpPr>
          <p:cNvPr id="3" name="Content Placeholder 2"/>
          <p:cNvSpPr>
            <a:spLocks noGrp="1"/>
          </p:cNvSpPr>
          <p:nvPr>
            <p:ph idx="1"/>
          </p:nvPr>
        </p:nvSpPr>
        <p:spPr/>
        <p:txBody>
          <a:bodyPr/>
          <a:lstStyle/>
          <a:p>
            <a:r>
              <a:rPr lang="en-US" dirty="0"/>
              <a:t>The global order is </a:t>
            </a:r>
            <a:r>
              <a:rPr lang="en-US" b="1" dirty="0">
                <a:solidFill>
                  <a:schemeClr val="accent5">
                    <a:lumMod val="75000"/>
                  </a:schemeClr>
                </a:solidFill>
              </a:rPr>
              <a:t>increasingly interconnected through trade, finance, labor, and technology.</a:t>
            </a:r>
          </a:p>
          <a:p>
            <a:r>
              <a:rPr lang="en-US" dirty="0"/>
              <a:t>Geographic borders are less relevant in shaping influence and power.</a:t>
            </a:r>
          </a:p>
          <a:p>
            <a:r>
              <a:rPr lang="en-US" dirty="0"/>
              <a:t>Pakistan, however, has been a </a:t>
            </a:r>
            <a:r>
              <a:rPr lang="en-US" b="1" dirty="0">
                <a:solidFill>
                  <a:schemeClr val="accent5">
                    <a:lumMod val="75000"/>
                  </a:schemeClr>
                </a:solidFill>
              </a:rPr>
              <a:t>passive participant </a:t>
            </a:r>
            <a:r>
              <a:rPr lang="en-US" dirty="0"/>
              <a:t>— limited export base, low digital infrastructure, and weak global brand.</a:t>
            </a:r>
          </a:p>
          <a:p>
            <a:r>
              <a:rPr lang="en-US" b="1" dirty="0">
                <a:solidFill>
                  <a:schemeClr val="accent5">
                    <a:lumMod val="75000"/>
                  </a:schemeClr>
                </a:solidFill>
              </a:rPr>
              <a:t>Missed opportunities</a:t>
            </a:r>
            <a:r>
              <a:rPr lang="en-US" dirty="0"/>
              <a:t>: GVCs (Global Value Chains), e-commerce, and skilled labor export.</a:t>
            </a:r>
          </a:p>
          <a:p>
            <a:r>
              <a:rPr lang="en-US" b="1" dirty="0"/>
              <a:t>Source:</a:t>
            </a:r>
            <a:r>
              <a:rPr lang="en-US" dirty="0"/>
              <a:t> WTO Global Trade Report 2023; World Bank</a:t>
            </a:r>
          </a:p>
        </p:txBody>
      </p:sp>
    </p:spTree>
    <p:extLst>
      <p:ext uri="{BB962C8B-B14F-4D97-AF65-F5344CB8AC3E}">
        <p14:creationId xmlns:p14="http://schemas.microsoft.com/office/powerpoint/2010/main" val="23173576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 is the New Battlefield</a:t>
            </a:r>
          </a:p>
        </p:txBody>
      </p:sp>
      <p:sp>
        <p:nvSpPr>
          <p:cNvPr id="3" name="Content Placeholder 2"/>
          <p:cNvSpPr>
            <a:spLocks noGrp="1"/>
          </p:cNvSpPr>
          <p:nvPr>
            <p:ph idx="1"/>
          </p:nvPr>
        </p:nvSpPr>
        <p:spPr/>
        <p:txBody>
          <a:bodyPr/>
          <a:lstStyle/>
          <a:p>
            <a:r>
              <a:rPr lang="en-US" b="1" dirty="0">
                <a:solidFill>
                  <a:schemeClr val="accent5">
                    <a:lumMod val="75000"/>
                  </a:schemeClr>
                </a:solidFill>
              </a:rPr>
              <a:t>Digital diplomacy </a:t>
            </a:r>
            <a:r>
              <a:rPr lang="en-US" dirty="0"/>
              <a:t>now shapes narratives and public opinion in real time.</a:t>
            </a:r>
          </a:p>
          <a:p>
            <a:r>
              <a:rPr lang="en-US" dirty="0"/>
              <a:t>Cybersecurity, data leaks, and information warfare are core concerns.</a:t>
            </a:r>
          </a:p>
          <a:p>
            <a:r>
              <a:rPr lang="en-US" dirty="0"/>
              <a:t>Pakistan lags behind in </a:t>
            </a:r>
            <a:r>
              <a:rPr lang="en-US" b="1" dirty="0">
                <a:solidFill>
                  <a:schemeClr val="accent5">
                    <a:lumMod val="75000"/>
                  </a:schemeClr>
                </a:solidFill>
              </a:rPr>
              <a:t>institutionalizing cyber diplomacy.</a:t>
            </a:r>
          </a:p>
          <a:p>
            <a:r>
              <a:rPr lang="en-US" dirty="0"/>
              <a:t>Weak counter-narratives to anti-Pakistan propaganda on platforms like X, YouTube, international think tanks.</a:t>
            </a:r>
          </a:p>
          <a:p>
            <a:r>
              <a:rPr lang="en-US" b="1" dirty="0">
                <a:solidFill>
                  <a:schemeClr val="accent5">
                    <a:lumMod val="75000"/>
                  </a:schemeClr>
                </a:solidFill>
              </a:rPr>
              <a:t>Urgent need</a:t>
            </a:r>
            <a:r>
              <a:rPr lang="en-US" dirty="0"/>
              <a:t>: Digital Ministry–MOFA synergy</a:t>
            </a:r>
          </a:p>
          <a:p>
            <a:r>
              <a:rPr lang="en-US" b="1" dirty="0">
                <a:solidFill>
                  <a:schemeClr val="accent5">
                    <a:lumMod val="75000"/>
                  </a:schemeClr>
                </a:solidFill>
              </a:rPr>
              <a:t>Fact: Pakistan ranked 79/193 in ITU’s Global Cybersecurity Index (2023)</a:t>
            </a:r>
          </a:p>
          <a:p>
            <a:endParaRPr lang="en-US" dirty="0"/>
          </a:p>
        </p:txBody>
      </p:sp>
    </p:spTree>
    <p:extLst>
      <p:ext uri="{BB962C8B-B14F-4D97-AF65-F5344CB8AC3E}">
        <p14:creationId xmlns:p14="http://schemas.microsoft.com/office/powerpoint/2010/main" val="16731753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Rise of Multipolarity</a:t>
            </a:r>
          </a:p>
        </p:txBody>
      </p:sp>
      <p:sp>
        <p:nvSpPr>
          <p:cNvPr id="3" name="Content Placeholder 2"/>
          <p:cNvSpPr>
            <a:spLocks noGrp="1"/>
          </p:cNvSpPr>
          <p:nvPr>
            <p:ph idx="1"/>
          </p:nvPr>
        </p:nvSpPr>
        <p:spPr/>
        <p:txBody>
          <a:bodyPr/>
          <a:lstStyle/>
          <a:p>
            <a:r>
              <a:rPr lang="en-US" dirty="0"/>
              <a:t>Unipolarity is fading: China rises, Russia resurges, India gains ground, and regional blocs (SCO, BRICS, ASEAN) matter more.</a:t>
            </a:r>
          </a:p>
          <a:p>
            <a:r>
              <a:rPr lang="en-US" dirty="0"/>
              <a:t>Pakistan must adopt strategic balancing — avoid excessive dependency on any one power.</a:t>
            </a:r>
          </a:p>
          <a:p>
            <a:r>
              <a:rPr lang="en-US" dirty="0"/>
              <a:t>Engagement in SCO, trilateral forums (China-Russia-Pak), and cautious relations with the West are essential.</a:t>
            </a:r>
          </a:p>
          <a:p>
            <a:r>
              <a:rPr lang="en-US" dirty="0"/>
              <a:t>Must move beyond reactive postures to proactive diversification.</a:t>
            </a:r>
          </a:p>
          <a:p>
            <a:r>
              <a:rPr lang="en-US" b="1" dirty="0"/>
              <a:t>Policy Insight: </a:t>
            </a:r>
            <a:r>
              <a:rPr lang="en-US" dirty="0"/>
              <a:t>Adopt a “</a:t>
            </a:r>
            <a:r>
              <a:rPr lang="en-US" b="1" dirty="0">
                <a:solidFill>
                  <a:schemeClr val="accent5">
                    <a:lumMod val="75000"/>
                  </a:schemeClr>
                </a:solidFill>
              </a:rPr>
              <a:t>multi-vector diplomacy</a:t>
            </a:r>
            <a:r>
              <a:rPr lang="en-US" dirty="0"/>
              <a:t>” strategy like Turkey, Vietnam, and UAE.</a:t>
            </a:r>
          </a:p>
          <a:p>
            <a:endParaRPr lang="en-US" dirty="0"/>
          </a:p>
        </p:txBody>
      </p:sp>
    </p:spTree>
    <p:extLst>
      <p:ext uri="{BB962C8B-B14F-4D97-AF65-F5344CB8AC3E}">
        <p14:creationId xmlns:p14="http://schemas.microsoft.com/office/powerpoint/2010/main" val="38580885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78273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Goals of Foreign Policy: </a:t>
            </a:r>
            <a:endParaRPr lang="en-US" dirty="0"/>
          </a:p>
        </p:txBody>
      </p:sp>
      <p:sp>
        <p:nvSpPr>
          <p:cNvPr id="3" name="Content Placeholder 2"/>
          <p:cNvSpPr>
            <a:spLocks noGrp="1"/>
          </p:cNvSpPr>
          <p:nvPr>
            <p:ph idx="1"/>
          </p:nvPr>
        </p:nvSpPr>
        <p:spPr/>
        <p:txBody>
          <a:bodyPr/>
          <a:lstStyle/>
          <a:p>
            <a:r>
              <a:rPr lang="en-US" dirty="0" smtClean="0"/>
              <a:t>Promotion of National Interests:</a:t>
            </a:r>
          </a:p>
          <a:p>
            <a:pPr lvl="1"/>
            <a:r>
              <a:rPr lang="en-US" dirty="0" smtClean="0"/>
              <a:t>National Interests are the </a:t>
            </a:r>
            <a:r>
              <a:rPr lang="en-US" b="1" dirty="0" smtClean="0">
                <a:solidFill>
                  <a:srgbClr val="FF0000"/>
                </a:solidFill>
              </a:rPr>
              <a:t>core objectives </a:t>
            </a:r>
            <a:r>
              <a:rPr lang="en-US" dirty="0" smtClean="0"/>
              <a:t>a country seeks to achieve and protect in the international system. These Includes:</a:t>
            </a:r>
          </a:p>
          <a:p>
            <a:pPr lvl="2"/>
            <a:r>
              <a:rPr lang="en-US" b="1" dirty="0" smtClean="0">
                <a:solidFill>
                  <a:srgbClr val="FF0000"/>
                </a:solidFill>
              </a:rPr>
              <a:t>Security:</a:t>
            </a:r>
            <a:r>
              <a:rPr lang="en-US" dirty="0" smtClean="0"/>
              <a:t> Protecting territorial integrity, sovereignty, and internal stability.</a:t>
            </a:r>
          </a:p>
          <a:p>
            <a:pPr lvl="2"/>
            <a:r>
              <a:rPr lang="en-US" b="1" dirty="0" smtClean="0">
                <a:solidFill>
                  <a:srgbClr val="FF0000"/>
                </a:solidFill>
              </a:rPr>
              <a:t>Economic Prosperity: </a:t>
            </a:r>
            <a:r>
              <a:rPr lang="en-US" dirty="0" smtClean="0"/>
              <a:t>Ensuring trade, energy security, investment, and economic growth.</a:t>
            </a:r>
          </a:p>
          <a:p>
            <a:pPr lvl="2"/>
            <a:r>
              <a:rPr lang="en-US" b="1" dirty="0" smtClean="0">
                <a:solidFill>
                  <a:srgbClr val="FF0000"/>
                </a:solidFill>
              </a:rPr>
              <a:t>Political Independence: </a:t>
            </a:r>
            <a:r>
              <a:rPr lang="en-US" dirty="0" smtClean="0"/>
              <a:t>Maintaining autonomy in decision-making, free from external coercion.</a:t>
            </a:r>
          </a:p>
          <a:p>
            <a:pPr lvl="2"/>
            <a:r>
              <a:rPr lang="en-US" b="1" dirty="0" smtClean="0">
                <a:solidFill>
                  <a:srgbClr val="FF0000"/>
                </a:solidFill>
              </a:rPr>
              <a:t>Ideological Identity: </a:t>
            </a:r>
            <a:r>
              <a:rPr lang="en-US" dirty="0" smtClean="0"/>
              <a:t>Preserving national values, culture, and in some cases, religious or political ideologies (e.g., Pakistan’s Islamic orientation).</a:t>
            </a:r>
          </a:p>
          <a:p>
            <a:pPr lvl="2"/>
            <a:r>
              <a:rPr lang="en-US" dirty="0" smtClean="0">
                <a:solidFill>
                  <a:srgbClr val="FF0000"/>
                </a:solidFill>
              </a:rPr>
              <a:t>Prestige and International Standing: </a:t>
            </a:r>
            <a:r>
              <a:rPr lang="en-US" dirty="0" smtClean="0"/>
              <a:t>Gaining respect, recognition, and influence in global affairs.</a:t>
            </a:r>
          </a:p>
          <a:p>
            <a:pPr lvl="2"/>
            <a:r>
              <a:rPr lang="en-US" dirty="0" smtClean="0">
                <a:solidFill>
                  <a:srgbClr val="FF0000"/>
                </a:solidFill>
              </a:rPr>
              <a:t>Welfare of Citizens Abroad: </a:t>
            </a:r>
            <a:r>
              <a:rPr lang="en-US" dirty="0" smtClean="0"/>
              <a:t>Protecting diaspora communities and ensuring their contribution to the home country (e.g., remittances, lobbying).</a:t>
            </a:r>
          </a:p>
          <a:p>
            <a:endParaRPr lang="en-US" dirty="0"/>
          </a:p>
        </p:txBody>
      </p:sp>
    </p:spTree>
    <p:extLst>
      <p:ext uri="{BB962C8B-B14F-4D97-AF65-F5344CB8AC3E}">
        <p14:creationId xmlns:p14="http://schemas.microsoft.com/office/powerpoint/2010/main" val="371390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Grand Strategy</a:t>
            </a:r>
          </a:p>
        </p:txBody>
      </p:sp>
      <p:sp>
        <p:nvSpPr>
          <p:cNvPr id="3" name="Content Placeholder 2"/>
          <p:cNvSpPr>
            <a:spLocks noGrp="1"/>
          </p:cNvSpPr>
          <p:nvPr>
            <p:ph idx="1"/>
          </p:nvPr>
        </p:nvSpPr>
        <p:spPr/>
        <p:txBody>
          <a:bodyPr/>
          <a:lstStyle/>
          <a:p>
            <a:r>
              <a:rPr lang="en-US" dirty="0"/>
              <a:t>Javed Husain, in Pakistan and a World in Disorder, calls for a coherent Grand Strategy.</a:t>
            </a:r>
          </a:p>
          <a:p>
            <a:r>
              <a:rPr lang="en-US" dirty="0"/>
              <a:t>Foreign policy must integrate military, economic, diplomatic, and cultural power.</a:t>
            </a:r>
          </a:p>
          <a:p>
            <a:r>
              <a:rPr lang="en-US" dirty="0"/>
              <a:t>Strategy should ensure continuity beyond personalities and crises.</a:t>
            </a:r>
          </a:p>
          <a:p>
            <a:endParaRPr lang="en-US" dirty="0"/>
          </a:p>
        </p:txBody>
      </p:sp>
    </p:spTree>
    <p:extLst>
      <p:ext uri="{BB962C8B-B14F-4D97-AF65-F5344CB8AC3E}">
        <p14:creationId xmlns:p14="http://schemas.microsoft.com/office/powerpoint/2010/main" val="25796166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 from Geopolitics to Geo-economics</a:t>
            </a:r>
          </a:p>
        </p:txBody>
      </p:sp>
      <p:sp>
        <p:nvSpPr>
          <p:cNvPr id="3" name="Content Placeholder 2"/>
          <p:cNvSpPr>
            <a:spLocks noGrp="1"/>
          </p:cNvSpPr>
          <p:nvPr>
            <p:ph idx="1"/>
          </p:nvPr>
        </p:nvSpPr>
        <p:spPr/>
        <p:txBody>
          <a:bodyPr/>
          <a:lstStyle/>
          <a:p>
            <a:r>
              <a:rPr lang="en-US" dirty="0"/>
              <a:t>Emulate China’s peaceful rise — development before defense.</a:t>
            </a:r>
          </a:p>
          <a:p>
            <a:r>
              <a:rPr lang="en-US" dirty="0"/>
              <a:t>Prioritize CPEC, trade, and regional connectivity.</a:t>
            </a:r>
          </a:p>
          <a:p>
            <a:r>
              <a:rPr lang="en-US" dirty="0"/>
              <a:t>Link foreign aid to economic reform, not military leverage.</a:t>
            </a:r>
          </a:p>
          <a:p>
            <a:r>
              <a:rPr lang="en-US" dirty="0"/>
              <a:t>Use economic incentives to build diplomatic ties</a:t>
            </a:r>
          </a:p>
          <a:p>
            <a:endParaRPr lang="en-US" dirty="0"/>
          </a:p>
        </p:txBody>
      </p:sp>
    </p:spTree>
    <p:extLst>
      <p:ext uri="{BB962C8B-B14F-4D97-AF65-F5344CB8AC3E}">
        <p14:creationId xmlns:p14="http://schemas.microsoft.com/office/powerpoint/2010/main" val="10428907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 Security Approach in </a:t>
            </a:r>
            <a:r>
              <a:rPr lang="en-US" dirty="0"/>
              <a:t>Foreign Policy</a:t>
            </a:r>
          </a:p>
        </p:txBody>
      </p:sp>
      <p:sp>
        <p:nvSpPr>
          <p:cNvPr id="3" name="Content Placeholder 2"/>
          <p:cNvSpPr>
            <a:spLocks noGrp="1"/>
          </p:cNvSpPr>
          <p:nvPr>
            <p:ph idx="1"/>
          </p:nvPr>
        </p:nvSpPr>
        <p:spPr/>
        <p:txBody>
          <a:bodyPr/>
          <a:lstStyle/>
          <a:p>
            <a:r>
              <a:rPr lang="en-US" dirty="0"/>
              <a:t>Reduce security-dominated foreign policy.</a:t>
            </a:r>
          </a:p>
          <a:p>
            <a:r>
              <a:rPr lang="en-US" dirty="0"/>
              <a:t>Empower Ministry of Foreign Affairs and Parliament.</a:t>
            </a:r>
          </a:p>
          <a:p>
            <a:r>
              <a:rPr lang="en-US" dirty="0"/>
              <a:t>Build diplomatic institutions, not just strategic doctrines.</a:t>
            </a:r>
          </a:p>
          <a:p>
            <a:r>
              <a:rPr lang="en-US" dirty="0"/>
              <a:t>Civilian input ensures continuity and democratic legitimacy.</a:t>
            </a:r>
          </a:p>
          <a:p>
            <a:endParaRPr lang="en-US" dirty="0"/>
          </a:p>
        </p:txBody>
      </p:sp>
    </p:spTree>
    <p:extLst>
      <p:ext uri="{BB962C8B-B14F-4D97-AF65-F5344CB8AC3E}">
        <p14:creationId xmlns:p14="http://schemas.microsoft.com/office/powerpoint/2010/main" val="36914082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Reform Internal Governance</a:t>
            </a:r>
          </a:p>
        </p:txBody>
      </p:sp>
      <p:sp>
        <p:nvSpPr>
          <p:cNvPr id="3" name="Content Placeholder 2"/>
          <p:cNvSpPr>
            <a:spLocks noGrp="1"/>
          </p:cNvSpPr>
          <p:nvPr>
            <p:ph idx="1"/>
          </p:nvPr>
        </p:nvSpPr>
        <p:spPr/>
        <p:txBody>
          <a:bodyPr/>
          <a:lstStyle/>
          <a:p>
            <a:r>
              <a:rPr lang="en-US" b="1" dirty="0">
                <a:solidFill>
                  <a:schemeClr val="accent6"/>
                </a:solidFill>
              </a:rPr>
              <a:t>Political instability </a:t>
            </a:r>
            <a:r>
              <a:rPr lang="en-US" dirty="0"/>
              <a:t>damages external credibility.</a:t>
            </a:r>
          </a:p>
          <a:p>
            <a:r>
              <a:rPr lang="en-US" b="1" dirty="0">
                <a:solidFill>
                  <a:schemeClr val="accent6"/>
                </a:solidFill>
              </a:rPr>
              <a:t>Strengthen institutions </a:t>
            </a:r>
            <a:r>
              <a:rPr lang="en-US" dirty="0"/>
              <a:t>to align foreign and domestic goals.</a:t>
            </a:r>
          </a:p>
          <a:p>
            <a:r>
              <a:rPr lang="en-US" b="1" dirty="0">
                <a:solidFill>
                  <a:schemeClr val="accent6"/>
                </a:solidFill>
              </a:rPr>
              <a:t>Economic discipline </a:t>
            </a:r>
            <a:r>
              <a:rPr lang="en-US" dirty="0"/>
              <a:t>enhances bargaining power globally.</a:t>
            </a:r>
          </a:p>
          <a:p>
            <a:r>
              <a:rPr lang="en-US" b="1" dirty="0">
                <a:solidFill>
                  <a:schemeClr val="accent6"/>
                </a:solidFill>
              </a:rPr>
              <a:t>Rule of law and transparency </a:t>
            </a:r>
            <a:r>
              <a:rPr lang="en-US" dirty="0"/>
              <a:t>attract investors and partners.</a:t>
            </a:r>
          </a:p>
        </p:txBody>
      </p:sp>
    </p:spTree>
    <p:extLst>
      <p:ext uri="{BB962C8B-B14F-4D97-AF65-F5344CB8AC3E}">
        <p14:creationId xmlns:p14="http://schemas.microsoft.com/office/powerpoint/2010/main" val="1408729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Regional Cooperation</a:t>
            </a:r>
          </a:p>
        </p:txBody>
      </p:sp>
      <p:sp>
        <p:nvSpPr>
          <p:cNvPr id="3" name="Content Placeholder 2"/>
          <p:cNvSpPr>
            <a:spLocks noGrp="1"/>
          </p:cNvSpPr>
          <p:nvPr>
            <p:ph idx="1"/>
          </p:nvPr>
        </p:nvSpPr>
        <p:spPr/>
        <p:txBody>
          <a:bodyPr/>
          <a:lstStyle/>
          <a:p>
            <a:r>
              <a:rPr lang="en-US" dirty="0"/>
              <a:t>Normalize ties with neighbors (India, Afghanistan, Iran).</a:t>
            </a:r>
          </a:p>
          <a:p>
            <a:r>
              <a:rPr lang="en-US" dirty="0"/>
              <a:t>Revive SAARC, engage with ECO, SCO, and ASEAN.</a:t>
            </a:r>
          </a:p>
          <a:p>
            <a:r>
              <a:rPr lang="en-US" dirty="0"/>
              <a:t>Prioritize energy and water diplomacy.</a:t>
            </a:r>
          </a:p>
          <a:p>
            <a:r>
              <a:rPr lang="en-US" dirty="0"/>
              <a:t>Regional peace ensures Pakistan’s long-term growth.</a:t>
            </a:r>
          </a:p>
        </p:txBody>
      </p:sp>
    </p:spTree>
    <p:extLst>
      <p:ext uri="{BB962C8B-B14F-4D97-AF65-F5344CB8AC3E}">
        <p14:creationId xmlns:p14="http://schemas.microsoft.com/office/powerpoint/2010/main" val="22219662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to Operationalize Pakistan’s Grand Strategy</a:t>
            </a:r>
          </a:p>
        </p:txBody>
      </p:sp>
      <p:sp>
        <p:nvSpPr>
          <p:cNvPr id="3" name="Content Placeholder 2"/>
          <p:cNvSpPr>
            <a:spLocks noGrp="1"/>
          </p:cNvSpPr>
          <p:nvPr>
            <p:ph idx="1"/>
          </p:nvPr>
        </p:nvSpPr>
        <p:spPr/>
        <p:txBody>
          <a:bodyPr/>
          <a:lstStyle/>
          <a:p>
            <a:r>
              <a:rPr lang="en-US" dirty="0"/>
              <a:t>Core Idea: Implementing a future-ready foreign policy requires robust instruments.</a:t>
            </a:r>
          </a:p>
          <a:p>
            <a:r>
              <a:rPr lang="en-US" dirty="0"/>
              <a:t>Key Tools:</a:t>
            </a:r>
          </a:p>
          <a:p>
            <a:pPr lvl="1"/>
            <a:r>
              <a:rPr lang="en-US" dirty="0"/>
              <a:t>Multilateral diplomacy</a:t>
            </a:r>
          </a:p>
          <a:p>
            <a:pPr lvl="1"/>
            <a:r>
              <a:rPr lang="en-US" dirty="0"/>
              <a:t>Trade diversification</a:t>
            </a:r>
          </a:p>
          <a:p>
            <a:pPr lvl="1"/>
            <a:r>
              <a:rPr lang="en-US" dirty="0"/>
              <a:t>Strategic communication</a:t>
            </a:r>
          </a:p>
          <a:p>
            <a:pPr lvl="1"/>
            <a:r>
              <a:rPr lang="en-US" dirty="0"/>
              <a:t>Diaspora engagement</a:t>
            </a:r>
          </a:p>
          <a:p>
            <a:endParaRPr lang="en-US" dirty="0"/>
          </a:p>
        </p:txBody>
      </p:sp>
    </p:spTree>
    <p:extLst>
      <p:ext uri="{BB962C8B-B14F-4D97-AF65-F5344CB8AC3E}">
        <p14:creationId xmlns:p14="http://schemas.microsoft.com/office/powerpoint/2010/main" val="155850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Multilateral Engagement</a:t>
            </a:r>
          </a:p>
        </p:txBody>
      </p:sp>
      <p:sp>
        <p:nvSpPr>
          <p:cNvPr id="3" name="Content Placeholder 2"/>
          <p:cNvSpPr>
            <a:spLocks noGrp="1"/>
          </p:cNvSpPr>
          <p:nvPr>
            <p:ph idx="1"/>
          </p:nvPr>
        </p:nvSpPr>
        <p:spPr/>
        <p:txBody>
          <a:bodyPr/>
          <a:lstStyle/>
          <a:p>
            <a:r>
              <a:rPr lang="en-US" dirty="0"/>
              <a:t>Why It Matters:</a:t>
            </a:r>
          </a:p>
          <a:p>
            <a:pPr lvl="1"/>
            <a:r>
              <a:rPr lang="en-US" dirty="0"/>
              <a:t>Expands diplomatic space</a:t>
            </a:r>
          </a:p>
          <a:p>
            <a:pPr lvl="1"/>
            <a:r>
              <a:rPr lang="en-US" dirty="0"/>
              <a:t>Balances great power politics</a:t>
            </a:r>
          </a:p>
          <a:p>
            <a:r>
              <a:rPr lang="en-US" dirty="0"/>
              <a:t>Action Points:</a:t>
            </a:r>
          </a:p>
          <a:p>
            <a:pPr lvl="1"/>
            <a:r>
              <a:rPr lang="en-US" dirty="0"/>
              <a:t>Deepen participation in SCO, ECO, revive SAARC</a:t>
            </a:r>
          </a:p>
          <a:p>
            <a:pPr lvl="1"/>
            <a:r>
              <a:rPr lang="en-US" dirty="0"/>
              <a:t>Leverage UN platforms for Kashmir, climate, and peacekeeping</a:t>
            </a:r>
          </a:p>
          <a:p>
            <a:r>
              <a:rPr lang="en-US" b="1" dirty="0">
                <a:solidFill>
                  <a:srgbClr val="C00000"/>
                </a:solidFill>
              </a:rPr>
              <a:t>Example: Pakistan’s active role in COP28 climate diplomacy</a:t>
            </a:r>
          </a:p>
          <a:p>
            <a:endParaRPr lang="en-US" dirty="0"/>
          </a:p>
        </p:txBody>
      </p:sp>
    </p:spTree>
    <p:extLst>
      <p:ext uri="{BB962C8B-B14F-4D97-AF65-F5344CB8AC3E}">
        <p14:creationId xmlns:p14="http://schemas.microsoft.com/office/powerpoint/2010/main" val="14395690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 Diplomacy</a:t>
            </a:r>
          </a:p>
        </p:txBody>
      </p:sp>
      <p:sp>
        <p:nvSpPr>
          <p:cNvPr id="3" name="Content Placeholder 2"/>
          <p:cNvSpPr>
            <a:spLocks noGrp="1"/>
          </p:cNvSpPr>
          <p:nvPr>
            <p:ph idx="1"/>
          </p:nvPr>
        </p:nvSpPr>
        <p:spPr/>
        <p:txBody>
          <a:bodyPr/>
          <a:lstStyle/>
          <a:p>
            <a:r>
              <a:rPr lang="en-US" dirty="0"/>
              <a:t>Why It Matters:</a:t>
            </a:r>
          </a:p>
          <a:p>
            <a:pPr lvl="1"/>
            <a:r>
              <a:rPr lang="en-US" dirty="0"/>
              <a:t>Reduces aid dependency</a:t>
            </a:r>
          </a:p>
          <a:p>
            <a:pPr lvl="1"/>
            <a:r>
              <a:rPr lang="en-US" dirty="0"/>
              <a:t>Boosts global relevance</a:t>
            </a:r>
          </a:p>
          <a:p>
            <a:r>
              <a:rPr lang="en-US" dirty="0"/>
              <a:t>Action Points:</a:t>
            </a:r>
          </a:p>
          <a:p>
            <a:pPr lvl="1"/>
            <a:r>
              <a:rPr lang="en-US" dirty="0"/>
              <a:t>Join regional value chains</a:t>
            </a:r>
          </a:p>
          <a:p>
            <a:pPr lvl="1"/>
            <a:r>
              <a:rPr lang="en-US" dirty="0"/>
              <a:t>Expand SEZs under CPEC to attract FDI</a:t>
            </a:r>
          </a:p>
          <a:p>
            <a:r>
              <a:rPr lang="en-US" b="1" dirty="0">
                <a:solidFill>
                  <a:srgbClr val="0070C0"/>
                </a:solidFill>
              </a:rPr>
              <a:t>Data: Pakistan’s exports rely 60% on only 5 countries — diversification is critical (SBP 2024)</a:t>
            </a:r>
          </a:p>
          <a:p>
            <a:endParaRPr lang="en-US" dirty="0"/>
          </a:p>
        </p:txBody>
      </p:sp>
    </p:spTree>
    <p:extLst>
      <p:ext uri="{BB962C8B-B14F-4D97-AF65-F5344CB8AC3E}">
        <p14:creationId xmlns:p14="http://schemas.microsoft.com/office/powerpoint/2010/main" val="5615289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and Media Diplomacy</a:t>
            </a:r>
          </a:p>
        </p:txBody>
      </p:sp>
      <p:sp>
        <p:nvSpPr>
          <p:cNvPr id="3" name="Content Placeholder 2"/>
          <p:cNvSpPr>
            <a:spLocks noGrp="1"/>
          </p:cNvSpPr>
          <p:nvPr>
            <p:ph idx="1"/>
          </p:nvPr>
        </p:nvSpPr>
        <p:spPr/>
        <p:txBody>
          <a:bodyPr/>
          <a:lstStyle/>
          <a:p>
            <a:r>
              <a:rPr lang="en-US" dirty="0"/>
              <a:t>Why It Matters:</a:t>
            </a:r>
          </a:p>
          <a:p>
            <a:pPr lvl="1"/>
            <a:r>
              <a:rPr lang="en-US" dirty="0"/>
              <a:t>Shapes international image</a:t>
            </a:r>
          </a:p>
          <a:p>
            <a:pPr lvl="1"/>
            <a:r>
              <a:rPr lang="en-US" dirty="0"/>
              <a:t>Counters hostile propaganda</a:t>
            </a:r>
          </a:p>
          <a:p>
            <a:r>
              <a:rPr lang="en-US" dirty="0"/>
              <a:t>Action Points:</a:t>
            </a:r>
          </a:p>
          <a:p>
            <a:pPr lvl="1"/>
            <a:r>
              <a:rPr lang="en-US" dirty="0"/>
              <a:t>Create cyber diplomacy units in embassies</a:t>
            </a:r>
          </a:p>
          <a:p>
            <a:pPr lvl="1"/>
            <a:r>
              <a:rPr lang="en-US" dirty="0"/>
              <a:t>Invest in public storytelling, influencers, documentaries</a:t>
            </a:r>
          </a:p>
          <a:p>
            <a:r>
              <a:rPr lang="en-US" b="1" dirty="0">
                <a:solidFill>
                  <a:srgbClr val="0070C0"/>
                </a:solidFill>
              </a:rPr>
              <a:t>Reference: Estonia and Israel are world leaders in digital diplomacy</a:t>
            </a:r>
          </a:p>
          <a:p>
            <a:endParaRPr lang="en-US" dirty="0"/>
          </a:p>
        </p:txBody>
      </p:sp>
    </p:spTree>
    <p:extLst>
      <p:ext uri="{BB962C8B-B14F-4D97-AF65-F5344CB8AC3E}">
        <p14:creationId xmlns:p14="http://schemas.microsoft.com/office/powerpoint/2010/main" val="23789179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and Diaspora Engagement</a:t>
            </a:r>
          </a:p>
        </p:txBody>
      </p:sp>
      <p:sp>
        <p:nvSpPr>
          <p:cNvPr id="3" name="Content Placeholder 2"/>
          <p:cNvSpPr>
            <a:spLocks noGrp="1"/>
          </p:cNvSpPr>
          <p:nvPr>
            <p:ph idx="1"/>
          </p:nvPr>
        </p:nvSpPr>
        <p:spPr/>
        <p:txBody>
          <a:bodyPr/>
          <a:lstStyle/>
          <a:p>
            <a:r>
              <a:rPr lang="en-US" dirty="0"/>
              <a:t>Why It Matters:</a:t>
            </a:r>
          </a:p>
          <a:p>
            <a:pPr lvl="1"/>
            <a:r>
              <a:rPr lang="en-US" dirty="0"/>
              <a:t>Soft power asset</a:t>
            </a:r>
          </a:p>
          <a:p>
            <a:pPr lvl="1"/>
            <a:r>
              <a:rPr lang="en-US" dirty="0"/>
              <a:t>Political and economic lobbying</a:t>
            </a:r>
          </a:p>
          <a:p>
            <a:r>
              <a:rPr lang="en-US" dirty="0"/>
              <a:t>Action Points:</a:t>
            </a:r>
          </a:p>
          <a:p>
            <a:pPr lvl="1"/>
            <a:r>
              <a:rPr lang="en-US" dirty="0"/>
              <a:t>Mobilize Pakistani diaspora for investment &amp; advocacy</a:t>
            </a:r>
          </a:p>
          <a:p>
            <a:pPr lvl="1"/>
            <a:r>
              <a:rPr lang="en-US" dirty="0"/>
              <a:t>Establish Pak Diaspora Councils in US, UK, Gulf</a:t>
            </a:r>
          </a:p>
          <a:p>
            <a:r>
              <a:rPr lang="en-US" b="1" dirty="0">
                <a:solidFill>
                  <a:srgbClr val="0070C0"/>
                </a:solidFill>
              </a:rPr>
              <a:t>Data: Remittances = $38.3B (FY2025) — critical economic support (SBP)</a:t>
            </a:r>
          </a:p>
          <a:p>
            <a:pPr marL="0" indent="0">
              <a:buNone/>
            </a:pPr>
            <a:endParaRPr lang="en-US" dirty="0"/>
          </a:p>
        </p:txBody>
      </p:sp>
    </p:spTree>
    <p:extLst>
      <p:ext uri="{BB962C8B-B14F-4D97-AF65-F5344CB8AC3E}">
        <p14:creationId xmlns:p14="http://schemas.microsoft.com/office/powerpoint/2010/main" val="2808583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Interests</a:t>
            </a:r>
            <a:endParaRPr lang="en-US" dirty="0"/>
          </a:p>
        </p:txBody>
      </p:sp>
      <p:sp>
        <p:nvSpPr>
          <p:cNvPr id="3" name="Content Placeholder 2"/>
          <p:cNvSpPr>
            <a:spLocks noGrp="1"/>
          </p:cNvSpPr>
          <p:nvPr>
            <p:ph idx="1"/>
          </p:nvPr>
        </p:nvSpPr>
        <p:spPr/>
        <p:txBody>
          <a:bodyPr/>
          <a:lstStyle/>
          <a:p>
            <a:r>
              <a:rPr lang="en-US" b="1" dirty="0" smtClean="0">
                <a:solidFill>
                  <a:srgbClr val="FF0000"/>
                </a:solidFill>
              </a:rPr>
              <a:t>Permanent</a:t>
            </a:r>
          </a:p>
          <a:p>
            <a:r>
              <a:rPr lang="en-US" b="1" dirty="0" smtClean="0">
                <a:solidFill>
                  <a:srgbClr val="FF0000"/>
                </a:solidFill>
              </a:rPr>
              <a:t>Variable</a:t>
            </a:r>
          </a:p>
          <a:p>
            <a:endParaRPr lang="en-US" dirty="0"/>
          </a:p>
        </p:txBody>
      </p:sp>
    </p:spTree>
    <p:extLst>
      <p:ext uri="{BB962C8B-B14F-4D97-AF65-F5344CB8AC3E}">
        <p14:creationId xmlns:p14="http://schemas.microsoft.com/office/powerpoint/2010/main" val="16286638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 A Vision for the Future</a:t>
            </a:r>
          </a:p>
        </p:txBody>
      </p:sp>
      <p:sp>
        <p:nvSpPr>
          <p:cNvPr id="3" name="Content Placeholder 2"/>
          <p:cNvSpPr>
            <a:spLocks noGrp="1"/>
          </p:cNvSpPr>
          <p:nvPr>
            <p:ph idx="1"/>
          </p:nvPr>
        </p:nvSpPr>
        <p:spPr/>
        <p:txBody>
          <a:bodyPr/>
          <a:lstStyle/>
          <a:p>
            <a:r>
              <a:rPr lang="en-US" dirty="0"/>
              <a:t>From Crisis to Strategy: The Path Ahead</a:t>
            </a:r>
          </a:p>
          <a:p>
            <a:pPr algn="ctr"/>
            <a:r>
              <a:rPr lang="en-US" b="1" i="1" dirty="0">
                <a:solidFill>
                  <a:srgbClr val="C00000"/>
                </a:solidFill>
              </a:rPr>
              <a:t>“In an age of fluid geopolitics, Pakistan’s survival and growth lie not in outdated alliances but in a grand strategy that fuses internal strength with diplomatic maturity.” — Javid Husain</a:t>
            </a:r>
          </a:p>
          <a:p>
            <a:pPr algn="ctr"/>
            <a:endParaRPr lang="en-US" b="1" i="1" dirty="0">
              <a:solidFill>
                <a:srgbClr val="C00000"/>
              </a:solidFill>
            </a:endParaRPr>
          </a:p>
          <a:p>
            <a:r>
              <a:rPr lang="en-US" dirty="0"/>
              <a:t>Key Takeaway:</a:t>
            </a:r>
          </a:p>
          <a:p>
            <a:pPr lvl="1"/>
            <a:r>
              <a:rPr lang="en-US" dirty="0"/>
              <a:t>Shift from reaction to vision, security to economy, and alliances to autonomy.</a:t>
            </a:r>
          </a:p>
          <a:p>
            <a:endParaRPr lang="en-US" dirty="0"/>
          </a:p>
        </p:txBody>
      </p:sp>
    </p:spTree>
    <p:extLst>
      <p:ext uri="{BB962C8B-B14F-4D97-AF65-F5344CB8AC3E}">
        <p14:creationId xmlns:p14="http://schemas.microsoft.com/office/powerpoint/2010/main" val="25523179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00240"/>
          </a:xfrm>
          <a:prstGeom prst="rect">
            <a:avLst/>
          </a:prstGeom>
        </p:spPr>
      </p:pic>
    </p:spTree>
    <p:extLst>
      <p:ext uri="{BB962C8B-B14F-4D97-AF65-F5344CB8AC3E}">
        <p14:creationId xmlns:p14="http://schemas.microsoft.com/office/powerpoint/2010/main" val="26882752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Pakistan’s Foreign Policy Based on Emotions or Rationality?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497238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364" y="0"/>
            <a:ext cx="11785600" cy="6740307"/>
          </a:xfrm>
          <a:prstGeom prst="rect">
            <a:avLst/>
          </a:prstGeom>
        </p:spPr>
        <p:txBody>
          <a:bodyPr wrap="square">
            <a:spAutoFit/>
          </a:bodyPr>
          <a:lstStyle/>
          <a:p>
            <a:r>
              <a:rPr lang="en-US" sz="3600" dirty="0"/>
              <a:t>Yes, Pakistan can maintain its Islamic identity while pursuing rational foreign policy decisions. Three core drivers illustrate this balance: </a:t>
            </a:r>
            <a:r>
              <a:rPr lang="en-US" sz="3600" dirty="0">
                <a:solidFill>
                  <a:srgbClr val="C00000"/>
                </a:solidFill>
              </a:rPr>
              <a:t>economic interests, strategic neutrality</a:t>
            </a:r>
            <a:r>
              <a:rPr lang="en-US" sz="3600" dirty="0"/>
              <a:t>, and </a:t>
            </a:r>
            <a:r>
              <a:rPr lang="en-US" sz="3600" dirty="0">
                <a:solidFill>
                  <a:srgbClr val="C00000"/>
                </a:solidFill>
              </a:rPr>
              <a:t>realpolitik diplomacy</a:t>
            </a:r>
            <a:r>
              <a:rPr lang="en-US" sz="3600" dirty="0"/>
              <a:t>. Ties with Gulf states like Saudi Arabia are based on remittances, aid, and energy—not just religious brotherhood. Pakistan’s neutrality in the 2015 Yemen war showed a pragmatic move to avoid sectarian fallout and maintain regional balance. Similarly, its hedged diplomacy with Iran and Qatar, and its refusal to be locked into Islamic blocs, reflects calculated realism. While Islamic rhetoric may serve public sentiment, Pakistan’s foreign policy actions are consistently shaped by national interest, not emotion.</a:t>
            </a:r>
          </a:p>
        </p:txBody>
      </p:sp>
    </p:spTree>
    <p:extLst>
      <p:ext uri="{BB962C8B-B14F-4D97-AF65-F5344CB8AC3E}">
        <p14:creationId xmlns:p14="http://schemas.microsoft.com/office/powerpoint/2010/main" val="6350703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questions to practice:</a:t>
            </a:r>
          </a:p>
        </p:txBody>
      </p:sp>
      <p:sp>
        <p:nvSpPr>
          <p:cNvPr id="3" name="Content Placeholder 2"/>
          <p:cNvSpPr>
            <a:spLocks noGrp="1"/>
          </p:cNvSpPr>
          <p:nvPr>
            <p:ph idx="1"/>
          </p:nvPr>
        </p:nvSpPr>
        <p:spPr/>
        <p:txBody>
          <a:bodyPr/>
          <a:lstStyle/>
          <a:p>
            <a:pPr marL="514350" indent="-514350">
              <a:buFont typeface="+mj-lt"/>
              <a:buAutoNum type="arabicPeriod"/>
            </a:pPr>
            <a:r>
              <a:rPr lang="en-US" dirty="0"/>
              <a:t>Is Afghanistan a bigger threat to Pakistan or is India?</a:t>
            </a:r>
          </a:p>
          <a:p>
            <a:pPr marL="514350" indent="-514350">
              <a:buFont typeface="+mj-lt"/>
              <a:buAutoNum type="arabicPeriod"/>
            </a:pPr>
            <a:r>
              <a:rPr lang="en-US" dirty="0"/>
              <a:t>Should Pakistan resume trade with India?</a:t>
            </a:r>
          </a:p>
          <a:p>
            <a:pPr marL="514350" indent="-514350">
              <a:buFont typeface="+mj-lt"/>
              <a:buAutoNum type="arabicPeriod"/>
            </a:pPr>
            <a:r>
              <a:rPr lang="en-US" dirty="0"/>
              <a:t>Should Pakistan recognize Israel?</a:t>
            </a:r>
          </a:p>
          <a:p>
            <a:pPr marL="514350" indent="-514350">
              <a:buFont typeface="+mj-lt"/>
              <a:buAutoNum type="arabicPeriod"/>
            </a:pPr>
            <a:r>
              <a:rPr lang="en-US" dirty="0"/>
              <a:t>Should have Pakistan helped Iran against Israel?</a:t>
            </a:r>
          </a:p>
          <a:p>
            <a:pPr marL="514350" indent="-514350">
              <a:buFont typeface="+mj-lt"/>
              <a:buAutoNum type="arabicPeriod"/>
            </a:pPr>
            <a:r>
              <a:rPr lang="en-US" dirty="0"/>
              <a:t>Is Pakistan’s nuclear weapon for the Muslim Ummah as well?</a:t>
            </a:r>
          </a:p>
          <a:p>
            <a:pPr marL="514350" indent="-514350">
              <a:buFont typeface="+mj-lt"/>
              <a:buAutoNum type="arabicPeriod"/>
            </a:pPr>
            <a:r>
              <a:rPr lang="en-US" dirty="0"/>
              <a:t>How should Pakistan maintain balance between Us-China , Russia-the West, and Saudi-Iran rivalries?</a:t>
            </a:r>
          </a:p>
          <a:p>
            <a:endParaRPr lang="en-US" dirty="0"/>
          </a:p>
        </p:txBody>
      </p:sp>
    </p:spTree>
    <p:extLst>
      <p:ext uri="{BB962C8B-B14F-4D97-AF65-F5344CB8AC3E}">
        <p14:creationId xmlns:p14="http://schemas.microsoft.com/office/powerpoint/2010/main" val="5790617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4522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Maintaining Relations with other members of International community:</a:t>
            </a:r>
          </a:p>
          <a:p>
            <a:r>
              <a:rPr lang="en-US" dirty="0" smtClean="0"/>
              <a:t>Promoting National Narrative and Counter Narratives in International Community to expand its international political clout.</a:t>
            </a:r>
          </a:p>
          <a:p>
            <a:r>
              <a:rPr lang="en-US" dirty="0" smtClean="0"/>
              <a:t>Establishing Economic Links for Economic Clout.</a:t>
            </a:r>
          </a:p>
          <a:p>
            <a:r>
              <a:rPr lang="en-US" b="1" dirty="0" smtClean="0">
                <a:solidFill>
                  <a:srgbClr val="FF0000"/>
                </a:solidFill>
              </a:rPr>
              <a:t>Expanding International Influence </a:t>
            </a:r>
            <a:r>
              <a:rPr lang="en-US" dirty="0" smtClean="0"/>
              <a:t>and </a:t>
            </a:r>
            <a:r>
              <a:rPr lang="en-US" b="1" dirty="0" smtClean="0">
                <a:solidFill>
                  <a:srgbClr val="FF0000"/>
                </a:solidFill>
              </a:rPr>
              <a:t>reducing foreign dependency</a:t>
            </a:r>
          </a:p>
          <a:p>
            <a:r>
              <a:rPr lang="en-US" b="1" dirty="0" smtClean="0">
                <a:solidFill>
                  <a:srgbClr val="FF0000"/>
                </a:solidFill>
              </a:rPr>
              <a:t>Protection of Nationals abroad</a:t>
            </a:r>
          </a:p>
          <a:p>
            <a:r>
              <a:rPr lang="en-US" dirty="0" smtClean="0"/>
              <a:t>Social and Cultural Links.</a:t>
            </a:r>
          </a:p>
          <a:p>
            <a:endParaRPr lang="en-US" dirty="0"/>
          </a:p>
        </p:txBody>
      </p:sp>
    </p:spTree>
    <p:extLst>
      <p:ext uri="{BB962C8B-B14F-4D97-AF65-F5344CB8AC3E}">
        <p14:creationId xmlns:p14="http://schemas.microsoft.com/office/powerpoint/2010/main" val="272769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Determinants of Foreign Policy:</a:t>
            </a:r>
            <a:endParaRPr lang="en-US" dirty="0"/>
          </a:p>
        </p:txBody>
      </p:sp>
      <p:pic>
        <p:nvPicPr>
          <p:cNvPr id="4" name="Content Placeholder 3"/>
          <p:cNvPicPr>
            <a:picLocks noGrp="1" noChangeAspect="1"/>
          </p:cNvPicPr>
          <p:nvPr>
            <p:ph idx="1"/>
          </p:nvPr>
        </p:nvPicPr>
        <p:blipFill>
          <a:blip r:embed="rId2"/>
          <a:stretch>
            <a:fillRect/>
          </a:stretch>
        </p:blipFill>
        <p:spPr>
          <a:xfrm>
            <a:off x="838200" y="3221006"/>
            <a:ext cx="10515600" cy="1560575"/>
          </a:xfrm>
          <a:prstGeom prst="rect">
            <a:avLst/>
          </a:prstGeom>
        </p:spPr>
      </p:pic>
      <p:pic>
        <p:nvPicPr>
          <p:cNvPr id="5" name="Picture 4"/>
          <p:cNvPicPr>
            <a:picLocks noChangeAspect="1"/>
          </p:cNvPicPr>
          <p:nvPr/>
        </p:nvPicPr>
        <p:blipFill>
          <a:blip r:embed="rId3"/>
          <a:stretch>
            <a:fillRect/>
          </a:stretch>
        </p:blipFill>
        <p:spPr>
          <a:xfrm>
            <a:off x="837744" y="4911553"/>
            <a:ext cx="10516511" cy="1560711"/>
          </a:xfrm>
          <a:prstGeom prst="rect">
            <a:avLst/>
          </a:prstGeom>
        </p:spPr>
      </p:pic>
    </p:spTree>
    <p:extLst>
      <p:ext uri="{BB962C8B-B14F-4D97-AF65-F5344CB8AC3E}">
        <p14:creationId xmlns:p14="http://schemas.microsoft.com/office/powerpoint/2010/main" val="36695036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7328</TotalTime>
  <Words>3348</Words>
  <Application>Microsoft Office PowerPoint</Application>
  <PresentationFormat>Widescreen</PresentationFormat>
  <Paragraphs>356</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Arial</vt:lpstr>
      <vt:lpstr>Calibri</vt:lpstr>
      <vt:lpstr>Calibri Light</vt:lpstr>
      <vt:lpstr>Office Theme</vt:lpstr>
      <vt:lpstr>PowerPoint Presentation</vt:lpstr>
      <vt:lpstr>We Never Know How High We Are By Emily Dickinson</vt:lpstr>
      <vt:lpstr>PowerPoint Presentation</vt:lpstr>
      <vt:lpstr>PowerPoint Presentation</vt:lpstr>
      <vt:lpstr>PowerPoint Presentation</vt:lpstr>
      <vt:lpstr>Main Goals of Foreign Policy: </vt:lpstr>
      <vt:lpstr>National Interests</vt:lpstr>
      <vt:lpstr>Objectives:</vt:lpstr>
      <vt:lpstr>Determinants of Foreign Policy:</vt:lpstr>
      <vt:lpstr>PowerPoint Presentation</vt:lpstr>
      <vt:lpstr>PowerPoint Presentation</vt:lpstr>
      <vt:lpstr>Internal Determinants:</vt:lpstr>
      <vt:lpstr>PowerPoint Presentation</vt:lpstr>
      <vt:lpstr>PowerPoint Presentation</vt:lpstr>
      <vt:lpstr>Geography</vt:lpstr>
      <vt:lpstr>Culture and History</vt:lpstr>
      <vt:lpstr>Economic Development and Technological Capacity</vt:lpstr>
      <vt:lpstr>Japan: Economic Development as the Core Foreign Policy Determinant </vt:lpstr>
      <vt:lpstr>National Capacity</vt:lpstr>
      <vt:lpstr>Public Mood and Opinion</vt:lpstr>
      <vt:lpstr>Political Organization</vt:lpstr>
      <vt:lpstr>Role of Media and Press</vt:lpstr>
      <vt:lpstr>External Determinants</vt:lpstr>
      <vt:lpstr>PowerPoint Presentation</vt:lpstr>
      <vt:lpstr>Geography and Strategic Value</vt:lpstr>
      <vt:lpstr>Islamic Identity and the Two-Nation Theory</vt:lpstr>
      <vt:lpstr>Security-Centric Foreign Policy</vt:lpstr>
      <vt:lpstr>Economy as a Limiting Factor</vt:lpstr>
      <vt:lpstr>Global Shifts and Realignment</vt:lpstr>
      <vt:lpstr>PowerPoint Presentation</vt:lpstr>
      <vt:lpstr>1947–1958 — Alignment with the West</vt:lpstr>
      <vt:lpstr>1958–1971 — Controlled Diplomacy &amp; China Ties</vt:lpstr>
      <vt:lpstr>1971–1988 — Islamic Bloc &amp; Afghan Jihad</vt:lpstr>
      <vt:lpstr>1989–2001 — Strategic Drift &amp; Nuclear Posture</vt:lpstr>
      <vt:lpstr>2001–2018 — War on Terror &amp; Duality</vt:lpstr>
      <vt:lpstr>2018–Present — Pivot to Geo-economics</vt:lpstr>
      <vt:lpstr>2025 UPDATE</vt:lpstr>
      <vt:lpstr>Post India Conflict 2025</vt:lpstr>
      <vt:lpstr>How Can Pakistan Benefit from them?</vt:lpstr>
      <vt:lpstr>Achieving Sustainable External Position</vt:lpstr>
      <vt:lpstr>Continued…</vt:lpstr>
      <vt:lpstr>Continued…</vt:lpstr>
      <vt:lpstr>PowerPoint Presentation</vt:lpstr>
      <vt:lpstr>Reactive Posture – No Long-Term Vision</vt:lpstr>
      <vt:lpstr>Overdependence on Alliances </vt:lpstr>
      <vt:lpstr>Security Centric Approach</vt:lpstr>
      <vt:lpstr>Neglect of Economic Diplomacy </vt:lpstr>
      <vt:lpstr>PowerPoint Presentation</vt:lpstr>
      <vt:lpstr>PowerPoint Presentation</vt:lpstr>
      <vt:lpstr>Civil–Military Tug-of-War / Over dominance of Security Factor:</vt:lpstr>
      <vt:lpstr>Image Crisis &amp; Global Perceptions</vt:lpstr>
      <vt:lpstr>Suspended Trade Talks:</vt:lpstr>
      <vt:lpstr>Overdependence on External Assistance</vt:lpstr>
      <vt:lpstr>Institutional Weaknesses</vt:lpstr>
      <vt:lpstr>PowerPoint Presentation</vt:lpstr>
      <vt:lpstr>Globalization: Opportunity Missed?</vt:lpstr>
      <vt:lpstr>Tech is the New Battlefield</vt:lpstr>
      <vt:lpstr>Rise of Multipolarity</vt:lpstr>
      <vt:lpstr>PowerPoint Presentation</vt:lpstr>
      <vt:lpstr>Introduction to Grand Strategy</vt:lpstr>
      <vt:lpstr>Shift from Geopolitics to Geo-economics</vt:lpstr>
      <vt:lpstr>Shift Security Approach in Foreign Policy</vt:lpstr>
      <vt:lpstr>Reform Internal Governance</vt:lpstr>
      <vt:lpstr>Build Regional Cooperation</vt:lpstr>
      <vt:lpstr>Tools to Operationalize Pakistan’s Grand Strategy</vt:lpstr>
      <vt:lpstr>Multilateral Engagement</vt:lpstr>
      <vt:lpstr>Trade Diplomacy</vt:lpstr>
      <vt:lpstr>Digital and Media Diplomacy</vt:lpstr>
      <vt:lpstr>Public and Diaspora Engagement</vt:lpstr>
      <vt:lpstr>Conclusion – A Vision for the Future</vt:lpstr>
      <vt:lpstr>PowerPoint Presentation</vt:lpstr>
      <vt:lpstr>Is Pakistan’s Foreign Policy Based on Emotions or Rationality?</vt:lpstr>
      <vt:lpstr>PowerPoint Presentation</vt:lpstr>
      <vt:lpstr>Some questions to practice: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Malik</dc:creator>
  <cp:lastModifiedBy>Ahmad Malik</cp:lastModifiedBy>
  <cp:revision>50</cp:revision>
  <dcterms:created xsi:type="dcterms:W3CDTF">2025-10-05T16:23:33Z</dcterms:created>
  <dcterms:modified xsi:type="dcterms:W3CDTF">2026-02-03T09:59:22Z</dcterms:modified>
</cp:coreProperties>
</file>