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2"/>
  </p:notesMasterIdLst>
  <p:sldIdLst>
    <p:sldId id="256" r:id="rId2"/>
    <p:sldId id="259" r:id="rId3"/>
    <p:sldId id="264" r:id="rId4"/>
    <p:sldId id="291" r:id="rId5"/>
    <p:sldId id="284" r:id="rId6"/>
    <p:sldId id="270" r:id="rId7"/>
    <p:sldId id="258" r:id="rId8"/>
    <p:sldId id="302" r:id="rId9"/>
    <p:sldId id="265" r:id="rId10"/>
    <p:sldId id="266" r:id="rId11"/>
    <p:sldId id="267" r:id="rId12"/>
    <p:sldId id="268" r:id="rId13"/>
    <p:sldId id="321" r:id="rId14"/>
    <p:sldId id="322" r:id="rId15"/>
    <p:sldId id="329" r:id="rId16"/>
    <p:sldId id="327" r:id="rId17"/>
    <p:sldId id="328" r:id="rId18"/>
    <p:sldId id="330" r:id="rId19"/>
    <p:sldId id="335" r:id="rId20"/>
    <p:sldId id="261" r:id="rId21"/>
    <p:sldId id="333" r:id="rId22"/>
    <p:sldId id="282" r:id="rId23"/>
    <p:sldId id="346" r:id="rId24"/>
    <p:sldId id="347" r:id="rId25"/>
    <p:sldId id="324" r:id="rId26"/>
    <p:sldId id="325" r:id="rId27"/>
    <p:sldId id="326" r:id="rId28"/>
    <p:sldId id="331" r:id="rId29"/>
    <p:sldId id="332" r:id="rId30"/>
    <p:sldId id="334" r:id="rId31"/>
    <p:sldId id="257" r:id="rId32"/>
    <p:sldId id="281" r:id="rId33"/>
    <p:sldId id="289" r:id="rId34"/>
    <p:sldId id="350" r:id="rId35"/>
    <p:sldId id="290" r:id="rId36"/>
    <p:sldId id="345" r:id="rId37"/>
    <p:sldId id="349" r:id="rId38"/>
    <p:sldId id="310" r:id="rId39"/>
    <p:sldId id="316" r:id="rId40"/>
    <p:sldId id="311" r:id="rId4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66786" autoAdjust="0"/>
  </p:normalViewPr>
  <p:slideViewPr>
    <p:cSldViewPr>
      <p:cViewPr varScale="1">
        <p:scale>
          <a:sx n="48" d="100"/>
          <a:sy n="48" d="100"/>
        </p:scale>
        <p:origin x="2016" y="54"/>
      </p:cViewPr>
      <p:guideLst>
        <p:guide orient="horz" pos="2160"/>
        <p:guide pos="2880"/>
      </p:guideLst>
    </p:cSldViewPr>
  </p:slideViewPr>
  <p:notesTextViewPr>
    <p:cViewPr>
      <p:scale>
        <a:sx n="200" d="100"/>
        <a:sy n="200" d="100"/>
      </p:scale>
      <p:origin x="0" y="0"/>
    </p:cViewPr>
  </p:notesTextViewPr>
  <p:sorterViewPr>
    <p:cViewPr varScale="1">
      <p:scale>
        <a:sx n="1" d="1"/>
        <a:sy n="1" d="1"/>
      </p:scale>
      <p:origin x="0" y="-10818"/>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62E7E8F-2E70-4AFF-A8ED-4424D6A18B98}" type="datetimeFigureOut">
              <a:rPr lang="en-US" smtClean="0"/>
              <a:pPr/>
              <a:t>7/31/2025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B26F0F-6C58-4547-A27F-D961EBEF601A}" type="slidenum">
              <a:rPr lang="en-US" smtClean="0"/>
              <a:pPr/>
              <a:t>‹#›</a:t>
            </a:fld>
            <a:endParaRPr lang="en-US"/>
          </a:p>
        </p:txBody>
      </p:sp>
    </p:spTree>
    <p:extLst>
      <p:ext uri="{BB962C8B-B14F-4D97-AF65-F5344CB8AC3E}">
        <p14:creationId xmlns:p14="http://schemas.microsoft.com/office/powerpoint/2010/main" val="3608755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3" Type="http://schemas.openxmlformats.org/officeDocument/2006/relationships/hyperlink" Target="https://www.dawn.com/news/1761278/adverse-maternal-health-outcomes" TargetMode="External"/><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9B26F0F-6C58-4547-A27F-D961EBEF601A}" type="slidenum">
              <a:rPr lang="en-US" smtClean="0"/>
              <a:pPr/>
              <a:t>2</a:t>
            </a:fld>
            <a:endParaRPr lang="en-US"/>
          </a:p>
        </p:txBody>
      </p:sp>
    </p:spTree>
    <p:extLst>
      <p:ext uri="{BB962C8B-B14F-4D97-AF65-F5344CB8AC3E}">
        <p14:creationId xmlns:p14="http://schemas.microsoft.com/office/powerpoint/2010/main" val="11714286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Pakistan ,On an average, one teacher is available at primary level for 49 students.</a:t>
            </a:r>
            <a:endParaRPr lang="en-US" dirty="0"/>
          </a:p>
        </p:txBody>
      </p:sp>
      <p:sp>
        <p:nvSpPr>
          <p:cNvPr id="4" name="Slide Number Placeholder 3"/>
          <p:cNvSpPr>
            <a:spLocks noGrp="1"/>
          </p:cNvSpPr>
          <p:nvPr>
            <p:ph type="sldNum" sz="quarter" idx="10"/>
          </p:nvPr>
        </p:nvSpPr>
        <p:spPr/>
        <p:txBody>
          <a:bodyPr/>
          <a:lstStyle/>
          <a:p>
            <a:fld id="{69B26F0F-6C58-4547-A27F-D961EBEF601A}" type="slidenum">
              <a:rPr lang="en-US" smtClean="0"/>
              <a:pPr/>
              <a:t>20</a:t>
            </a:fld>
            <a:endParaRPr lang="en-US"/>
          </a:p>
        </p:txBody>
      </p:sp>
    </p:spTree>
    <p:extLst>
      <p:ext uri="{BB962C8B-B14F-4D97-AF65-F5344CB8AC3E}">
        <p14:creationId xmlns:p14="http://schemas.microsoft.com/office/powerpoint/2010/main" val="69661114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Interestingly, in Pakistan, there is hardly any example of a law minister without a legal background, but we have had many health ministers with no education or experience in the subject.</a:t>
            </a:r>
          </a:p>
          <a:p>
            <a:r>
              <a:rPr lang="en-US" dirty="0" smtClean="0"/>
              <a:t> https://www.dawn.com/news/1741394</a:t>
            </a:r>
          </a:p>
          <a:p>
            <a:endParaRPr lang="en-US" dirty="0"/>
          </a:p>
        </p:txBody>
      </p:sp>
      <p:sp>
        <p:nvSpPr>
          <p:cNvPr id="4" name="Slide Number Placeholder 3"/>
          <p:cNvSpPr>
            <a:spLocks noGrp="1"/>
          </p:cNvSpPr>
          <p:nvPr>
            <p:ph type="sldNum" sz="quarter" idx="10"/>
          </p:nvPr>
        </p:nvSpPr>
        <p:spPr/>
        <p:txBody>
          <a:bodyPr/>
          <a:lstStyle/>
          <a:p>
            <a:fld id="{69B26F0F-6C58-4547-A27F-D961EBEF601A}" type="slidenum">
              <a:rPr lang="en-US" smtClean="0"/>
              <a:pPr/>
              <a:t>21</a:t>
            </a:fld>
            <a:endParaRPr lang="en-US"/>
          </a:p>
        </p:txBody>
      </p:sp>
    </p:spTree>
    <p:extLst>
      <p:ext uri="{BB962C8B-B14F-4D97-AF65-F5344CB8AC3E}">
        <p14:creationId xmlns:p14="http://schemas.microsoft.com/office/powerpoint/2010/main" val="320422573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0" i="0" kern="1200" dirty="0" smtClean="0">
                <a:solidFill>
                  <a:schemeClr val="dk1"/>
                </a:solidFill>
                <a:effectLst/>
                <a:latin typeface="+mn-lt"/>
                <a:ea typeface="+mn-ea"/>
                <a:cs typeface="+mn-cs"/>
              </a:rPr>
              <a:t>As per the data, the total number of hospitals in Pakistan stood at 1,276 with 146,053 beds, which translates to approximately 174,451 people per hospital and 1,524 people per bed, respectively. Furthermore, the number of registered doctors in 2021 stood at 266,430, which means that Pakistan has one doctor per 835 people. (Eco Survey 2021)</a:t>
            </a:r>
            <a:endParaRPr lang="en-US" dirty="0" smtClean="0"/>
          </a:p>
          <a:p>
            <a:endParaRPr lang="en-US" dirty="0" smtClean="0"/>
          </a:p>
          <a:p>
            <a:r>
              <a:rPr lang="en-US" dirty="0" smtClean="0"/>
              <a:t>The roles and responsibilities of all tiers of Pakistani government including, federal, provincial, local, and beyond government should be comprehensively reviewed in delivering public health services.</a:t>
            </a:r>
          </a:p>
          <a:p>
            <a:r>
              <a:rPr lang="en-US" dirty="0" smtClean="0"/>
              <a:t> Instead, the amendment simply focuses on devolution of functions from the federal to the provincial level and neglect the streamlining of functions at both levels. Moreover, it also completely neglects the role and responsibilities in public services delivery of local and beyond-</a:t>
            </a:r>
            <a:r>
              <a:rPr lang="en-US" dirty="0" err="1" smtClean="0"/>
              <a:t>localgovernment</a:t>
            </a:r>
            <a:r>
              <a:rPr lang="en-US" dirty="0" smtClean="0"/>
              <a:t> entities</a:t>
            </a:r>
          </a:p>
          <a:p>
            <a:r>
              <a:rPr lang="en-US" dirty="0" smtClean="0"/>
              <a:t>Federal government has failed to realign its organizational structure according to the new mandate for the implementation of the amendment. </a:t>
            </a:r>
            <a:endParaRPr lang="en-US" dirty="0"/>
          </a:p>
        </p:txBody>
      </p:sp>
      <p:sp>
        <p:nvSpPr>
          <p:cNvPr id="4" name="Slide Number Placeholder 3"/>
          <p:cNvSpPr>
            <a:spLocks noGrp="1"/>
          </p:cNvSpPr>
          <p:nvPr>
            <p:ph type="sldNum" sz="quarter" idx="10"/>
          </p:nvPr>
        </p:nvSpPr>
        <p:spPr/>
        <p:txBody>
          <a:bodyPr/>
          <a:lstStyle/>
          <a:p>
            <a:fld id="{69B26F0F-6C58-4547-A27F-D961EBEF601A}" type="slidenum">
              <a:rPr lang="en-US" smtClean="0"/>
              <a:pPr/>
              <a:t>22</a:t>
            </a:fld>
            <a:endParaRPr lang="en-US"/>
          </a:p>
        </p:txBody>
      </p:sp>
    </p:spTree>
    <p:extLst>
      <p:ext uri="{BB962C8B-B14F-4D97-AF65-F5344CB8AC3E}">
        <p14:creationId xmlns:p14="http://schemas.microsoft.com/office/powerpoint/2010/main" val="142404003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9B26F0F-6C58-4547-A27F-D961EBEF601A}" type="slidenum">
              <a:rPr lang="en-US" smtClean="0"/>
              <a:pPr/>
              <a:t>25</a:t>
            </a:fld>
            <a:endParaRPr lang="en-US"/>
          </a:p>
        </p:txBody>
      </p:sp>
    </p:spTree>
    <p:extLst>
      <p:ext uri="{BB962C8B-B14F-4D97-AF65-F5344CB8AC3E}">
        <p14:creationId xmlns:p14="http://schemas.microsoft.com/office/powerpoint/2010/main" val="21174130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9B26F0F-6C58-4547-A27F-D961EBEF601A}" type="slidenum">
              <a:rPr lang="en-US" smtClean="0"/>
              <a:pPr/>
              <a:t>27</a:t>
            </a:fld>
            <a:endParaRPr lang="en-US"/>
          </a:p>
        </p:txBody>
      </p:sp>
    </p:spTree>
    <p:extLst>
      <p:ext uri="{BB962C8B-B14F-4D97-AF65-F5344CB8AC3E}">
        <p14:creationId xmlns:p14="http://schemas.microsoft.com/office/powerpoint/2010/main" val="404269728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https://www.dawn.com/news/1761278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b="1" i="0" kern="1200" dirty="0" smtClean="0">
                <a:solidFill>
                  <a:schemeClr val="tx1"/>
                </a:solidFill>
                <a:effectLst/>
                <a:latin typeface="+mn-lt"/>
                <a:ea typeface="+mn-ea"/>
                <a:cs typeface="+mn-cs"/>
                <a:hlinkClick r:id="rId3"/>
              </a:rPr>
              <a:t>Adverse maternal health outcomes</a:t>
            </a:r>
            <a:endParaRPr lang="en-US" sz="1200" b="1" i="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69B26F0F-6C58-4547-A27F-D961EBEF601A}" type="slidenum">
              <a:rPr lang="en-US" smtClean="0"/>
              <a:pPr/>
              <a:t>30</a:t>
            </a:fld>
            <a:endParaRPr lang="en-US"/>
          </a:p>
        </p:txBody>
      </p:sp>
    </p:spTree>
    <p:extLst>
      <p:ext uri="{BB962C8B-B14F-4D97-AF65-F5344CB8AC3E}">
        <p14:creationId xmlns:p14="http://schemas.microsoft.com/office/powerpoint/2010/main" val="83861229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3.2 $ per day  Rs 880    39 .4 % (  previously 34.2  %)  increased 5 .2 %  population  living below the poverty line .  World Bank </a:t>
            </a:r>
            <a:endParaRPr lang="en-US" dirty="0"/>
          </a:p>
        </p:txBody>
      </p:sp>
      <p:sp>
        <p:nvSpPr>
          <p:cNvPr id="4" name="Slide Number Placeholder 3"/>
          <p:cNvSpPr>
            <a:spLocks noGrp="1"/>
          </p:cNvSpPr>
          <p:nvPr>
            <p:ph type="sldNum" sz="quarter" idx="10"/>
          </p:nvPr>
        </p:nvSpPr>
        <p:spPr/>
        <p:txBody>
          <a:bodyPr/>
          <a:lstStyle/>
          <a:p>
            <a:fld id="{69B26F0F-6C58-4547-A27F-D961EBEF601A}" type="slidenum">
              <a:rPr lang="en-US" smtClean="0"/>
              <a:pPr/>
              <a:t>31</a:t>
            </a:fld>
            <a:endParaRPr lang="en-US"/>
          </a:p>
        </p:txBody>
      </p:sp>
    </p:spTree>
    <p:extLst>
      <p:ext uri="{BB962C8B-B14F-4D97-AF65-F5344CB8AC3E}">
        <p14:creationId xmlns:p14="http://schemas.microsoft.com/office/powerpoint/2010/main" val="406399163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smtClean="0">
                <a:solidFill>
                  <a:schemeClr val="tx1"/>
                </a:solidFill>
                <a:effectLst/>
                <a:latin typeface="+mn-lt"/>
                <a:ea typeface="+mn-ea"/>
                <a:cs typeface="+mn-cs"/>
              </a:rPr>
              <a:t>Pakistan's wheat yield may decline 16 pc due to climate change ( dawn 25th June 2023)</a:t>
            </a:r>
            <a:endParaRPr lang="en-US"/>
          </a:p>
        </p:txBody>
      </p:sp>
      <p:sp>
        <p:nvSpPr>
          <p:cNvPr id="4" name="Slide Number Placeholder 3"/>
          <p:cNvSpPr>
            <a:spLocks noGrp="1"/>
          </p:cNvSpPr>
          <p:nvPr>
            <p:ph type="sldNum" sz="quarter" idx="10"/>
          </p:nvPr>
        </p:nvSpPr>
        <p:spPr/>
        <p:txBody>
          <a:bodyPr/>
          <a:lstStyle/>
          <a:p>
            <a:fld id="{69B26F0F-6C58-4547-A27F-D961EBEF601A}" type="slidenum">
              <a:rPr lang="en-US" smtClean="0"/>
              <a:pPr/>
              <a:t>32</a:t>
            </a:fld>
            <a:endParaRPr lang="en-US"/>
          </a:p>
        </p:txBody>
      </p:sp>
    </p:spTree>
    <p:extLst>
      <p:ext uri="{BB962C8B-B14F-4D97-AF65-F5344CB8AC3E}">
        <p14:creationId xmlns:p14="http://schemas.microsoft.com/office/powerpoint/2010/main" val="271067067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9B26F0F-6C58-4547-A27F-D961EBEF601A}" type="slidenum">
              <a:rPr lang="en-US" smtClean="0"/>
              <a:pPr/>
              <a:t>36</a:t>
            </a:fld>
            <a:endParaRPr lang="en-US"/>
          </a:p>
        </p:txBody>
      </p:sp>
    </p:spTree>
    <p:extLst>
      <p:ext uri="{BB962C8B-B14F-4D97-AF65-F5344CB8AC3E}">
        <p14:creationId xmlns:p14="http://schemas.microsoft.com/office/powerpoint/2010/main" val="7473106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0" i="0" kern="1200" dirty="0" smtClean="0">
                <a:solidFill>
                  <a:schemeClr val="tx1"/>
                </a:solidFill>
                <a:latin typeface="+mn-lt"/>
                <a:ea typeface="+mn-ea"/>
                <a:cs typeface="+mn-cs"/>
              </a:rPr>
              <a:t>25-A in the constitution for compulsory education </a:t>
            </a:r>
          </a:p>
          <a:p>
            <a:r>
              <a:rPr lang="en-US" dirty="0" smtClean="0"/>
              <a:t>33%</a:t>
            </a:r>
            <a:r>
              <a:rPr lang="en-US" baseline="0" dirty="0" smtClean="0"/>
              <a:t> </a:t>
            </a:r>
            <a:r>
              <a:rPr lang="en-US" dirty="0" smtClean="0"/>
              <a:t>In Pakistan dropout rate at primary level is 33% (Government of Pakistan, 2017) which is at a very high side. In 2013, drop-out rate for primary education for India was 18.2 %. </a:t>
            </a:r>
          </a:p>
          <a:p>
            <a:r>
              <a:rPr lang="en-US" dirty="0" smtClean="0"/>
              <a:t>The country spent 3% of its total GDP on education in 2018-19 </a:t>
            </a:r>
          </a:p>
          <a:p>
            <a:r>
              <a:rPr lang="en-US" dirty="0" smtClean="0"/>
              <a:t>Pakistan</a:t>
            </a:r>
            <a:r>
              <a:rPr lang="en-US" baseline="0" dirty="0" smtClean="0"/>
              <a:t> Literacy 59.1 5 India  74.4</a:t>
            </a:r>
          </a:p>
          <a:p>
            <a:r>
              <a:rPr lang="en-US" baseline="0" dirty="0" smtClean="0"/>
              <a:t>Ranking 147 Literacy (out of 165)</a:t>
            </a:r>
            <a:endParaRPr lang="en-US" dirty="0"/>
          </a:p>
        </p:txBody>
      </p:sp>
      <p:sp>
        <p:nvSpPr>
          <p:cNvPr id="4" name="Slide Number Placeholder 3"/>
          <p:cNvSpPr>
            <a:spLocks noGrp="1"/>
          </p:cNvSpPr>
          <p:nvPr>
            <p:ph type="sldNum" sz="quarter" idx="10"/>
          </p:nvPr>
        </p:nvSpPr>
        <p:spPr/>
        <p:txBody>
          <a:bodyPr/>
          <a:lstStyle/>
          <a:p>
            <a:fld id="{69B26F0F-6C58-4547-A27F-D961EBEF601A}" type="slidenum">
              <a:rPr lang="en-US" smtClean="0"/>
              <a:pPr/>
              <a:t>3</a:t>
            </a:fld>
            <a:endParaRPr lang="en-US"/>
          </a:p>
        </p:txBody>
      </p:sp>
    </p:spTree>
    <p:extLst>
      <p:ext uri="{BB962C8B-B14F-4D97-AF65-F5344CB8AC3E}">
        <p14:creationId xmlns:p14="http://schemas.microsoft.com/office/powerpoint/2010/main" val="244104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literacy is now understood as a means of identification, understanding, interpretation, creation, and communication in an increasingly digital, text-mediated, information-rich and fast-changing world.</a:t>
            </a:r>
            <a:endParaRPr lang="en-US" dirty="0"/>
          </a:p>
        </p:txBody>
      </p:sp>
      <p:sp>
        <p:nvSpPr>
          <p:cNvPr id="4" name="Slide Number Placeholder 3"/>
          <p:cNvSpPr>
            <a:spLocks noGrp="1"/>
          </p:cNvSpPr>
          <p:nvPr>
            <p:ph type="sldNum" sz="quarter" idx="10"/>
          </p:nvPr>
        </p:nvSpPr>
        <p:spPr/>
        <p:txBody>
          <a:bodyPr/>
          <a:lstStyle/>
          <a:p>
            <a:fld id="{69B26F0F-6C58-4547-A27F-D961EBEF601A}" type="slidenum">
              <a:rPr lang="en-US" smtClean="0"/>
              <a:pPr/>
              <a:t>4</a:t>
            </a:fld>
            <a:endParaRPr lang="en-US"/>
          </a:p>
        </p:txBody>
      </p:sp>
    </p:spTree>
    <p:extLst>
      <p:ext uri="{BB962C8B-B14F-4D97-AF65-F5344CB8AC3E}">
        <p14:creationId xmlns:p14="http://schemas.microsoft.com/office/powerpoint/2010/main" val="4680155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Government expenditure on education, total (% of GDP) in Pakistan was 2.90 as of 2017. Its highest value over the past 46 years was 3.02 in 1997, while its lowest value was 1.58 in 1972</a:t>
            </a:r>
          </a:p>
          <a:p>
            <a:r>
              <a:rPr lang="en-US" sz="1200" b="0" i="0" kern="1200" dirty="0" smtClean="0">
                <a:solidFill>
                  <a:schemeClr val="tx1"/>
                </a:solidFill>
                <a:effectLst/>
                <a:latin typeface="+mn-lt"/>
                <a:ea typeface="+mn-ea"/>
                <a:cs typeface="+mn-cs"/>
              </a:rPr>
              <a:t>India spends 4.6 per cent of its total GDP on education.</a:t>
            </a:r>
          </a:p>
          <a:p>
            <a:r>
              <a:rPr lang="en-US" dirty="0" smtClean="0"/>
              <a:t>US 6.2%</a:t>
            </a:r>
          </a:p>
          <a:p>
            <a:r>
              <a:rPr lang="en-US" sz="1200" b="1" i="0" kern="1200" dirty="0" smtClean="0">
                <a:solidFill>
                  <a:schemeClr val="tx1"/>
                </a:solidFill>
                <a:effectLst/>
                <a:latin typeface="+mn-lt"/>
                <a:ea typeface="+mn-ea"/>
                <a:cs typeface="+mn-cs"/>
              </a:rPr>
              <a:t>Norway</a:t>
            </a:r>
            <a:r>
              <a:rPr lang="en-US" sz="1200" b="0" i="0" kern="1200" dirty="0" smtClean="0">
                <a:solidFill>
                  <a:schemeClr val="tx1"/>
                </a:solidFill>
                <a:effectLst/>
                <a:latin typeface="+mn-lt"/>
                <a:ea typeface="+mn-ea"/>
                <a:cs typeface="+mn-cs"/>
              </a:rPr>
              <a:t> reported the highest total education expenditures as a percentage of GDP (6.6</a:t>
            </a:r>
            <a:r>
              <a:rPr lang="en-US" sz="1200" b="0" i="0" kern="1200" baseline="0" dirty="0" smtClean="0">
                <a:solidFill>
                  <a:schemeClr val="tx1"/>
                </a:solidFill>
                <a:effectLst/>
                <a:latin typeface="+mn-lt"/>
                <a:ea typeface="+mn-ea"/>
                <a:cs typeface="+mn-cs"/>
              </a:rPr>
              <a:t> </a:t>
            </a:r>
            <a:r>
              <a:rPr lang="en-US" sz="1200" b="0" i="0" kern="1200" dirty="0" smtClean="0">
                <a:solidFill>
                  <a:schemeClr val="tx1"/>
                </a:solidFill>
                <a:effectLst/>
                <a:latin typeface="+mn-lt"/>
                <a:ea typeface="+mn-ea"/>
                <a:cs typeface="+mn-cs"/>
              </a:rPr>
              <a:t>percent) UK 6  % , USA 6 % Israel 6.2 % , Chili 6.5 % Australia 6.1 %    </a:t>
            </a:r>
          </a:p>
          <a:p>
            <a:r>
              <a:rPr lang="en-US" sz="1200" b="0" i="0" kern="1200" dirty="0" smtClean="0">
                <a:solidFill>
                  <a:schemeClr val="tx1"/>
                </a:solidFill>
                <a:effectLst/>
                <a:latin typeface="+mn-lt"/>
                <a:ea typeface="+mn-ea"/>
                <a:cs typeface="+mn-cs"/>
              </a:rPr>
              <a:t>Literacy rate Pak 61.5 % , Ukraine, Finland , Luxembourg</a:t>
            </a:r>
            <a:r>
              <a:rPr lang="en-US" sz="1200" b="0" i="0" kern="1200" baseline="0" dirty="0" smtClean="0">
                <a:solidFill>
                  <a:schemeClr val="tx1"/>
                </a:solidFill>
                <a:effectLst/>
                <a:latin typeface="+mn-lt"/>
                <a:ea typeface="+mn-ea"/>
                <a:cs typeface="+mn-cs"/>
              </a:rPr>
              <a:t> , Norway, </a:t>
            </a:r>
            <a:r>
              <a:rPr lang="en-US" sz="1200" b="0" i="0" kern="1200" baseline="0" dirty="0" err="1" smtClean="0">
                <a:solidFill>
                  <a:schemeClr val="tx1"/>
                </a:solidFill>
                <a:effectLst/>
                <a:latin typeface="+mn-lt"/>
                <a:ea typeface="+mn-ea"/>
                <a:cs typeface="+mn-cs"/>
              </a:rPr>
              <a:t>Liechtenstien</a:t>
            </a:r>
            <a:r>
              <a:rPr lang="en-US" sz="1200" b="0" i="0" kern="1200" baseline="0" dirty="0" smtClean="0">
                <a:solidFill>
                  <a:schemeClr val="tx1"/>
                </a:solidFill>
                <a:effectLst/>
                <a:latin typeface="+mn-lt"/>
                <a:ea typeface="+mn-ea"/>
                <a:cs typeface="+mn-cs"/>
              </a:rPr>
              <a:t> , Latvia , </a:t>
            </a:r>
            <a:r>
              <a:rPr lang="en-US" sz="1200" b="0" i="0" kern="1200" baseline="0" dirty="0" err="1" smtClean="0">
                <a:solidFill>
                  <a:schemeClr val="tx1"/>
                </a:solidFill>
                <a:effectLst/>
                <a:latin typeface="+mn-lt"/>
                <a:ea typeface="+mn-ea"/>
                <a:cs typeface="+mn-cs"/>
              </a:rPr>
              <a:t>Uzbakestan</a:t>
            </a:r>
            <a:r>
              <a:rPr lang="en-US" sz="1200" b="0" i="0" kern="1200" baseline="0" dirty="0" smtClean="0">
                <a:solidFill>
                  <a:schemeClr val="tx1"/>
                </a:solidFill>
                <a:effectLst/>
                <a:latin typeface="+mn-lt"/>
                <a:ea typeface="+mn-ea"/>
                <a:cs typeface="+mn-cs"/>
              </a:rPr>
              <a:t>, North Korea , Andorra </a:t>
            </a:r>
            <a:r>
              <a:rPr lang="en-US" sz="1200" b="0" i="0" kern="1200" dirty="0" smtClean="0">
                <a:solidFill>
                  <a:schemeClr val="tx1"/>
                </a:solidFill>
                <a:effectLst/>
                <a:latin typeface="+mn-lt"/>
                <a:ea typeface="+mn-ea"/>
                <a:cs typeface="+mn-cs"/>
              </a:rPr>
              <a:t>100  Chad 27</a:t>
            </a:r>
            <a:r>
              <a:rPr lang="en-US" sz="1200" b="0" i="0" kern="1200" baseline="0" dirty="0" smtClean="0">
                <a:solidFill>
                  <a:schemeClr val="tx1"/>
                </a:solidFill>
                <a:effectLst/>
                <a:latin typeface="+mn-lt"/>
                <a:ea typeface="+mn-ea"/>
                <a:cs typeface="+mn-cs"/>
              </a:rPr>
              <a:t> %  Mali 31 % South Sudan 34.5 % Afghanistan 37.3 %</a:t>
            </a:r>
            <a:endParaRPr lang="en-US" dirty="0" smtClean="0"/>
          </a:p>
        </p:txBody>
      </p:sp>
      <p:sp>
        <p:nvSpPr>
          <p:cNvPr id="4" name="Slide Number Placeholder 3"/>
          <p:cNvSpPr>
            <a:spLocks noGrp="1"/>
          </p:cNvSpPr>
          <p:nvPr>
            <p:ph type="sldNum" sz="quarter" idx="10"/>
          </p:nvPr>
        </p:nvSpPr>
        <p:spPr/>
        <p:txBody>
          <a:bodyPr/>
          <a:lstStyle/>
          <a:p>
            <a:fld id="{69B26F0F-6C58-4547-A27F-D961EBEF601A}" type="slidenum">
              <a:rPr lang="en-US" smtClean="0"/>
              <a:pPr/>
              <a:t>5</a:t>
            </a:fld>
            <a:endParaRPr lang="en-US"/>
          </a:p>
        </p:txBody>
      </p:sp>
    </p:spTree>
    <p:extLst>
      <p:ext uri="{BB962C8B-B14F-4D97-AF65-F5344CB8AC3E}">
        <p14:creationId xmlns:p14="http://schemas.microsoft.com/office/powerpoint/2010/main" val="20365350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68000 Private</a:t>
            </a:r>
            <a:r>
              <a:rPr lang="en-US" baseline="0" dirty="0" smtClean="0"/>
              <a:t>  schools (2018) </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146 Pakistan’s ranking by UNDP (Human</a:t>
            </a:r>
            <a:r>
              <a:rPr lang="en-US" baseline="0" dirty="0" smtClean="0"/>
              <a:t> Development Index) latest ranking 161/192(2023)</a:t>
            </a:r>
            <a:endParaRPr lang="en-US" dirty="0" smtClean="0"/>
          </a:p>
          <a:p>
            <a:endParaRPr lang="en-US" dirty="0"/>
          </a:p>
        </p:txBody>
      </p:sp>
      <p:sp>
        <p:nvSpPr>
          <p:cNvPr id="4" name="Slide Number Placeholder 3"/>
          <p:cNvSpPr>
            <a:spLocks noGrp="1"/>
          </p:cNvSpPr>
          <p:nvPr>
            <p:ph type="sldNum" sz="quarter" idx="10"/>
          </p:nvPr>
        </p:nvSpPr>
        <p:spPr/>
        <p:txBody>
          <a:bodyPr/>
          <a:lstStyle/>
          <a:p>
            <a:fld id="{69B26F0F-6C58-4547-A27F-D961EBEF601A}" type="slidenum">
              <a:rPr lang="en-US" smtClean="0"/>
              <a:pPr/>
              <a:t>6</a:t>
            </a:fld>
            <a:endParaRPr lang="en-US"/>
          </a:p>
        </p:txBody>
      </p:sp>
    </p:spTree>
    <p:extLst>
      <p:ext uri="{BB962C8B-B14F-4D97-AF65-F5344CB8AC3E}">
        <p14:creationId xmlns:p14="http://schemas.microsoft.com/office/powerpoint/2010/main" val="38069792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mn-lt"/>
                <a:ea typeface="+mn-ea"/>
                <a:cs typeface="+mn-cs"/>
              </a:rPr>
              <a:t>In 2020, our net enrolment rate in primary schools was only 64 per cent — down from 67pc in 2015. Punjab and Balochistan maintained their ratios at 70pc and 56pc respectively. Yet Sindh’s net enrolment actually went down from 61pc to 55pc and KP’s ratio (even excluding the former tribal agencies) went down from 71pc to 66pc. Half of all school-aged children are not in school.</a:t>
            </a:r>
          </a:p>
          <a:p>
            <a:r>
              <a:rPr lang="en-US" i="1" dirty="0" smtClean="0">
                <a:effectLst/>
              </a:rPr>
              <a:t>No a</a:t>
            </a:r>
          </a:p>
          <a:p>
            <a:endParaRPr lang="en-US" dirty="0"/>
          </a:p>
        </p:txBody>
      </p:sp>
      <p:sp>
        <p:nvSpPr>
          <p:cNvPr id="4" name="Slide Number Placeholder 3"/>
          <p:cNvSpPr>
            <a:spLocks noGrp="1"/>
          </p:cNvSpPr>
          <p:nvPr>
            <p:ph type="sldNum" sz="quarter" idx="10"/>
          </p:nvPr>
        </p:nvSpPr>
        <p:spPr/>
        <p:txBody>
          <a:bodyPr/>
          <a:lstStyle/>
          <a:p>
            <a:fld id="{69B26F0F-6C58-4547-A27F-D961EBEF601A}" type="slidenum">
              <a:rPr lang="en-US" smtClean="0"/>
              <a:pPr/>
              <a:t>8</a:t>
            </a:fld>
            <a:endParaRPr lang="en-US"/>
          </a:p>
        </p:txBody>
      </p:sp>
    </p:spTree>
    <p:extLst>
      <p:ext uri="{BB962C8B-B14F-4D97-AF65-F5344CB8AC3E}">
        <p14:creationId xmlns:p14="http://schemas.microsoft.com/office/powerpoint/2010/main" val="29045529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 Pakistan, 32% of girls in primary school age are out of school, compared with 21% of boys. By sixth grade, 59% of girls are out of school, compared to 49% of boys. (183 universities in Pakistan that are recognized by Higher Education Commission. These universities produce 445,000+ graduates annually)</a:t>
            </a:r>
          </a:p>
          <a:p>
            <a:r>
              <a:rPr lang="en-US" dirty="0" smtClean="0"/>
              <a:t>Unlike</a:t>
            </a:r>
            <a:r>
              <a:rPr lang="en-US" baseline="0" dirty="0" smtClean="0"/>
              <a:t> developed world our system failed to fulfill the demands of the society.</a:t>
            </a:r>
          </a:p>
          <a:p>
            <a:r>
              <a:rPr lang="en-US" baseline="0" dirty="0" smtClean="0"/>
              <a:t>Ideally it shall be at least 4 %-our allocation is lowest in South Asia     Government expenditure on education, total (% of GDP) in Pakistan was 2.90 as of 2017. Its highest value over the past 46 years was 3.02 in 1997, while its lowest value was 1.58 in 1972.</a:t>
            </a:r>
            <a:endParaRPr lang="en-US" dirty="0"/>
          </a:p>
        </p:txBody>
      </p:sp>
      <p:sp>
        <p:nvSpPr>
          <p:cNvPr id="4" name="Slide Number Placeholder 3"/>
          <p:cNvSpPr>
            <a:spLocks noGrp="1"/>
          </p:cNvSpPr>
          <p:nvPr>
            <p:ph type="sldNum" sz="quarter" idx="10"/>
          </p:nvPr>
        </p:nvSpPr>
        <p:spPr/>
        <p:txBody>
          <a:bodyPr/>
          <a:lstStyle/>
          <a:p>
            <a:fld id="{69B26F0F-6C58-4547-A27F-D961EBEF601A}" type="slidenum">
              <a:rPr lang="en-US" smtClean="0"/>
              <a:pPr/>
              <a:t>9</a:t>
            </a:fld>
            <a:endParaRPr lang="en-US"/>
          </a:p>
        </p:txBody>
      </p:sp>
    </p:spTree>
    <p:extLst>
      <p:ext uri="{BB962C8B-B14F-4D97-AF65-F5344CB8AC3E}">
        <p14:creationId xmlns:p14="http://schemas.microsoft.com/office/powerpoint/2010/main" val="40601644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mn-lt"/>
                <a:ea typeface="+mn-ea"/>
                <a:cs typeface="+mn-cs"/>
              </a:rPr>
              <a:t>The federal and provincial governments together spend about Rs1,000 billion on education annually. That’s almost twice the cost of running the civilian federal government and by far the biggest item after defence and debt-servicing. And that’s just public-sector spending.</a:t>
            </a:r>
          </a:p>
          <a:p>
            <a:r>
              <a:rPr lang="en-US" sz="1200" b="0" i="0" kern="1200" dirty="0" smtClean="0">
                <a:solidFill>
                  <a:schemeClr val="tx1"/>
                </a:solidFill>
                <a:effectLst/>
                <a:latin typeface="+mn-lt"/>
                <a:ea typeface="+mn-ea"/>
                <a:cs typeface="+mn-cs"/>
              </a:rPr>
              <a:t>30,000 or so children in the A-level stream </a:t>
            </a:r>
          </a:p>
          <a:p>
            <a:r>
              <a:rPr lang="en-US" sz="1200" b="0" i="0" kern="1200" dirty="0" smtClean="0">
                <a:solidFill>
                  <a:schemeClr val="tx1"/>
                </a:solidFill>
                <a:effectLst/>
                <a:latin typeface="+mn-lt"/>
                <a:ea typeface="+mn-ea"/>
                <a:cs typeface="+mn-cs"/>
              </a:rPr>
              <a:t>our IT exports are only $3bn but India’s are $150bn.</a:t>
            </a:r>
          </a:p>
          <a:p>
            <a:r>
              <a:rPr lang="en-US" sz="1200" b="0" i="0" kern="1200" dirty="0" smtClean="0">
                <a:solidFill>
                  <a:schemeClr val="tx1"/>
                </a:solidFill>
                <a:effectLst/>
                <a:latin typeface="+mn-lt"/>
                <a:ea typeface="+mn-ea"/>
                <a:cs typeface="+mn-cs"/>
              </a:rPr>
              <a:t>It’s fair to say that provincial education ministries — especially in Sindh and Balochistan — are not set up to educate kids. Their primary purpose seems to be to provide jobs to teachers and benefit administrators. Education is a mere byproduct.</a:t>
            </a:r>
            <a:endParaRPr lang="en-US" dirty="0"/>
          </a:p>
        </p:txBody>
      </p:sp>
      <p:sp>
        <p:nvSpPr>
          <p:cNvPr id="4" name="Slide Number Placeholder 3"/>
          <p:cNvSpPr>
            <a:spLocks noGrp="1"/>
          </p:cNvSpPr>
          <p:nvPr>
            <p:ph type="sldNum" sz="quarter" idx="10"/>
          </p:nvPr>
        </p:nvSpPr>
        <p:spPr/>
        <p:txBody>
          <a:bodyPr/>
          <a:lstStyle/>
          <a:p>
            <a:fld id="{69B26F0F-6C58-4547-A27F-D961EBEF601A}" type="slidenum">
              <a:rPr lang="en-US" smtClean="0"/>
              <a:pPr/>
              <a:t>14</a:t>
            </a:fld>
            <a:endParaRPr lang="en-US"/>
          </a:p>
        </p:txBody>
      </p:sp>
    </p:spTree>
    <p:extLst>
      <p:ext uri="{BB962C8B-B14F-4D97-AF65-F5344CB8AC3E}">
        <p14:creationId xmlns:p14="http://schemas.microsoft.com/office/powerpoint/2010/main" val="6811603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430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36AFD930-F296-4F21-840A-00F59583E631}" type="slidenum">
              <a:rPr lang="en-US" smtClean="0"/>
              <a:pPr/>
              <a:t>16</a:t>
            </a:fld>
            <a:endParaRPr lang="en-US" smtClean="0"/>
          </a:p>
        </p:txBody>
      </p:sp>
    </p:spTree>
    <p:extLst>
      <p:ext uri="{BB962C8B-B14F-4D97-AF65-F5344CB8AC3E}">
        <p14:creationId xmlns:p14="http://schemas.microsoft.com/office/powerpoint/2010/main" val="29108350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B41DB93-B535-4BC7-A3AF-07EFC94C6E36}" type="datetimeFigureOut">
              <a:rPr lang="en-US" smtClean="0"/>
              <a:pPr/>
              <a:t>7/31/2025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338B09-C1A8-44E2-B1CA-244DB0D2FE6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B41DB93-B535-4BC7-A3AF-07EFC94C6E36}" type="datetimeFigureOut">
              <a:rPr lang="en-US" smtClean="0"/>
              <a:pPr/>
              <a:t>7/31/2025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338B09-C1A8-44E2-B1CA-244DB0D2FE6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B41DB93-B535-4BC7-A3AF-07EFC94C6E36}" type="datetimeFigureOut">
              <a:rPr lang="en-US" smtClean="0"/>
              <a:pPr/>
              <a:t>7/31/2025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338B09-C1A8-44E2-B1CA-244DB0D2FE6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B41DB93-B535-4BC7-A3AF-07EFC94C6E36}" type="datetimeFigureOut">
              <a:rPr lang="en-US" smtClean="0"/>
              <a:pPr/>
              <a:t>7/31/2025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338B09-C1A8-44E2-B1CA-244DB0D2FE6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B41DB93-B535-4BC7-A3AF-07EFC94C6E36}" type="datetimeFigureOut">
              <a:rPr lang="en-US" smtClean="0"/>
              <a:pPr/>
              <a:t>7/31/2025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338B09-C1A8-44E2-B1CA-244DB0D2FE6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B41DB93-B535-4BC7-A3AF-07EFC94C6E36}" type="datetimeFigureOut">
              <a:rPr lang="en-US" smtClean="0"/>
              <a:pPr/>
              <a:t>7/31/2025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338B09-C1A8-44E2-B1CA-244DB0D2FE6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B41DB93-B535-4BC7-A3AF-07EFC94C6E36}" type="datetimeFigureOut">
              <a:rPr lang="en-US" smtClean="0"/>
              <a:pPr/>
              <a:t>7/31/2025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9338B09-C1A8-44E2-B1CA-244DB0D2FE6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B41DB93-B535-4BC7-A3AF-07EFC94C6E36}" type="datetimeFigureOut">
              <a:rPr lang="en-US" smtClean="0"/>
              <a:pPr/>
              <a:t>7/31/2025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9338B09-C1A8-44E2-B1CA-244DB0D2FE6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41DB93-B535-4BC7-A3AF-07EFC94C6E36}" type="datetimeFigureOut">
              <a:rPr lang="en-US" smtClean="0"/>
              <a:pPr/>
              <a:t>7/31/2025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9338B09-C1A8-44E2-B1CA-244DB0D2FE6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B41DB93-B535-4BC7-A3AF-07EFC94C6E36}" type="datetimeFigureOut">
              <a:rPr lang="en-US" smtClean="0"/>
              <a:pPr/>
              <a:t>7/31/2025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338B09-C1A8-44E2-B1CA-244DB0D2FE6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B41DB93-B535-4BC7-A3AF-07EFC94C6E36}" type="datetimeFigureOut">
              <a:rPr lang="en-US" smtClean="0"/>
              <a:pPr/>
              <a:t>7/31/2025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338B09-C1A8-44E2-B1CA-244DB0D2FE6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41DB93-B535-4BC7-A3AF-07EFC94C6E36}" type="datetimeFigureOut">
              <a:rPr lang="en-US" smtClean="0"/>
              <a:pPr/>
              <a:t>7/31/2025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338B09-C1A8-44E2-B1CA-244DB0D2FE6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www.dawn.com/news/1826827"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https://www.dawn.com/news/1812581/health-and-manifestos"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hyperlink" Target="https://www.dawn.com/news/1907056/zakat-as-non-state-social-welfare" TargetMode="Externa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8" Type="http://schemas.openxmlformats.org/officeDocument/2006/relationships/hyperlink" Target="https://www.dawn.com/news/1845326" TargetMode="External"/><Relationship Id="rId3" Type="http://schemas.openxmlformats.org/officeDocument/2006/relationships/hyperlink" Target="https://www.dawn.com/news/1727670/our-failure-to-educate" TargetMode="External"/><Relationship Id="rId7" Type="http://schemas.openxmlformats.org/officeDocument/2006/relationships/hyperlink" Target="https://www.dawn.com/news/1832621/education-emergency"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hyperlink" Target="https://www.dawn.com/news/1812581/health-and-manifestos" TargetMode="External"/><Relationship Id="rId5" Type="http://schemas.openxmlformats.org/officeDocument/2006/relationships/hyperlink" Target="https://www.dawn.com/news/1801546/strengthening-quality-phc" TargetMode="External"/><Relationship Id="rId4" Type="http://schemas.openxmlformats.org/officeDocument/2006/relationships/hyperlink" Target="https://www.dawn.com/news/1747604/education-reimagining" TargetMode="External"/></Relationships>
</file>

<file path=ppt/slides/_rels/slide37.xml.rels><?xml version="1.0" encoding="UTF-8" standalone="yes"?>
<Relationships xmlns="http://schemas.openxmlformats.org/package/2006/relationships"><Relationship Id="rId2" Type="http://schemas.openxmlformats.org/officeDocument/2006/relationships/hyperlink" Target="mailto:alibabakhel@hotmail.com" TargetMode="Externa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hyperlink" Target="https://www.dawn.com/news/1822900/revisiting-lhw-programme"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2" Type="http://schemas.openxmlformats.org/officeDocument/2006/relationships/hyperlink" Target="https://www.dawn.com/news/1800136/gender-and-population"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dawn.com/news/1727670/our-failure-to-educate" TargetMode="External"/><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hyperlink" Target="https://www.dawn.com/authors/9827/hadia-shaukat" TargetMode="External"/><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dawn.com/news/1727670/our-failure-to-educate"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2286000"/>
            <a:ext cx="7772400" cy="2133600"/>
          </a:xfr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a:lstStyle/>
          <a:p>
            <a:r>
              <a:rPr lang="en-US" dirty="0"/>
              <a:t>Social Problems of Pakistan</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3"/>
          </a:solidFill>
        </p:spPr>
        <p:txBody>
          <a:bodyPr/>
          <a:lstStyle/>
          <a:p>
            <a:r>
              <a:rPr lang="en-US" dirty="0" smtClean="0"/>
              <a:t>Issues</a:t>
            </a:r>
            <a:endParaRPr lang="en-US" dirty="0"/>
          </a:p>
        </p:txBody>
      </p:sp>
      <p:sp>
        <p:nvSpPr>
          <p:cNvPr id="3" name="Content Placeholder 2"/>
          <p:cNvSpPr>
            <a:spLocks noGrp="1"/>
          </p:cNvSpPr>
          <p:nvPr>
            <p:ph idx="1"/>
          </p:nvPr>
        </p:nvSpPr>
        <p:spPr/>
        <p:txBody>
          <a:bodyPr>
            <a:normAutofit/>
          </a:bodyPr>
          <a:lstStyle/>
          <a:p>
            <a:pPr algn="just"/>
            <a:r>
              <a:rPr lang="en-US" b="1" dirty="0" smtClean="0"/>
              <a:t>Poverty-dropout</a:t>
            </a:r>
            <a:r>
              <a:rPr lang="en-US" dirty="0" smtClean="0"/>
              <a:t> – child labour- trapped in vicious circle of extremism</a:t>
            </a:r>
          </a:p>
          <a:p>
            <a:pPr algn="just"/>
            <a:r>
              <a:rPr lang="en-US" dirty="0" smtClean="0"/>
              <a:t>More than 70 % </a:t>
            </a:r>
            <a:r>
              <a:rPr lang="en-US" u="sng" dirty="0" smtClean="0"/>
              <a:t>literacy centers </a:t>
            </a:r>
            <a:r>
              <a:rPr lang="en-US" dirty="0" smtClean="0"/>
              <a:t>in Punjab remained </a:t>
            </a:r>
            <a:r>
              <a:rPr lang="en-US" u="sng" dirty="0" smtClean="0"/>
              <a:t>inoperative</a:t>
            </a:r>
            <a:r>
              <a:rPr lang="en-US" dirty="0" smtClean="0"/>
              <a:t> </a:t>
            </a:r>
          </a:p>
          <a:p>
            <a:pPr algn="just"/>
            <a:r>
              <a:rPr lang="en-US" dirty="0" smtClean="0"/>
              <a:t>40,000 </a:t>
            </a:r>
            <a:r>
              <a:rPr lang="en-US" b="1" dirty="0" smtClean="0"/>
              <a:t>ghost teachers </a:t>
            </a:r>
            <a:r>
              <a:rPr lang="en-US" dirty="0" smtClean="0"/>
              <a:t>and 5,200 schools in Sindh(Daily Times-20- Jan 2015)</a:t>
            </a:r>
          </a:p>
          <a:p>
            <a:pPr algn="just"/>
            <a:r>
              <a:rPr lang="en-US" b="1" dirty="0"/>
              <a:t>Inefficient teachers</a:t>
            </a:r>
            <a:r>
              <a:rPr lang="en-US" dirty="0"/>
              <a:t> (low paid+ low commitment</a:t>
            </a:r>
          </a:p>
          <a:p>
            <a:pPr algn="just"/>
            <a:endParaRPr lang="en-US" dirty="0" smtClean="0"/>
          </a:p>
          <a:p>
            <a:pPr marL="0" indent="0" algn="just">
              <a:buNone/>
            </a:pPr>
            <a:endParaRPr lang="en-US" dirty="0" smtClean="0"/>
          </a:p>
          <a:p>
            <a:pPr algn="just"/>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3"/>
          </a:solidFill>
        </p:spPr>
        <p:txBody>
          <a:bodyPr/>
          <a:lstStyle/>
          <a:p>
            <a:r>
              <a:rPr lang="en-US" dirty="0" smtClean="0"/>
              <a:t>Issues</a:t>
            </a:r>
            <a:endParaRPr lang="en-US" dirty="0"/>
          </a:p>
        </p:txBody>
      </p:sp>
      <p:sp>
        <p:nvSpPr>
          <p:cNvPr id="3" name="Content Placeholder 2"/>
          <p:cNvSpPr>
            <a:spLocks noGrp="1"/>
          </p:cNvSpPr>
          <p:nvPr>
            <p:ph idx="1"/>
          </p:nvPr>
        </p:nvSpPr>
        <p:spPr/>
        <p:txBody>
          <a:bodyPr>
            <a:normAutofit lnSpcReduction="10000"/>
          </a:bodyPr>
          <a:lstStyle/>
          <a:p>
            <a:r>
              <a:rPr lang="en-US" dirty="0" smtClean="0"/>
              <a:t>Mismanagement</a:t>
            </a:r>
          </a:p>
          <a:p>
            <a:r>
              <a:rPr lang="en-US" dirty="0" smtClean="0"/>
              <a:t>Absenteeism </a:t>
            </a:r>
          </a:p>
          <a:p>
            <a:r>
              <a:rPr lang="en-US" dirty="0" smtClean="0"/>
              <a:t>Obsolete teaching methods</a:t>
            </a:r>
          </a:p>
          <a:p>
            <a:r>
              <a:rPr lang="en-US" dirty="0" smtClean="0"/>
              <a:t>Poor professional training</a:t>
            </a:r>
          </a:p>
          <a:p>
            <a:r>
              <a:rPr lang="en-US" dirty="0" smtClean="0"/>
              <a:t>Sub standard text books &amp; curricula</a:t>
            </a:r>
          </a:p>
          <a:p>
            <a:r>
              <a:rPr lang="en-US" dirty="0" smtClean="0"/>
              <a:t>High fee structure of private schools</a:t>
            </a:r>
          </a:p>
          <a:p>
            <a:r>
              <a:rPr lang="en-US" dirty="0" smtClean="0"/>
              <a:t>Policies primarily remained confined to papers</a:t>
            </a:r>
          </a:p>
          <a:p>
            <a:r>
              <a:rPr lang="en-US" dirty="0" smtClean="0"/>
              <a:t>Low female literacy rate  </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3"/>
          </a:solidFill>
        </p:spPr>
        <p:txBody>
          <a:bodyPr/>
          <a:lstStyle/>
          <a:p>
            <a:r>
              <a:rPr lang="en-US" dirty="0" smtClean="0"/>
              <a:t>Issues</a:t>
            </a:r>
            <a:endParaRPr lang="en-US" dirty="0"/>
          </a:p>
        </p:txBody>
      </p:sp>
      <p:sp>
        <p:nvSpPr>
          <p:cNvPr id="3" name="Content Placeholder 2"/>
          <p:cNvSpPr>
            <a:spLocks noGrp="1"/>
          </p:cNvSpPr>
          <p:nvPr>
            <p:ph idx="1"/>
          </p:nvPr>
        </p:nvSpPr>
        <p:spPr/>
        <p:txBody>
          <a:bodyPr>
            <a:normAutofit fontScale="92500" lnSpcReduction="20000"/>
          </a:bodyPr>
          <a:lstStyle/>
          <a:p>
            <a:pPr algn="just"/>
            <a:r>
              <a:rPr lang="en-US" dirty="0"/>
              <a:t>23 policies &amp; action plans  </a:t>
            </a:r>
            <a:r>
              <a:rPr lang="en-US" dirty="0" smtClean="0"/>
              <a:t>introduced</a:t>
            </a:r>
          </a:p>
          <a:p>
            <a:pPr algn="just"/>
            <a:r>
              <a:rPr lang="en-US" dirty="0"/>
              <a:t>Delay in renewal of policies &amp; syllabus </a:t>
            </a:r>
            <a:endParaRPr lang="en-US" dirty="0" smtClean="0"/>
          </a:p>
          <a:p>
            <a:pPr algn="just"/>
            <a:r>
              <a:rPr lang="en-US" dirty="0"/>
              <a:t>The policy formulating, planning &amp; implementing bodies work in isolation.</a:t>
            </a:r>
          </a:p>
          <a:p>
            <a:pPr algn="just"/>
            <a:r>
              <a:rPr lang="en-US" dirty="0"/>
              <a:t>Input from teachers in policy formulation is a missing </a:t>
            </a:r>
            <a:r>
              <a:rPr lang="en-US" dirty="0" smtClean="0"/>
              <a:t>link</a:t>
            </a:r>
          </a:p>
          <a:p>
            <a:pPr algn="just"/>
            <a:r>
              <a:rPr lang="en-US" dirty="0" smtClean="0"/>
              <a:t>Education as a business venture</a:t>
            </a:r>
          </a:p>
          <a:p>
            <a:pPr algn="just"/>
            <a:r>
              <a:rPr lang="en-US" dirty="0" smtClean="0"/>
              <a:t>Political interference</a:t>
            </a:r>
          </a:p>
          <a:p>
            <a:pPr algn="just"/>
            <a:r>
              <a:rPr lang="en-US" dirty="0" smtClean="0"/>
              <a:t>Harmonization missing between the federal &amp; provincial Govts</a:t>
            </a:r>
          </a:p>
          <a:p>
            <a:pPr algn="just"/>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3"/>
          </a:solidFill>
        </p:spPr>
        <p:txBody>
          <a:bodyPr>
            <a:normAutofit fontScale="90000"/>
          </a:bodyPr>
          <a:lstStyle/>
          <a:p>
            <a:r>
              <a:rPr lang="en-US" dirty="0">
                <a:solidFill>
                  <a:schemeClr val="tx2"/>
                </a:solidFill>
              </a:rPr>
              <a:t>18th Constitutional Amendment (2010)  </a:t>
            </a:r>
            <a:r>
              <a:rPr lang="en-US" dirty="0" smtClean="0">
                <a:solidFill>
                  <a:schemeClr val="tx2"/>
                </a:solidFill>
              </a:rPr>
              <a:t>&amp; Higher Education</a:t>
            </a:r>
            <a:endParaRPr lang="en-US" dirty="0">
              <a:solidFill>
                <a:schemeClr val="tx2"/>
              </a:solidFill>
            </a:endParaRPr>
          </a:p>
        </p:txBody>
      </p:sp>
      <p:sp>
        <p:nvSpPr>
          <p:cNvPr id="3" name="Content Placeholder 2"/>
          <p:cNvSpPr>
            <a:spLocks noGrp="1"/>
          </p:cNvSpPr>
          <p:nvPr>
            <p:ph idx="1"/>
          </p:nvPr>
        </p:nvSpPr>
        <p:spPr>
          <a:xfrm>
            <a:off x="457200" y="1600200"/>
            <a:ext cx="8458200" cy="4953000"/>
          </a:xfrm>
        </p:spPr>
        <p:txBody>
          <a:bodyPr>
            <a:noAutofit/>
          </a:bodyPr>
          <a:lstStyle/>
          <a:p>
            <a:pPr algn="just"/>
            <a:r>
              <a:rPr lang="en-US" sz="2400" dirty="0" smtClean="0"/>
              <a:t>Before </a:t>
            </a:r>
            <a:r>
              <a:rPr lang="en-US" sz="2400" dirty="0"/>
              <a:t>18th </a:t>
            </a:r>
            <a:r>
              <a:rPr lang="en-US" sz="2400" dirty="0" smtClean="0"/>
              <a:t> </a:t>
            </a:r>
            <a:r>
              <a:rPr lang="en-US" sz="2400" dirty="0"/>
              <a:t>Amendment </a:t>
            </a:r>
            <a:r>
              <a:rPr lang="en-US" sz="2400" dirty="0" smtClean="0"/>
              <a:t>education </a:t>
            </a:r>
            <a:r>
              <a:rPr lang="en-US" sz="2400" dirty="0"/>
              <a:t>under the entry No. 38 “Curriculum, Syllabus, Planning, Policy, Centers of Excellence </a:t>
            </a:r>
            <a:r>
              <a:rPr lang="en-US" sz="2400" dirty="0" smtClean="0"/>
              <a:t>&amp; Standards </a:t>
            </a:r>
            <a:r>
              <a:rPr lang="en-US" sz="2400" dirty="0"/>
              <a:t>of Education” was in the concurrent legislative </a:t>
            </a:r>
            <a:r>
              <a:rPr lang="en-US" sz="2400" dirty="0" smtClean="0"/>
              <a:t>list.</a:t>
            </a:r>
          </a:p>
          <a:p>
            <a:pPr algn="just"/>
            <a:r>
              <a:rPr lang="en-US" sz="2400" dirty="0" smtClean="0"/>
              <a:t>Federal </a:t>
            </a:r>
            <a:r>
              <a:rPr lang="en-US" sz="2400" dirty="0"/>
              <a:t>government regulated higher education through Federal HEC for which HEC Ordinance 2002 was enacted. With the passage of the 18th </a:t>
            </a:r>
            <a:r>
              <a:rPr lang="en-US" sz="2400" dirty="0" smtClean="0"/>
              <a:t> </a:t>
            </a:r>
            <a:r>
              <a:rPr lang="en-US" sz="2400" dirty="0"/>
              <a:t>Amendment, education was shifted to the legislative </a:t>
            </a:r>
            <a:r>
              <a:rPr lang="en-US" sz="2400" dirty="0" smtClean="0"/>
              <a:t>&amp;  </a:t>
            </a:r>
            <a:r>
              <a:rPr lang="en-US" sz="2400" dirty="0"/>
              <a:t>executive jurisdiction of the provinces. </a:t>
            </a:r>
          </a:p>
          <a:p>
            <a:pPr algn="just"/>
            <a:r>
              <a:rPr lang="en-US" sz="2400" dirty="0" smtClean="0"/>
              <a:t>Meanwhile</a:t>
            </a:r>
            <a:r>
              <a:rPr lang="en-US" sz="2400" dirty="0"/>
              <a:t>, a new entry at No.12 of Federal Legislative-II was inserted into the constitution </a:t>
            </a:r>
            <a:r>
              <a:rPr lang="en-US" sz="2400" dirty="0" smtClean="0"/>
              <a:t>i.e. </a:t>
            </a:r>
            <a:r>
              <a:rPr lang="en-US" sz="2400" dirty="0"/>
              <a:t>“Standards in Institutions for Higher Education and research, scientific and technical Institutions.” which falls under the purview and domain of Council of Common Interests (CCI) as joint/shared responsibility of both the federal &amp;</a:t>
            </a:r>
            <a:r>
              <a:rPr lang="en-US" sz="2400" dirty="0" smtClean="0"/>
              <a:t> </a:t>
            </a:r>
            <a:r>
              <a:rPr lang="en-US" sz="2400" dirty="0"/>
              <a:t>provincial governments.</a:t>
            </a:r>
          </a:p>
        </p:txBody>
      </p:sp>
    </p:spTree>
    <p:extLst>
      <p:ext uri="{BB962C8B-B14F-4D97-AF65-F5344CB8AC3E}">
        <p14:creationId xmlns:p14="http://schemas.microsoft.com/office/powerpoint/2010/main" val="124248047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3"/>
          </a:solidFill>
        </p:spPr>
        <p:txBody>
          <a:bodyPr/>
          <a:lstStyle/>
          <a:p>
            <a:r>
              <a:rPr lang="en-US" dirty="0" smtClean="0"/>
              <a:t>Education </a:t>
            </a:r>
            <a:endParaRPr lang="en-US" dirty="0"/>
          </a:p>
        </p:txBody>
      </p:sp>
      <p:sp>
        <p:nvSpPr>
          <p:cNvPr id="3" name="Content Placeholder 2"/>
          <p:cNvSpPr>
            <a:spLocks noGrp="1"/>
          </p:cNvSpPr>
          <p:nvPr>
            <p:ph idx="1"/>
          </p:nvPr>
        </p:nvSpPr>
        <p:spPr/>
        <p:txBody>
          <a:bodyPr>
            <a:normAutofit fontScale="77500" lnSpcReduction="20000"/>
          </a:bodyPr>
          <a:lstStyle/>
          <a:p>
            <a:pPr algn="just"/>
            <a:r>
              <a:rPr lang="en-US" dirty="0"/>
              <a:t>The federal and provincial governments together spend about Rs1,000 billion on education annually</a:t>
            </a:r>
            <a:r>
              <a:rPr lang="en-US" dirty="0" smtClean="0"/>
              <a:t>.(public sector budget )</a:t>
            </a:r>
          </a:p>
          <a:p>
            <a:pPr algn="just"/>
            <a:r>
              <a:rPr lang="en-US" dirty="0"/>
              <a:t>In 2020, our net enrolment rate in primary schools was only 64 per cent — down from 67pc in 2015. </a:t>
            </a:r>
            <a:endParaRPr lang="en-US" dirty="0" smtClean="0"/>
          </a:p>
          <a:p>
            <a:pPr algn="just"/>
            <a:r>
              <a:rPr lang="en-US" dirty="0"/>
              <a:t>Punjab spends about Rs31,000 per child annually in its government schools, KP spends Rs38,000, Sindh Rs40,000 and Balochistan Rs61,000</a:t>
            </a:r>
            <a:r>
              <a:rPr lang="en-US" dirty="0" smtClean="0"/>
              <a:t>.</a:t>
            </a:r>
          </a:p>
          <a:p>
            <a:pPr algn="just"/>
            <a:r>
              <a:rPr lang="en-US" dirty="0" smtClean="0"/>
              <a:t>In most courtiers  </a:t>
            </a:r>
            <a:r>
              <a:rPr lang="en-US" dirty="0"/>
              <a:t> </a:t>
            </a:r>
            <a:r>
              <a:rPr lang="en-US" dirty="0" smtClean="0"/>
              <a:t>education provided by public sector </a:t>
            </a:r>
          </a:p>
          <a:p>
            <a:pPr algn="just"/>
            <a:r>
              <a:rPr lang="en-US" dirty="0"/>
              <a:t>Among 191 countries, India and Pakistan rank 132nd and 161st on the Human Development Index (2021-2022) respectively.(Destitute people 18th May 2013 )#HDIPAKISTAN</a:t>
            </a:r>
          </a:p>
          <a:p>
            <a:pPr algn="just"/>
            <a:endParaRPr lang="en-US" dirty="0" smtClean="0"/>
          </a:p>
          <a:p>
            <a:pPr algn="just"/>
            <a:endParaRPr lang="en-US" dirty="0"/>
          </a:p>
        </p:txBody>
      </p:sp>
    </p:spTree>
    <p:extLst>
      <p:ext uri="{BB962C8B-B14F-4D97-AF65-F5344CB8AC3E}">
        <p14:creationId xmlns:p14="http://schemas.microsoft.com/office/powerpoint/2010/main" val="153297239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3"/>
          </a:solidFill>
        </p:spPr>
        <p:txBody>
          <a:bodyPr>
            <a:normAutofit fontScale="90000"/>
          </a:bodyPr>
          <a:lstStyle/>
          <a:p>
            <a:r>
              <a:rPr lang="en-US" b="1" dirty="0" smtClean="0"/>
              <a:t/>
            </a:r>
            <a:br>
              <a:rPr lang="en-US" b="1" dirty="0" smtClean="0"/>
            </a:br>
            <a:r>
              <a:rPr lang="en-US" dirty="0" smtClean="0"/>
              <a:t>Education </a:t>
            </a:r>
            <a:r>
              <a:rPr lang="en-US" dirty="0"/>
              <a:t>emergency</a:t>
            </a:r>
            <a:br>
              <a:rPr lang="en-US" dirty="0"/>
            </a:br>
            <a:endParaRPr lang="en-US" dirty="0"/>
          </a:p>
        </p:txBody>
      </p:sp>
      <p:sp>
        <p:nvSpPr>
          <p:cNvPr id="3" name="Content Placeholder 2"/>
          <p:cNvSpPr>
            <a:spLocks noGrp="1"/>
          </p:cNvSpPr>
          <p:nvPr>
            <p:ph idx="1"/>
          </p:nvPr>
        </p:nvSpPr>
        <p:spPr/>
        <p:txBody>
          <a:bodyPr>
            <a:normAutofit fontScale="77500" lnSpcReduction="20000"/>
          </a:bodyPr>
          <a:lstStyle/>
          <a:p>
            <a:pPr algn="just"/>
            <a:r>
              <a:rPr lang="en-US" b="1" dirty="0"/>
              <a:t>T</a:t>
            </a:r>
            <a:r>
              <a:rPr lang="en-US" b="1" dirty="0" smtClean="0"/>
              <a:t>he PM</a:t>
            </a:r>
            <a:r>
              <a:rPr lang="en-US" b="1" dirty="0"/>
              <a:t> </a:t>
            </a:r>
            <a:r>
              <a:rPr lang="en-US" b="1" u="sng" dirty="0"/>
              <a:t>announced an education </a:t>
            </a:r>
            <a:r>
              <a:rPr lang="en-US" b="1" u="sng" dirty="0" smtClean="0"/>
              <a:t>emergency</a:t>
            </a:r>
          </a:p>
          <a:p>
            <a:pPr algn="just"/>
            <a:r>
              <a:rPr lang="en-US" dirty="0" smtClean="0"/>
              <a:t>No one knows modalities – How ?</a:t>
            </a:r>
          </a:p>
          <a:p>
            <a:pPr algn="just"/>
            <a:r>
              <a:rPr lang="en-US" b="1" dirty="0"/>
              <a:t>P</a:t>
            </a:r>
            <a:r>
              <a:rPr lang="en-US" b="1" dirty="0" smtClean="0"/>
              <a:t>ost-18th </a:t>
            </a:r>
            <a:r>
              <a:rPr lang="en-US" b="1" dirty="0"/>
              <a:t>Amendment, education has been a provincial </a:t>
            </a:r>
            <a:r>
              <a:rPr lang="en-US" b="1" dirty="0" smtClean="0"/>
              <a:t>subject</a:t>
            </a:r>
          </a:p>
          <a:p>
            <a:pPr algn="just"/>
            <a:r>
              <a:rPr lang="en-US" dirty="0"/>
              <a:t>26.2 million children between five and 16 years are out of </a:t>
            </a:r>
            <a:r>
              <a:rPr lang="en-US" dirty="0" smtClean="0"/>
              <a:t>school</a:t>
            </a:r>
          </a:p>
          <a:p>
            <a:pPr algn="just"/>
            <a:r>
              <a:rPr lang="en-US" dirty="0"/>
              <a:t>I</a:t>
            </a:r>
            <a:r>
              <a:rPr lang="en-US" dirty="0" smtClean="0"/>
              <a:t>nternational </a:t>
            </a:r>
            <a:r>
              <a:rPr lang="en-US" dirty="0"/>
              <a:t>bodies recommend a minimum expenditure of 4</a:t>
            </a:r>
            <a:r>
              <a:rPr lang="en-US" dirty="0" smtClean="0"/>
              <a:t> % </a:t>
            </a:r>
            <a:r>
              <a:rPr lang="en-US" dirty="0"/>
              <a:t>of GDP on education, our government spends </a:t>
            </a:r>
            <a:r>
              <a:rPr lang="en-US" dirty="0" smtClean="0"/>
              <a:t>1.7pc</a:t>
            </a:r>
          </a:p>
          <a:p>
            <a:pPr algn="just"/>
            <a:r>
              <a:rPr lang="en-US" dirty="0"/>
              <a:t>Pakistan has some 100,000 </a:t>
            </a:r>
            <a:r>
              <a:rPr lang="en-US" u="sng" dirty="0">
                <a:hlinkClick r:id="rId2"/>
              </a:rPr>
              <a:t>schools</a:t>
            </a:r>
            <a:r>
              <a:rPr lang="en-US" dirty="0"/>
              <a:t> in the public sector and more than 250,000 in total</a:t>
            </a:r>
            <a:r>
              <a:rPr lang="en-US" dirty="0" smtClean="0"/>
              <a:t>.</a:t>
            </a:r>
          </a:p>
          <a:p>
            <a:pPr algn="just"/>
            <a:r>
              <a:rPr lang="en-US" dirty="0" smtClean="0"/>
              <a:t>1 m </a:t>
            </a:r>
            <a:r>
              <a:rPr lang="en-US" dirty="0"/>
              <a:t>teachers in the public sector, </a:t>
            </a:r>
            <a:r>
              <a:rPr lang="en-US" dirty="0" smtClean="0"/>
              <a:t>&amp;  </a:t>
            </a:r>
            <a:r>
              <a:rPr lang="en-US" dirty="0"/>
              <a:t>more than 2m teachers overall working in the education sector.</a:t>
            </a:r>
          </a:p>
        </p:txBody>
      </p:sp>
    </p:spTree>
    <p:extLst>
      <p:ext uri="{BB962C8B-B14F-4D97-AF65-F5344CB8AC3E}">
        <p14:creationId xmlns:p14="http://schemas.microsoft.com/office/powerpoint/2010/main" val="415144501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p:txBody>
          <a:bodyPr/>
          <a:lstStyle/>
          <a:p>
            <a:pPr eaLnBrk="1" hangingPunct="1"/>
            <a:r>
              <a:rPr lang="en-US" dirty="0" smtClean="0"/>
              <a:t>National Education Policies</a:t>
            </a:r>
          </a:p>
        </p:txBody>
      </p:sp>
      <p:graphicFrame>
        <p:nvGraphicFramePr>
          <p:cNvPr id="4" name="Content Placeholder 3"/>
          <p:cNvGraphicFramePr>
            <a:graphicFrameLocks noGrp="1"/>
          </p:cNvGraphicFramePr>
          <p:nvPr>
            <p:ph idx="1"/>
          </p:nvPr>
        </p:nvGraphicFramePr>
        <p:xfrm>
          <a:off x="152400" y="1219200"/>
          <a:ext cx="8839200" cy="5410200"/>
        </p:xfrm>
        <a:graphic>
          <a:graphicData uri="http://schemas.openxmlformats.org/drawingml/2006/table">
            <a:tbl>
              <a:tblPr firstRow="1" bandRow="1">
                <a:tableStyleId>{5C22544A-7EE6-4342-B048-85BDC9FD1C3A}</a:tableStyleId>
              </a:tblPr>
              <a:tblGrid>
                <a:gridCol w="1025979">
                  <a:extLst>
                    <a:ext uri="{9D8B030D-6E8A-4147-A177-3AD203B41FA5}">
                      <a16:colId xmlns:a16="http://schemas.microsoft.com/office/drawing/2014/main" val="20000"/>
                    </a:ext>
                  </a:extLst>
                </a:gridCol>
                <a:gridCol w="7813221">
                  <a:extLst>
                    <a:ext uri="{9D8B030D-6E8A-4147-A177-3AD203B41FA5}">
                      <a16:colId xmlns:a16="http://schemas.microsoft.com/office/drawing/2014/main" val="20001"/>
                    </a:ext>
                  </a:extLst>
                </a:gridCol>
              </a:tblGrid>
              <a:tr h="2118360">
                <a:tc>
                  <a:txBody>
                    <a:bodyPr/>
                    <a:lstStyle/>
                    <a:p>
                      <a:r>
                        <a:rPr lang="en-US" dirty="0" smtClean="0">
                          <a:solidFill>
                            <a:schemeClr val="tx1"/>
                          </a:solidFill>
                        </a:rPr>
                        <a:t>1959</a:t>
                      </a:r>
                      <a:endParaRPr lang="en-US" dirty="0">
                        <a:solidFill>
                          <a:schemeClr val="tx1"/>
                        </a:solidFill>
                      </a:endParaRPr>
                    </a:p>
                  </a:txBody>
                  <a:tcPr>
                    <a:solidFill>
                      <a:schemeClr val="bg1"/>
                    </a:solidFill>
                  </a:tcPr>
                </a:tc>
                <a:tc>
                  <a:txBody>
                    <a:bodyPr/>
                    <a:lstStyle/>
                    <a:p>
                      <a:pPr marL="285750" indent="-285750">
                        <a:buFont typeface="Arial" pitchFamily="34" charset="0"/>
                        <a:buChar char="•"/>
                      </a:pPr>
                      <a:r>
                        <a:rPr lang="en-US" dirty="0" smtClean="0"/>
                        <a:t>Compulsory education up to 10 years of age</a:t>
                      </a:r>
                    </a:p>
                    <a:p>
                      <a:pPr marL="285750" indent="-285750">
                        <a:buFont typeface="Arial" pitchFamily="34" charset="0"/>
                        <a:buChar char="•"/>
                      </a:pPr>
                      <a:r>
                        <a:rPr lang="en-US" dirty="0" smtClean="0"/>
                        <a:t>Equal rights ,Girls- Boys education </a:t>
                      </a:r>
                    </a:p>
                    <a:p>
                      <a:pPr marL="285750" indent="-285750">
                        <a:buFont typeface="Arial" pitchFamily="34" charset="0"/>
                        <a:buChar char="•"/>
                      </a:pPr>
                      <a:r>
                        <a:rPr lang="en-US" dirty="0" smtClean="0"/>
                        <a:t>Combination of external (75%) &amp; internal</a:t>
                      </a:r>
                      <a:r>
                        <a:rPr lang="en-US" baseline="0" dirty="0" smtClean="0"/>
                        <a:t> (25) evaluation </a:t>
                      </a:r>
                    </a:p>
                    <a:p>
                      <a:pPr marL="285750" indent="-285750">
                        <a:buFont typeface="Arial" pitchFamily="34" charset="0"/>
                        <a:buChar char="•"/>
                      </a:pPr>
                      <a:r>
                        <a:rPr lang="en-US" baseline="0" dirty="0" smtClean="0"/>
                        <a:t>Religious education – 3 stages  Compulsory at middle level ,optional at Secondary level &amp; Research at University level</a:t>
                      </a:r>
                      <a:endParaRPr lang="en-US" dirty="0" smtClean="0"/>
                    </a:p>
                  </a:txBody>
                  <a:tcPr>
                    <a:solidFill>
                      <a:schemeClr val="accent3"/>
                    </a:solidFill>
                  </a:tcPr>
                </a:tc>
                <a:extLst>
                  <a:ext uri="{0D108BD9-81ED-4DB2-BD59-A6C34878D82A}">
                    <a16:rowId xmlns:a16="http://schemas.microsoft.com/office/drawing/2014/main" val="10000"/>
                  </a:ext>
                </a:extLst>
              </a:tr>
              <a:tr h="370840">
                <a:tc>
                  <a:txBody>
                    <a:bodyPr/>
                    <a:lstStyle/>
                    <a:p>
                      <a:r>
                        <a:rPr lang="en-US" dirty="0" smtClean="0">
                          <a:solidFill>
                            <a:schemeClr val="tx1"/>
                          </a:solidFill>
                        </a:rPr>
                        <a:t>1970</a:t>
                      </a:r>
                      <a:endParaRPr lang="en-US" dirty="0">
                        <a:solidFill>
                          <a:schemeClr val="tx1"/>
                        </a:solidFill>
                      </a:endParaRPr>
                    </a:p>
                  </a:txBody>
                  <a:tcPr>
                    <a:solidFill>
                      <a:schemeClr val="bg1"/>
                    </a:solidFill>
                  </a:tcPr>
                </a:tc>
                <a:tc>
                  <a:txBody>
                    <a:bodyPr/>
                    <a:lstStyle/>
                    <a:p>
                      <a:pPr marL="285750" indent="-285750">
                        <a:buFont typeface="Arial" pitchFamily="34" charset="0"/>
                        <a:buChar char="•"/>
                      </a:pPr>
                      <a:r>
                        <a:rPr lang="en-US" dirty="0" smtClean="0"/>
                        <a:t>Science &amp; Tech</a:t>
                      </a:r>
                    </a:p>
                    <a:p>
                      <a:pPr marL="285750" indent="-285750">
                        <a:buFont typeface="Arial" pitchFamily="34" charset="0"/>
                        <a:buChar char="•"/>
                      </a:pPr>
                      <a:r>
                        <a:rPr lang="en-US" dirty="0" smtClean="0"/>
                        <a:t>Decentralization of education administration </a:t>
                      </a:r>
                    </a:p>
                    <a:p>
                      <a:pPr marL="285750" indent="-285750">
                        <a:buFont typeface="Arial" pitchFamily="34" charset="0"/>
                        <a:buChar char="•"/>
                      </a:pPr>
                      <a:r>
                        <a:rPr lang="en-US" dirty="0" smtClean="0"/>
                        <a:t>National Education Units</a:t>
                      </a:r>
                    </a:p>
                    <a:p>
                      <a:pPr marL="285750" indent="-285750">
                        <a:buFont typeface="Arial" pitchFamily="34" charset="0"/>
                        <a:buChar char="•"/>
                      </a:pPr>
                      <a:endParaRPr lang="en-US" dirty="0"/>
                    </a:p>
                  </a:txBody>
                  <a:tcPr>
                    <a:solidFill>
                      <a:schemeClr val="accent3"/>
                    </a:solidFill>
                  </a:tcPr>
                </a:tc>
                <a:extLst>
                  <a:ext uri="{0D108BD9-81ED-4DB2-BD59-A6C34878D82A}">
                    <a16:rowId xmlns:a16="http://schemas.microsoft.com/office/drawing/2014/main" val="10001"/>
                  </a:ext>
                </a:extLst>
              </a:tr>
              <a:tr h="370840">
                <a:tc>
                  <a:txBody>
                    <a:bodyPr/>
                    <a:lstStyle/>
                    <a:p>
                      <a:r>
                        <a:rPr lang="en-US" dirty="0" smtClean="0">
                          <a:solidFill>
                            <a:schemeClr val="tx1"/>
                          </a:solidFill>
                        </a:rPr>
                        <a:t>1972</a:t>
                      </a:r>
                      <a:endParaRPr lang="en-US" dirty="0">
                        <a:solidFill>
                          <a:schemeClr val="tx1"/>
                        </a:solidFill>
                      </a:endParaRPr>
                    </a:p>
                  </a:txBody>
                  <a:tcPr>
                    <a:solidFill>
                      <a:schemeClr val="bg1"/>
                    </a:solidFill>
                  </a:tcPr>
                </a:tc>
                <a:tc>
                  <a:txBody>
                    <a:bodyPr/>
                    <a:lstStyle/>
                    <a:p>
                      <a:pPr marL="285750" indent="-285750">
                        <a:buFont typeface="Arial" pitchFamily="34" charset="0"/>
                        <a:buChar char="•"/>
                      </a:pPr>
                      <a:r>
                        <a:rPr lang="en-US" dirty="0" smtClean="0"/>
                        <a:t>Ideology of Pakistan</a:t>
                      </a:r>
                    </a:p>
                    <a:p>
                      <a:pPr marL="285750" indent="-285750">
                        <a:buFont typeface="Arial" pitchFamily="34" charset="0"/>
                        <a:buChar char="•"/>
                      </a:pPr>
                      <a:r>
                        <a:rPr lang="en-US" dirty="0" smtClean="0"/>
                        <a:t>Equality in education </a:t>
                      </a:r>
                    </a:p>
                    <a:p>
                      <a:pPr marL="285750" indent="-285750">
                        <a:buFont typeface="Arial" pitchFamily="34" charset="0"/>
                        <a:buChar char="•"/>
                      </a:pPr>
                      <a:r>
                        <a:rPr lang="en-US" dirty="0" smtClean="0"/>
                        <a:t>Personality development</a:t>
                      </a:r>
                    </a:p>
                    <a:p>
                      <a:pPr marL="285750" indent="-285750">
                        <a:buFont typeface="Arial" pitchFamily="34" charset="0"/>
                        <a:buChar char="•"/>
                      </a:pPr>
                      <a:r>
                        <a:rPr lang="en-US" dirty="0" smtClean="0"/>
                        <a:t>Scientific &amp; Technical education </a:t>
                      </a:r>
                      <a:endParaRPr lang="en-US" dirty="0"/>
                    </a:p>
                  </a:txBody>
                  <a:tcPr>
                    <a:solidFill>
                      <a:schemeClr val="accent3"/>
                    </a:solidFill>
                  </a:tcPr>
                </a:tc>
                <a:extLst>
                  <a:ext uri="{0D108BD9-81ED-4DB2-BD59-A6C34878D82A}">
                    <a16:rowId xmlns:a16="http://schemas.microsoft.com/office/drawing/2014/main" val="10002"/>
                  </a:ext>
                </a:extLst>
              </a:tr>
              <a:tr h="370840">
                <a:tc>
                  <a:txBody>
                    <a:bodyPr/>
                    <a:lstStyle/>
                    <a:p>
                      <a:r>
                        <a:rPr lang="en-US" dirty="0" smtClean="0">
                          <a:solidFill>
                            <a:schemeClr val="tx1"/>
                          </a:solidFill>
                        </a:rPr>
                        <a:t>1979</a:t>
                      </a:r>
                      <a:endParaRPr lang="en-US" dirty="0">
                        <a:solidFill>
                          <a:schemeClr val="tx1"/>
                        </a:solidFill>
                      </a:endParaRPr>
                    </a:p>
                  </a:txBody>
                  <a:tcPr>
                    <a:solidFill>
                      <a:schemeClr val="bg1"/>
                    </a:solidFill>
                  </a:tcPr>
                </a:tc>
                <a:tc>
                  <a:txBody>
                    <a:bodyPr/>
                    <a:lstStyle/>
                    <a:p>
                      <a:pPr marL="285750" indent="-285750">
                        <a:buFont typeface="Arial" pitchFamily="34" charset="0"/>
                        <a:buChar char="•"/>
                      </a:pPr>
                      <a:r>
                        <a:rPr lang="en-US" dirty="0" smtClean="0"/>
                        <a:t>Concept of Muslim Ummah</a:t>
                      </a:r>
                    </a:p>
                    <a:p>
                      <a:pPr marL="285750" indent="-285750">
                        <a:buFont typeface="Arial" pitchFamily="34" charset="0"/>
                        <a:buChar char="•"/>
                      </a:pPr>
                      <a:r>
                        <a:rPr lang="en-US" dirty="0" smtClean="0"/>
                        <a:t>Urdu as Medium of Education</a:t>
                      </a:r>
                      <a:r>
                        <a:rPr lang="en-US" baseline="0" dirty="0" smtClean="0"/>
                        <a:t> </a:t>
                      </a:r>
                    </a:p>
                    <a:p>
                      <a:pPr marL="285750" indent="-285750">
                        <a:buFont typeface="Arial" pitchFamily="34" charset="0"/>
                        <a:buChar char="•"/>
                      </a:pPr>
                      <a:r>
                        <a:rPr lang="en-US" baseline="0" dirty="0" smtClean="0"/>
                        <a:t>Equal opportunities for Girls &amp; Boys</a:t>
                      </a:r>
                      <a:endParaRPr lang="en-US" dirty="0"/>
                    </a:p>
                  </a:txBody>
                  <a:tcPr>
                    <a:solidFill>
                      <a:schemeClr val="accent3"/>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60086710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p:txBody>
          <a:bodyPr/>
          <a:lstStyle/>
          <a:p>
            <a:r>
              <a:rPr lang="en-US" dirty="0"/>
              <a:t>National Education Policies</a:t>
            </a:r>
            <a:endParaRPr lang="en-US" dirty="0" smtClean="0"/>
          </a:p>
        </p:txBody>
      </p:sp>
      <p:graphicFrame>
        <p:nvGraphicFramePr>
          <p:cNvPr id="4" name="Content Placeholder 3"/>
          <p:cNvGraphicFramePr>
            <a:graphicFrameLocks noGrp="1"/>
          </p:cNvGraphicFramePr>
          <p:nvPr>
            <p:ph idx="1"/>
          </p:nvPr>
        </p:nvGraphicFramePr>
        <p:xfrm>
          <a:off x="457200" y="1600200"/>
          <a:ext cx="8229600" cy="3205163"/>
        </p:xfrm>
        <a:graphic>
          <a:graphicData uri="http://schemas.openxmlformats.org/drawingml/2006/table">
            <a:tbl>
              <a:tblPr firstRow="1" bandRow="1">
                <a:tableStyleId>{5C22544A-7EE6-4342-B048-85BDC9FD1C3A}</a:tableStyleId>
              </a:tblPr>
              <a:tblGrid>
                <a:gridCol w="1600200">
                  <a:extLst>
                    <a:ext uri="{9D8B030D-6E8A-4147-A177-3AD203B41FA5}">
                      <a16:colId xmlns:a16="http://schemas.microsoft.com/office/drawing/2014/main" val="20000"/>
                    </a:ext>
                  </a:extLst>
                </a:gridCol>
                <a:gridCol w="6629400">
                  <a:extLst>
                    <a:ext uri="{9D8B030D-6E8A-4147-A177-3AD203B41FA5}">
                      <a16:colId xmlns:a16="http://schemas.microsoft.com/office/drawing/2014/main" val="20001"/>
                    </a:ext>
                  </a:extLst>
                </a:gridCol>
              </a:tblGrid>
              <a:tr h="2834391">
                <a:tc>
                  <a:txBody>
                    <a:bodyPr/>
                    <a:lstStyle/>
                    <a:p>
                      <a:endParaRPr lang="en-US" sz="1800" dirty="0" smtClean="0">
                        <a:solidFill>
                          <a:schemeClr val="tx1"/>
                        </a:solidFill>
                      </a:endParaRPr>
                    </a:p>
                    <a:p>
                      <a:endParaRPr lang="en-US" sz="1800" dirty="0" smtClean="0">
                        <a:solidFill>
                          <a:schemeClr val="tx1"/>
                        </a:solidFill>
                      </a:endParaRPr>
                    </a:p>
                    <a:p>
                      <a:endParaRPr lang="en-US" sz="1800" dirty="0" smtClean="0">
                        <a:solidFill>
                          <a:schemeClr val="tx1"/>
                        </a:solidFill>
                      </a:endParaRPr>
                    </a:p>
                    <a:p>
                      <a:endParaRPr lang="en-US" sz="1800" dirty="0" smtClean="0">
                        <a:solidFill>
                          <a:schemeClr val="tx1"/>
                        </a:solidFill>
                      </a:endParaRPr>
                    </a:p>
                    <a:p>
                      <a:endParaRPr lang="en-US" sz="1800" dirty="0" smtClean="0">
                        <a:solidFill>
                          <a:schemeClr val="tx1"/>
                        </a:solidFill>
                      </a:endParaRPr>
                    </a:p>
                    <a:p>
                      <a:r>
                        <a:rPr lang="en-US" sz="1800" dirty="0" smtClean="0">
                          <a:solidFill>
                            <a:schemeClr val="tx1"/>
                          </a:solidFill>
                        </a:rPr>
                        <a:t>2017-2025</a:t>
                      </a:r>
                      <a:endParaRPr lang="en-US" sz="1800" dirty="0">
                        <a:solidFill>
                          <a:schemeClr val="tx1"/>
                        </a:solidFill>
                      </a:endParaRPr>
                    </a:p>
                  </a:txBody>
                  <a:tcPr marT="45711" marB="45711">
                    <a:solidFill>
                      <a:schemeClr val="bg1"/>
                    </a:solidFill>
                  </a:tcPr>
                </a:tc>
                <a:tc>
                  <a:txBody>
                    <a:bodyPr/>
                    <a:lstStyle/>
                    <a:p>
                      <a:pPr marL="285750" indent="-285750">
                        <a:buFont typeface="Arial" pitchFamily="34" charset="0"/>
                        <a:buChar char="•"/>
                      </a:pPr>
                      <a:r>
                        <a:rPr lang="en-US" sz="1800" dirty="0" smtClean="0">
                          <a:solidFill>
                            <a:schemeClr val="tx1"/>
                          </a:solidFill>
                        </a:rPr>
                        <a:t>Promotion of higher education</a:t>
                      </a:r>
                    </a:p>
                    <a:p>
                      <a:pPr marL="285750" indent="-285750">
                        <a:buFont typeface="Arial" pitchFamily="34" charset="0"/>
                        <a:buChar char="•"/>
                      </a:pPr>
                      <a:r>
                        <a:rPr lang="en-US" sz="1800" dirty="0" smtClean="0">
                          <a:solidFill>
                            <a:schemeClr val="tx1"/>
                          </a:solidFill>
                        </a:rPr>
                        <a:t>15 new Science &amp; Tech Universities</a:t>
                      </a:r>
                    </a:p>
                    <a:p>
                      <a:pPr marL="285750" indent="-285750">
                        <a:buFont typeface="Arial" pitchFamily="34" charset="0"/>
                        <a:buChar char="•"/>
                      </a:pPr>
                      <a:r>
                        <a:rPr lang="en-US" sz="1800" dirty="0" smtClean="0">
                          <a:solidFill>
                            <a:schemeClr val="tx1"/>
                          </a:solidFill>
                        </a:rPr>
                        <a:t>Facilitate estb of 50 new Private Universities</a:t>
                      </a:r>
                    </a:p>
                    <a:p>
                      <a:pPr marL="285750" indent="-285750">
                        <a:buFont typeface="Arial" pitchFamily="34" charset="0"/>
                        <a:buChar char="•"/>
                      </a:pPr>
                      <a:r>
                        <a:rPr lang="en-US" sz="1800" dirty="0" smtClean="0">
                          <a:solidFill>
                            <a:schemeClr val="tx1"/>
                          </a:solidFill>
                        </a:rPr>
                        <a:t>Set up 70 smart  sub – campuses </a:t>
                      </a:r>
                    </a:p>
                    <a:p>
                      <a:pPr marL="285750" indent="-285750">
                        <a:buFont typeface="Arial" pitchFamily="34" charset="0"/>
                        <a:buChar char="•"/>
                      </a:pPr>
                      <a:r>
                        <a:rPr lang="en-US" sz="1800" dirty="0" smtClean="0">
                          <a:solidFill>
                            <a:schemeClr val="tx1"/>
                          </a:solidFill>
                        </a:rPr>
                        <a:t>Increase Virtual Universities</a:t>
                      </a:r>
                    </a:p>
                    <a:p>
                      <a:pPr marL="285750" indent="-285750">
                        <a:buFont typeface="Arial" pitchFamily="34" charset="0"/>
                        <a:buChar char="•"/>
                      </a:pPr>
                      <a:r>
                        <a:rPr lang="en-US" sz="1800" dirty="0" smtClean="0">
                          <a:solidFill>
                            <a:schemeClr val="tx1"/>
                          </a:solidFill>
                        </a:rPr>
                        <a:t>Participation rate of  SPECIAL CHILDREN – Target  50 % </a:t>
                      </a:r>
                    </a:p>
                    <a:p>
                      <a:pPr marL="285750" indent="-285750">
                        <a:buFont typeface="Arial" pitchFamily="34" charset="0"/>
                        <a:buChar char="•"/>
                      </a:pPr>
                      <a:endParaRPr lang="en-US" sz="1800" dirty="0" smtClean="0"/>
                    </a:p>
                  </a:txBody>
                  <a:tcPr marT="45711" marB="45711">
                    <a:solidFill>
                      <a:schemeClr val="accent3"/>
                    </a:solidFill>
                  </a:tcPr>
                </a:tc>
                <a:extLst>
                  <a:ext uri="{0D108BD9-81ED-4DB2-BD59-A6C34878D82A}">
                    <a16:rowId xmlns:a16="http://schemas.microsoft.com/office/drawing/2014/main" val="10000"/>
                  </a:ext>
                </a:extLst>
              </a:tr>
              <a:tr h="370772">
                <a:tc>
                  <a:txBody>
                    <a:bodyPr/>
                    <a:lstStyle/>
                    <a:p>
                      <a:endParaRPr lang="en-US" sz="1800" dirty="0">
                        <a:solidFill>
                          <a:schemeClr val="tx1"/>
                        </a:solidFill>
                      </a:endParaRPr>
                    </a:p>
                  </a:txBody>
                  <a:tcPr marT="45711" marB="45711">
                    <a:solidFill>
                      <a:schemeClr val="bg1"/>
                    </a:solidFill>
                  </a:tcPr>
                </a:tc>
                <a:tc>
                  <a:txBody>
                    <a:bodyPr/>
                    <a:lstStyle/>
                    <a:p>
                      <a:endParaRPr lang="en-US" sz="1800" dirty="0"/>
                    </a:p>
                  </a:txBody>
                  <a:tcPr marT="45711" marB="45711">
                    <a:solidFill>
                      <a:schemeClr val="accent3"/>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8533223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3"/>
          </a:solidFill>
        </p:spPr>
        <p:txBody>
          <a:bodyPr/>
          <a:lstStyle/>
          <a:p>
            <a:r>
              <a:rPr lang="en-US" dirty="0" smtClean="0"/>
              <a:t>Universities</a:t>
            </a:r>
            <a:endParaRPr lang="en-US" dirty="0"/>
          </a:p>
        </p:txBody>
      </p:sp>
      <p:sp>
        <p:nvSpPr>
          <p:cNvPr id="3" name="Content Placeholder 2"/>
          <p:cNvSpPr>
            <a:spLocks noGrp="1"/>
          </p:cNvSpPr>
          <p:nvPr>
            <p:ph idx="1"/>
          </p:nvPr>
        </p:nvSpPr>
        <p:spPr/>
        <p:txBody>
          <a:bodyPr>
            <a:normAutofit fontScale="85000" lnSpcReduction="20000"/>
          </a:bodyPr>
          <a:lstStyle/>
          <a:p>
            <a:pPr algn="just"/>
            <a:r>
              <a:rPr lang="en-US" dirty="0"/>
              <a:t>T</a:t>
            </a:r>
            <a:r>
              <a:rPr lang="en-US" dirty="0" smtClean="0"/>
              <a:t>he </a:t>
            </a:r>
            <a:r>
              <a:rPr lang="en-US" dirty="0"/>
              <a:t>total number of universities </a:t>
            </a:r>
            <a:r>
              <a:rPr lang="en-US" dirty="0" smtClean="0"/>
              <a:t>stands </a:t>
            </a:r>
            <a:r>
              <a:rPr lang="en-US" dirty="0"/>
              <a:t>at 247. It includes 147 public and 100 private universities, with up to two million </a:t>
            </a:r>
            <a:r>
              <a:rPr lang="en-US" dirty="0" smtClean="0"/>
              <a:t>enrolled students enrolled.( </a:t>
            </a:r>
            <a:r>
              <a:rPr lang="en-US" dirty="0"/>
              <a:t>Pakistan Economic Survey </a:t>
            </a:r>
            <a:r>
              <a:rPr lang="en-US" dirty="0" smtClean="0"/>
              <a:t>2022-23)</a:t>
            </a:r>
          </a:p>
          <a:p>
            <a:pPr algn="just"/>
            <a:r>
              <a:rPr lang="en-US" dirty="0"/>
              <a:t>The Quaid-i-Azam </a:t>
            </a:r>
            <a:r>
              <a:rPr lang="en-US" dirty="0" smtClean="0"/>
              <a:t>University, </a:t>
            </a:r>
            <a:r>
              <a:rPr lang="en-US" dirty="0"/>
              <a:t>the sole Pakistani university on the list to rank among the top 500 institutions</a:t>
            </a:r>
            <a:r>
              <a:rPr lang="en-US" dirty="0" smtClean="0"/>
              <a:t>.</a:t>
            </a:r>
          </a:p>
          <a:p>
            <a:pPr algn="just"/>
            <a:r>
              <a:rPr lang="en-US" smtClean="0"/>
              <a:t>HEC </a:t>
            </a:r>
            <a:r>
              <a:rPr lang="en-US" dirty="0"/>
              <a:t>was granted Rs59.7 billion, or roughly USD 220 million. In comparison, Stanford alone has a budget of $8.9 billion for this year, while an average American university’s expenditure is several times the size of the total budget of the HEC.</a:t>
            </a:r>
          </a:p>
        </p:txBody>
      </p:sp>
    </p:spTree>
    <p:extLst>
      <p:ext uri="{BB962C8B-B14F-4D97-AF65-F5344CB8AC3E}">
        <p14:creationId xmlns:p14="http://schemas.microsoft.com/office/powerpoint/2010/main" val="362140311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3"/>
          </a:solidFill>
        </p:spPr>
        <p:txBody>
          <a:bodyPr/>
          <a:lstStyle/>
          <a:p>
            <a:r>
              <a:rPr lang="en-US" dirty="0" smtClean="0"/>
              <a:t>Merit based recruitment </a:t>
            </a:r>
            <a:endParaRPr lang="en-US" dirty="0"/>
          </a:p>
        </p:txBody>
      </p:sp>
      <p:sp>
        <p:nvSpPr>
          <p:cNvPr id="3" name="Content Placeholder 2"/>
          <p:cNvSpPr>
            <a:spLocks noGrp="1"/>
          </p:cNvSpPr>
          <p:nvPr>
            <p:ph idx="1"/>
          </p:nvPr>
        </p:nvSpPr>
        <p:spPr/>
        <p:txBody>
          <a:bodyPr>
            <a:normAutofit fontScale="92500" lnSpcReduction="10000"/>
          </a:bodyPr>
          <a:lstStyle/>
          <a:p>
            <a:pPr algn="just"/>
            <a:r>
              <a:rPr lang="en-US" dirty="0" smtClean="0">
                <a:solidFill>
                  <a:srgbClr val="FF0000"/>
                </a:solidFill>
              </a:rPr>
              <a:t>60000 </a:t>
            </a:r>
            <a:r>
              <a:rPr lang="en-US" dirty="0" smtClean="0"/>
              <a:t>merit based recruitment of  teachers in </a:t>
            </a:r>
            <a:r>
              <a:rPr lang="en-US" dirty="0" smtClean="0">
                <a:solidFill>
                  <a:srgbClr val="FF0000"/>
                </a:solidFill>
              </a:rPr>
              <a:t>Sindh</a:t>
            </a:r>
          </a:p>
          <a:p>
            <a:pPr algn="just"/>
            <a:r>
              <a:rPr lang="en-US" dirty="0" smtClean="0"/>
              <a:t>Out of </a:t>
            </a:r>
            <a:r>
              <a:rPr lang="en-US" dirty="0" smtClean="0">
                <a:solidFill>
                  <a:srgbClr val="FF0000"/>
                </a:solidFill>
              </a:rPr>
              <a:t>162000 candidates </a:t>
            </a:r>
            <a:r>
              <a:rPr lang="en-US" dirty="0" smtClean="0"/>
              <a:t>appeared only </a:t>
            </a:r>
            <a:r>
              <a:rPr lang="en-US" u="sng" dirty="0" smtClean="0"/>
              <a:t>1250 managed to pass</a:t>
            </a:r>
          </a:p>
          <a:p>
            <a:pPr algn="just"/>
            <a:r>
              <a:rPr lang="en-US" dirty="0" smtClean="0"/>
              <a:t>Department had to lower the passing marks</a:t>
            </a:r>
          </a:p>
          <a:p>
            <a:pPr algn="just"/>
            <a:r>
              <a:rPr lang="en-US" dirty="0" smtClean="0"/>
              <a:t>Attracted private school chains talent</a:t>
            </a:r>
          </a:p>
          <a:p>
            <a:pPr algn="just"/>
            <a:r>
              <a:rPr lang="en-US" dirty="0" smtClean="0"/>
              <a:t>Issue is </a:t>
            </a:r>
            <a:r>
              <a:rPr lang="en-US" dirty="0" smtClean="0">
                <a:solidFill>
                  <a:srgbClr val="FF0000"/>
                </a:solidFill>
              </a:rPr>
              <a:t>how to retain </a:t>
            </a:r>
          </a:p>
          <a:p>
            <a:pPr algn="just"/>
            <a:r>
              <a:rPr lang="en-US" dirty="0" smtClean="0"/>
              <a:t>How to protect teachers from the bad aspects of the system </a:t>
            </a:r>
          </a:p>
        </p:txBody>
      </p:sp>
    </p:spTree>
    <p:extLst>
      <p:ext uri="{BB962C8B-B14F-4D97-AF65-F5344CB8AC3E}">
        <p14:creationId xmlns:p14="http://schemas.microsoft.com/office/powerpoint/2010/main" val="6361355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3"/>
          </a:solidFill>
        </p:spPr>
        <p:txBody>
          <a:bodyPr/>
          <a:lstStyle/>
          <a:p>
            <a:r>
              <a:rPr lang="en-US" dirty="0" smtClean="0"/>
              <a:t>Education</a:t>
            </a:r>
            <a:endParaRPr lang="en-US" dirty="0"/>
          </a:p>
        </p:txBody>
      </p:sp>
      <p:sp>
        <p:nvSpPr>
          <p:cNvPr id="3" name="Content Placeholder 2"/>
          <p:cNvSpPr>
            <a:spLocks noGrp="1"/>
          </p:cNvSpPr>
          <p:nvPr>
            <p:ph idx="1"/>
          </p:nvPr>
        </p:nvSpPr>
        <p:spPr/>
        <p:txBody>
          <a:bodyPr>
            <a:normAutofit fontScale="70000" lnSpcReduction="20000"/>
          </a:bodyPr>
          <a:lstStyle/>
          <a:p>
            <a:pPr algn="ctr">
              <a:buNone/>
            </a:pPr>
            <a:endParaRPr lang="en-US" dirty="0" smtClean="0"/>
          </a:p>
          <a:p>
            <a:pPr algn="just">
              <a:buFont typeface="Wingdings" pitchFamily="2" charset="2"/>
              <a:buChar char="§"/>
            </a:pPr>
            <a:r>
              <a:rPr lang="en-US" sz="5100" dirty="0"/>
              <a:t>Education is the movement from darkness to light. (Allan Bloom)</a:t>
            </a:r>
          </a:p>
          <a:p>
            <a:pPr algn="just">
              <a:buFont typeface="Wingdings" pitchFamily="2" charset="2"/>
              <a:buChar char="§"/>
            </a:pPr>
            <a:r>
              <a:rPr lang="en-US" sz="5100" dirty="0" smtClean="0"/>
              <a:t>Education is a </a:t>
            </a:r>
            <a:r>
              <a:rPr lang="en-US" sz="5100" dirty="0" smtClean="0">
                <a:solidFill>
                  <a:srgbClr val="FF0000"/>
                </a:solidFill>
              </a:rPr>
              <a:t>better safeguard </a:t>
            </a:r>
            <a:r>
              <a:rPr lang="en-US" sz="5100" dirty="0" smtClean="0"/>
              <a:t>of liberty than a </a:t>
            </a:r>
            <a:r>
              <a:rPr lang="en-US" sz="5100" dirty="0" smtClean="0">
                <a:solidFill>
                  <a:srgbClr val="FF0000"/>
                </a:solidFill>
              </a:rPr>
              <a:t>standing ARMY</a:t>
            </a:r>
            <a:r>
              <a:rPr lang="en-US" sz="5100" dirty="0" smtClean="0"/>
              <a:t>.(Edward Everett)</a:t>
            </a:r>
          </a:p>
          <a:p>
            <a:pPr algn="just">
              <a:buFont typeface="Wingdings" pitchFamily="2" charset="2"/>
              <a:buChar char="§"/>
            </a:pPr>
            <a:r>
              <a:rPr lang="en-US" sz="5100" dirty="0" smtClean="0"/>
              <a:t>Education a </a:t>
            </a:r>
            <a:r>
              <a:rPr lang="en-US" sz="5100" dirty="0" smtClean="0">
                <a:solidFill>
                  <a:srgbClr val="FF0000"/>
                </a:solidFill>
              </a:rPr>
              <a:t>cheapest defense </a:t>
            </a:r>
            <a:r>
              <a:rPr lang="en-US" sz="5100" dirty="0" smtClean="0"/>
              <a:t>mechanism</a:t>
            </a:r>
          </a:p>
          <a:p>
            <a:pPr algn="just">
              <a:buFont typeface="Wingdings" pitchFamily="2" charset="2"/>
              <a:buChar char="§"/>
            </a:pPr>
            <a:r>
              <a:rPr lang="en-US" sz="5100" dirty="0" smtClean="0"/>
              <a:t>Education turns the </a:t>
            </a:r>
            <a:r>
              <a:rPr lang="en-US" sz="5100" u="sng" dirty="0" smtClean="0"/>
              <a:t>burden</a:t>
            </a:r>
            <a:r>
              <a:rPr lang="en-US" sz="5100" dirty="0" smtClean="0"/>
              <a:t> of population into </a:t>
            </a:r>
            <a:r>
              <a:rPr lang="en-US" sz="5100" u="sng" dirty="0" smtClean="0"/>
              <a:t>productive</a:t>
            </a:r>
            <a:r>
              <a:rPr lang="en-US" sz="5100" dirty="0" smtClean="0"/>
              <a:t> human resource.</a:t>
            </a:r>
            <a:endParaRPr lang="en-US" sz="51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3"/>
          </a:solidFill>
        </p:spPr>
        <p:txBody>
          <a:bodyPr/>
          <a:lstStyle/>
          <a:p>
            <a:r>
              <a:rPr lang="en-US" dirty="0" smtClean="0"/>
              <a:t>Recommendations</a:t>
            </a:r>
            <a:endParaRPr lang="en-US" dirty="0"/>
          </a:p>
        </p:txBody>
      </p:sp>
      <p:sp>
        <p:nvSpPr>
          <p:cNvPr id="3" name="Content Placeholder 2"/>
          <p:cNvSpPr>
            <a:spLocks noGrp="1"/>
          </p:cNvSpPr>
          <p:nvPr>
            <p:ph idx="1"/>
          </p:nvPr>
        </p:nvSpPr>
        <p:spPr/>
        <p:txBody>
          <a:bodyPr>
            <a:normAutofit fontScale="70000" lnSpcReduction="20000"/>
          </a:bodyPr>
          <a:lstStyle/>
          <a:p>
            <a:pPr algn="just"/>
            <a:r>
              <a:rPr lang="en-US" dirty="0" smtClean="0"/>
              <a:t>Bridge the gap between schools &amp; madrassas </a:t>
            </a:r>
          </a:p>
          <a:p>
            <a:pPr algn="just"/>
            <a:r>
              <a:rPr lang="en-US" dirty="0" smtClean="0"/>
              <a:t>Class based education system to be discouraged</a:t>
            </a:r>
          </a:p>
          <a:p>
            <a:pPr algn="just"/>
            <a:r>
              <a:rPr lang="en-US" dirty="0" smtClean="0"/>
              <a:t>Controversy of English &amp; Urdu needs to be solved</a:t>
            </a:r>
          </a:p>
          <a:p>
            <a:pPr algn="just"/>
            <a:r>
              <a:rPr lang="en-US" dirty="0" smtClean="0"/>
              <a:t>Recruitment of talented teachers</a:t>
            </a:r>
          </a:p>
          <a:p>
            <a:pPr algn="just"/>
            <a:r>
              <a:rPr lang="en-US" dirty="0" smtClean="0"/>
              <a:t>Improve salary  structure &amp; social status of teachers</a:t>
            </a:r>
          </a:p>
          <a:p>
            <a:pPr algn="just"/>
            <a:r>
              <a:rPr lang="en-US" dirty="0" smtClean="0"/>
              <a:t>Performance based Promotions of teachers</a:t>
            </a:r>
          </a:p>
          <a:p>
            <a:pPr algn="just"/>
            <a:r>
              <a:rPr lang="en-US" dirty="0" smtClean="0"/>
              <a:t>Reduce student- teacher ratio  </a:t>
            </a:r>
          </a:p>
          <a:p>
            <a:pPr algn="just"/>
            <a:r>
              <a:rPr lang="en-US" dirty="0" smtClean="0"/>
              <a:t>Incentivize the profession of teaching </a:t>
            </a:r>
          </a:p>
          <a:p>
            <a:pPr algn="just"/>
            <a:r>
              <a:rPr lang="en-US" dirty="0"/>
              <a:t>Translation of foreign research to local language</a:t>
            </a:r>
          </a:p>
          <a:p>
            <a:pPr algn="just"/>
            <a:r>
              <a:rPr lang="en-US" dirty="0"/>
              <a:t>Prioritize “technical education”</a:t>
            </a:r>
          </a:p>
          <a:p>
            <a:pPr algn="just"/>
            <a:r>
              <a:rPr lang="en-US" dirty="0"/>
              <a:t>Promote primary </a:t>
            </a:r>
            <a:r>
              <a:rPr lang="en-US" dirty="0" smtClean="0"/>
              <a:t>education</a:t>
            </a:r>
          </a:p>
          <a:p>
            <a:pPr algn="just"/>
            <a:r>
              <a:rPr lang="en-US" dirty="0" smtClean="0"/>
              <a:t>Enhanced financial allocation</a:t>
            </a:r>
          </a:p>
          <a:p>
            <a:pPr algn="just"/>
            <a:r>
              <a:rPr lang="en-US" dirty="0" smtClean="0"/>
              <a:t>Reduce gender gaps</a:t>
            </a:r>
            <a:endParaRPr lang="en-US" dirty="0"/>
          </a:p>
          <a:p>
            <a:pPr algn="just"/>
            <a:endParaRPr lang="en-US" dirty="0" smtClean="0"/>
          </a:p>
          <a:p>
            <a:pPr algn="just"/>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3"/>
          </a:solidFill>
        </p:spPr>
        <p:txBody>
          <a:bodyPr/>
          <a:lstStyle/>
          <a:p>
            <a:r>
              <a:rPr lang="en-US" dirty="0" smtClean="0"/>
              <a:t>Health </a:t>
            </a:r>
            <a:endParaRPr lang="en-US" dirty="0"/>
          </a:p>
        </p:txBody>
      </p:sp>
      <p:sp>
        <p:nvSpPr>
          <p:cNvPr id="3" name="Content Placeholder 2"/>
          <p:cNvSpPr>
            <a:spLocks noGrp="1"/>
          </p:cNvSpPr>
          <p:nvPr>
            <p:ph idx="1"/>
          </p:nvPr>
        </p:nvSpPr>
        <p:spPr>
          <a:xfrm>
            <a:off x="152400" y="1600200"/>
            <a:ext cx="8839200" cy="5486400"/>
          </a:xfrm>
        </p:spPr>
        <p:txBody>
          <a:bodyPr>
            <a:noAutofit/>
          </a:bodyPr>
          <a:lstStyle/>
          <a:p>
            <a:pPr algn="just"/>
            <a:r>
              <a:rPr lang="en-US" sz="2400" dirty="0"/>
              <a:t>Progress on </a:t>
            </a:r>
            <a:r>
              <a:rPr lang="en-US" sz="2400" dirty="0">
                <a:solidFill>
                  <a:srgbClr val="FF0000"/>
                </a:solidFill>
              </a:rPr>
              <a:t>health indicators </a:t>
            </a:r>
            <a:r>
              <a:rPr lang="en-US" sz="2400" dirty="0"/>
              <a:t>has been affected by a number of internal and external </a:t>
            </a:r>
            <a:r>
              <a:rPr lang="en-US" sz="2400" dirty="0" smtClean="0"/>
              <a:t>factors</a:t>
            </a:r>
          </a:p>
          <a:p>
            <a:pPr algn="just"/>
            <a:r>
              <a:rPr lang="en-US" sz="2400" dirty="0" smtClean="0">
                <a:solidFill>
                  <a:srgbClr val="FF0000"/>
                </a:solidFill>
              </a:rPr>
              <a:t>Health </a:t>
            </a:r>
            <a:r>
              <a:rPr lang="en-US" sz="2400" dirty="0">
                <a:solidFill>
                  <a:srgbClr val="FF0000"/>
                </a:solidFill>
              </a:rPr>
              <a:t>ministers </a:t>
            </a:r>
            <a:r>
              <a:rPr lang="en-US" sz="2400" dirty="0"/>
              <a:t>usually do not have a background in health but their word is final </a:t>
            </a:r>
            <a:r>
              <a:rPr lang="en-US" sz="2400" dirty="0" smtClean="0"/>
              <a:t>. </a:t>
            </a:r>
          </a:p>
          <a:p>
            <a:pPr algn="just"/>
            <a:r>
              <a:rPr lang="en-US" sz="2400" dirty="0" smtClean="0"/>
              <a:t>Those who make </a:t>
            </a:r>
            <a:r>
              <a:rPr lang="en-US" sz="2400" dirty="0" smtClean="0">
                <a:solidFill>
                  <a:srgbClr val="FF0000"/>
                </a:solidFill>
              </a:rPr>
              <a:t>budget</a:t>
            </a:r>
            <a:r>
              <a:rPr lang="en-US" sz="2400" dirty="0">
                <a:solidFill>
                  <a:srgbClr val="FF0000"/>
                </a:solidFill>
              </a:rPr>
              <a:t>, planning </a:t>
            </a:r>
            <a:r>
              <a:rPr lang="en-US" sz="2400" dirty="0" smtClean="0">
                <a:solidFill>
                  <a:srgbClr val="FF0000"/>
                </a:solidFill>
              </a:rPr>
              <a:t>&amp; promotions </a:t>
            </a:r>
            <a:r>
              <a:rPr lang="en-US" sz="2400" dirty="0"/>
              <a:t>— have no background </a:t>
            </a:r>
            <a:r>
              <a:rPr lang="en-US" sz="2400" dirty="0" smtClean="0"/>
              <a:t>of health</a:t>
            </a:r>
          </a:p>
          <a:p>
            <a:pPr algn="just"/>
            <a:r>
              <a:rPr lang="en-US" sz="2400" dirty="0"/>
              <a:t>‘</a:t>
            </a:r>
            <a:r>
              <a:rPr lang="en-US" sz="2400" dirty="0">
                <a:solidFill>
                  <a:srgbClr val="FF0000"/>
                </a:solidFill>
              </a:rPr>
              <a:t>Non-doctor’ officials in our health ministries </a:t>
            </a:r>
            <a:r>
              <a:rPr lang="en-US" sz="2400" dirty="0"/>
              <a:t>wield tremendous power over technical staff. </a:t>
            </a:r>
            <a:endParaRPr lang="en-US" sz="2400" dirty="0" smtClean="0"/>
          </a:p>
          <a:p>
            <a:pPr algn="just"/>
            <a:r>
              <a:rPr lang="en-US" sz="2400" dirty="0"/>
              <a:t>Health workers in the public sector do not have a proper </a:t>
            </a:r>
            <a:r>
              <a:rPr lang="en-US" sz="2400" dirty="0">
                <a:solidFill>
                  <a:srgbClr val="FF0000"/>
                </a:solidFill>
              </a:rPr>
              <a:t>service structure </a:t>
            </a:r>
            <a:r>
              <a:rPr lang="en-US" sz="2400" dirty="0"/>
              <a:t>,</a:t>
            </a:r>
            <a:r>
              <a:rPr lang="en-US" sz="2400" dirty="0" smtClean="0"/>
              <a:t> </a:t>
            </a:r>
            <a:r>
              <a:rPr lang="en-US" sz="2400" dirty="0">
                <a:solidFill>
                  <a:srgbClr val="FF0000"/>
                </a:solidFill>
              </a:rPr>
              <a:t>no career planning and promotions</a:t>
            </a:r>
            <a:r>
              <a:rPr lang="en-US" sz="2400" dirty="0"/>
              <a:t>, even after years of </a:t>
            </a:r>
            <a:r>
              <a:rPr lang="en-US" sz="2400" dirty="0" smtClean="0"/>
              <a:t>dedicated</a:t>
            </a:r>
            <a:r>
              <a:rPr lang="en-US" sz="2400" dirty="0"/>
              <a:t> </a:t>
            </a:r>
            <a:r>
              <a:rPr lang="en-US" sz="2400" dirty="0" smtClean="0"/>
              <a:t> </a:t>
            </a:r>
            <a:r>
              <a:rPr lang="en-US" sz="2400" dirty="0"/>
              <a:t>service. </a:t>
            </a:r>
            <a:endParaRPr lang="en-US" sz="2400" dirty="0" smtClean="0"/>
          </a:p>
          <a:p>
            <a:pPr algn="just"/>
            <a:r>
              <a:rPr lang="en-US" sz="2400" dirty="0"/>
              <a:t>Pakistan has one of the </a:t>
            </a:r>
            <a:r>
              <a:rPr lang="en-US" sz="2400" dirty="0">
                <a:solidFill>
                  <a:srgbClr val="FF0000"/>
                </a:solidFill>
              </a:rPr>
              <a:t>lowest densities of health workers </a:t>
            </a:r>
            <a:r>
              <a:rPr lang="en-US" sz="2400" dirty="0"/>
              <a:t>in </a:t>
            </a:r>
            <a:r>
              <a:rPr lang="en-US" sz="2400" dirty="0" smtClean="0"/>
              <a:t> </a:t>
            </a:r>
            <a:r>
              <a:rPr lang="en-US" sz="2400" dirty="0"/>
              <a:t>region &amp;</a:t>
            </a:r>
            <a:r>
              <a:rPr lang="en-US" sz="2400" dirty="0" smtClean="0"/>
              <a:t> </a:t>
            </a:r>
            <a:r>
              <a:rPr lang="en-US" sz="2400" dirty="0"/>
              <a:t>globally” &amp;</a:t>
            </a:r>
            <a:r>
              <a:rPr lang="en-US" sz="2400" dirty="0" smtClean="0"/>
              <a:t> </a:t>
            </a:r>
            <a:r>
              <a:rPr lang="en-US" sz="2400" dirty="0"/>
              <a:t>suffers from a “severe shortage” of health workforces,</a:t>
            </a:r>
          </a:p>
        </p:txBody>
      </p:sp>
    </p:spTree>
    <p:extLst>
      <p:ext uri="{BB962C8B-B14F-4D97-AF65-F5344CB8AC3E}">
        <p14:creationId xmlns:p14="http://schemas.microsoft.com/office/powerpoint/2010/main" val="285082274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3"/>
          </a:solidFill>
        </p:spPr>
        <p:txBody>
          <a:bodyPr/>
          <a:lstStyle/>
          <a:p>
            <a:r>
              <a:rPr lang="en-US" dirty="0" smtClean="0"/>
              <a:t>Health</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250695283"/>
              </p:ext>
            </p:extLst>
          </p:nvPr>
        </p:nvGraphicFramePr>
        <p:xfrm>
          <a:off x="533400" y="1600200"/>
          <a:ext cx="8153400" cy="5323840"/>
        </p:xfrm>
        <a:graphic>
          <a:graphicData uri="http://schemas.openxmlformats.org/drawingml/2006/table">
            <a:tbl>
              <a:tblPr firstRow="1" bandRow="1">
                <a:tableStyleId>{5C22544A-7EE6-4342-B048-85BDC9FD1C3A}</a:tableStyleId>
              </a:tblPr>
              <a:tblGrid>
                <a:gridCol w="4495800">
                  <a:extLst>
                    <a:ext uri="{9D8B030D-6E8A-4147-A177-3AD203B41FA5}">
                      <a16:colId xmlns:a16="http://schemas.microsoft.com/office/drawing/2014/main" val="20000"/>
                    </a:ext>
                  </a:extLst>
                </a:gridCol>
                <a:gridCol w="3657600">
                  <a:extLst>
                    <a:ext uri="{9D8B030D-6E8A-4147-A177-3AD203B41FA5}">
                      <a16:colId xmlns:a16="http://schemas.microsoft.com/office/drawing/2014/main" val="20001"/>
                    </a:ext>
                  </a:extLst>
                </a:gridCol>
              </a:tblGrid>
              <a:tr h="370840">
                <a:tc>
                  <a:txBody>
                    <a:bodyPr/>
                    <a:lstStyle/>
                    <a:p>
                      <a:r>
                        <a:rPr lang="en-US" dirty="0" smtClean="0"/>
                        <a:t>Allocation for  health year</a:t>
                      </a:r>
                      <a:r>
                        <a:rPr lang="en-US" baseline="0" dirty="0" smtClean="0"/>
                        <a:t> 2012-13</a:t>
                      </a:r>
                    </a:p>
                    <a:p>
                      <a:endParaRPr lang="en-US" baseline="0" dirty="0" smtClean="0"/>
                    </a:p>
                    <a:p>
                      <a:endParaRPr lang="en-US" baseline="0" dirty="0" smtClean="0"/>
                    </a:p>
                    <a:p>
                      <a:r>
                        <a:rPr lang="en-US" sz="1800" b="0" i="0" kern="1200" dirty="0" smtClean="0">
                          <a:solidFill>
                            <a:schemeClr val="lt1"/>
                          </a:solidFill>
                          <a:effectLst/>
                          <a:latin typeface="+mn-lt"/>
                          <a:ea typeface="+mn-ea"/>
                          <a:cs typeface="+mn-cs"/>
                        </a:rPr>
                        <a:t>In 2019-20</a:t>
                      </a:r>
                    </a:p>
                    <a:p>
                      <a:r>
                        <a:rPr lang="en-US" sz="1800" b="0" i="0" kern="1200" dirty="0" smtClean="0">
                          <a:solidFill>
                            <a:schemeClr val="lt1"/>
                          </a:solidFill>
                          <a:effectLst/>
                          <a:latin typeface="+mn-lt"/>
                          <a:ea typeface="+mn-ea"/>
                          <a:cs typeface="+mn-cs"/>
                        </a:rPr>
                        <a:t>In 2020-21</a:t>
                      </a:r>
                      <a:endParaRPr lang="en-US" dirty="0"/>
                    </a:p>
                  </a:txBody>
                  <a:tcPr>
                    <a:solidFill>
                      <a:schemeClr val="accent3"/>
                    </a:solidFill>
                  </a:tcPr>
                </a:tc>
                <a:tc>
                  <a:txBody>
                    <a:bodyPr/>
                    <a:lstStyle/>
                    <a:p>
                      <a:r>
                        <a:rPr lang="en-US" sz="2400" dirty="0" smtClean="0"/>
                        <a:t>Rs 62 billion (0.35 %  of</a:t>
                      </a:r>
                      <a:r>
                        <a:rPr lang="en-US" sz="2400" baseline="0" dirty="0" smtClean="0"/>
                        <a:t> GDP)</a:t>
                      </a:r>
                    </a:p>
                    <a:p>
                      <a:r>
                        <a:rPr lang="en-US" sz="2400" baseline="0" dirty="0" smtClean="0"/>
                        <a:t>1.1 % of GDP</a:t>
                      </a:r>
                    </a:p>
                    <a:p>
                      <a:r>
                        <a:rPr lang="en-US" sz="2400" b="0" i="0" kern="1200" dirty="0" smtClean="0">
                          <a:solidFill>
                            <a:schemeClr val="lt1"/>
                          </a:solidFill>
                          <a:effectLst/>
                          <a:latin typeface="+mn-lt"/>
                          <a:ea typeface="+mn-ea"/>
                          <a:cs typeface="+mn-cs"/>
                        </a:rPr>
                        <a:t>1.2 %</a:t>
                      </a:r>
                      <a:r>
                        <a:rPr lang="en-US" sz="2400" b="0" i="0" kern="1200" baseline="0" dirty="0" smtClean="0">
                          <a:solidFill>
                            <a:schemeClr val="lt1"/>
                          </a:solidFill>
                          <a:effectLst/>
                          <a:latin typeface="+mn-lt"/>
                          <a:ea typeface="+mn-ea"/>
                          <a:cs typeface="+mn-cs"/>
                        </a:rPr>
                        <a:t> </a:t>
                      </a:r>
                      <a:r>
                        <a:rPr lang="en-US" sz="2400" b="0" i="0" kern="1200" dirty="0" smtClean="0">
                          <a:solidFill>
                            <a:schemeClr val="lt1"/>
                          </a:solidFill>
                          <a:effectLst/>
                          <a:latin typeface="+mn-lt"/>
                          <a:ea typeface="+mn-ea"/>
                          <a:cs typeface="+mn-cs"/>
                        </a:rPr>
                        <a:t>of GDP </a:t>
                      </a:r>
                      <a:endParaRPr lang="en-US" sz="2400" dirty="0"/>
                    </a:p>
                  </a:txBody>
                  <a:tcPr>
                    <a:solidFill>
                      <a:schemeClr val="accent3"/>
                    </a:solidFill>
                  </a:tcPr>
                </a:tc>
                <a:extLst>
                  <a:ext uri="{0D108BD9-81ED-4DB2-BD59-A6C34878D82A}">
                    <a16:rowId xmlns:a16="http://schemas.microsoft.com/office/drawing/2014/main" val="10000"/>
                  </a:ext>
                </a:extLst>
              </a:tr>
              <a:tr h="370840">
                <a:tc>
                  <a:txBody>
                    <a:bodyPr/>
                    <a:lstStyle/>
                    <a:p>
                      <a:r>
                        <a:rPr lang="en-US" dirty="0" smtClean="0"/>
                        <a:t>WHO recommends </a:t>
                      </a:r>
                      <a:endParaRPr lang="en-US" dirty="0"/>
                    </a:p>
                  </a:txBody>
                  <a:tcPr>
                    <a:solidFill>
                      <a:schemeClr val="bg1"/>
                    </a:solidFill>
                  </a:tcPr>
                </a:tc>
                <a:tc>
                  <a:txBody>
                    <a:bodyPr/>
                    <a:lstStyle/>
                    <a:p>
                      <a:r>
                        <a:rPr lang="en-US" sz="2400" dirty="0" smtClean="0"/>
                        <a:t>Minimum 6 % of GDP</a:t>
                      </a:r>
                      <a:endParaRPr lang="en-US" sz="2400" dirty="0"/>
                    </a:p>
                  </a:txBody>
                  <a:tcPr>
                    <a:solidFill>
                      <a:schemeClr val="bg1"/>
                    </a:solidFill>
                  </a:tcPr>
                </a:tc>
                <a:extLst>
                  <a:ext uri="{0D108BD9-81ED-4DB2-BD59-A6C34878D82A}">
                    <a16:rowId xmlns:a16="http://schemas.microsoft.com/office/drawing/2014/main" val="10001"/>
                  </a:ext>
                </a:extLst>
              </a:tr>
              <a:tr h="370840">
                <a:tc>
                  <a:txBody>
                    <a:bodyPr/>
                    <a:lstStyle/>
                    <a:p>
                      <a:r>
                        <a:rPr lang="en-US" sz="1800" b="0" i="0" kern="1200" dirty="0" smtClean="0">
                          <a:solidFill>
                            <a:schemeClr val="dk1"/>
                          </a:solidFill>
                          <a:effectLst/>
                          <a:latin typeface="+mn-lt"/>
                          <a:ea typeface="+mn-ea"/>
                          <a:cs typeface="+mn-cs"/>
                        </a:rPr>
                        <a:t>The United States</a:t>
                      </a:r>
                      <a:endParaRPr lang="en-US" dirty="0"/>
                    </a:p>
                  </a:txBody>
                  <a:tcPr>
                    <a:solidFill>
                      <a:schemeClr val="bg1"/>
                    </a:solidFill>
                  </a:tcPr>
                </a:tc>
                <a:tc>
                  <a:txBody>
                    <a:bodyPr/>
                    <a:lstStyle/>
                    <a:p>
                      <a:r>
                        <a:rPr lang="en-US" sz="2400" b="0" i="0" kern="1200" smtClean="0">
                          <a:solidFill>
                            <a:schemeClr val="dk1"/>
                          </a:solidFill>
                          <a:effectLst/>
                          <a:latin typeface="+mn-lt"/>
                          <a:ea typeface="+mn-ea"/>
                          <a:cs typeface="+mn-cs"/>
                        </a:rPr>
                        <a:t>17.3</a:t>
                      </a:r>
                      <a:r>
                        <a:rPr lang="en-US" sz="2400" b="0" i="0" kern="1200" baseline="0" smtClean="0">
                          <a:solidFill>
                            <a:schemeClr val="dk1"/>
                          </a:solidFill>
                          <a:effectLst/>
                          <a:latin typeface="+mn-lt"/>
                          <a:ea typeface="+mn-ea"/>
                          <a:cs typeface="+mn-cs"/>
                        </a:rPr>
                        <a:t> </a:t>
                      </a:r>
                      <a:r>
                        <a:rPr lang="en-US" sz="2400" b="0" i="0" kern="1200" smtClean="0">
                          <a:solidFill>
                            <a:schemeClr val="dk1"/>
                          </a:solidFill>
                          <a:effectLst/>
                          <a:latin typeface="+mn-lt"/>
                          <a:ea typeface="+mn-ea"/>
                          <a:cs typeface="+mn-cs"/>
                        </a:rPr>
                        <a:t>% </a:t>
                      </a:r>
                      <a:r>
                        <a:rPr lang="en-US" sz="2400" b="0" i="0" kern="1200" dirty="0" smtClean="0">
                          <a:solidFill>
                            <a:schemeClr val="dk1"/>
                          </a:solidFill>
                          <a:effectLst/>
                          <a:latin typeface="+mn-lt"/>
                          <a:ea typeface="+mn-ea"/>
                          <a:cs typeface="+mn-cs"/>
                        </a:rPr>
                        <a:t>of its GDP</a:t>
                      </a:r>
                      <a:endParaRPr lang="en-US" sz="2400" dirty="0"/>
                    </a:p>
                  </a:txBody>
                  <a:tcPr>
                    <a:solidFill>
                      <a:schemeClr val="bg1"/>
                    </a:solidFill>
                  </a:tcPr>
                </a:tc>
                <a:extLst>
                  <a:ext uri="{0D108BD9-81ED-4DB2-BD59-A6C34878D82A}">
                    <a16:rowId xmlns:a16="http://schemas.microsoft.com/office/drawing/2014/main" val="10002"/>
                  </a:ext>
                </a:extLst>
              </a:tr>
              <a:tr h="370840">
                <a:tc>
                  <a:txBody>
                    <a:bodyPr/>
                    <a:lstStyle/>
                    <a:p>
                      <a:r>
                        <a:rPr lang="en-US" dirty="0" smtClean="0"/>
                        <a:t>After 18</a:t>
                      </a:r>
                      <a:r>
                        <a:rPr lang="en-US" baseline="30000" dirty="0" smtClean="0"/>
                        <a:t>th</a:t>
                      </a:r>
                      <a:r>
                        <a:rPr lang="en-US" dirty="0" smtClean="0"/>
                        <a:t> amendment </a:t>
                      </a:r>
                      <a:endParaRPr lang="en-US" dirty="0"/>
                    </a:p>
                  </a:txBody>
                  <a:tcPr>
                    <a:solidFill>
                      <a:schemeClr val="bg1"/>
                    </a:solidFill>
                  </a:tcPr>
                </a:tc>
                <a:tc>
                  <a:txBody>
                    <a:bodyPr/>
                    <a:lstStyle/>
                    <a:p>
                      <a:r>
                        <a:rPr lang="en-US" sz="2400" dirty="0" smtClean="0"/>
                        <a:t>Health a provincial subject</a:t>
                      </a:r>
                      <a:endParaRPr lang="en-US" sz="2400" dirty="0"/>
                    </a:p>
                  </a:txBody>
                  <a:tcPr>
                    <a:solidFill>
                      <a:schemeClr val="bg1"/>
                    </a:solidFill>
                  </a:tcPr>
                </a:tc>
                <a:extLst>
                  <a:ext uri="{0D108BD9-81ED-4DB2-BD59-A6C34878D82A}">
                    <a16:rowId xmlns:a16="http://schemas.microsoft.com/office/drawing/2014/main" val="10003"/>
                  </a:ext>
                </a:extLst>
              </a:tr>
              <a:tr h="370840">
                <a:tc>
                  <a:txBody>
                    <a:bodyPr/>
                    <a:lstStyle/>
                    <a:p>
                      <a:r>
                        <a:rPr lang="en-US" dirty="0" smtClean="0"/>
                        <a:t>Doctors in Pakistan</a:t>
                      </a:r>
                      <a:endParaRPr lang="en-US" dirty="0"/>
                    </a:p>
                  </a:txBody>
                  <a:tcPr>
                    <a:solidFill>
                      <a:schemeClr val="bg1"/>
                    </a:solidFill>
                  </a:tcPr>
                </a:tc>
                <a:tc>
                  <a:txBody>
                    <a:bodyPr/>
                    <a:lstStyle/>
                    <a:p>
                      <a:r>
                        <a:rPr lang="en-US" sz="1800" b="0" i="0" kern="1200" dirty="0" smtClean="0">
                          <a:solidFill>
                            <a:schemeClr val="dk1"/>
                          </a:solidFill>
                          <a:effectLst/>
                          <a:latin typeface="+mn-lt"/>
                          <a:ea typeface="+mn-ea"/>
                          <a:cs typeface="+mn-cs"/>
                        </a:rPr>
                        <a:t>266,430</a:t>
                      </a:r>
                      <a:r>
                        <a:rPr lang="en-US" dirty="0" smtClean="0"/>
                        <a:t> (Eco Survey of Pak)</a:t>
                      </a:r>
                      <a:endParaRPr lang="en-US" dirty="0"/>
                    </a:p>
                  </a:txBody>
                  <a:tcPr>
                    <a:solidFill>
                      <a:schemeClr val="bg1"/>
                    </a:solidFill>
                  </a:tcPr>
                </a:tc>
                <a:extLst>
                  <a:ext uri="{0D108BD9-81ED-4DB2-BD59-A6C34878D82A}">
                    <a16:rowId xmlns:a16="http://schemas.microsoft.com/office/drawing/2014/main" val="10004"/>
                  </a:ext>
                </a:extLst>
              </a:tr>
              <a:tr h="370840">
                <a:tc>
                  <a:txBody>
                    <a:bodyPr/>
                    <a:lstStyle/>
                    <a:p>
                      <a:r>
                        <a:rPr lang="en-US" dirty="0" smtClean="0"/>
                        <a:t>Nurses</a:t>
                      </a:r>
                      <a:endParaRPr lang="en-US" dirty="0"/>
                    </a:p>
                  </a:txBody>
                  <a:tcPr>
                    <a:solidFill>
                      <a:schemeClr val="bg1"/>
                    </a:solidFill>
                  </a:tcPr>
                </a:tc>
                <a:tc>
                  <a:txBody>
                    <a:bodyPr/>
                    <a:lstStyle/>
                    <a:p>
                      <a:r>
                        <a:rPr lang="en-US" dirty="0" smtClean="0"/>
                        <a:t>112123</a:t>
                      </a:r>
                      <a:endParaRPr lang="en-US" dirty="0"/>
                    </a:p>
                  </a:txBody>
                  <a:tcPr>
                    <a:solidFill>
                      <a:schemeClr val="bg1"/>
                    </a:solidFill>
                  </a:tcPr>
                </a:tc>
                <a:extLst>
                  <a:ext uri="{0D108BD9-81ED-4DB2-BD59-A6C34878D82A}">
                    <a16:rowId xmlns:a16="http://schemas.microsoft.com/office/drawing/2014/main" val="10005"/>
                  </a:ext>
                </a:extLst>
              </a:tr>
              <a:tr h="370840">
                <a:tc>
                  <a:txBody>
                    <a:bodyPr/>
                    <a:lstStyle/>
                    <a:p>
                      <a:r>
                        <a:rPr lang="en-US" dirty="0" smtClean="0"/>
                        <a:t>Hospitals</a:t>
                      </a:r>
                      <a:endParaRPr lang="en-US" dirty="0"/>
                    </a:p>
                  </a:txBody>
                  <a:tcPr>
                    <a:solidFill>
                      <a:schemeClr val="bg1"/>
                    </a:solidFill>
                  </a:tcPr>
                </a:tc>
                <a:tc>
                  <a:txBody>
                    <a:bodyPr/>
                    <a:lstStyle/>
                    <a:p>
                      <a:r>
                        <a:rPr lang="en-US" dirty="0" smtClean="0"/>
                        <a:t> </a:t>
                      </a:r>
                      <a:r>
                        <a:rPr lang="en-US" sz="1800" b="0" i="0" kern="1200" dirty="0" smtClean="0">
                          <a:solidFill>
                            <a:schemeClr val="dk1"/>
                          </a:solidFill>
                          <a:effectLst/>
                          <a:latin typeface="+mn-lt"/>
                          <a:ea typeface="+mn-ea"/>
                          <a:cs typeface="+mn-cs"/>
                        </a:rPr>
                        <a:t>1,276</a:t>
                      </a:r>
                      <a:endParaRPr lang="en-US" dirty="0"/>
                    </a:p>
                  </a:txBody>
                  <a:tcPr>
                    <a:solidFill>
                      <a:schemeClr val="bg1"/>
                    </a:solidFill>
                  </a:tcPr>
                </a:tc>
                <a:extLst>
                  <a:ext uri="{0D108BD9-81ED-4DB2-BD59-A6C34878D82A}">
                    <a16:rowId xmlns:a16="http://schemas.microsoft.com/office/drawing/2014/main" val="10006"/>
                  </a:ext>
                </a:extLst>
              </a:tr>
              <a:tr h="370840">
                <a:tc>
                  <a:txBody>
                    <a:bodyPr/>
                    <a:lstStyle/>
                    <a:p>
                      <a:r>
                        <a:rPr lang="en-US" dirty="0" smtClean="0"/>
                        <a:t>Hospital</a:t>
                      </a:r>
                      <a:r>
                        <a:rPr lang="en-US" baseline="0" dirty="0" smtClean="0"/>
                        <a:t> Beds</a:t>
                      </a:r>
                      <a:endParaRPr lang="en-US" dirty="0"/>
                    </a:p>
                  </a:txBody>
                  <a:tcPr>
                    <a:solidFill>
                      <a:schemeClr val="bg1"/>
                    </a:solidFill>
                  </a:tcPr>
                </a:tc>
                <a:tc>
                  <a:txBody>
                    <a:bodyPr/>
                    <a:lstStyle/>
                    <a:p>
                      <a:r>
                        <a:rPr lang="en-US" dirty="0" smtClean="0"/>
                        <a:t> </a:t>
                      </a:r>
                      <a:r>
                        <a:rPr lang="en-US" sz="1800" b="0" i="0" kern="1200" dirty="0" smtClean="0">
                          <a:solidFill>
                            <a:schemeClr val="dk1"/>
                          </a:solidFill>
                          <a:effectLst/>
                          <a:latin typeface="+mn-lt"/>
                          <a:ea typeface="+mn-ea"/>
                          <a:cs typeface="+mn-cs"/>
                        </a:rPr>
                        <a:t>146,053</a:t>
                      </a:r>
                      <a:endParaRPr lang="en-US" dirty="0"/>
                    </a:p>
                  </a:txBody>
                  <a:tcPr>
                    <a:solidFill>
                      <a:schemeClr val="bg1"/>
                    </a:solidFill>
                  </a:tcPr>
                </a:tc>
                <a:extLst>
                  <a:ext uri="{0D108BD9-81ED-4DB2-BD59-A6C34878D82A}">
                    <a16:rowId xmlns:a16="http://schemas.microsoft.com/office/drawing/2014/main" val="10007"/>
                  </a:ext>
                </a:extLst>
              </a:tr>
              <a:tr h="370840">
                <a:tc gridSpan="2">
                  <a:txBody>
                    <a:bodyPr/>
                    <a:lstStyle/>
                    <a:p>
                      <a:pPr algn="just"/>
                      <a:r>
                        <a:rPr lang="en-US" sz="1800" b="0" i="0" kern="1200" dirty="0" smtClean="0">
                          <a:solidFill>
                            <a:schemeClr val="dk1"/>
                          </a:solidFill>
                          <a:effectLst/>
                          <a:latin typeface="+mn-lt"/>
                          <a:ea typeface="+mn-ea"/>
                          <a:cs typeface="+mn-cs"/>
                        </a:rPr>
                        <a:t>A good starting point to reimagine healthcare is by making a constitutional amendment for right to health, as was done through the insertion of Article 25-A for right to education as part of the 18th  Amendment.</a:t>
                      </a:r>
                      <a:endParaRPr lang="en-US" dirty="0"/>
                    </a:p>
                  </a:txBody>
                  <a:tcPr>
                    <a:solidFill>
                      <a:schemeClr val="bg1"/>
                    </a:solidFill>
                  </a:tcPr>
                </a:tc>
                <a:tc hMerge="1">
                  <a:txBody>
                    <a:bodyPr/>
                    <a:lstStyle/>
                    <a:p>
                      <a:endParaRPr lang="en-US" dirty="0"/>
                    </a:p>
                  </a:txBody>
                  <a:tcPr/>
                </a:tc>
                <a:extLst>
                  <a:ext uri="{0D108BD9-81ED-4DB2-BD59-A6C34878D82A}">
                    <a16:rowId xmlns:a16="http://schemas.microsoft.com/office/drawing/2014/main" val="10008"/>
                  </a:ext>
                </a:extLst>
              </a:tr>
            </a:tbl>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3"/>
          </a:solidFill>
        </p:spPr>
        <p:txBody>
          <a:bodyPr/>
          <a:lstStyle/>
          <a:p>
            <a:r>
              <a:rPr lang="en-US" dirty="0" smtClean="0"/>
              <a:t>Financing health</a:t>
            </a:r>
            <a:endParaRPr lang="en-US" dirty="0"/>
          </a:p>
        </p:txBody>
      </p:sp>
      <p:sp>
        <p:nvSpPr>
          <p:cNvPr id="3" name="Content Placeholder 2"/>
          <p:cNvSpPr>
            <a:spLocks noGrp="1"/>
          </p:cNvSpPr>
          <p:nvPr>
            <p:ph idx="1"/>
          </p:nvPr>
        </p:nvSpPr>
        <p:spPr/>
        <p:txBody>
          <a:bodyPr>
            <a:normAutofit fontScale="70000" lnSpcReduction="20000"/>
          </a:bodyPr>
          <a:lstStyle/>
          <a:p>
            <a:pPr algn="just"/>
            <a:r>
              <a:rPr lang="en-US" sz="3400" dirty="0"/>
              <a:t>Pakistan’s health-related expenditure increased by 30 </a:t>
            </a:r>
            <a:r>
              <a:rPr lang="en-US" sz="3400" dirty="0" smtClean="0"/>
              <a:t>%  </a:t>
            </a:r>
            <a:r>
              <a:rPr lang="en-US" sz="3400" dirty="0"/>
              <a:t>from Rs. 505.4 billion in FY2020 to Rs. 657.2 billion in FY2021</a:t>
            </a:r>
            <a:r>
              <a:rPr lang="en-US" sz="3400" dirty="0" smtClean="0"/>
              <a:t>.</a:t>
            </a:r>
          </a:p>
          <a:p>
            <a:pPr algn="just"/>
            <a:r>
              <a:rPr lang="en-US" sz="3400" dirty="0"/>
              <a:t>As per data from the Pakistan Economic Survey 2021-22, public sector expenditure on health is estimated at 1.2 percent of GDP in 2020-21, as compared to 1.1 percent in 2019-20, rising by Rs. 151.774 billion</a:t>
            </a:r>
            <a:r>
              <a:rPr lang="en-US" sz="3400" dirty="0" smtClean="0"/>
              <a:t>.</a:t>
            </a:r>
          </a:p>
          <a:p>
            <a:pPr algn="just"/>
            <a:r>
              <a:rPr lang="en-US" sz="3400" dirty="0" smtClean="0"/>
              <a:t> </a:t>
            </a:r>
            <a:r>
              <a:rPr lang="en-US" sz="3400" dirty="0"/>
              <a:t>This increase in expenditures </a:t>
            </a:r>
            <a:r>
              <a:rPr lang="en-US" sz="3400" dirty="0" smtClean="0"/>
              <a:t>was </a:t>
            </a:r>
            <a:r>
              <a:rPr lang="en-US" sz="3400" dirty="0"/>
              <a:t>mainly driven by COVID-19-related </a:t>
            </a:r>
            <a:r>
              <a:rPr lang="en-US" sz="3400" dirty="0" smtClean="0"/>
              <a:t>expenses.</a:t>
            </a:r>
          </a:p>
          <a:p>
            <a:pPr algn="just"/>
            <a:r>
              <a:rPr lang="en-US" sz="3400" dirty="0"/>
              <a:t>In 2022, the Government expanded health infrastructure by increasing the number of hospitals, doctors, &amp; dispensaries</a:t>
            </a:r>
          </a:p>
          <a:p>
            <a:pPr algn="just"/>
            <a:r>
              <a:rPr lang="en-US" sz="3400" dirty="0"/>
              <a:t>However, COVID-19 had disrupted the major strides in the health sector as the resources were shifted to contain the spread of the pandemic. </a:t>
            </a:r>
          </a:p>
          <a:p>
            <a:pPr algn="just"/>
            <a:endParaRPr lang="en-US" dirty="0"/>
          </a:p>
        </p:txBody>
      </p:sp>
    </p:spTree>
    <p:extLst>
      <p:ext uri="{BB962C8B-B14F-4D97-AF65-F5344CB8AC3E}">
        <p14:creationId xmlns:p14="http://schemas.microsoft.com/office/powerpoint/2010/main" val="48595587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3"/>
          </a:solidFill>
        </p:spPr>
        <p:txBody>
          <a:bodyPr/>
          <a:lstStyle/>
          <a:p>
            <a:r>
              <a:rPr lang="en-US" dirty="0"/>
              <a:t>Financing health</a:t>
            </a:r>
          </a:p>
        </p:txBody>
      </p:sp>
      <p:sp>
        <p:nvSpPr>
          <p:cNvPr id="3" name="Content Placeholder 2"/>
          <p:cNvSpPr>
            <a:spLocks noGrp="1"/>
          </p:cNvSpPr>
          <p:nvPr>
            <p:ph idx="1"/>
          </p:nvPr>
        </p:nvSpPr>
        <p:spPr/>
        <p:txBody>
          <a:bodyPr>
            <a:normAutofit fontScale="92500" lnSpcReduction="10000"/>
          </a:bodyPr>
          <a:lstStyle/>
          <a:p>
            <a:pPr algn="just"/>
            <a:r>
              <a:rPr lang="en-US" dirty="0"/>
              <a:t>Despite </a:t>
            </a:r>
            <a:r>
              <a:rPr lang="en-US" dirty="0" smtClean="0"/>
              <a:t> </a:t>
            </a:r>
            <a:r>
              <a:rPr lang="en-US" dirty="0"/>
              <a:t>an overburdened  </a:t>
            </a:r>
            <a:r>
              <a:rPr lang="en-US" dirty="0" smtClean="0"/>
              <a:t>&amp; </a:t>
            </a:r>
            <a:r>
              <a:rPr lang="en-US" dirty="0"/>
              <a:t>underequipped health system, Pakistan contained the COVID-19 </a:t>
            </a:r>
            <a:r>
              <a:rPr lang="en-US" dirty="0" smtClean="0"/>
              <a:t>outbreak. </a:t>
            </a:r>
          </a:p>
          <a:p>
            <a:pPr algn="just"/>
            <a:r>
              <a:rPr lang="en-US" dirty="0" smtClean="0"/>
              <a:t>The </a:t>
            </a:r>
            <a:r>
              <a:rPr lang="en-US" dirty="0"/>
              <a:t>Government remained focused on upgrading the health system in response to the </a:t>
            </a:r>
            <a:r>
              <a:rPr lang="en-US" dirty="0" smtClean="0"/>
              <a:t>challenges</a:t>
            </a:r>
          </a:p>
          <a:p>
            <a:pPr algn="just"/>
            <a:r>
              <a:rPr lang="en-US" dirty="0" smtClean="0"/>
              <a:t>Government </a:t>
            </a:r>
            <a:r>
              <a:rPr lang="en-US" dirty="0"/>
              <a:t>extended Universal health coverage through </a:t>
            </a:r>
            <a:r>
              <a:rPr lang="en-US" dirty="0">
                <a:solidFill>
                  <a:srgbClr val="FF0000"/>
                </a:solidFill>
              </a:rPr>
              <a:t>Sehat Sahulat Card </a:t>
            </a:r>
            <a:r>
              <a:rPr lang="en-US" dirty="0"/>
              <a:t>for </a:t>
            </a:r>
            <a:r>
              <a:rPr lang="en-US" dirty="0">
                <a:solidFill>
                  <a:srgbClr val="FF0000"/>
                </a:solidFill>
              </a:rPr>
              <a:t>reducing health </a:t>
            </a:r>
            <a:r>
              <a:rPr lang="en-US" dirty="0" smtClean="0">
                <a:solidFill>
                  <a:srgbClr val="FF0000"/>
                </a:solidFill>
              </a:rPr>
              <a:t>inequality</a:t>
            </a:r>
            <a:endParaRPr lang="en-US" dirty="0" smtClean="0"/>
          </a:p>
          <a:p>
            <a:pPr algn="just"/>
            <a:r>
              <a:rPr lang="en-US" dirty="0"/>
              <a:t>P</a:t>
            </a:r>
            <a:r>
              <a:rPr lang="en-US" dirty="0" smtClean="0"/>
              <a:t>roviding  </a:t>
            </a:r>
            <a:r>
              <a:rPr lang="en-US" dirty="0"/>
              <a:t>with health coverage of up to </a:t>
            </a:r>
            <a:r>
              <a:rPr lang="en-US" dirty="0">
                <a:solidFill>
                  <a:srgbClr val="FF0000"/>
                </a:solidFill>
              </a:rPr>
              <a:t>Rs. 1 million</a:t>
            </a:r>
            <a:r>
              <a:rPr lang="en-US" dirty="0"/>
              <a:t>. </a:t>
            </a:r>
            <a:endParaRPr lang="en-US" dirty="0" smtClean="0"/>
          </a:p>
        </p:txBody>
      </p:sp>
    </p:spTree>
    <p:extLst>
      <p:ext uri="{BB962C8B-B14F-4D97-AF65-F5344CB8AC3E}">
        <p14:creationId xmlns:p14="http://schemas.microsoft.com/office/powerpoint/2010/main" val="106728561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a:solidFill>
            <a:schemeClr val="accent3"/>
          </a:solidFill>
        </p:spPr>
        <p:txBody>
          <a:bodyPr/>
          <a:lstStyle/>
          <a:p>
            <a:r>
              <a:rPr lang="en-US" dirty="0"/>
              <a:t>Health indicators in Pakistan</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704249596"/>
              </p:ext>
            </p:extLst>
          </p:nvPr>
        </p:nvGraphicFramePr>
        <p:xfrm>
          <a:off x="0" y="1295400"/>
          <a:ext cx="9144000" cy="6050036"/>
        </p:xfrm>
        <a:graphic>
          <a:graphicData uri="http://schemas.openxmlformats.org/drawingml/2006/table">
            <a:tbl>
              <a:tblPr firstRow="1" bandRow="1">
                <a:tableStyleId>{5C22544A-7EE6-4342-B048-85BDC9FD1C3A}</a:tableStyleId>
              </a:tblPr>
              <a:tblGrid>
                <a:gridCol w="1295400">
                  <a:extLst>
                    <a:ext uri="{9D8B030D-6E8A-4147-A177-3AD203B41FA5}">
                      <a16:colId xmlns:a16="http://schemas.microsoft.com/office/drawing/2014/main" val="20000"/>
                    </a:ext>
                  </a:extLst>
                </a:gridCol>
                <a:gridCol w="7848600">
                  <a:extLst>
                    <a:ext uri="{9D8B030D-6E8A-4147-A177-3AD203B41FA5}">
                      <a16:colId xmlns:a16="http://schemas.microsoft.com/office/drawing/2014/main" val="20001"/>
                    </a:ext>
                  </a:extLst>
                </a:gridCol>
              </a:tblGrid>
              <a:tr h="675574">
                <a:tc>
                  <a:txBody>
                    <a:bodyPr/>
                    <a:lstStyle/>
                    <a:p>
                      <a:r>
                        <a:rPr lang="en-US" dirty="0" smtClean="0"/>
                        <a:t>Pakistan’s ranking</a:t>
                      </a:r>
                      <a:endParaRPr lang="en-US" dirty="0"/>
                    </a:p>
                  </a:txBody>
                  <a:tcPr>
                    <a:solidFill>
                      <a:schemeClr val="bg1"/>
                    </a:solidFill>
                  </a:tcPr>
                </a:tc>
                <a:tc>
                  <a:txBody>
                    <a:bodyPr/>
                    <a:lstStyle/>
                    <a:p>
                      <a:pPr algn="ctr"/>
                      <a:endParaRPr lang="en-US" dirty="0" smtClean="0"/>
                    </a:p>
                    <a:p>
                      <a:pPr algn="ctr"/>
                      <a:r>
                        <a:rPr lang="en-US" sz="2000" dirty="0" smtClean="0">
                          <a:solidFill>
                            <a:schemeClr val="tx1"/>
                          </a:solidFill>
                        </a:rPr>
                        <a:t> WHO ranked Pakistan 124/169</a:t>
                      </a:r>
                      <a:r>
                        <a:rPr lang="en-US" sz="2000" baseline="0" dirty="0" smtClean="0">
                          <a:solidFill>
                            <a:schemeClr val="tx1"/>
                          </a:solidFill>
                        </a:rPr>
                        <a:t> (Health of the Nation 2024)</a:t>
                      </a:r>
                      <a:endParaRPr lang="en-US" sz="2000" dirty="0">
                        <a:solidFill>
                          <a:schemeClr val="tx1"/>
                        </a:solidFill>
                      </a:endParaRPr>
                    </a:p>
                  </a:txBody>
                  <a:tcPr>
                    <a:solidFill>
                      <a:schemeClr val="accent3"/>
                    </a:solidFill>
                  </a:tcPr>
                </a:tc>
                <a:extLst>
                  <a:ext uri="{0D108BD9-81ED-4DB2-BD59-A6C34878D82A}">
                    <a16:rowId xmlns:a16="http://schemas.microsoft.com/office/drawing/2014/main" val="10000"/>
                  </a:ext>
                </a:extLst>
              </a:tr>
              <a:tr h="391404">
                <a:tc>
                  <a:txBody>
                    <a:bodyPr/>
                    <a:lstStyle/>
                    <a:p>
                      <a:r>
                        <a:rPr lang="en-US" dirty="0" smtClean="0"/>
                        <a:t>Infant mortality</a:t>
                      </a:r>
                      <a:endParaRPr lang="en-US" dirty="0"/>
                    </a:p>
                  </a:txBody>
                  <a:tcPr>
                    <a:solidFill>
                      <a:schemeClr val="accent3"/>
                    </a:solidFill>
                  </a:tcPr>
                </a:tc>
                <a:tc>
                  <a:txBody>
                    <a:bodyPr/>
                    <a:lstStyle/>
                    <a:p>
                      <a:pPr algn="ctr"/>
                      <a:r>
                        <a:rPr lang="en-US" sz="2400" dirty="0" smtClean="0"/>
                        <a:t>3</a:t>
                      </a:r>
                      <a:r>
                        <a:rPr lang="en-US" sz="2400" baseline="30000" dirty="0" smtClean="0"/>
                        <a:t>rd</a:t>
                      </a:r>
                      <a:r>
                        <a:rPr lang="en-US" sz="2400" dirty="0" smtClean="0"/>
                        <a:t> highest </a:t>
                      </a:r>
                      <a:endParaRPr lang="en-US" sz="2400" dirty="0"/>
                    </a:p>
                  </a:txBody>
                  <a:tcPr>
                    <a:solidFill>
                      <a:schemeClr val="accent3"/>
                    </a:solidFill>
                  </a:tcPr>
                </a:tc>
                <a:extLst>
                  <a:ext uri="{0D108BD9-81ED-4DB2-BD59-A6C34878D82A}">
                    <a16:rowId xmlns:a16="http://schemas.microsoft.com/office/drawing/2014/main" val="10001"/>
                  </a:ext>
                </a:extLst>
              </a:tr>
              <a:tr h="1833702">
                <a:tc>
                  <a:txBody>
                    <a:bodyPr/>
                    <a:lstStyle/>
                    <a:p>
                      <a:endParaRPr lang="en-US" dirty="0"/>
                    </a:p>
                  </a:txBody>
                  <a:tcPr>
                    <a:solidFill>
                      <a:schemeClr val="bg1"/>
                    </a:solidFill>
                  </a:tcPr>
                </a:tc>
                <a:tc>
                  <a:txBody>
                    <a:bodyPr/>
                    <a:lstStyle/>
                    <a:p>
                      <a:pPr algn="just"/>
                      <a:r>
                        <a:rPr lang="en-US" dirty="0" smtClean="0"/>
                        <a:t>Out of 1000 born in one year 95-100 died before they</a:t>
                      </a:r>
                      <a:r>
                        <a:rPr lang="en-US" baseline="0" dirty="0" smtClean="0"/>
                        <a:t> reached 1</a:t>
                      </a:r>
                      <a:r>
                        <a:rPr lang="en-US" baseline="30000" dirty="0" smtClean="0"/>
                        <a:t>st</a:t>
                      </a:r>
                      <a:r>
                        <a:rPr lang="en-US" baseline="0" dirty="0" smtClean="0"/>
                        <a:t> Birthday</a:t>
                      </a:r>
                    </a:p>
                    <a:p>
                      <a:pPr algn="just"/>
                      <a:r>
                        <a:rPr lang="en-US" sz="1800" b="0" i="0" kern="1200" dirty="0" smtClean="0">
                          <a:solidFill>
                            <a:schemeClr val="tx1"/>
                          </a:solidFill>
                          <a:effectLst/>
                          <a:latin typeface="+mn-lt"/>
                          <a:ea typeface="+mn-ea"/>
                          <a:cs typeface="+mn-cs"/>
                        </a:rPr>
                        <a:t>every year more than 350,000 of the 6.3 million babies born, die in infancy. (Unicef)</a:t>
                      </a:r>
                    </a:p>
                    <a:p>
                      <a:pPr algn="just"/>
                      <a:r>
                        <a:rPr lang="en-US" sz="1800" b="0" i="0" kern="1200" dirty="0" smtClean="0">
                          <a:solidFill>
                            <a:schemeClr val="tx1"/>
                          </a:solidFill>
                          <a:effectLst/>
                          <a:latin typeface="+mn-lt"/>
                          <a:ea typeface="+mn-ea"/>
                          <a:cs typeface="+mn-cs"/>
                        </a:rPr>
                        <a:t>Six out of every 100 children die in the country before they complete their fifth year. (UNICEF)</a:t>
                      </a:r>
                    </a:p>
                  </a:txBody>
                  <a:tcPr>
                    <a:solidFill>
                      <a:schemeClr val="accent3"/>
                    </a:solidFill>
                  </a:tcPr>
                </a:tc>
                <a:extLst>
                  <a:ext uri="{0D108BD9-81ED-4DB2-BD59-A6C34878D82A}">
                    <a16:rowId xmlns:a16="http://schemas.microsoft.com/office/drawing/2014/main" val="10002"/>
                  </a:ext>
                </a:extLst>
              </a:tr>
              <a:tr h="1254638">
                <a:tc>
                  <a:txBody>
                    <a:bodyPr/>
                    <a:lstStyle/>
                    <a:p>
                      <a:endParaRPr lang="en-US" dirty="0"/>
                    </a:p>
                  </a:txBody>
                  <a:tcPr>
                    <a:solidFill>
                      <a:schemeClr val="bg1"/>
                    </a:solidFill>
                  </a:tcPr>
                </a:tc>
                <a:tc>
                  <a:txBody>
                    <a:bodyPr/>
                    <a:lstStyle/>
                    <a:p>
                      <a:pPr algn="just"/>
                      <a:r>
                        <a:rPr lang="en-US" dirty="0" smtClean="0"/>
                        <a:t>After every 20 minutes one woman dies due to pregnancy related issues</a:t>
                      </a:r>
                    </a:p>
                    <a:p>
                      <a:pPr marL="0" marR="0" indent="0" algn="just" defTabSz="914400" rtl="0" eaLnBrk="1" fontAlgn="auto" latinLnBrk="0" hangingPunct="1">
                        <a:lnSpc>
                          <a:spcPct val="100000"/>
                        </a:lnSpc>
                        <a:spcBef>
                          <a:spcPts val="0"/>
                        </a:spcBef>
                        <a:spcAft>
                          <a:spcPts val="0"/>
                        </a:spcAft>
                        <a:buClrTx/>
                        <a:buSzTx/>
                        <a:buFontTx/>
                        <a:buNone/>
                        <a:tabLst/>
                        <a:defRPr/>
                      </a:pPr>
                      <a:r>
                        <a:rPr lang="en-US" sz="1800" b="0" i="0" kern="1200" dirty="0" smtClean="0">
                          <a:solidFill>
                            <a:schemeClr val="tx1"/>
                          </a:solidFill>
                          <a:effectLst/>
                          <a:latin typeface="+mn-lt"/>
                          <a:ea typeface="+mn-ea"/>
                          <a:cs typeface="+mn-cs"/>
                        </a:rPr>
                        <a:t>Around 15,000 women die annually while giving birth.(Health ministry demographic surveys </a:t>
                      </a:r>
                      <a:endParaRPr lang="en-US" dirty="0" smtClean="0"/>
                    </a:p>
                    <a:p>
                      <a:pPr algn="just"/>
                      <a:endParaRPr lang="en-US" dirty="0"/>
                    </a:p>
                  </a:txBody>
                  <a:tcPr>
                    <a:solidFill>
                      <a:schemeClr val="accent3"/>
                    </a:solidFill>
                  </a:tcPr>
                </a:tc>
                <a:extLst>
                  <a:ext uri="{0D108BD9-81ED-4DB2-BD59-A6C34878D82A}">
                    <a16:rowId xmlns:a16="http://schemas.microsoft.com/office/drawing/2014/main" val="10003"/>
                  </a:ext>
                </a:extLst>
              </a:tr>
              <a:tr h="391404">
                <a:tc>
                  <a:txBody>
                    <a:bodyPr/>
                    <a:lstStyle/>
                    <a:p>
                      <a:endParaRPr lang="en-US" dirty="0"/>
                    </a:p>
                  </a:txBody>
                  <a:tcPr>
                    <a:solidFill>
                      <a:schemeClr val="bg1"/>
                    </a:solidFill>
                  </a:tcPr>
                </a:tc>
                <a:tc>
                  <a:txBody>
                    <a:bodyPr/>
                    <a:lstStyle/>
                    <a:p>
                      <a:pPr algn="just"/>
                      <a:r>
                        <a:rPr lang="en-US" dirty="0" smtClean="0"/>
                        <a:t>Backlog of</a:t>
                      </a:r>
                      <a:r>
                        <a:rPr lang="en-US" baseline="0" dirty="0" smtClean="0"/>
                        <a:t> more than  2  million surgeries in Pakistan</a:t>
                      </a:r>
                      <a:endParaRPr lang="en-US" dirty="0"/>
                    </a:p>
                  </a:txBody>
                  <a:tcPr>
                    <a:solidFill>
                      <a:schemeClr val="accent3"/>
                    </a:solidFill>
                  </a:tcPr>
                </a:tc>
                <a:extLst>
                  <a:ext uri="{0D108BD9-81ED-4DB2-BD59-A6C34878D82A}">
                    <a16:rowId xmlns:a16="http://schemas.microsoft.com/office/drawing/2014/main" val="10004"/>
                  </a:ext>
                </a:extLst>
              </a:tr>
              <a:tr h="1254638">
                <a:tc>
                  <a:txBody>
                    <a:bodyPr/>
                    <a:lstStyle/>
                    <a:p>
                      <a:r>
                        <a:rPr lang="en-US" sz="2000" b="1" dirty="0" smtClean="0"/>
                        <a:t>Hunger</a:t>
                      </a:r>
                      <a:endParaRPr lang="en-US" sz="2000" b="1" dirty="0"/>
                    </a:p>
                  </a:txBody>
                  <a:tcPr>
                    <a:solidFill>
                      <a:schemeClr val="bg1"/>
                    </a:solidFill>
                  </a:tcPr>
                </a:tc>
                <a:tc>
                  <a:txBody>
                    <a:bodyPr/>
                    <a:lstStyle/>
                    <a:p>
                      <a:pPr algn="just"/>
                      <a:r>
                        <a:rPr lang="en-US" sz="1800" b="0" i="0" kern="1200" dirty="0" smtClean="0">
                          <a:solidFill>
                            <a:schemeClr val="dk1"/>
                          </a:solidFill>
                          <a:effectLst/>
                          <a:latin typeface="+mn-lt"/>
                          <a:ea typeface="+mn-ea"/>
                          <a:cs typeface="+mn-cs"/>
                        </a:rPr>
                        <a:t>Pakistan has been ranked 92nd out of 116 countries on Global Hunger Index ( Dawn 17th Aug ,2022)</a:t>
                      </a:r>
                    </a:p>
                    <a:p>
                      <a:pPr algn="just"/>
                      <a:r>
                        <a:rPr lang="en-US" sz="1800" b="0" i="0" kern="1200" dirty="0" smtClean="0">
                          <a:solidFill>
                            <a:schemeClr val="dk1"/>
                          </a:solidFill>
                          <a:effectLst/>
                          <a:latin typeface="+mn-lt"/>
                          <a:ea typeface="+mn-ea"/>
                          <a:cs typeface="+mn-cs"/>
                        </a:rPr>
                        <a:t>99</a:t>
                      </a:r>
                      <a:r>
                        <a:rPr lang="en-US" sz="1800" b="0" i="0" kern="1200" baseline="30000" dirty="0" smtClean="0">
                          <a:solidFill>
                            <a:schemeClr val="dk1"/>
                          </a:solidFill>
                          <a:effectLst/>
                          <a:latin typeface="+mn-lt"/>
                          <a:ea typeface="+mn-ea"/>
                          <a:cs typeface="+mn-cs"/>
                        </a:rPr>
                        <a:t>th</a:t>
                      </a:r>
                      <a:r>
                        <a:rPr lang="en-US" sz="1800" b="0" i="0" kern="1200" dirty="0" smtClean="0">
                          <a:solidFill>
                            <a:schemeClr val="dk1"/>
                          </a:solidFill>
                          <a:effectLst/>
                          <a:latin typeface="+mn-lt"/>
                          <a:ea typeface="+mn-ea"/>
                          <a:cs typeface="+mn-cs"/>
                        </a:rPr>
                        <a:t> (2023) Sept 2023 (102 </a:t>
                      </a:r>
                      <a:r>
                        <a:rPr lang="en-US" sz="1800" b="0" i="0" kern="1200" dirty="0" err="1" smtClean="0">
                          <a:solidFill>
                            <a:schemeClr val="dk1"/>
                          </a:solidFill>
                          <a:effectLst/>
                          <a:latin typeface="+mn-lt"/>
                          <a:ea typeface="+mn-ea"/>
                          <a:cs typeface="+mn-cs"/>
                        </a:rPr>
                        <a:t>nd</a:t>
                      </a:r>
                      <a:r>
                        <a:rPr lang="en-US" sz="1800" b="0" i="0" kern="1200" dirty="0" smtClean="0">
                          <a:solidFill>
                            <a:schemeClr val="dk1"/>
                          </a:solidFill>
                          <a:effectLst/>
                          <a:latin typeface="+mn-lt"/>
                          <a:ea typeface="+mn-ea"/>
                          <a:cs typeface="+mn-cs"/>
                        </a:rPr>
                        <a:t>)      109/ 127 (2024)</a:t>
                      </a:r>
                      <a:endParaRPr lang="en-US" dirty="0" smtClean="0"/>
                    </a:p>
                    <a:p>
                      <a:endParaRPr lang="en-US" dirty="0"/>
                    </a:p>
                  </a:txBody>
                  <a:tcPr>
                    <a:solidFill>
                      <a:schemeClr val="accent3"/>
                    </a:solid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61198291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839200" cy="1143000"/>
          </a:xfrm>
          <a:solidFill>
            <a:schemeClr val="accent3"/>
          </a:solidFill>
        </p:spPr>
        <p:txBody>
          <a:bodyPr/>
          <a:lstStyle/>
          <a:p>
            <a:r>
              <a:rPr lang="en-US" dirty="0" smtClean="0"/>
              <a:t>Health indicators in Pakistan</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53327689"/>
              </p:ext>
            </p:extLst>
          </p:nvPr>
        </p:nvGraphicFramePr>
        <p:xfrm>
          <a:off x="228600" y="1600200"/>
          <a:ext cx="8763000" cy="5394960"/>
        </p:xfrm>
        <a:graphic>
          <a:graphicData uri="http://schemas.openxmlformats.org/drawingml/2006/table">
            <a:tbl>
              <a:tblPr firstRow="1" bandRow="1">
                <a:tableStyleId>{5C22544A-7EE6-4342-B048-85BDC9FD1C3A}</a:tableStyleId>
              </a:tblPr>
              <a:tblGrid>
                <a:gridCol w="2677583">
                  <a:extLst>
                    <a:ext uri="{9D8B030D-6E8A-4147-A177-3AD203B41FA5}">
                      <a16:colId xmlns:a16="http://schemas.microsoft.com/office/drawing/2014/main" val="20000"/>
                    </a:ext>
                  </a:extLst>
                </a:gridCol>
                <a:gridCol w="6085417">
                  <a:extLst>
                    <a:ext uri="{9D8B030D-6E8A-4147-A177-3AD203B41FA5}">
                      <a16:colId xmlns:a16="http://schemas.microsoft.com/office/drawing/2014/main" val="20001"/>
                    </a:ext>
                  </a:extLst>
                </a:gridCol>
              </a:tblGrid>
              <a:tr h="370840">
                <a:tc>
                  <a:txBody>
                    <a:bodyPr/>
                    <a:lstStyle/>
                    <a:p>
                      <a:r>
                        <a:rPr lang="en-US" dirty="0" smtClean="0">
                          <a:solidFill>
                            <a:schemeClr val="tx1"/>
                          </a:solidFill>
                        </a:rPr>
                        <a:t>Tuberculosis   </a:t>
                      </a:r>
                      <a:endParaRPr lang="en-US" dirty="0">
                        <a:solidFill>
                          <a:schemeClr val="tx1"/>
                        </a:solidFill>
                      </a:endParaRPr>
                    </a:p>
                  </a:txBody>
                  <a:tcPr>
                    <a:solidFill>
                      <a:schemeClr val="bg1"/>
                    </a:solidFill>
                  </a:tcPr>
                </a:tc>
                <a:tc>
                  <a:txBody>
                    <a:bodyPr/>
                    <a:lstStyle/>
                    <a:p>
                      <a:r>
                        <a:rPr lang="en-US" sz="2000" dirty="0" smtClean="0">
                          <a:solidFill>
                            <a:schemeClr val="tx1"/>
                          </a:solidFill>
                        </a:rPr>
                        <a:t>Pakistan is one out of top</a:t>
                      </a:r>
                      <a:r>
                        <a:rPr lang="en-US" sz="2000" baseline="0" dirty="0" smtClean="0">
                          <a:solidFill>
                            <a:schemeClr val="tx1"/>
                          </a:solidFill>
                        </a:rPr>
                        <a:t> 5 countries  highly prone to TB</a:t>
                      </a:r>
                      <a:endParaRPr lang="en-US" sz="2000" dirty="0">
                        <a:solidFill>
                          <a:schemeClr val="tx1"/>
                        </a:solidFill>
                      </a:endParaRPr>
                    </a:p>
                  </a:txBody>
                  <a:tcPr>
                    <a:solidFill>
                      <a:schemeClr val="accent3"/>
                    </a:solidFill>
                  </a:tcPr>
                </a:tc>
                <a:extLst>
                  <a:ext uri="{0D108BD9-81ED-4DB2-BD59-A6C34878D82A}">
                    <a16:rowId xmlns:a16="http://schemas.microsoft.com/office/drawing/2014/main" val="10000"/>
                  </a:ext>
                </a:extLst>
              </a:tr>
              <a:tr h="370840">
                <a:tc>
                  <a:txBody>
                    <a:bodyPr/>
                    <a:lstStyle/>
                    <a:p>
                      <a:r>
                        <a:rPr lang="en-US" dirty="0" smtClean="0"/>
                        <a:t>Cancer</a:t>
                      </a:r>
                      <a:endParaRPr lang="en-US" dirty="0"/>
                    </a:p>
                  </a:txBody>
                  <a:tcPr>
                    <a:solidFill>
                      <a:schemeClr val="bg1"/>
                    </a:solidFill>
                  </a:tcPr>
                </a:tc>
                <a:tc>
                  <a:txBody>
                    <a:bodyPr/>
                    <a:lstStyle/>
                    <a:p>
                      <a:r>
                        <a:rPr lang="en-US" sz="2000" dirty="0" smtClean="0"/>
                        <a:t>40000  annual deaths of women (Breast Cancer)</a:t>
                      </a:r>
                    </a:p>
                    <a:p>
                      <a:r>
                        <a:rPr lang="en-US" sz="2000" b="0" i="1" kern="1200" dirty="0" smtClean="0">
                          <a:solidFill>
                            <a:schemeClr val="dk1"/>
                          </a:solidFill>
                          <a:effectLst/>
                          <a:latin typeface="+mn-lt"/>
                          <a:ea typeface="+mn-ea"/>
                          <a:cs typeface="+mn-cs"/>
                        </a:rPr>
                        <a:t>Each year over 83,000 cases of breast cancer are reported in Pakistan. (Pink Battle –Dawn -October 19th, 2023)</a:t>
                      </a:r>
                      <a:endParaRPr lang="en-US" sz="2000" dirty="0"/>
                    </a:p>
                  </a:txBody>
                  <a:tcPr>
                    <a:solidFill>
                      <a:schemeClr val="accent3"/>
                    </a:solidFill>
                  </a:tcPr>
                </a:tc>
                <a:extLst>
                  <a:ext uri="{0D108BD9-81ED-4DB2-BD59-A6C34878D82A}">
                    <a16:rowId xmlns:a16="http://schemas.microsoft.com/office/drawing/2014/main" val="10001"/>
                  </a:ext>
                </a:extLst>
              </a:tr>
              <a:tr h="370840">
                <a:tc>
                  <a:txBody>
                    <a:bodyPr/>
                    <a:lstStyle/>
                    <a:p>
                      <a:r>
                        <a:rPr lang="en-US" dirty="0" smtClean="0"/>
                        <a:t>Diabetes</a:t>
                      </a:r>
                      <a:endParaRPr lang="en-US" dirty="0"/>
                    </a:p>
                  </a:txBody>
                  <a:tcPr>
                    <a:solidFill>
                      <a:schemeClr val="bg1"/>
                    </a:solidFill>
                  </a:tcPr>
                </a:tc>
                <a:tc>
                  <a:txBody>
                    <a:bodyPr/>
                    <a:lstStyle/>
                    <a:p>
                      <a:r>
                        <a:rPr lang="en-US" sz="2000" dirty="0" smtClean="0"/>
                        <a:t>7 million</a:t>
                      </a:r>
                    </a:p>
                    <a:p>
                      <a:r>
                        <a:rPr lang="en-US" sz="2000" dirty="0" smtClean="0"/>
                        <a:t>In 2030 Pakistan will be included in 5 top countries</a:t>
                      </a:r>
                      <a:endParaRPr lang="en-US" sz="2000" dirty="0"/>
                    </a:p>
                  </a:txBody>
                  <a:tcPr>
                    <a:solidFill>
                      <a:schemeClr val="accent3"/>
                    </a:solidFill>
                  </a:tcPr>
                </a:tc>
                <a:extLst>
                  <a:ext uri="{0D108BD9-81ED-4DB2-BD59-A6C34878D82A}">
                    <a16:rowId xmlns:a16="http://schemas.microsoft.com/office/drawing/2014/main" val="10002"/>
                  </a:ext>
                </a:extLst>
              </a:tr>
              <a:tr h="370840">
                <a:tc>
                  <a:txBody>
                    <a:bodyPr/>
                    <a:lstStyle/>
                    <a:p>
                      <a:r>
                        <a:rPr lang="en-US" dirty="0" smtClean="0"/>
                        <a:t>Mental Health</a:t>
                      </a:r>
                      <a:endParaRPr lang="en-US" dirty="0"/>
                    </a:p>
                  </a:txBody>
                  <a:tcPr>
                    <a:solidFill>
                      <a:schemeClr val="bg1"/>
                    </a:solidFill>
                  </a:tcPr>
                </a:tc>
                <a:tc>
                  <a:txBody>
                    <a:bodyPr/>
                    <a:lstStyle/>
                    <a:p>
                      <a:r>
                        <a:rPr lang="en-US" sz="2000" dirty="0" smtClean="0"/>
                        <a:t>60 million people suffering from mental disorder</a:t>
                      </a:r>
                      <a:endParaRPr lang="en-US" sz="2000" dirty="0"/>
                    </a:p>
                  </a:txBody>
                  <a:tcPr>
                    <a:solidFill>
                      <a:schemeClr val="accent3"/>
                    </a:solidFill>
                  </a:tcPr>
                </a:tc>
                <a:extLst>
                  <a:ext uri="{0D108BD9-81ED-4DB2-BD59-A6C34878D82A}">
                    <a16:rowId xmlns:a16="http://schemas.microsoft.com/office/drawing/2014/main" val="10003"/>
                  </a:ext>
                </a:extLst>
              </a:tr>
              <a:tr h="370840">
                <a:tc>
                  <a:txBody>
                    <a:bodyPr/>
                    <a:lstStyle/>
                    <a:p>
                      <a:r>
                        <a:rPr lang="en-US" dirty="0" smtClean="0"/>
                        <a:t>HIV/AIDs</a:t>
                      </a:r>
                      <a:endParaRPr lang="en-US" dirty="0"/>
                    </a:p>
                  </a:txBody>
                  <a:tcPr>
                    <a:solidFill>
                      <a:schemeClr val="bg1"/>
                    </a:solidFill>
                  </a:tcPr>
                </a:tc>
                <a:tc>
                  <a:txBody>
                    <a:bodyPr/>
                    <a:lstStyle/>
                    <a:p>
                      <a:r>
                        <a:rPr lang="en-US" sz="2000" dirty="0" smtClean="0"/>
                        <a:t>100000 HIV +(50000</a:t>
                      </a:r>
                      <a:r>
                        <a:rPr lang="en-US" sz="2000" baseline="0" dirty="0" smtClean="0"/>
                        <a:t> Sindh)</a:t>
                      </a:r>
                      <a:endParaRPr lang="en-US" sz="2000" dirty="0"/>
                    </a:p>
                  </a:txBody>
                  <a:tcPr>
                    <a:solidFill>
                      <a:schemeClr val="accent3"/>
                    </a:solidFill>
                  </a:tcPr>
                </a:tc>
                <a:extLst>
                  <a:ext uri="{0D108BD9-81ED-4DB2-BD59-A6C34878D82A}">
                    <a16:rowId xmlns:a16="http://schemas.microsoft.com/office/drawing/2014/main" val="10004"/>
                  </a:ext>
                </a:extLst>
              </a:tr>
              <a:tr h="370840">
                <a:tc>
                  <a:txBody>
                    <a:bodyPr/>
                    <a:lstStyle/>
                    <a:p>
                      <a:r>
                        <a:rPr lang="en-US" dirty="0" smtClean="0"/>
                        <a:t>Hypertension </a:t>
                      </a:r>
                      <a:endParaRPr lang="en-US" dirty="0"/>
                    </a:p>
                  </a:txBody>
                  <a:tcPr>
                    <a:solidFill>
                      <a:schemeClr val="bg1"/>
                    </a:solidFill>
                  </a:tcPr>
                </a:tc>
                <a:tc>
                  <a:txBody>
                    <a:bodyPr/>
                    <a:lstStyle/>
                    <a:p>
                      <a:r>
                        <a:rPr lang="en-US" sz="2000" dirty="0" smtClean="0"/>
                        <a:t>20 % of the total population </a:t>
                      </a:r>
                      <a:endParaRPr lang="en-US" sz="2000" dirty="0"/>
                    </a:p>
                  </a:txBody>
                  <a:tcPr>
                    <a:solidFill>
                      <a:schemeClr val="accent3"/>
                    </a:solidFill>
                  </a:tcPr>
                </a:tc>
                <a:extLst>
                  <a:ext uri="{0D108BD9-81ED-4DB2-BD59-A6C34878D82A}">
                    <a16:rowId xmlns:a16="http://schemas.microsoft.com/office/drawing/2014/main" val="10005"/>
                  </a:ext>
                </a:extLst>
              </a:tr>
              <a:tr h="370840">
                <a:tc>
                  <a:txBody>
                    <a:bodyPr/>
                    <a:lstStyle/>
                    <a:p>
                      <a:r>
                        <a:rPr lang="en-US" dirty="0" smtClean="0"/>
                        <a:t>Asthma </a:t>
                      </a:r>
                      <a:endParaRPr lang="en-US" dirty="0"/>
                    </a:p>
                  </a:txBody>
                  <a:tcPr>
                    <a:solidFill>
                      <a:schemeClr val="bg1"/>
                    </a:solidFill>
                  </a:tcPr>
                </a:tc>
                <a:tc>
                  <a:txBody>
                    <a:bodyPr/>
                    <a:lstStyle/>
                    <a:p>
                      <a:r>
                        <a:rPr lang="en-US" sz="2000" dirty="0" smtClean="0"/>
                        <a:t>7 % of the total population</a:t>
                      </a:r>
                      <a:endParaRPr lang="en-US" sz="2000" dirty="0"/>
                    </a:p>
                  </a:txBody>
                  <a:tcPr>
                    <a:solidFill>
                      <a:schemeClr val="accent3"/>
                    </a:solidFill>
                  </a:tcPr>
                </a:tc>
                <a:extLst>
                  <a:ext uri="{0D108BD9-81ED-4DB2-BD59-A6C34878D82A}">
                    <a16:rowId xmlns:a16="http://schemas.microsoft.com/office/drawing/2014/main" val="10006"/>
                  </a:ext>
                </a:extLst>
              </a:tr>
              <a:tr h="370840">
                <a:tc>
                  <a:txBody>
                    <a:bodyPr/>
                    <a:lstStyle/>
                    <a:p>
                      <a:r>
                        <a:rPr lang="en-US" dirty="0" smtClean="0"/>
                        <a:t>Diarrhea </a:t>
                      </a:r>
                      <a:endParaRPr lang="en-US" dirty="0"/>
                    </a:p>
                  </a:txBody>
                  <a:tcPr>
                    <a:solidFill>
                      <a:schemeClr val="bg1"/>
                    </a:solidFill>
                  </a:tcPr>
                </a:tc>
                <a:tc>
                  <a:txBody>
                    <a:bodyPr/>
                    <a:lstStyle/>
                    <a:p>
                      <a:r>
                        <a:rPr lang="en-US" sz="2000" dirty="0" smtClean="0"/>
                        <a:t>300000 deaths of children (yearly)</a:t>
                      </a:r>
                      <a:endParaRPr lang="en-US" sz="2000" dirty="0"/>
                    </a:p>
                  </a:txBody>
                  <a:tcPr>
                    <a:solidFill>
                      <a:schemeClr val="accent3"/>
                    </a:solidFill>
                  </a:tcPr>
                </a:tc>
                <a:extLst>
                  <a:ext uri="{0D108BD9-81ED-4DB2-BD59-A6C34878D82A}">
                    <a16:rowId xmlns:a16="http://schemas.microsoft.com/office/drawing/2014/main" val="10007"/>
                  </a:ext>
                </a:extLst>
              </a:tr>
              <a:tr h="370840">
                <a:tc>
                  <a:txBody>
                    <a:bodyPr/>
                    <a:lstStyle/>
                    <a:p>
                      <a:r>
                        <a:rPr lang="en-US" dirty="0" smtClean="0"/>
                        <a:t>Total  cost imported medicine</a:t>
                      </a:r>
                      <a:endParaRPr lang="en-US" dirty="0"/>
                    </a:p>
                  </a:txBody>
                  <a:tcPr>
                    <a:solidFill>
                      <a:schemeClr val="bg1"/>
                    </a:solidFill>
                  </a:tcPr>
                </a:tc>
                <a:tc>
                  <a:txBody>
                    <a:bodyPr/>
                    <a:lstStyle/>
                    <a:p>
                      <a:r>
                        <a:rPr lang="en-US" sz="2000" dirty="0" smtClean="0"/>
                        <a:t>About $ 3.1 Billion (Pakistan’s Medical Report )</a:t>
                      </a:r>
                    </a:p>
                    <a:p>
                      <a:r>
                        <a:rPr lang="en-US" sz="2000" dirty="0" smtClean="0"/>
                        <a:t>Its $ 823 million</a:t>
                      </a:r>
                      <a:endParaRPr lang="en-US" sz="2000" dirty="0"/>
                    </a:p>
                  </a:txBody>
                  <a:tcPr>
                    <a:solidFill>
                      <a:schemeClr val="accent3"/>
                    </a:solidFill>
                  </a:tcP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90208023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Poor health</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668449622"/>
              </p:ext>
            </p:extLst>
          </p:nvPr>
        </p:nvGraphicFramePr>
        <p:xfrm>
          <a:off x="152400" y="1219200"/>
          <a:ext cx="8839200" cy="5486401"/>
        </p:xfrm>
        <a:graphic>
          <a:graphicData uri="http://schemas.openxmlformats.org/drawingml/2006/table">
            <a:tbl>
              <a:tblPr firstRow="1" bandRow="1">
                <a:tableStyleId>{5C22544A-7EE6-4342-B048-85BDC9FD1C3A}</a:tableStyleId>
              </a:tblPr>
              <a:tblGrid>
                <a:gridCol w="1391356">
                  <a:extLst>
                    <a:ext uri="{9D8B030D-6E8A-4147-A177-3AD203B41FA5}">
                      <a16:colId xmlns:a16="http://schemas.microsoft.com/office/drawing/2014/main" val="20000"/>
                    </a:ext>
                  </a:extLst>
                </a:gridCol>
                <a:gridCol w="7447844">
                  <a:extLst>
                    <a:ext uri="{9D8B030D-6E8A-4147-A177-3AD203B41FA5}">
                      <a16:colId xmlns:a16="http://schemas.microsoft.com/office/drawing/2014/main" val="20001"/>
                    </a:ext>
                  </a:extLst>
                </a:gridCol>
              </a:tblGrid>
              <a:tr h="1226196">
                <a:tc>
                  <a:txBody>
                    <a:bodyPr/>
                    <a:lstStyle/>
                    <a:p>
                      <a:r>
                        <a:rPr lang="en-US" dirty="0" smtClean="0">
                          <a:solidFill>
                            <a:srgbClr val="FF0000"/>
                          </a:solidFill>
                        </a:rPr>
                        <a:t>Population </a:t>
                      </a:r>
                      <a:endParaRPr lang="en-US" dirty="0">
                        <a:solidFill>
                          <a:srgbClr val="FF0000"/>
                        </a:solidFill>
                      </a:endParaRPr>
                    </a:p>
                  </a:txBody>
                  <a:tcPr>
                    <a:solidFill>
                      <a:schemeClr val="accent3"/>
                    </a:solidFill>
                  </a:tcPr>
                </a:tc>
                <a:tc>
                  <a:txBody>
                    <a:bodyPr/>
                    <a:lstStyle/>
                    <a:p>
                      <a:pPr algn="just"/>
                      <a:endParaRPr lang="en-US" sz="1800" b="1" i="0" kern="1200" dirty="0" smtClean="0">
                        <a:solidFill>
                          <a:schemeClr val="tx1"/>
                        </a:solidFill>
                        <a:effectLst/>
                        <a:latin typeface="+mn-lt"/>
                        <a:ea typeface="+mn-ea"/>
                        <a:cs typeface="+mn-cs"/>
                      </a:endParaRPr>
                    </a:p>
                    <a:p>
                      <a:pPr algn="just"/>
                      <a:r>
                        <a:rPr lang="en-US" sz="1800" b="1" i="0" kern="1200" dirty="0" smtClean="0">
                          <a:solidFill>
                            <a:schemeClr val="tx1"/>
                          </a:solidFill>
                          <a:effectLst/>
                          <a:latin typeface="+mn-lt"/>
                          <a:ea typeface="+mn-ea"/>
                          <a:cs typeface="+mn-cs"/>
                        </a:rPr>
                        <a:t> In 1947</a:t>
                      </a:r>
                      <a:r>
                        <a:rPr lang="en-US" sz="1800" b="1" i="0" kern="1200" baseline="0" dirty="0" smtClean="0">
                          <a:solidFill>
                            <a:schemeClr val="tx1"/>
                          </a:solidFill>
                          <a:effectLst/>
                          <a:latin typeface="+mn-lt"/>
                          <a:ea typeface="+mn-ea"/>
                          <a:cs typeface="+mn-cs"/>
                        </a:rPr>
                        <a:t> , </a:t>
                      </a:r>
                      <a:r>
                        <a:rPr lang="en-US" sz="1800" b="1" i="0" kern="1200" dirty="0" smtClean="0">
                          <a:solidFill>
                            <a:schemeClr val="tx1"/>
                          </a:solidFill>
                          <a:effectLst/>
                          <a:latin typeface="+mn-lt"/>
                          <a:ea typeface="+mn-ea"/>
                          <a:cs typeface="+mn-cs"/>
                        </a:rPr>
                        <a:t>36 million </a:t>
                      </a:r>
                      <a:r>
                        <a:rPr lang="en-US" sz="1800" b="1" i="0" kern="1200" baseline="0" dirty="0" smtClean="0">
                          <a:solidFill>
                            <a:schemeClr val="tx1"/>
                          </a:solidFill>
                          <a:effectLst/>
                          <a:latin typeface="+mn-lt"/>
                          <a:ea typeface="+mn-ea"/>
                          <a:cs typeface="+mn-cs"/>
                        </a:rPr>
                        <a:t> population  ,presently </a:t>
                      </a:r>
                      <a:r>
                        <a:rPr lang="en-US" sz="1800" b="1" i="0" kern="1200" dirty="0" smtClean="0">
                          <a:solidFill>
                            <a:schemeClr val="tx1"/>
                          </a:solidFill>
                          <a:effectLst/>
                          <a:latin typeface="+mn-lt"/>
                          <a:ea typeface="+mn-ea"/>
                          <a:cs typeface="+mn-cs"/>
                        </a:rPr>
                        <a:t> increased to around 220m and at this high rate of growth we are projected to  350 m by 2050</a:t>
                      </a:r>
                      <a:r>
                        <a:rPr lang="en-US" sz="1800" b="1" i="0" kern="1200" baseline="0" dirty="0" smtClean="0">
                          <a:solidFill>
                            <a:schemeClr val="tx1"/>
                          </a:solidFill>
                          <a:effectLst/>
                          <a:latin typeface="+mn-lt"/>
                          <a:ea typeface="+mn-ea"/>
                          <a:cs typeface="+mn-cs"/>
                        </a:rPr>
                        <a:t> </a:t>
                      </a:r>
                      <a:endParaRPr lang="en-US" b="1" dirty="0">
                        <a:solidFill>
                          <a:schemeClr val="tx1"/>
                        </a:solidFill>
                      </a:endParaRPr>
                    </a:p>
                  </a:txBody>
                  <a:tcPr>
                    <a:solidFill>
                      <a:schemeClr val="accent3"/>
                    </a:solidFill>
                  </a:tcPr>
                </a:tc>
                <a:extLst>
                  <a:ext uri="{0D108BD9-81ED-4DB2-BD59-A6C34878D82A}">
                    <a16:rowId xmlns:a16="http://schemas.microsoft.com/office/drawing/2014/main" val="10000"/>
                  </a:ext>
                </a:extLst>
              </a:tr>
              <a:tr h="1226196">
                <a:tc>
                  <a:txBody>
                    <a:bodyPr/>
                    <a:lstStyle/>
                    <a:p>
                      <a:pPr algn="just"/>
                      <a:r>
                        <a:rPr lang="en-US" sz="1800" b="0" i="0" kern="1200" dirty="0" smtClean="0">
                          <a:solidFill>
                            <a:schemeClr val="dk1"/>
                          </a:solidFill>
                          <a:effectLst/>
                          <a:latin typeface="+mn-lt"/>
                          <a:ea typeface="+mn-ea"/>
                          <a:cs typeface="+mn-cs"/>
                        </a:rPr>
                        <a:t>Neonatal mortality rate (NMR) </a:t>
                      </a:r>
                      <a:endParaRPr lang="en-US" dirty="0"/>
                    </a:p>
                  </a:txBody>
                  <a:tcPr>
                    <a:solidFill>
                      <a:schemeClr val="accent3"/>
                    </a:solidFill>
                  </a:tcPr>
                </a:tc>
                <a:tc>
                  <a:txBody>
                    <a:bodyPr/>
                    <a:lstStyle/>
                    <a:p>
                      <a:pPr algn="just"/>
                      <a:r>
                        <a:rPr lang="en-US" sz="1800" b="1" i="0" kern="1200" dirty="0" smtClean="0">
                          <a:solidFill>
                            <a:schemeClr val="dk1"/>
                          </a:solidFill>
                          <a:effectLst/>
                          <a:latin typeface="+mn-lt"/>
                          <a:ea typeface="+mn-ea"/>
                          <a:cs typeface="+mn-cs"/>
                        </a:rPr>
                        <a:t>Second highest neonatal mortality rate (NMR) in the world, i.e. out of every 1,000 live births, 40 newborns die within 28 days of life. Only Lesotho with an NMR of 44 is ahead of us</a:t>
                      </a:r>
                      <a:endParaRPr lang="en-US" b="1" dirty="0"/>
                    </a:p>
                  </a:txBody>
                  <a:tcPr>
                    <a:solidFill>
                      <a:schemeClr val="bg1"/>
                    </a:solidFill>
                  </a:tcPr>
                </a:tc>
                <a:extLst>
                  <a:ext uri="{0D108BD9-81ED-4DB2-BD59-A6C34878D82A}">
                    <a16:rowId xmlns:a16="http://schemas.microsoft.com/office/drawing/2014/main" val="10001"/>
                  </a:ext>
                </a:extLst>
              </a:tr>
              <a:tr h="2175671">
                <a:tc>
                  <a:txBody>
                    <a:bodyPr/>
                    <a:lstStyle/>
                    <a:p>
                      <a:r>
                        <a:rPr lang="en-US" sz="1800" b="0" i="0" kern="1200" dirty="0" smtClean="0">
                          <a:solidFill>
                            <a:schemeClr val="dk1"/>
                          </a:solidFill>
                          <a:effectLst/>
                          <a:latin typeface="+mn-lt"/>
                          <a:ea typeface="+mn-ea"/>
                          <a:cs typeface="+mn-cs"/>
                        </a:rPr>
                        <a:t>Hepatitis C</a:t>
                      </a:r>
                      <a:endParaRPr lang="en-US" dirty="0"/>
                    </a:p>
                  </a:txBody>
                  <a:tcPr>
                    <a:solidFill>
                      <a:schemeClr val="accent3"/>
                    </a:solidFill>
                  </a:tcPr>
                </a:tc>
                <a:tc>
                  <a:txBody>
                    <a:bodyPr/>
                    <a:lstStyle/>
                    <a:p>
                      <a:pPr algn="just"/>
                      <a:r>
                        <a:rPr lang="en-US" sz="1800" b="1" i="0" kern="1200" dirty="0" smtClean="0">
                          <a:solidFill>
                            <a:schemeClr val="dk1"/>
                          </a:solidFill>
                          <a:effectLst/>
                          <a:latin typeface="+mn-lt"/>
                          <a:ea typeface="+mn-ea"/>
                          <a:cs typeface="+mn-cs"/>
                        </a:rPr>
                        <a:t>One of the causative factors for hepatitis C, is the </a:t>
                      </a:r>
                      <a:r>
                        <a:rPr lang="en-US" sz="1800" b="1" i="0" kern="1200" dirty="0" smtClean="0">
                          <a:solidFill>
                            <a:srgbClr val="FF0000"/>
                          </a:solidFill>
                          <a:effectLst/>
                          <a:latin typeface="+mn-lt"/>
                          <a:ea typeface="+mn-ea"/>
                          <a:cs typeface="+mn-cs"/>
                        </a:rPr>
                        <a:t>reuse of disposable syringes</a:t>
                      </a:r>
                      <a:r>
                        <a:rPr lang="en-US" sz="1800" b="1" i="0" kern="1200" dirty="0" smtClean="0">
                          <a:solidFill>
                            <a:schemeClr val="dk1"/>
                          </a:solidFill>
                          <a:effectLst/>
                          <a:latin typeface="+mn-lt"/>
                          <a:ea typeface="+mn-ea"/>
                          <a:cs typeface="+mn-cs"/>
                        </a:rPr>
                        <a:t>. Statistics for injections in Pakistan are mind-boggling: the highest number of injections the world over are given in Pakistan, i.e. </a:t>
                      </a:r>
                      <a:r>
                        <a:rPr lang="en-US" sz="1800" b="1" i="0" kern="1200" dirty="0" smtClean="0">
                          <a:solidFill>
                            <a:srgbClr val="FF0000"/>
                          </a:solidFill>
                          <a:effectLst/>
                          <a:latin typeface="+mn-lt"/>
                          <a:ea typeface="+mn-ea"/>
                          <a:cs typeface="+mn-cs"/>
                        </a:rPr>
                        <a:t>8-10 injections per person per year</a:t>
                      </a:r>
                      <a:r>
                        <a:rPr lang="en-US" sz="1800" b="1" i="0" kern="1200" dirty="0" smtClean="0">
                          <a:solidFill>
                            <a:schemeClr val="dk1"/>
                          </a:solidFill>
                          <a:effectLst/>
                          <a:latin typeface="+mn-lt"/>
                          <a:ea typeface="+mn-ea"/>
                          <a:cs typeface="+mn-cs"/>
                        </a:rPr>
                        <a:t> and 94pc of these are not needed at all. It speaks volumes for unethical prescribing behaviour, patient demand and state of regulation of unethical medical practices in the country.</a:t>
                      </a:r>
                    </a:p>
                  </a:txBody>
                  <a:tcPr>
                    <a:solidFill>
                      <a:schemeClr val="accent3"/>
                    </a:solidFill>
                  </a:tcPr>
                </a:tc>
                <a:extLst>
                  <a:ext uri="{0D108BD9-81ED-4DB2-BD59-A6C34878D82A}">
                    <a16:rowId xmlns:a16="http://schemas.microsoft.com/office/drawing/2014/main" val="10002"/>
                  </a:ext>
                </a:extLst>
              </a:tr>
              <a:tr h="858338">
                <a:tc>
                  <a:txBody>
                    <a:bodyPr/>
                    <a:lstStyle/>
                    <a:p>
                      <a:r>
                        <a:rPr lang="en-US" sz="1800" b="0" i="0" kern="1200" dirty="0" smtClean="0">
                          <a:solidFill>
                            <a:schemeClr val="dk1"/>
                          </a:solidFill>
                          <a:effectLst/>
                          <a:latin typeface="+mn-lt"/>
                          <a:ea typeface="+mn-ea"/>
                          <a:cs typeface="+mn-cs"/>
                        </a:rPr>
                        <a:t>life expectancy</a:t>
                      </a:r>
                      <a:endParaRPr lang="en-US" dirty="0"/>
                    </a:p>
                  </a:txBody>
                  <a:tcPr>
                    <a:solidFill>
                      <a:schemeClr val="accent3"/>
                    </a:solidFill>
                  </a:tcPr>
                </a:tc>
                <a:tc>
                  <a:txBody>
                    <a:bodyPr/>
                    <a:lstStyle/>
                    <a:p>
                      <a:pPr algn="just"/>
                      <a:r>
                        <a:rPr lang="en-US" sz="1800" b="1" i="0" kern="1200" dirty="0" smtClean="0">
                          <a:solidFill>
                            <a:schemeClr val="dk1"/>
                          </a:solidFill>
                          <a:effectLst/>
                          <a:latin typeface="+mn-lt"/>
                          <a:ea typeface="+mn-ea"/>
                          <a:cs typeface="+mn-cs"/>
                        </a:rPr>
                        <a:t>life expectancy is 67.7 years. One hundred and forty-nine countries have higher life expectancy than us, including many poor African countries.</a:t>
                      </a:r>
                      <a:endParaRPr lang="en-US" b="1" dirty="0"/>
                    </a:p>
                  </a:txBody>
                  <a:tcPr>
                    <a:solidFill>
                      <a:schemeClr val="bg1"/>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41413738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3"/>
          </a:solidFill>
        </p:spPr>
        <p:txBody>
          <a:bodyPr/>
          <a:lstStyle/>
          <a:p>
            <a:r>
              <a:rPr lang="en-US" dirty="0" smtClean="0"/>
              <a:t>Health </a:t>
            </a:r>
            <a:endParaRPr lang="en-US" dirty="0"/>
          </a:p>
        </p:txBody>
      </p:sp>
      <p:sp>
        <p:nvSpPr>
          <p:cNvPr id="3" name="Content Placeholder 2"/>
          <p:cNvSpPr>
            <a:spLocks noGrp="1"/>
          </p:cNvSpPr>
          <p:nvPr>
            <p:ph idx="1"/>
          </p:nvPr>
        </p:nvSpPr>
        <p:spPr/>
        <p:txBody>
          <a:bodyPr>
            <a:normAutofit fontScale="85000" lnSpcReduction="20000"/>
          </a:bodyPr>
          <a:lstStyle/>
          <a:p>
            <a:pPr algn="just"/>
            <a:r>
              <a:rPr lang="en-US" dirty="0"/>
              <a:t>Pakistan’s </a:t>
            </a:r>
            <a:r>
              <a:rPr lang="en-US" dirty="0" smtClean="0">
                <a:solidFill>
                  <a:srgbClr val="FF0000"/>
                </a:solidFill>
              </a:rPr>
              <a:t>Universal Health Coverage  </a:t>
            </a:r>
            <a:r>
              <a:rPr lang="en-US" dirty="0">
                <a:solidFill>
                  <a:srgbClr val="FF0000"/>
                </a:solidFill>
              </a:rPr>
              <a:t>index </a:t>
            </a:r>
            <a:r>
              <a:rPr lang="en-US" dirty="0"/>
              <a:t>for 2022 was 52.7 out of 100. The index is calculated on the basis of 14 select indicators pertaining to access to essential health services. </a:t>
            </a:r>
            <a:endParaRPr lang="en-US" dirty="0" smtClean="0"/>
          </a:p>
          <a:p>
            <a:pPr algn="just"/>
            <a:r>
              <a:rPr lang="en-US" dirty="0"/>
              <a:t>One of the fundamental problems in healthcare in Pakistan is the low spending on it by the government — </a:t>
            </a:r>
            <a:r>
              <a:rPr lang="en-US" dirty="0" smtClean="0"/>
              <a:t>i.e., </a:t>
            </a:r>
            <a:r>
              <a:rPr lang="en-US" u="sng" dirty="0"/>
              <a:t>1.2 per cent of GDP in 2022</a:t>
            </a:r>
            <a:r>
              <a:rPr lang="en-US" dirty="0"/>
              <a:t>. The internationally accepted threshold for healthcare spending by governments is at least </a:t>
            </a:r>
            <a:r>
              <a:rPr lang="en-US" u="sng" dirty="0"/>
              <a:t>5pc of GDP</a:t>
            </a:r>
            <a:r>
              <a:rPr lang="en-US" dirty="0" smtClean="0"/>
              <a:t>.</a:t>
            </a:r>
          </a:p>
          <a:p>
            <a:pPr algn="just"/>
            <a:r>
              <a:rPr lang="en-US" dirty="0"/>
              <a:t>H</a:t>
            </a:r>
            <a:r>
              <a:rPr lang="en-US" dirty="0" smtClean="0"/>
              <a:t>istorically</a:t>
            </a:r>
            <a:r>
              <a:rPr lang="en-US" dirty="0"/>
              <a:t>, Pakistan’s health budget in terms of percentage of GDP has never touched 2pc. </a:t>
            </a:r>
            <a:endParaRPr lang="en-US" dirty="0" smtClean="0"/>
          </a:p>
          <a:p>
            <a:pPr algn="just"/>
            <a:r>
              <a:rPr lang="en-US" dirty="0" smtClean="0"/>
              <a:t>(</a:t>
            </a:r>
            <a:r>
              <a:rPr lang="en-US" b="1" dirty="0">
                <a:hlinkClick r:id="rId2"/>
              </a:rPr>
              <a:t>Health and </a:t>
            </a:r>
            <a:r>
              <a:rPr lang="en-US" b="1" dirty="0" smtClean="0">
                <a:hlinkClick r:id="rId2"/>
              </a:rPr>
              <a:t>manifestos</a:t>
            </a:r>
            <a:r>
              <a:rPr lang="en-US" dirty="0" smtClean="0"/>
              <a:t>) </a:t>
            </a:r>
            <a:endParaRPr lang="en-US" b="1" dirty="0"/>
          </a:p>
        </p:txBody>
      </p:sp>
    </p:spTree>
    <p:extLst>
      <p:ext uri="{BB962C8B-B14F-4D97-AF65-F5344CB8AC3E}">
        <p14:creationId xmlns:p14="http://schemas.microsoft.com/office/powerpoint/2010/main" val="235337966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3"/>
          </a:solidFill>
        </p:spPr>
        <p:txBody>
          <a:bodyPr/>
          <a:lstStyle/>
          <a:p>
            <a:r>
              <a:rPr lang="en-US" dirty="0"/>
              <a:t>Sustainable </a:t>
            </a:r>
            <a:r>
              <a:rPr lang="en-US" dirty="0" smtClean="0"/>
              <a:t>Development Goals</a:t>
            </a:r>
            <a:endParaRPr lang="en-US" dirty="0"/>
          </a:p>
        </p:txBody>
      </p:sp>
      <p:sp>
        <p:nvSpPr>
          <p:cNvPr id="3" name="Content Placeholder 2"/>
          <p:cNvSpPr>
            <a:spLocks noGrp="1"/>
          </p:cNvSpPr>
          <p:nvPr>
            <p:ph idx="1"/>
          </p:nvPr>
        </p:nvSpPr>
        <p:spPr/>
        <p:txBody>
          <a:bodyPr>
            <a:normAutofit lnSpcReduction="10000"/>
          </a:bodyPr>
          <a:lstStyle/>
          <a:p>
            <a:pPr algn="just"/>
            <a:r>
              <a:rPr lang="en-US" dirty="0"/>
              <a:t>Adopted by the UN General Assembly in 2015, the 2030 Agenda for Sustainable Development outlines a blueprint for the world’s </a:t>
            </a:r>
            <a:r>
              <a:rPr lang="en-US" u="sng" dirty="0"/>
              <a:t>socioeconomic development</a:t>
            </a:r>
            <a:r>
              <a:rPr lang="en-US" dirty="0"/>
              <a:t>. </a:t>
            </a:r>
            <a:endParaRPr lang="en-US" dirty="0" smtClean="0"/>
          </a:p>
          <a:p>
            <a:pPr algn="just"/>
            <a:r>
              <a:rPr lang="en-US" dirty="0" smtClean="0"/>
              <a:t>Its </a:t>
            </a:r>
            <a:r>
              <a:rPr lang="en-US" dirty="0">
                <a:solidFill>
                  <a:srgbClr val="FF0000"/>
                </a:solidFill>
              </a:rPr>
              <a:t>17 SDGs </a:t>
            </a:r>
            <a:r>
              <a:rPr lang="en-US" dirty="0"/>
              <a:t>provide a roadmap with </a:t>
            </a:r>
            <a:r>
              <a:rPr lang="en-US" dirty="0" smtClean="0"/>
              <a:t>time bound </a:t>
            </a:r>
            <a:r>
              <a:rPr lang="en-US" dirty="0"/>
              <a:t>targets in areas ranging from </a:t>
            </a:r>
            <a:r>
              <a:rPr lang="en-US" dirty="0">
                <a:solidFill>
                  <a:srgbClr val="FF0000"/>
                </a:solidFill>
              </a:rPr>
              <a:t>poverty eradication, health, education, housing to industry, jobs, climate change and biodiversity loss</a:t>
            </a:r>
            <a:r>
              <a:rPr lang="en-US" dirty="0"/>
              <a:t>.</a:t>
            </a:r>
          </a:p>
        </p:txBody>
      </p:sp>
    </p:spTree>
    <p:extLst>
      <p:ext uri="{BB962C8B-B14F-4D97-AF65-F5344CB8AC3E}">
        <p14:creationId xmlns:p14="http://schemas.microsoft.com/office/powerpoint/2010/main" val="10332569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sz="half" idx="1"/>
          </p:nvPr>
        </p:nvSpPr>
        <p:spPr>
          <a:xfrm>
            <a:off x="457200" y="2743200"/>
            <a:ext cx="3886200" cy="3657600"/>
          </a:xfrm>
        </p:spPr>
        <p:txBody>
          <a:bodyPr>
            <a:normAutofit/>
          </a:bodyPr>
          <a:lstStyle/>
          <a:p>
            <a:pPr algn="just"/>
            <a:r>
              <a:rPr lang="en-US" dirty="0"/>
              <a:t>"</a:t>
            </a:r>
            <a:r>
              <a:rPr lang="en-US" b="1" dirty="0"/>
              <a:t>The State shall provide </a:t>
            </a:r>
            <a:r>
              <a:rPr lang="en-US" b="1" u="sng" dirty="0"/>
              <a:t>free</a:t>
            </a:r>
            <a:r>
              <a:rPr lang="en-US" b="1" dirty="0"/>
              <a:t> and </a:t>
            </a:r>
            <a:r>
              <a:rPr lang="en-US" b="1" u="sng" dirty="0"/>
              <a:t>compulsory</a:t>
            </a:r>
            <a:r>
              <a:rPr lang="en-US" b="1" dirty="0"/>
              <a:t> education to all children of the age of </a:t>
            </a:r>
            <a:r>
              <a:rPr lang="en-US" b="1" u="sng" dirty="0"/>
              <a:t>five to sixteen </a:t>
            </a:r>
            <a:r>
              <a:rPr lang="en-US" b="1" dirty="0"/>
              <a:t>years in such manner as may be determined by law</a:t>
            </a:r>
            <a:r>
              <a:rPr lang="en-US" dirty="0" smtClean="0"/>
              <a:t>.“(Article # 25 A)</a:t>
            </a:r>
          </a:p>
        </p:txBody>
      </p:sp>
      <p:sp>
        <p:nvSpPr>
          <p:cNvPr id="6" name="Content Placeholder 5"/>
          <p:cNvSpPr>
            <a:spLocks noGrp="1"/>
          </p:cNvSpPr>
          <p:nvPr>
            <p:ph sz="half" idx="2"/>
          </p:nvPr>
        </p:nvSpPr>
        <p:spPr>
          <a:xfrm>
            <a:off x="4648200" y="2362200"/>
            <a:ext cx="4038600" cy="3763963"/>
          </a:xfrm>
        </p:spPr>
        <p:txBody>
          <a:bodyPr>
            <a:normAutofit/>
          </a:bodyPr>
          <a:lstStyle/>
          <a:p>
            <a:pPr algn="just"/>
            <a:r>
              <a:rPr lang="en-US" dirty="0" smtClean="0">
                <a:solidFill>
                  <a:srgbClr val="FF0000"/>
                </a:solidFill>
              </a:rPr>
              <a:t>Adult literacy rate </a:t>
            </a:r>
            <a:r>
              <a:rPr lang="en-US" dirty="0" smtClean="0"/>
              <a:t>for education</a:t>
            </a:r>
          </a:p>
          <a:p>
            <a:pPr algn="just"/>
            <a:r>
              <a:rPr lang="en-US" u="sng" dirty="0" smtClean="0"/>
              <a:t>Male &amp; female enrollment</a:t>
            </a:r>
            <a:r>
              <a:rPr lang="en-US" dirty="0" smtClean="0"/>
              <a:t> at different levels</a:t>
            </a:r>
          </a:p>
          <a:p>
            <a:pPr algn="just"/>
            <a:r>
              <a:rPr lang="en-US" u="sng" dirty="0" smtClean="0">
                <a:solidFill>
                  <a:srgbClr val="FF0000"/>
                </a:solidFill>
              </a:rPr>
              <a:t>Drop</a:t>
            </a:r>
            <a:r>
              <a:rPr lang="en-US" dirty="0" smtClean="0">
                <a:solidFill>
                  <a:srgbClr val="FF0000"/>
                </a:solidFill>
              </a:rPr>
              <a:t> out rates </a:t>
            </a:r>
          </a:p>
          <a:p>
            <a:pPr algn="just"/>
            <a:r>
              <a:rPr lang="en-US" b="1" dirty="0" smtClean="0"/>
              <a:t>Allocation</a:t>
            </a:r>
            <a:r>
              <a:rPr lang="en-US" dirty="0" smtClean="0"/>
              <a:t> of resources</a:t>
            </a:r>
          </a:p>
          <a:p>
            <a:endParaRPr lang="en-US" dirty="0"/>
          </a:p>
        </p:txBody>
      </p:sp>
      <p:sp>
        <p:nvSpPr>
          <p:cNvPr id="7" name="Rectangle 6"/>
          <p:cNvSpPr/>
          <p:nvPr/>
        </p:nvSpPr>
        <p:spPr>
          <a:xfrm>
            <a:off x="685800" y="1447800"/>
            <a:ext cx="3657600" cy="9144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2"/>
                </a:solidFill>
              </a:rPr>
              <a:t>Constitution</a:t>
            </a:r>
            <a:endParaRPr lang="en-US" sz="2400" dirty="0">
              <a:solidFill>
                <a:schemeClr val="tx2"/>
              </a:solidFill>
            </a:endParaRPr>
          </a:p>
        </p:txBody>
      </p:sp>
      <p:sp>
        <p:nvSpPr>
          <p:cNvPr id="8" name="Rectangle 7"/>
          <p:cNvSpPr/>
          <p:nvPr/>
        </p:nvSpPr>
        <p:spPr>
          <a:xfrm>
            <a:off x="4648200" y="1524000"/>
            <a:ext cx="3962400" cy="7620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smtClean="0">
                <a:solidFill>
                  <a:schemeClr val="tx2"/>
                </a:solidFill>
              </a:rPr>
              <a:t>Indicators to assess educational progress</a:t>
            </a:r>
            <a:endParaRPr lang="en-US" sz="2400" dirty="0">
              <a:solidFill>
                <a:schemeClr val="tx2"/>
              </a:solidFill>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3"/>
          </a:solidFill>
        </p:spPr>
        <p:txBody>
          <a:bodyPr>
            <a:normAutofit fontScale="90000"/>
          </a:bodyPr>
          <a:lstStyle/>
          <a:p>
            <a:r>
              <a:rPr lang="en-US" b="1" dirty="0" smtClean="0"/>
              <a:t/>
            </a:r>
            <a:br>
              <a:rPr lang="en-US" b="1" dirty="0" smtClean="0"/>
            </a:br>
            <a:r>
              <a:rPr lang="en-US" b="1" dirty="0" smtClean="0"/>
              <a:t>Maternal </a:t>
            </a:r>
            <a:r>
              <a:rPr lang="en-US" b="1" dirty="0"/>
              <a:t>health </a:t>
            </a:r>
            <a:br>
              <a:rPr lang="en-US" b="1" dirty="0"/>
            </a:br>
            <a:endParaRPr lang="en-US" dirty="0"/>
          </a:p>
        </p:txBody>
      </p:sp>
      <p:sp>
        <p:nvSpPr>
          <p:cNvPr id="3" name="Content Placeholder 2"/>
          <p:cNvSpPr>
            <a:spLocks noGrp="1"/>
          </p:cNvSpPr>
          <p:nvPr>
            <p:ph idx="1"/>
          </p:nvPr>
        </p:nvSpPr>
        <p:spPr/>
        <p:txBody>
          <a:bodyPr>
            <a:normAutofit lnSpcReduction="10000"/>
          </a:bodyPr>
          <a:lstStyle/>
          <a:p>
            <a:pPr algn="just"/>
            <a:r>
              <a:rPr lang="en-US" dirty="0" smtClean="0"/>
              <a:t>Pakistan, </a:t>
            </a:r>
            <a:r>
              <a:rPr lang="en-US" dirty="0"/>
              <a:t>ranks high on the list of </a:t>
            </a:r>
            <a:r>
              <a:rPr lang="en-US" dirty="0" smtClean="0"/>
              <a:t>infant &amp; maternal </a:t>
            </a:r>
            <a:r>
              <a:rPr lang="en-US" dirty="0"/>
              <a:t>mortality rates. </a:t>
            </a:r>
            <a:endParaRPr lang="en-US" dirty="0" smtClean="0"/>
          </a:p>
          <a:p>
            <a:pPr algn="just"/>
            <a:r>
              <a:rPr lang="en-US" dirty="0" smtClean="0"/>
              <a:t>MMR </a:t>
            </a:r>
            <a:r>
              <a:rPr lang="en-US" dirty="0"/>
              <a:t>of 186 deaths per 100,000 live births — alo­ng with the current neonatal mortality rate of 40 per 1,000 live births. </a:t>
            </a:r>
            <a:endParaRPr lang="en-US" dirty="0" smtClean="0"/>
          </a:p>
          <a:p>
            <a:pPr algn="just"/>
            <a:r>
              <a:rPr lang="en-US" dirty="0" smtClean="0"/>
              <a:t>As </a:t>
            </a:r>
            <a:r>
              <a:rPr lang="en-US" dirty="0"/>
              <a:t>part of the UN’s Sust­ai­n­able Development Goals, the goal is to reduce MMR to less than 70 per 100,000 live births and neo­­natal deaths to 12 per 1,000 live births by 2030. </a:t>
            </a:r>
          </a:p>
        </p:txBody>
      </p:sp>
    </p:spTree>
    <p:extLst>
      <p:ext uri="{BB962C8B-B14F-4D97-AF65-F5344CB8AC3E}">
        <p14:creationId xmlns:p14="http://schemas.microsoft.com/office/powerpoint/2010/main" val="364212756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FF0000"/>
                </a:solidFill>
              </a:rPr>
              <a:t>MDG #1 </a:t>
            </a:r>
            <a:r>
              <a:rPr lang="en-US" dirty="0" smtClean="0"/>
              <a:t>Eradicate Extreme Poverty &amp; Hunger</a:t>
            </a:r>
            <a:endParaRPr lang="en-US" dirty="0"/>
          </a:p>
        </p:txBody>
      </p:sp>
      <p:sp>
        <p:nvSpPr>
          <p:cNvPr id="3" name="Content Placeholder 2"/>
          <p:cNvSpPr>
            <a:spLocks noGrp="1"/>
          </p:cNvSpPr>
          <p:nvPr>
            <p:ph idx="1"/>
          </p:nvPr>
        </p:nvSpPr>
        <p:spPr/>
        <p:txBody>
          <a:bodyPr>
            <a:normAutofit lnSpcReduction="10000"/>
          </a:bodyPr>
          <a:lstStyle/>
          <a:p>
            <a:pPr algn="just"/>
            <a:r>
              <a:rPr lang="en-US" dirty="0" smtClean="0">
                <a:solidFill>
                  <a:srgbClr val="FF0000"/>
                </a:solidFill>
              </a:rPr>
              <a:t>Poverty</a:t>
            </a:r>
            <a:r>
              <a:rPr lang="en-US" dirty="0" smtClean="0"/>
              <a:t>:“the </a:t>
            </a:r>
            <a:r>
              <a:rPr lang="en-US" dirty="0"/>
              <a:t>state of being inferior in quality or insufficient in amount</a:t>
            </a:r>
            <a:r>
              <a:rPr lang="en-US" dirty="0" smtClean="0"/>
              <a:t>.”</a:t>
            </a:r>
          </a:p>
          <a:p>
            <a:pPr algn="just"/>
            <a:r>
              <a:rPr lang="en-US" u="sng" dirty="0" smtClean="0"/>
              <a:t>Enhanced allocations for the social sectors</a:t>
            </a:r>
            <a:r>
              <a:rPr lang="en-US" dirty="0" smtClean="0"/>
              <a:t>, recognizing the need for a </a:t>
            </a:r>
            <a:r>
              <a:rPr lang="en-US" u="sng" dirty="0" smtClean="0"/>
              <a:t>comprehensive social safety nets framework </a:t>
            </a:r>
            <a:r>
              <a:rPr lang="en-US" dirty="0" smtClean="0"/>
              <a:t>to protect the poor and vulnerable, the focus on the rural economy, water resource availability and health &amp; social services, all reflected the level of influence of the MDGs on </a:t>
            </a:r>
            <a:r>
              <a:rPr lang="en-US" u="sng" smtClean="0"/>
              <a:t>Vision 2025</a:t>
            </a:r>
            <a:r>
              <a:rPr lang="en-US" smtClean="0"/>
              <a:t>.</a:t>
            </a:r>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Poverty</a:t>
            </a:r>
            <a:endParaRPr lang="en-US" dirty="0"/>
          </a:p>
        </p:txBody>
      </p:sp>
      <p:sp>
        <p:nvSpPr>
          <p:cNvPr id="3" name="Content Placeholder 2"/>
          <p:cNvSpPr>
            <a:spLocks noGrp="1"/>
          </p:cNvSpPr>
          <p:nvPr>
            <p:ph idx="1"/>
          </p:nvPr>
        </p:nvSpPr>
        <p:spPr>
          <a:xfrm>
            <a:off x="457200" y="1600200"/>
            <a:ext cx="8229600" cy="5105400"/>
          </a:xfrm>
        </p:spPr>
        <p:txBody>
          <a:bodyPr>
            <a:noAutofit/>
          </a:bodyPr>
          <a:lstStyle/>
          <a:p>
            <a:pPr algn="just"/>
            <a:r>
              <a:rPr lang="en-US" sz="2400" dirty="0" smtClean="0"/>
              <a:t>There are about </a:t>
            </a:r>
            <a:r>
              <a:rPr lang="en-US" sz="2400" dirty="0" smtClean="0">
                <a:solidFill>
                  <a:srgbClr val="FF0000"/>
                </a:solidFill>
              </a:rPr>
              <a:t>29</a:t>
            </a:r>
            <a:r>
              <a:rPr lang="en-US" sz="2400" dirty="0" smtClean="0"/>
              <a:t> social protection institutions and programmes in Pakistan, including </a:t>
            </a:r>
            <a:r>
              <a:rPr lang="en-US" sz="2400" dirty="0" err="1" smtClean="0"/>
              <a:t>Baitul</a:t>
            </a:r>
            <a:r>
              <a:rPr lang="en-US" sz="2400" dirty="0" smtClean="0"/>
              <a:t> Mal, Micro Finance, BBISP, Citizens Damages Compensation Programme, Utility Stores, Zakat, NDMA, Social Health Insurance, Workers Welfare Fund.”</a:t>
            </a:r>
          </a:p>
          <a:p>
            <a:pPr algn="just"/>
            <a:r>
              <a:rPr lang="en-US" sz="2400" dirty="0" smtClean="0"/>
              <a:t>Poverty &amp; women </a:t>
            </a:r>
            <a:r>
              <a:rPr lang="en-US" sz="2400" dirty="0" err="1" smtClean="0"/>
              <a:t>empowermrnt</a:t>
            </a:r>
            <a:r>
              <a:rPr lang="en-US" sz="2400" dirty="0" smtClean="0"/>
              <a:t> </a:t>
            </a:r>
          </a:p>
          <a:p>
            <a:pPr algn="just"/>
            <a:r>
              <a:rPr lang="en-US" sz="2400" dirty="0" smtClean="0"/>
              <a:t>“</a:t>
            </a:r>
            <a:r>
              <a:rPr lang="en-US" sz="2400" dirty="0" smtClean="0">
                <a:solidFill>
                  <a:srgbClr val="FF0000"/>
                </a:solidFill>
              </a:rPr>
              <a:t>Article 37 </a:t>
            </a:r>
            <a:r>
              <a:rPr lang="en-US" sz="2400" dirty="0" smtClean="0"/>
              <a:t>says the state would promote educational and economic interests of the backward people. It is an important article with vast scope, which can help make a just society</a:t>
            </a:r>
          </a:p>
          <a:p>
            <a:pPr algn="just"/>
            <a:r>
              <a:rPr lang="en-US" sz="2400" dirty="0" smtClean="0"/>
              <a:t>Article </a:t>
            </a:r>
            <a:r>
              <a:rPr lang="en-US" sz="2400" dirty="0" smtClean="0">
                <a:solidFill>
                  <a:srgbClr val="FF0000"/>
                </a:solidFill>
              </a:rPr>
              <a:t>25 A</a:t>
            </a:r>
            <a:r>
              <a:rPr lang="en-US" sz="2400" dirty="0" smtClean="0"/>
              <a:t> (</a:t>
            </a:r>
            <a:r>
              <a:rPr lang="en-US" sz="2400" b="1" dirty="0" smtClean="0"/>
              <a:t> Right to education.—The State shall provide free and compulsory education to all children of the age of five to sixteen years in such manner as may be determined by law.]</a:t>
            </a:r>
            <a:endParaRPr lang="en-US" sz="2400"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8229600" cy="1143000"/>
          </a:xfrm>
        </p:spPr>
        <p:txBody>
          <a:bodyPr>
            <a:normAutofit fontScale="90000"/>
          </a:bodyPr>
          <a:lstStyle/>
          <a:p>
            <a:r>
              <a:rPr lang="en-US" dirty="0"/>
              <a:t>38.  Promotion of social and economic well-being of the people</a:t>
            </a:r>
            <a:r>
              <a:rPr lang="en-US" dirty="0" smtClean="0"/>
              <a:t>.</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The state shall:</a:t>
            </a:r>
          </a:p>
          <a:p>
            <a:r>
              <a:rPr lang="en-US" dirty="0" smtClean="0"/>
              <a:t>(a) secure  </a:t>
            </a:r>
            <a:r>
              <a:rPr lang="en-US" dirty="0"/>
              <a:t>the  well-being  of  the  people, irrespective  of  sex,  caste,  creed or race,  by raising  their  standard of living,  by preventing  the concentration  of  wealth and means of production and distribution in the hands of a few to the detriment of general interest and by ensuring equitable adjustment of rights between employers and  employees, and landlords and tenants;</a:t>
            </a:r>
          </a:p>
          <a:p>
            <a:endParaRPr lang="en-US" dirty="0"/>
          </a:p>
          <a:p>
            <a:r>
              <a:rPr lang="en-US" dirty="0"/>
              <a:t>(b)  provide for all citizens, within the available resources of the country, facilities for work and adequate livelihood with reasonable rest and leisure;</a:t>
            </a:r>
          </a:p>
          <a:p>
            <a:endParaRPr lang="en-US" dirty="0"/>
          </a:p>
          <a:p>
            <a:r>
              <a:rPr lang="en-US" dirty="0"/>
              <a:t>(c)  provide  for all  persons employed  in the  service  of Pakistan  or otherwise, social security by compulsory social insurance or other means;</a:t>
            </a:r>
          </a:p>
          <a:p>
            <a:endParaRPr lang="en-US" dirty="0"/>
          </a:p>
        </p:txBody>
      </p:sp>
    </p:spTree>
    <p:extLst>
      <p:ext uri="{BB962C8B-B14F-4D97-AF65-F5344CB8AC3E}">
        <p14:creationId xmlns:p14="http://schemas.microsoft.com/office/powerpoint/2010/main" val="24802171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ZAKAT</a:t>
            </a:r>
            <a:endParaRPr lang="en-US" dirty="0"/>
          </a:p>
        </p:txBody>
      </p:sp>
      <p:sp>
        <p:nvSpPr>
          <p:cNvPr id="3" name="Content Placeholder 2"/>
          <p:cNvSpPr>
            <a:spLocks noGrp="1"/>
          </p:cNvSpPr>
          <p:nvPr>
            <p:ph idx="1"/>
          </p:nvPr>
        </p:nvSpPr>
        <p:spPr/>
        <p:txBody>
          <a:bodyPr>
            <a:normAutofit fontScale="85000" lnSpcReduction="20000"/>
          </a:bodyPr>
          <a:lstStyle/>
          <a:p>
            <a:pPr algn="just"/>
            <a:r>
              <a:rPr lang="en-US" dirty="0"/>
              <a:t>This annual zakat distribution exceeds the budget of the Benazir Income Support </a:t>
            </a:r>
            <a:r>
              <a:rPr lang="en-US" dirty="0" err="1"/>
              <a:t>Program­­me</a:t>
            </a:r>
            <a:r>
              <a:rPr lang="en-US" dirty="0"/>
              <a:t>, Pakistan’s largest state-led cash transfer initiative, which was allocated Rs598.71bn for 2024-2025. The zakat total also surpasses revenue from federal excise duty (Rs576bn in 2023-2024) and the amount Pakistan received in official development aid in 2022, despite being among South Asia’s major aid recipients. It is important to note that the estimates likely understate the actual amount suggesting that the true figure may be higher</a:t>
            </a:r>
            <a:r>
              <a:rPr lang="en-US" dirty="0" smtClean="0"/>
              <a:t>.</a:t>
            </a:r>
            <a:endParaRPr lang="en-US" dirty="0"/>
          </a:p>
          <a:p>
            <a:r>
              <a:rPr lang="en-US" dirty="0" smtClean="0"/>
              <a:t>Source (</a:t>
            </a:r>
            <a:r>
              <a:rPr lang="en-US" b="1" dirty="0">
                <a:hlinkClick r:id="rId2"/>
              </a:rPr>
              <a:t>Zakat as non-state social </a:t>
            </a:r>
            <a:r>
              <a:rPr lang="en-US" b="1" dirty="0" smtClean="0">
                <a:hlinkClick r:id="rId2"/>
              </a:rPr>
              <a:t>welfare</a:t>
            </a:r>
            <a:r>
              <a:rPr lang="en-US" b="1" dirty="0" smtClean="0"/>
              <a:t>  daily dawn 28</a:t>
            </a:r>
            <a:r>
              <a:rPr lang="en-US" b="1" baseline="30000" dirty="0" smtClean="0"/>
              <a:t>th</a:t>
            </a:r>
            <a:r>
              <a:rPr lang="en-US" b="1" dirty="0" smtClean="0"/>
              <a:t> April 2025)</a:t>
            </a:r>
            <a:endParaRPr lang="en-US" b="1" dirty="0"/>
          </a:p>
          <a:p>
            <a:endParaRPr lang="en-US" dirty="0"/>
          </a:p>
        </p:txBody>
      </p:sp>
    </p:spTree>
    <p:extLst>
      <p:ext uri="{BB962C8B-B14F-4D97-AF65-F5344CB8AC3E}">
        <p14:creationId xmlns:p14="http://schemas.microsoft.com/office/powerpoint/2010/main" val="62956884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38.  Promotion of social and economic well-being of the people.</a:t>
            </a:r>
          </a:p>
        </p:txBody>
      </p:sp>
      <p:sp>
        <p:nvSpPr>
          <p:cNvPr id="3" name="Content Placeholder 2"/>
          <p:cNvSpPr>
            <a:spLocks noGrp="1"/>
          </p:cNvSpPr>
          <p:nvPr>
            <p:ph idx="1"/>
          </p:nvPr>
        </p:nvSpPr>
        <p:spPr>
          <a:xfrm>
            <a:off x="228600" y="1600200"/>
            <a:ext cx="8763000" cy="5029200"/>
          </a:xfrm>
        </p:spPr>
        <p:txBody>
          <a:bodyPr>
            <a:noAutofit/>
          </a:bodyPr>
          <a:lstStyle/>
          <a:p>
            <a:r>
              <a:rPr lang="en-US" sz="2000" dirty="0"/>
              <a:t>(d</a:t>
            </a:r>
            <a:r>
              <a:rPr lang="en-US" sz="2000" b="1" u="sng" dirty="0">
                <a:solidFill>
                  <a:srgbClr val="FF0000"/>
                </a:solidFill>
              </a:rPr>
              <a:t>)  provide basic necessities of life, such as food, clothing, housing, education and  medical relief,  for all  such citizens,  irrespective of sex, caste, creed or race, as  are permanently  or temporarily  unable  to earn their   livelihood   on account of infirmity, sickness or unemployment;</a:t>
            </a:r>
          </a:p>
          <a:p>
            <a:endParaRPr lang="en-US" sz="2000" dirty="0"/>
          </a:p>
          <a:p>
            <a:r>
              <a:rPr lang="en-US" sz="2000" dirty="0"/>
              <a:t>(e)  reduce disparity in the income and earnings of individuals, including persons in the various classes of the service of Pakistan; 1[ ]</a:t>
            </a:r>
          </a:p>
          <a:p>
            <a:endParaRPr lang="en-US" sz="2000" dirty="0"/>
          </a:p>
          <a:p>
            <a:r>
              <a:rPr lang="en-US" sz="2000" dirty="0"/>
              <a:t>(f)  eliminate </a:t>
            </a:r>
            <a:r>
              <a:rPr lang="en-US" sz="2000" dirty="0" err="1"/>
              <a:t>riba</a:t>
            </a:r>
            <a:r>
              <a:rPr lang="en-US" sz="2000" dirty="0"/>
              <a:t> as early as possible 1[ ; and ]</a:t>
            </a:r>
          </a:p>
          <a:p>
            <a:endParaRPr lang="en-US" sz="2000" dirty="0"/>
          </a:p>
          <a:p>
            <a:r>
              <a:rPr lang="en-US" sz="2000" dirty="0"/>
              <a:t>1[(g)      ensure that the shares of the Provinces in all Federal services, including autonomous bodies and corporations established by, or under the control of, the Federal Government, shall be secured and any omission in the allocation of the shares of the Provinces in the past shall be rectified.]</a:t>
            </a:r>
          </a:p>
          <a:p>
            <a:endParaRPr lang="en-US" sz="2000" dirty="0"/>
          </a:p>
        </p:txBody>
      </p:sp>
    </p:spTree>
    <p:extLst>
      <p:ext uri="{BB962C8B-B14F-4D97-AF65-F5344CB8AC3E}">
        <p14:creationId xmlns:p14="http://schemas.microsoft.com/office/powerpoint/2010/main" val="205301413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normAutofit fontScale="70000" lnSpcReduction="20000"/>
          </a:bodyPr>
          <a:lstStyle/>
          <a:p>
            <a:r>
              <a:rPr lang="en-US" b="1" dirty="0">
                <a:hlinkClick r:id="rId3"/>
              </a:rPr>
              <a:t>Our failure to </a:t>
            </a:r>
            <a:r>
              <a:rPr lang="en-US" b="1" dirty="0" smtClean="0">
                <a:hlinkClick r:id="rId3"/>
              </a:rPr>
              <a:t>educate</a:t>
            </a:r>
            <a:r>
              <a:rPr lang="en-US" b="1" dirty="0" smtClean="0"/>
              <a:t> daily Dawn by </a:t>
            </a:r>
            <a:r>
              <a:rPr lang="en-US" b="1" dirty="0" err="1" smtClean="0"/>
              <a:t>Miftah</a:t>
            </a:r>
            <a:r>
              <a:rPr lang="en-US" b="1" dirty="0" smtClean="0"/>
              <a:t> Ismail 22 December 2022</a:t>
            </a:r>
          </a:p>
          <a:p>
            <a:r>
              <a:rPr lang="en-US" b="1" dirty="0">
                <a:hlinkClick r:id="rId4"/>
              </a:rPr>
              <a:t>Education ‘reimagining</a:t>
            </a:r>
            <a:r>
              <a:rPr lang="en-US" b="1" dirty="0" smtClean="0">
                <a:hlinkClick r:id="rId4"/>
              </a:rPr>
              <a:t>’</a:t>
            </a:r>
            <a:r>
              <a:rPr lang="en-US" b="1" dirty="0" smtClean="0"/>
              <a:t> </a:t>
            </a:r>
            <a:r>
              <a:rPr lang="en-US" b="1" dirty="0"/>
              <a:t>daily Dawn by </a:t>
            </a:r>
            <a:r>
              <a:rPr lang="en-US" b="1" dirty="0" smtClean="0"/>
              <a:t> Faisal Bari</a:t>
            </a:r>
          </a:p>
          <a:p>
            <a:r>
              <a:rPr lang="en-US" dirty="0"/>
              <a:t>Destitute </a:t>
            </a:r>
            <a:r>
              <a:rPr lang="en-US" dirty="0" smtClean="0"/>
              <a:t>people, </a:t>
            </a:r>
            <a:r>
              <a:rPr lang="en-US" dirty="0"/>
              <a:t>DAWN  18th May 2013 </a:t>
            </a:r>
            <a:r>
              <a:rPr lang="en-US" dirty="0" smtClean="0"/>
              <a:t>)</a:t>
            </a:r>
          </a:p>
          <a:p>
            <a:r>
              <a:rPr lang="en-US" b="1" dirty="0">
                <a:hlinkClick r:id="rId5"/>
              </a:rPr>
              <a:t>Strengthening quality </a:t>
            </a:r>
            <a:r>
              <a:rPr lang="en-US" b="1" dirty="0" smtClean="0">
                <a:hlinkClick r:id="rId5"/>
              </a:rPr>
              <a:t>PHC</a:t>
            </a:r>
            <a:r>
              <a:rPr lang="en-US" b="1" dirty="0" smtClean="0"/>
              <a:t> 29</a:t>
            </a:r>
            <a:r>
              <a:rPr lang="en-US" b="1" baseline="30000" dirty="0" smtClean="0"/>
              <a:t>TH</a:t>
            </a:r>
            <a:r>
              <a:rPr lang="en-US" b="1" dirty="0" smtClean="0"/>
              <a:t> Dec 2023</a:t>
            </a:r>
          </a:p>
          <a:p>
            <a:r>
              <a:rPr lang="en-US" b="1" dirty="0" smtClean="0"/>
              <a:t>Dump all degrees ,Pervez </a:t>
            </a:r>
            <a:r>
              <a:rPr lang="en-US" b="1" dirty="0" err="1" smtClean="0"/>
              <a:t>Hoodbhoy</a:t>
            </a:r>
            <a:r>
              <a:rPr lang="en-US" b="1" dirty="0" smtClean="0"/>
              <a:t> Daily Dawn December 9, 2023</a:t>
            </a:r>
          </a:p>
          <a:p>
            <a:r>
              <a:rPr lang="en-US" b="1" dirty="0">
                <a:hlinkClick r:id="rId6"/>
              </a:rPr>
              <a:t>Health and </a:t>
            </a:r>
            <a:r>
              <a:rPr lang="en-US" b="1" dirty="0" smtClean="0">
                <a:hlinkClick r:id="rId6"/>
              </a:rPr>
              <a:t>manifestos</a:t>
            </a:r>
            <a:r>
              <a:rPr lang="en-US" b="1" dirty="0" smtClean="0"/>
              <a:t> 9</a:t>
            </a:r>
            <a:r>
              <a:rPr lang="en-US" b="1" baseline="30000" dirty="0" smtClean="0"/>
              <a:t>th</a:t>
            </a:r>
            <a:r>
              <a:rPr lang="en-US" b="1" dirty="0" smtClean="0"/>
              <a:t> Feb 2024 Dawn </a:t>
            </a:r>
          </a:p>
          <a:p>
            <a:r>
              <a:rPr lang="en-US" b="1" dirty="0" smtClean="0"/>
              <a:t>Education emergency </a:t>
            </a:r>
            <a:r>
              <a:rPr lang="en-US" b="1" dirty="0" smtClean="0">
                <a:hlinkClick r:id="rId7"/>
              </a:rPr>
              <a:t>https</a:t>
            </a:r>
            <a:r>
              <a:rPr lang="en-US" b="1" dirty="0">
                <a:hlinkClick r:id="rId7"/>
              </a:rPr>
              <a:t>://</a:t>
            </a:r>
            <a:r>
              <a:rPr lang="en-US" b="1" dirty="0" smtClean="0">
                <a:hlinkClick r:id="rId7"/>
              </a:rPr>
              <a:t>www.dawn.com/news/1832621/education-emergency</a:t>
            </a:r>
            <a:r>
              <a:rPr lang="en-US" b="1" dirty="0" smtClean="0"/>
              <a:t>  </a:t>
            </a:r>
          </a:p>
          <a:p>
            <a:r>
              <a:rPr lang="en-US" b="1" dirty="0">
                <a:hlinkClick r:id="rId8"/>
              </a:rPr>
              <a:t>https://</a:t>
            </a:r>
            <a:r>
              <a:rPr lang="en-US" b="1" dirty="0" smtClean="0">
                <a:hlinkClick r:id="rId8"/>
              </a:rPr>
              <a:t>www.dawn.com/news/1845326</a:t>
            </a:r>
            <a:r>
              <a:rPr lang="en-US" b="1" dirty="0" smtClean="0"/>
              <a:t> </a:t>
            </a:r>
          </a:p>
          <a:p>
            <a:r>
              <a:rPr lang="en-US" b="1" dirty="0" smtClean="0"/>
              <a:t>Bottom  of </a:t>
            </a:r>
            <a:r>
              <a:rPr lang="en-US" b="1" dirty="0"/>
              <a:t>the </a:t>
            </a:r>
            <a:r>
              <a:rPr lang="en-US" b="1" dirty="0" smtClean="0"/>
              <a:t>pile by Faisal Bari Dawn , July 19. 2024 </a:t>
            </a:r>
            <a:endParaRPr lang="en-US" b="1" dirty="0"/>
          </a:p>
          <a:p>
            <a:endParaRPr lang="en-US" dirty="0"/>
          </a:p>
          <a:p>
            <a:endParaRPr lang="en-US" b="1" dirty="0"/>
          </a:p>
          <a:p>
            <a:endParaRPr lang="en-US" b="1" dirty="0" smtClean="0"/>
          </a:p>
          <a:p>
            <a:endParaRPr lang="en-US" b="1" dirty="0" smtClean="0"/>
          </a:p>
          <a:p>
            <a:endParaRPr lang="en-US" b="1" dirty="0"/>
          </a:p>
          <a:p>
            <a:endParaRPr lang="en-US" dirty="0"/>
          </a:p>
        </p:txBody>
      </p:sp>
    </p:spTree>
    <p:extLst>
      <p:ext uri="{BB962C8B-B14F-4D97-AF65-F5344CB8AC3E}">
        <p14:creationId xmlns:p14="http://schemas.microsoft.com/office/powerpoint/2010/main" val="334633841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 name="Shape 74"/>
          <p:cNvSpPr/>
          <p:nvPr/>
        </p:nvSpPr>
        <p:spPr>
          <a:xfrm>
            <a:off x="2912517" y="2860476"/>
            <a:ext cx="3396760" cy="810795"/>
          </a:xfrm>
          <a:prstGeom prst="rect">
            <a:avLst/>
          </a:prstGeom>
          <a:ln w="12700">
            <a:miter lim="400000"/>
          </a:ln>
          <a:extLst>
            <a:ext uri="{C572A759-6A51-4108-AA02-DFA0A04FC94B}">
              <ma14:wrappingTextBoxFlag xmlns="" xmlns:ma14="http://schemas.microsoft.com/office/mac/drawingml/2011/main" val="1"/>
            </a:ext>
          </a:extLst>
        </p:spPr>
        <p:txBody>
          <a:bodyPr wrap="none" lIns="35717" tIns="35717" rIns="35717" bIns="35717" anchor="ctr">
            <a:spAutoFit/>
          </a:bodyPr>
          <a:lstStyle>
            <a:lvl1pPr>
              <a:defRPr sz="6800" b="1">
                <a:solidFill>
                  <a:srgbClr val="308B16"/>
                </a:solidFill>
              </a:defRPr>
            </a:lvl1pPr>
          </a:lstStyle>
          <a:p>
            <a:pPr lvl="0">
              <a:defRPr sz="1800" b="0">
                <a:solidFill>
                  <a:srgbClr val="000000"/>
                </a:solidFill>
              </a:defRPr>
            </a:pPr>
            <a:r>
              <a:rPr sz="4800" dirty="0" smtClean="0"/>
              <a:t>Thank </a:t>
            </a:r>
            <a:r>
              <a:rPr sz="4800" dirty="0"/>
              <a:t>you</a:t>
            </a:r>
            <a:r>
              <a:rPr sz="4800" dirty="0" smtClean="0"/>
              <a:t>!</a:t>
            </a:r>
            <a:endParaRPr lang="en-US" sz="4800" dirty="0" smtClean="0"/>
          </a:p>
        </p:txBody>
      </p:sp>
      <p:sp>
        <p:nvSpPr>
          <p:cNvPr id="3" name="Rectangle 2"/>
          <p:cNvSpPr/>
          <p:nvPr/>
        </p:nvSpPr>
        <p:spPr>
          <a:xfrm>
            <a:off x="3505200" y="4191000"/>
            <a:ext cx="5257800" cy="1219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Email</a:t>
            </a:r>
            <a:r>
              <a:rPr lang="en-US" dirty="0" smtClean="0">
                <a:solidFill>
                  <a:srgbClr val="FF0000"/>
                </a:solidFill>
              </a:rPr>
              <a:t>: </a:t>
            </a:r>
            <a:r>
              <a:rPr lang="en-US" dirty="0" smtClean="0">
                <a:solidFill>
                  <a:srgbClr val="FF0000"/>
                </a:solidFill>
                <a:hlinkClick r:id="rId2"/>
              </a:rPr>
              <a:t>alibabakhel@hotmail.com</a:t>
            </a:r>
            <a:endParaRPr lang="en-US" dirty="0" smtClean="0">
              <a:solidFill>
                <a:srgbClr val="FF0000"/>
              </a:solidFill>
            </a:endParaRPr>
          </a:p>
          <a:p>
            <a:pPr algn="ctr"/>
            <a:endParaRPr lang="en-US" dirty="0" smtClean="0"/>
          </a:p>
          <a:p>
            <a:pPr algn="ctr"/>
            <a:r>
              <a:rPr lang="en-US" dirty="0" smtClean="0"/>
              <a:t>X: </a:t>
            </a:r>
            <a:r>
              <a:rPr lang="en-US" sz="2000" dirty="0" smtClean="0">
                <a:solidFill>
                  <a:srgbClr val="FF0000"/>
                </a:solidFill>
              </a:rPr>
              <a:t>@alibabakhel</a:t>
            </a:r>
            <a:endParaRPr lang="en-US" sz="2000" dirty="0">
              <a:solidFill>
                <a:srgbClr val="FF0000"/>
              </a:solidFill>
            </a:endParaRPr>
          </a:p>
        </p:txBody>
      </p:sp>
    </p:spTree>
    <p:extLst>
      <p:ext uri="{BB962C8B-B14F-4D97-AF65-F5344CB8AC3E}">
        <p14:creationId xmlns:p14="http://schemas.microsoft.com/office/powerpoint/2010/main" val="1371620103"/>
      </p:ext>
    </p:extLst>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Right to health</a:t>
            </a:r>
            <a:endParaRPr lang="en-US" dirty="0"/>
          </a:p>
        </p:txBody>
      </p:sp>
      <p:sp>
        <p:nvSpPr>
          <p:cNvPr id="3" name="Content Placeholder 2"/>
          <p:cNvSpPr>
            <a:spLocks noGrp="1"/>
          </p:cNvSpPr>
          <p:nvPr>
            <p:ph idx="1"/>
          </p:nvPr>
        </p:nvSpPr>
        <p:spPr/>
        <p:txBody>
          <a:bodyPr/>
          <a:lstStyle/>
          <a:p>
            <a:pPr algn="just"/>
            <a:r>
              <a:rPr lang="en-US" dirty="0"/>
              <a:t>T</a:t>
            </a:r>
            <a:r>
              <a:rPr lang="en-US" dirty="0" smtClean="0"/>
              <a:t>he </a:t>
            </a:r>
            <a:r>
              <a:rPr lang="en-US" dirty="0"/>
              <a:t>right to health is associated with the right to life (Article 9) and the right to dignity (Article 14), as there is no life and dignity if human health is not protected</a:t>
            </a:r>
            <a:r>
              <a:rPr lang="en-US" dirty="0" smtClean="0"/>
              <a:t>.</a:t>
            </a:r>
          </a:p>
          <a:p>
            <a:pPr algn="just"/>
            <a:r>
              <a:rPr lang="en-US" dirty="0"/>
              <a:t> Article 37 is titled ‘Promotion of social justice and eradication of social evils’.</a:t>
            </a:r>
          </a:p>
        </p:txBody>
      </p:sp>
    </p:spTree>
    <p:extLst>
      <p:ext uri="{BB962C8B-B14F-4D97-AF65-F5344CB8AC3E}">
        <p14:creationId xmlns:p14="http://schemas.microsoft.com/office/powerpoint/2010/main" val="338297481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T</a:t>
            </a:r>
            <a:r>
              <a:rPr lang="en-US" b="1" dirty="0" smtClean="0"/>
              <a:t>he </a:t>
            </a:r>
            <a:r>
              <a:rPr lang="en-US" b="1" dirty="0"/>
              <a:t>Lady Health Worker (LHW) Programme </a:t>
            </a:r>
            <a:endParaRPr lang="en-US" dirty="0"/>
          </a:p>
        </p:txBody>
      </p:sp>
      <p:sp>
        <p:nvSpPr>
          <p:cNvPr id="3" name="Content Placeholder 2"/>
          <p:cNvSpPr>
            <a:spLocks noGrp="1"/>
          </p:cNvSpPr>
          <p:nvPr>
            <p:ph idx="1"/>
          </p:nvPr>
        </p:nvSpPr>
        <p:spPr/>
        <p:txBody>
          <a:bodyPr>
            <a:normAutofit fontScale="25000" lnSpcReduction="20000"/>
          </a:bodyPr>
          <a:lstStyle/>
          <a:p>
            <a:r>
              <a:rPr lang="en-US" sz="8000" dirty="0" smtClean="0"/>
              <a:t>30 years old</a:t>
            </a:r>
          </a:p>
          <a:p>
            <a:r>
              <a:rPr lang="en-US" sz="8000" dirty="0"/>
              <a:t>D</a:t>
            </a:r>
            <a:r>
              <a:rPr lang="en-US" sz="8000" dirty="0" smtClean="0"/>
              <a:t>esigned </a:t>
            </a:r>
            <a:r>
              <a:rPr lang="en-US" sz="8000" dirty="0"/>
              <a:t>to tackle a specific set of issues, which required direct access to women in households</a:t>
            </a:r>
            <a:r>
              <a:rPr lang="en-US" sz="8000" dirty="0" smtClean="0"/>
              <a:t>.</a:t>
            </a:r>
          </a:p>
          <a:p>
            <a:r>
              <a:rPr lang="en-US" sz="8000" dirty="0" smtClean="0"/>
              <a:t>Started with 10000 LHWs  , reached figure of 85000 </a:t>
            </a:r>
          </a:p>
          <a:p>
            <a:r>
              <a:rPr lang="en-US" sz="8000" dirty="0" smtClean="0"/>
              <a:t>T</a:t>
            </a:r>
            <a:r>
              <a:rPr lang="en-US" sz="8000" dirty="0"/>
              <a:t>here were no smartphones in the early 1990s, and today mobile phone ownership is at 90pc in Pakistan (of which around 60pc are smartphone users). </a:t>
            </a:r>
            <a:endParaRPr lang="en-US" sz="8000" dirty="0" smtClean="0"/>
          </a:p>
          <a:p>
            <a:r>
              <a:rPr lang="en-US" sz="8000" dirty="0"/>
              <a:t>Assessments conducted between 1999-2002 revealed that there were significant improvements in the health status of communities in LHWs catchment areas as compared to communities where no LHWs were present. These included substantive increases in vaccination rates for children, in family planning/ contraceptive prevalence rates, improvements in preventive healthcare (nutrition, breastfeeding), lower childhood </a:t>
            </a:r>
            <a:r>
              <a:rPr lang="en-US" sz="8000" dirty="0" err="1"/>
              <a:t>diarrhoea</a:t>
            </a:r>
            <a:r>
              <a:rPr lang="en-US" sz="8000" dirty="0"/>
              <a:t> rates, and higher numbers of deliveries at local facilities.</a:t>
            </a:r>
            <a:endParaRPr lang="en-US" sz="8000" dirty="0" smtClean="0"/>
          </a:p>
          <a:p>
            <a:endParaRPr lang="en-US" sz="8000" dirty="0"/>
          </a:p>
          <a:p>
            <a:endParaRPr lang="en-US" sz="8000" dirty="0" smtClean="0"/>
          </a:p>
          <a:p>
            <a:endParaRPr lang="en-US" sz="8000" dirty="0"/>
          </a:p>
          <a:p>
            <a:endParaRPr lang="en-US" sz="8000" dirty="0" smtClean="0"/>
          </a:p>
          <a:p>
            <a:endParaRPr lang="en-US" sz="8000" dirty="0"/>
          </a:p>
          <a:p>
            <a:endParaRPr lang="en-US" dirty="0" smtClean="0"/>
          </a:p>
          <a:p>
            <a:endParaRPr lang="en-US" dirty="0"/>
          </a:p>
          <a:p>
            <a:endParaRPr lang="en-US" dirty="0" smtClean="0">
              <a:hlinkClick r:id="rId2"/>
            </a:endParaRPr>
          </a:p>
          <a:p>
            <a:r>
              <a:rPr lang="en-US" dirty="0" smtClean="0">
                <a:hlinkClick r:id="rId2"/>
              </a:rPr>
              <a:t>https</a:t>
            </a:r>
            <a:r>
              <a:rPr lang="en-US" dirty="0">
                <a:hlinkClick r:id="rId2"/>
              </a:rPr>
              <a:t>://</a:t>
            </a:r>
            <a:r>
              <a:rPr lang="en-US" dirty="0" smtClean="0">
                <a:hlinkClick r:id="rId2"/>
              </a:rPr>
              <a:t>www.dawn.com/news/1822900/revisiting-lhw-programme</a:t>
            </a:r>
            <a:r>
              <a:rPr lang="en-US" dirty="0" smtClean="0"/>
              <a:t> </a:t>
            </a:r>
            <a:endParaRPr lang="en-US" dirty="0"/>
          </a:p>
        </p:txBody>
      </p:sp>
    </p:spTree>
    <p:extLst>
      <p:ext uri="{BB962C8B-B14F-4D97-AF65-F5344CB8AC3E}">
        <p14:creationId xmlns:p14="http://schemas.microsoft.com/office/powerpoint/2010/main" val="34224775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Literacy</a:t>
            </a:r>
          </a:p>
        </p:txBody>
      </p:sp>
      <p:sp>
        <p:nvSpPr>
          <p:cNvPr id="3" name="Content Placeholder 2"/>
          <p:cNvSpPr>
            <a:spLocks noGrp="1"/>
          </p:cNvSpPr>
          <p:nvPr>
            <p:ph sz="half" idx="1"/>
          </p:nvPr>
        </p:nvSpPr>
        <p:spPr>
          <a:xfrm>
            <a:off x="457200" y="1600200"/>
            <a:ext cx="2514600" cy="4525963"/>
          </a:xfrm>
        </p:spPr>
        <p:txBody>
          <a:bodyPr>
            <a:normAutofit fontScale="85000" lnSpcReduction="20000"/>
          </a:bodyPr>
          <a:lstStyle/>
          <a:p>
            <a:pPr algn="just"/>
            <a:r>
              <a:rPr lang="en-US" sz="3300" dirty="0"/>
              <a:t>“A person was treated as literate if he could read a newspaper or a journal and could write a simple letter in any language.”</a:t>
            </a:r>
          </a:p>
          <a:p>
            <a:pPr algn="just"/>
            <a:r>
              <a:rPr lang="en-US" sz="3300" dirty="0"/>
              <a:t>(1998)</a:t>
            </a:r>
          </a:p>
          <a:p>
            <a:pPr algn="just"/>
            <a:endParaRPr lang="en-US" dirty="0"/>
          </a:p>
        </p:txBody>
      </p:sp>
      <p:sp>
        <p:nvSpPr>
          <p:cNvPr id="4" name="Content Placeholder 3"/>
          <p:cNvSpPr>
            <a:spLocks noGrp="1"/>
          </p:cNvSpPr>
          <p:nvPr>
            <p:ph sz="half" idx="2"/>
          </p:nvPr>
        </p:nvSpPr>
        <p:spPr>
          <a:xfrm>
            <a:off x="6019800" y="1600200"/>
            <a:ext cx="2667000" cy="4525963"/>
          </a:xfrm>
        </p:spPr>
        <p:txBody>
          <a:bodyPr>
            <a:normAutofit fontScale="85000" lnSpcReduction="20000"/>
          </a:bodyPr>
          <a:lstStyle/>
          <a:p>
            <a:pPr algn="just"/>
            <a:r>
              <a:rPr lang="en-US" dirty="0"/>
              <a:t>Literacy is the ability to identify, </a:t>
            </a:r>
            <a:r>
              <a:rPr lang="en-US" dirty="0">
                <a:solidFill>
                  <a:srgbClr val="FF0000"/>
                </a:solidFill>
              </a:rPr>
              <a:t>understand,</a:t>
            </a:r>
            <a:r>
              <a:rPr lang="en-US" dirty="0"/>
              <a:t> </a:t>
            </a:r>
            <a:r>
              <a:rPr lang="en-US" dirty="0">
                <a:solidFill>
                  <a:srgbClr val="FF0000"/>
                </a:solidFill>
              </a:rPr>
              <a:t>interpret,</a:t>
            </a:r>
            <a:r>
              <a:rPr lang="en-US" dirty="0"/>
              <a:t> create, communicate and compute, using printed and written (and visual) materials associated with varying context</a:t>
            </a:r>
            <a:r>
              <a:rPr lang="en-US" dirty="0" smtClean="0"/>
              <a:t>.</a:t>
            </a:r>
          </a:p>
          <a:p>
            <a:pPr marL="0" indent="0" algn="just">
              <a:buNone/>
            </a:pPr>
            <a:r>
              <a:rPr lang="en-US" dirty="0" smtClean="0"/>
              <a:t>(UNESCO)</a:t>
            </a:r>
            <a:endParaRPr lang="en-US" dirty="0"/>
          </a:p>
          <a:p>
            <a:pPr algn="just"/>
            <a:endParaRPr lang="en-US" dirty="0"/>
          </a:p>
        </p:txBody>
      </p:sp>
      <p:sp>
        <p:nvSpPr>
          <p:cNvPr id="5" name="Rectangle 4"/>
          <p:cNvSpPr/>
          <p:nvPr/>
        </p:nvSpPr>
        <p:spPr>
          <a:xfrm>
            <a:off x="3276600" y="1391920"/>
            <a:ext cx="2819400" cy="50292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defRPr/>
            </a:pPr>
            <a:r>
              <a:rPr lang="en-US" dirty="0"/>
              <a:t>“</a:t>
            </a:r>
            <a:r>
              <a:rPr lang="en-US" sz="2400" dirty="0"/>
              <a:t>Ability to read and understand simple text in any language from a newspaper or magazine, write a simple letter and perform basic mathematical calculation (</a:t>
            </a:r>
            <a:r>
              <a:rPr lang="en-US" sz="2400" dirty="0" err="1"/>
              <a:t>ie</a:t>
            </a:r>
            <a:r>
              <a:rPr lang="en-US" sz="2400" dirty="0"/>
              <a:t>, counting and addition/subtraction).” (2017)</a:t>
            </a:r>
          </a:p>
          <a:p>
            <a:endParaRPr lang="en-US" dirty="0"/>
          </a:p>
        </p:txBody>
      </p:sp>
    </p:spTree>
    <p:extLst>
      <p:ext uri="{BB962C8B-B14F-4D97-AF65-F5344CB8AC3E}">
        <p14:creationId xmlns:p14="http://schemas.microsoft.com/office/powerpoint/2010/main" val="113086799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Population </a:t>
            </a:r>
            <a:endParaRPr lang="en-US" dirty="0"/>
          </a:p>
        </p:txBody>
      </p:sp>
      <p:sp>
        <p:nvSpPr>
          <p:cNvPr id="3" name="Content Placeholder 2"/>
          <p:cNvSpPr>
            <a:spLocks noGrp="1"/>
          </p:cNvSpPr>
          <p:nvPr>
            <p:ph idx="1"/>
          </p:nvPr>
        </p:nvSpPr>
        <p:spPr/>
        <p:txBody>
          <a:bodyPr>
            <a:normAutofit fontScale="92500" lnSpcReduction="10000"/>
          </a:bodyPr>
          <a:lstStyle/>
          <a:p>
            <a:pPr algn="just"/>
            <a:r>
              <a:rPr lang="en-US" b="1" dirty="0"/>
              <a:t>our country’s population has officially surpassed the 240 million mark — an increase of 33.8m people since the previous census in </a:t>
            </a:r>
            <a:r>
              <a:rPr lang="en-US" b="1" dirty="0" smtClean="0"/>
              <a:t>2017.</a:t>
            </a:r>
          </a:p>
          <a:p>
            <a:pPr algn="just"/>
            <a:r>
              <a:rPr lang="en-US" b="1" dirty="0" smtClean="0"/>
              <a:t>The </a:t>
            </a:r>
            <a:r>
              <a:rPr lang="en-US" b="1" dirty="0"/>
              <a:t>growth rate jumped from 2.4 %</a:t>
            </a:r>
            <a:r>
              <a:rPr lang="en-US" b="1" dirty="0" smtClean="0"/>
              <a:t> </a:t>
            </a:r>
            <a:r>
              <a:rPr lang="en-US" b="1" dirty="0"/>
              <a:t>in 2017 to </a:t>
            </a:r>
            <a:r>
              <a:rPr lang="en-US" b="1" dirty="0" smtClean="0"/>
              <a:t>2.55 % in 2023</a:t>
            </a:r>
          </a:p>
          <a:p>
            <a:pPr algn="just"/>
            <a:r>
              <a:rPr lang="en-US" dirty="0"/>
              <a:t>India’s growth rate in 2023 was 1.10pc, Nepal’s 1.25pc, Bangladesh 1.26pc, and Sri Lanka a mere 0.83pc</a:t>
            </a:r>
            <a:r>
              <a:rPr lang="en-US" dirty="0" smtClean="0"/>
              <a:t>.</a:t>
            </a:r>
          </a:p>
          <a:p>
            <a:pPr algn="just"/>
            <a:r>
              <a:rPr lang="en-US" dirty="0" smtClean="0"/>
              <a:t>Source (</a:t>
            </a:r>
            <a:r>
              <a:rPr lang="en-US" b="1" dirty="0">
                <a:hlinkClick r:id="rId2"/>
              </a:rPr>
              <a:t>Gender and </a:t>
            </a:r>
            <a:r>
              <a:rPr lang="en-US" b="1" dirty="0" smtClean="0">
                <a:hlinkClick r:id="rId2"/>
              </a:rPr>
              <a:t>population</a:t>
            </a:r>
            <a:r>
              <a:rPr lang="en-US" b="1" dirty="0" smtClean="0"/>
              <a:t>, </a:t>
            </a:r>
            <a:r>
              <a:rPr lang="en-US" b="1" dirty="0" err="1" smtClean="0"/>
              <a:t>Nida</a:t>
            </a:r>
            <a:r>
              <a:rPr lang="en-US" b="1" dirty="0" smtClean="0"/>
              <a:t> </a:t>
            </a:r>
            <a:r>
              <a:rPr lang="en-US" b="1" dirty="0" err="1" smtClean="0"/>
              <a:t>Kirmani</a:t>
            </a:r>
            <a:r>
              <a:rPr lang="en-US" b="1" dirty="0" smtClean="0"/>
              <a:t>, Dawn )</a:t>
            </a:r>
            <a:endParaRPr lang="en-US" b="1" dirty="0"/>
          </a:p>
          <a:p>
            <a:pPr algn="just"/>
            <a:endParaRPr lang="en-US" dirty="0"/>
          </a:p>
        </p:txBody>
      </p:sp>
    </p:spTree>
    <p:extLst>
      <p:ext uri="{BB962C8B-B14F-4D97-AF65-F5344CB8AC3E}">
        <p14:creationId xmlns:p14="http://schemas.microsoft.com/office/powerpoint/2010/main" val="18258085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3"/>
          </a:solidFill>
        </p:spPr>
        <p:txBody>
          <a:bodyPr/>
          <a:lstStyle/>
          <a:p>
            <a:r>
              <a:rPr lang="en-US" dirty="0" smtClean="0"/>
              <a:t>Education</a:t>
            </a:r>
            <a:endParaRPr lang="en-US" dirty="0"/>
          </a:p>
        </p:txBody>
      </p:sp>
      <p:sp>
        <p:nvSpPr>
          <p:cNvPr id="3" name="Content Placeholder 2"/>
          <p:cNvSpPr>
            <a:spLocks noGrp="1"/>
          </p:cNvSpPr>
          <p:nvPr>
            <p:ph sz="half" idx="1"/>
          </p:nvPr>
        </p:nvSpPr>
        <p:spPr/>
        <p:txBody>
          <a:bodyPr>
            <a:normAutofit fontScale="62500" lnSpcReduction="20000"/>
          </a:bodyPr>
          <a:lstStyle/>
          <a:p>
            <a:pPr algn="just"/>
            <a:r>
              <a:rPr lang="en-US" dirty="0" smtClean="0"/>
              <a:t>(30 million  </a:t>
            </a:r>
            <a:r>
              <a:rPr lang="en-US" b="1" dirty="0" smtClean="0">
                <a:solidFill>
                  <a:srgbClr val="FF0000"/>
                </a:solidFill>
              </a:rPr>
              <a:t>out of schoo</a:t>
            </a:r>
            <a:r>
              <a:rPr lang="en-US" dirty="0" smtClean="0"/>
              <a:t>l-12 Jan 2018 Education, Justice &amp; Change)  Faisal Bari</a:t>
            </a:r>
          </a:p>
          <a:p>
            <a:pPr algn="just"/>
            <a:r>
              <a:rPr lang="en-US" dirty="0" smtClean="0"/>
              <a:t>According to Govt estimates about 22 million children are still </a:t>
            </a:r>
            <a:r>
              <a:rPr lang="en-US" b="1" dirty="0" smtClean="0">
                <a:solidFill>
                  <a:srgbClr val="FF0000"/>
                </a:solidFill>
              </a:rPr>
              <a:t>out of schools.</a:t>
            </a:r>
            <a:r>
              <a:rPr lang="en-US" dirty="0" smtClean="0"/>
              <a:t>(Can education for all work – by Faisal Bari )</a:t>
            </a:r>
          </a:p>
          <a:p>
            <a:pPr algn="just"/>
            <a:r>
              <a:rPr lang="en-US" dirty="0" smtClean="0"/>
              <a:t>Pakistan </a:t>
            </a:r>
            <a:r>
              <a:rPr lang="en-US" dirty="0"/>
              <a:t>lagged behind in achieving the “</a:t>
            </a:r>
            <a:r>
              <a:rPr lang="en-US" u="sng" dirty="0"/>
              <a:t>Education for All goal</a:t>
            </a:r>
            <a:r>
              <a:rPr lang="en-US" b="1" dirty="0">
                <a:solidFill>
                  <a:srgbClr val="FF0000"/>
                </a:solidFill>
              </a:rPr>
              <a:t>”(EFA)</a:t>
            </a:r>
          </a:p>
          <a:p>
            <a:pPr algn="just"/>
            <a:r>
              <a:rPr lang="en-US" dirty="0"/>
              <a:t>UNESCO rates in Pakistan </a:t>
            </a:r>
            <a:r>
              <a:rPr lang="en-US" u="sng" dirty="0"/>
              <a:t>lower</a:t>
            </a:r>
            <a:r>
              <a:rPr lang="en-US" dirty="0"/>
              <a:t> EFA development Index(EDI)</a:t>
            </a:r>
          </a:p>
          <a:p>
            <a:pPr algn="just"/>
            <a:endParaRPr lang="en-US" dirty="0"/>
          </a:p>
          <a:p>
            <a:endParaRPr lang="en-US" dirty="0"/>
          </a:p>
        </p:txBody>
      </p:sp>
      <p:sp>
        <p:nvSpPr>
          <p:cNvPr id="4" name="Content Placeholder 3"/>
          <p:cNvSpPr>
            <a:spLocks noGrp="1"/>
          </p:cNvSpPr>
          <p:nvPr>
            <p:ph sz="half" idx="2"/>
          </p:nvPr>
        </p:nvSpPr>
        <p:spPr/>
        <p:txBody>
          <a:bodyPr>
            <a:normAutofit fontScale="62500" lnSpcReduction="20000"/>
          </a:bodyPr>
          <a:lstStyle/>
          <a:p>
            <a:pPr algn="just"/>
            <a:r>
              <a:rPr lang="en-US" dirty="0" smtClean="0"/>
              <a:t>When there were </a:t>
            </a:r>
            <a:r>
              <a:rPr lang="en-US" dirty="0"/>
              <a:t>170 degree-awarding institutions in Pakistan, </a:t>
            </a:r>
            <a:r>
              <a:rPr lang="en-US" dirty="0" smtClean="0"/>
              <a:t>1.3 </a:t>
            </a:r>
            <a:r>
              <a:rPr lang="en-US" dirty="0"/>
              <a:t>million students </a:t>
            </a:r>
            <a:r>
              <a:rPr lang="en-US" dirty="0" smtClean="0"/>
              <a:t>were </a:t>
            </a:r>
            <a:r>
              <a:rPr lang="en-US" dirty="0"/>
              <a:t>enrolled</a:t>
            </a:r>
            <a:r>
              <a:rPr lang="en-US" dirty="0" smtClean="0"/>
              <a:t>.(Eco Survey of Pak)</a:t>
            </a:r>
          </a:p>
          <a:p>
            <a:pPr algn="just"/>
            <a:r>
              <a:rPr lang="en-US" dirty="0">
                <a:solidFill>
                  <a:srgbClr val="FF0000"/>
                </a:solidFill>
              </a:rPr>
              <a:t>Public expenditure</a:t>
            </a:r>
            <a:r>
              <a:rPr lang="en-US" dirty="0"/>
              <a:t> on education is estimated at </a:t>
            </a:r>
            <a:r>
              <a:rPr lang="en-US" dirty="0" smtClean="0"/>
              <a:t>2.2 to 2.4 </a:t>
            </a:r>
            <a:r>
              <a:rPr lang="en-US" dirty="0"/>
              <a:t>per cent of GDP</a:t>
            </a:r>
            <a:r>
              <a:rPr lang="en-US" dirty="0" smtClean="0"/>
              <a:t>.</a:t>
            </a:r>
          </a:p>
          <a:p>
            <a:pPr algn="just"/>
            <a:r>
              <a:rPr lang="en-US" dirty="0" smtClean="0"/>
              <a:t>During last 14 years  provinces doubled the budget but students learning did not improve</a:t>
            </a:r>
          </a:p>
          <a:p>
            <a:pPr algn="just"/>
            <a:r>
              <a:rPr lang="en-US" dirty="0" smtClean="0"/>
              <a:t>Punjab Primary Schools 37000</a:t>
            </a:r>
          </a:p>
          <a:p>
            <a:pPr algn="just"/>
            <a:r>
              <a:rPr lang="en-US" dirty="0"/>
              <a:t>A</a:t>
            </a:r>
            <a:r>
              <a:rPr lang="en-US" dirty="0" smtClean="0"/>
              <a:t>lmost </a:t>
            </a:r>
            <a:r>
              <a:rPr lang="en-US" dirty="0"/>
              <a:t>four in 10 Pakistanis remain </a:t>
            </a:r>
            <a:r>
              <a:rPr lang="en-US" dirty="0" smtClean="0"/>
              <a:t>illiterate (</a:t>
            </a:r>
            <a:r>
              <a:rPr lang="en-US" b="1" dirty="0">
                <a:hlinkClick r:id="rId3"/>
              </a:rPr>
              <a:t>Our failure to </a:t>
            </a:r>
            <a:r>
              <a:rPr lang="en-US" b="1" dirty="0" smtClean="0">
                <a:hlinkClick r:id="rId3"/>
              </a:rPr>
              <a:t>educate</a:t>
            </a:r>
            <a:r>
              <a:rPr lang="en-US" b="1" dirty="0" smtClean="0"/>
              <a:t>)</a:t>
            </a:r>
          </a:p>
          <a:p>
            <a:pPr algn="just"/>
            <a:r>
              <a:rPr lang="en-US" dirty="0">
                <a:solidFill>
                  <a:srgbClr val="FF0000"/>
                </a:solidFill>
              </a:rPr>
              <a:t>Accessibility to higher education </a:t>
            </a:r>
            <a:r>
              <a:rPr lang="en-US" dirty="0"/>
              <a:t>in Pakistan is about 8 %, lower than Ghana (9 % and Cameroon 11%). Source: HEC: A case of devolution gone AWAY BY Syed SHAHZAD Raza</a:t>
            </a:r>
          </a:p>
          <a:p>
            <a:pPr algn="just"/>
            <a:endParaRPr lang="en-US" b="1" dirty="0"/>
          </a:p>
          <a:p>
            <a:pPr algn="just"/>
            <a:endParaRPr lang="en-US" dirty="0" smtClean="0"/>
          </a:p>
          <a:p>
            <a:pPr algn="just"/>
            <a:endParaRPr lang="en-US" dirty="0"/>
          </a:p>
        </p:txBody>
      </p:sp>
    </p:spTree>
    <p:extLst>
      <p:ext uri="{BB962C8B-B14F-4D97-AF65-F5344CB8AC3E}">
        <p14:creationId xmlns:p14="http://schemas.microsoft.com/office/powerpoint/2010/main" val="32235686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3"/>
          </a:solidFill>
        </p:spPr>
        <p:txBody>
          <a:bodyPr/>
          <a:lstStyle/>
          <a:p>
            <a:r>
              <a:rPr lang="en-US" dirty="0" smtClean="0"/>
              <a:t>Education</a:t>
            </a:r>
            <a:endParaRPr lang="en-US" dirty="0"/>
          </a:p>
        </p:txBody>
      </p:sp>
      <p:sp>
        <p:nvSpPr>
          <p:cNvPr id="3" name="Content Placeholder 2"/>
          <p:cNvSpPr>
            <a:spLocks noGrp="1"/>
          </p:cNvSpPr>
          <p:nvPr>
            <p:ph sz="half" idx="1"/>
          </p:nvPr>
        </p:nvSpPr>
        <p:spPr/>
        <p:txBody>
          <a:bodyPr>
            <a:normAutofit fontScale="77500" lnSpcReduction="20000"/>
          </a:bodyPr>
          <a:lstStyle/>
          <a:p>
            <a:pPr algn="just"/>
            <a:r>
              <a:rPr lang="en-US" dirty="0" smtClean="0"/>
              <a:t>Rise of </a:t>
            </a:r>
            <a:r>
              <a:rPr lang="en-US" u="sng" dirty="0" smtClean="0"/>
              <a:t>low paid private schools</a:t>
            </a:r>
          </a:p>
          <a:p>
            <a:pPr algn="just"/>
            <a:r>
              <a:rPr lang="en-US" dirty="0" smtClean="0"/>
              <a:t>50000 private schools (year 2005)</a:t>
            </a:r>
          </a:p>
          <a:p>
            <a:pPr algn="just"/>
            <a:r>
              <a:rPr lang="en-US" dirty="0"/>
              <a:t>68000 Private  schools (2018) </a:t>
            </a:r>
            <a:endParaRPr lang="en-US" dirty="0" smtClean="0"/>
          </a:p>
          <a:p>
            <a:pPr algn="just"/>
            <a:r>
              <a:rPr lang="en-US" dirty="0" smtClean="0"/>
              <a:t>137000 Private Schools  ( EMK. Global Australia 2024)</a:t>
            </a:r>
          </a:p>
          <a:p>
            <a:pPr algn="just"/>
            <a:r>
              <a:rPr lang="en-US" dirty="0" smtClean="0"/>
              <a:t>Public-private sectors</a:t>
            </a:r>
          </a:p>
          <a:p>
            <a:pPr algn="just"/>
            <a:r>
              <a:rPr lang="en-US" dirty="0" smtClean="0"/>
              <a:t>Relationship between price &amp; quality needs to be examined</a:t>
            </a:r>
          </a:p>
          <a:p>
            <a:pPr algn="just"/>
            <a:r>
              <a:rPr lang="en-US" b="1" dirty="0"/>
              <a:t>Corruption</a:t>
            </a:r>
            <a:r>
              <a:rPr lang="en-US" dirty="0"/>
              <a:t> in all tiers of education</a:t>
            </a:r>
          </a:p>
          <a:p>
            <a:pPr algn="just"/>
            <a:r>
              <a:rPr lang="en-US" dirty="0"/>
              <a:t>For poor folk Private education is </a:t>
            </a:r>
            <a:r>
              <a:rPr lang="en-US" u="sng" dirty="0"/>
              <a:t>far reaching  </a:t>
            </a:r>
          </a:p>
          <a:p>
            <a:pPr algn="just"/>
            <a:endParaRPr lang="en-US" dirty="0"/>
          </a:p>
        </p:txBody>
      </p:sp>
      <p:sp>
        <p:nvSpPr>
          <p:cNvPr id="4" name="Content Placeholder 3"/>
          <p:cNvSpPr>
            <a:spLocks noGrp="1"/>
          </p:cNvSpPr>
          <p:nvPr>
            <p:ph sz="half" idx="2"/>
          </p:nvPr>
        </p:nvSpPr>
        <p:spPr/>
        <p:txBody>
          <a:bodyPr>
            <a:normAutofit fontScale="77500" lnSpcReduction="20000"/>
          </a:bodyPr>
          <a:lstStyle/>
          <a:p>
            <a:pPr algn="just"/>
            <a:r>
              <a:rPr lang="en-US" dirty="0" smtClean="0"/>
              <a:t>Will enrolment alone work?</a:t>
            </a:r>
          </a:p>
          <a:p>
            <a:pPr algn="just"/>
            <a:r>
              <a:rPr lang="en-US" dirty="0" smtClean="0"/>
              <a:t>Cost of public sector school is higher</a:t>
            </a:r>
          </a:p>
          <a:p>
            <a:pPr algn="just"/>
            <a:r>
              <a:rPr lang="en-US" dirty="0" smtClean="0"/>
              <a:t>Public sector schools pay high salaries to the teachers</a:t>
            </a:r>
          </a:p>
          <a:p>
            <a:pPr algn="just"/>
            <a:r>
              <a:rPr lang="en-US" dirty="0"/>
              <a:t>800000 teachers in public sector schools(Source: Education emergency by </a:t>
            </a:r>
            <a:r>
              <a:rPr lang="en-US" dirty="0" err="1">
                <a:hlinkClick r:id="rId3"/>
              </a:rPr>
              <a:t>Hadia</a:t>
            </a:r>
            <a:r>
              <a:rPr lang="en-US" dirty="0">
                <a:hlinkClick r:id="rId3"/>
              </a:rPr>
              <a:t> Shaukat</a:t>
            </a:r>
            <a:r>
              <a:rPr lang="en-US" dirty="0"/>
              <a:t> Dawn)</a:t>
            </a:r>
          </a:p>
          <a:p>
            <a:pPr algn="just"/>
            <a:r>
              <a:rPr lang="en-US" dirty="0"/>
              <a:t>43 % of public sector school teachers never attended any training  (Source: Education emergency by </a:t>
            </a:r>
            <a:r>
              <a:rPr lang="en-US" dirty="0" err="1">
                <a:hlinkClick r:id="rId3"/>
              </a:rPr>
              <a:t>Hadia</a:t>
            </a:r>
            <a:r>
              <a:rPr lang="en-US" dirty="0">
                <a:hlinkClick r:id="rId3"/>
              </a:rPr>
              <a:t> Shaukat</a:t>
            </a:r>
            <a:r>
              <a:rPr lang="en-US" dirty="0"/>
              <a:t> Dawn)</a:t>
            </a:r>
          </a:p>
          <a:p>
            <a:pPr algn="just"/>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3"/>
          </a:solidFill>
        </p:spPr>
        <p:txBody>
          <a:bodyPr/>
          <a:lstStyle/>
          <a:p>
            <a:r>
              <a:rPr lang="en-US" dirty="0" smtClean="0"/>
              <a:t>Importance of Education</a:t>
            </a:r>
            <a:endParaRPr lang="en-US" dirty="0"/>
          </a:p>
        </p:txBody>
      </p:sp>
      <p:sp>
        <p:nvSpPr>
          <p:cNvPr id="3" name="Content Placeholder 2"/>
          <p:cNvSpPr>
            <a:spLocks noGrp="1"/>
          </p:cNvSpPr>
          <p:nvPr>
            <p:ph idx="1"/>
          </p:nvPr>
        </p:nvSpPr>
        <p:spPr>
          <a:xfrm>
            <a:off x="457200" y="1600200"/>
            <a:ext cx="8229600" cy="4953000"/>
          </a:xfrm>
        </p:spPr>
        <p:txBody>
          <a:bodyPr>
            <a:normAutofit lnSpcReduction="10000"/>
          </a:bodyPr>
          <a:lstStyle/>
          <a:p>
            <a:pPr algn="just"/>
            <a:r>
              <a:rPr lang="en-US" dirty="0" smtClean="0"/>
              <a:t>Important factor for </a:t>
            </a:r>
            <a:r>
              <a:rPr lang="en-US" u="sng" dirty="0" smtClean="0"/>
              <a:t>DEVELOPMENT</a:t>
            </a:r>
          </a:p>
          <a:p>
            <a:pPr algn="just"/>
            <a:r>
              <a:rPr lang="en-US" dirty="0"/>
              <a:t>Builds the </a:t>
            </a:r>
            <a:r>
              <a:rPr lang="en-US" b="1" dirty="0" smtClean="0"/>
              <a:t>nation</a:t>
            </a:r>
            <a:endParaRPr lang="en-US" u="sng" dirty="0" smtClean="0"/>
          </a:p>
          <a:p>
            <a:pPr algn="just"/>
            <a:r>
              <a:rPr lang="en-US" dirty="0" smtClean="0"/>
              <a:t>Enhances human </a:t>
            </a:r>
            <a:r>
              <a:rPr lang="en-US" u="sng" dirty="0" smtClean="0"/>
              <a:t>status</a:t>
            </a:r>
          </a:p>
          <a:p>
            <a:pPr algn="just"/>
            <a:r>
              <a:rPr lang="en-US" u="sng" dirty="0" smtClean="0"/>
              <a:t>Continuous </a:t>
            </a:r>
            <a:r>
              <a:rPr lang="en-US" dirty="0" smtClean="0"/>
              <a:t>&amp; life long process</a:t>
            </a:r>
          </a:p>
          <a:p>
            <a:pPr algn="just"/>
            <a:r>
              <a:rPr lang="en-US" dirty="0" smtClean="0"/>
              <a:t>Precious &amp; permanent </a:t>
            </a:r>
            <a:r>
              <a:rPr lang="en-US" u="sng" dirty="0" smtClean="0"/>
              <a:t>property</a:t>
            </a:r>
          </a:p>
          <a:p>
            <a:pPr algn="just"/>
            <a:r>
              <a:rPr lang="en-US" dirty="0" smtClean="0"/>
              <a:t>Instrumental to bring </a:t>
            </a:r>
            <a:r>
              <a:rPr lang="en-US" u="sng" dirty="0" smtClean="0"/>
              <a:t>positive change</a:t>
            </a:r>
          </a:p>
          <a:p>
            <a:pPr algn="just"/>
            <a:r>
              <a:rPr lang="en-US" dirty="0" smtClean="0"/>
              <a:t>However our educational system </a:t>
            </a:r>
            <a:r>
              <a:rPr lang="en-US" u="sng" dirty="0" smtClean="0"/>
              <a:t>failed to prepare the youth for challenges </a:t>
            </a:r>
          </a:p>
          <a:p>
            <a:pPr algn="just"/>
            <a:r>
              <a:rPr lang="en-US" dirty="0" smtClean="0"/>
              <a:t>Without education no nation can </a:t>
            </a:r>
            <a:r>
              <a:rPr lang="en-US" u="sng" dirty="0" smtClean="0"/>
              <a:t>COMPETE</a:t>
            </a:r>
          </a:p>
          <a:p>
            <a:pPr algn="just"/>
            <a:endParaRPr lang="en-US" u="sng" dirty="0" smtClean="0"/>
          </a:p>
          <a:p>
            <a:pPr algn="just"/>
            <a:endParaRPr lang="en-US" u="sng" dirty="0" smtClean="0"/>
          </a:p>
          <a:p>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3"/>
          </a:solidFill>
        </p:spPr>
        <p:txBody>
          <a:bodyPr/>
          <a:lstStyle/>
          <a:p>
            <a:pPr algn="just"/>
            <a:r>
              <a:rPr lang="en-US" dirty="0" smtClean="0"/>
              <a:t>Enrolment </a:t>
            </a:r>
            <a:r>
              <a:rPr lang="en-US" dirty="0"/>
              <a:t>rate in primary schools</a:t>
            </a:r>
          </a:p>
        </p:txBody>
      </p:sp>
      <p:sp>
        <p:nvSpPr>
          <p:cNvPr id="3" name="Content Placeholder 2"/>
          <p:cNvSpPr>
            <a:spLocks noGrp="1"/>
          </p:cNvSpPr>
          <p:nvPr>
            <p:ph idx="1"/>
          </p:nvPr>
        </p:nvSpPr>
        <p:spPr/>
        <p:txBody>
          <a:bodyPr>
            <a:normAutofit/>
          </a:bodyPr>
          <a:lstStyle/>
          <a:p>
            <a:pPr algn="just"/>
            <a:r>
              <a:rPr lang="en-US" dirty="0"/>
              <a:t>In 2020, our net enrolment rate in primary schools was </a:t>
            </a:r>
            <a:r>
              <a:rPr lang="en-US" dirty="0" smtClean="0"/>
              <a:t> </a:t>
            </a:r>
            <a:r>
              <a:rPr lang="en-US" u="sng" dirty="0"/>
              <a:t>64 %</a:t>
            </a:r>
            <a:r>
              <a:rPr lang="en-US" u="sng" dirty="0" smtClean="0"/>
              <a:t> </a:t>
            </a:r>
            <a:r>
              <a:rPr lang="en-US" dirty="0"/>
              <a:t>— down from </a:t>
            </a:r>
            <a:r>
              <a:rPr lang="en-US" u="sng" dirty="0" smtClean="0"/>
              <a:t>67 %</a:t>
            </a:r>
            <a:r>
              <a:rPr lang="en-US" dirty="0" smtClean="0"/>
              <a:t> </a:t>
            </a:r>
            <a:r>
              <a:rPr lang="en-US" dirty="0"/>
              <a:t>in </a:t>
            </a:r>
            <a:r>
              <a:rPr lang="en-US" dirty="0" smtClean="0"/>
              <a:t>2015.</a:t>
            </a:r>
          </a:p>
          <a:p>
            <a:pPr algn="just"/>
            <a:r>
              <a:rPr lang="en-US" dirty="0" smtClean="0"/>
              <a:t>Punjab &amp; </a:t>
            </a:r>
            <a:r>
              <a:rPr lang="en-US" dirty="0"/>
              <a:t>Balochistan maintained </a:t>
            </a:r>
            <a:r>
              <a:rPr lang="en-US" dirty="0" smtClean="0"/>
              <a:t> </a:t>
            </a:r>
            <a:r>
              <a:rPr lang="en-US" dirty="0"/>
              <a:t>ratios at </a:t>
            </a:r>
            <a:r>
              <a:rPr lang="en-US" dirty="0" smtClean="0"/>
              <a:t>70 &amp; 56 % </a:t>
            </a:r>
            <a:r>
              <a:rPr lang="en-US" dirty="0"/>
              <a:t>respectively. </a:t>
            </a:r>
            <a:endParaRPr lang="en-US" dirty="0" smtClean="0"/>
          </a:p>
          <a:p>
            <a:pPr algn="just"/>
            <a:r>
              <a:rPr lang="en-US" dirty="0" smtClean="0"/>
              <a:t>Sindh’s net </a:t>
            </a:r>
            <a:r>
              <a:rPr lang="en-US" dirty="0"/>
              <a:t>enrolment </a:t>
            </a:r>
            <a:r>
              <a:rPr lang="en-US" dirty="0" smtClean="0"/>
              <a:t>went </a:t>
            </a:r>
            <a:r>
              <a:rPr lang="en-US" dirty="0"/>
              <a:t>down from </a:t>
            </a:r>
            <a:r>
              <a:rPr lang="en-US" dirty="0" smtClean="0"/>
              <a:t>61% </a:t>
            </a:r>
            <a:r>
              <a:rPr lang="en-US" dirty="0"/>
              <a:t>to </a:t>
            </a:r>
            <a:r>
              <a:rPr lang="en-US" dirty="0" smtClean="0"/>
              <a:t>55% &amp; </a:t>
            </a:r>
            <a:r>
              <a:rPr lang="en-US" dirty="0"/>
              <a:t>KP’s ratio (even excluding the former tribal agencies) went down from </a:t>
            </a:r>
            <a:r>
              <a:rPr lang="en-US" dirty="0" smtClean="0"/>
              <a:t>71  % </a:t>
            </a:r>
            <a:r>
              <a:rPr lang="en-US" dirty="0"/>
              <a:t>to </a:t>
            </a:r>
            <a:r>
              <a:rPr lang="en-US" dirty="0" smtClean="0"/>
              <a:t>66%.</a:t>
            </a:r>
          </a:p>
          <a:p>
            <a:pPr algn="just"/>
            <a:r>
              <a:rPr lang="en-US" dirty="0" smtClean="0"/>
              <a:t>Reference : </a:t>
            </a:r>
            <a:r>
              <a:rPr lang="en-US" b="1" dirty="0">
                <a:hlinkClick r:id="rId3"/>
              </a:rPr>
              <a:t>Our failure to </a:t>
            </a:r>
            <a:r>
              <a:rPr lang="en-US" b="1" dirty="0" smtClean="0">
                <a:hlinkClick r:id="rId3"/>
              </a:rPr>
              <a:t>educate</a:t>
            </a:r>
            <a:r>
              <a:rPr lang="en-US" b="1" dirty="0" smtClean="0"/>
              <a:t>)</a:t>
            </a:r>
            <a:endParaRPr lang="en-US" b="1" dirty="0"/>
          </a:p>
          <a:p>
            <a:pPr algn="just"/>
            <a:endParaRPr lang="en-US" dirty="0"/>
          </a:p>
          <a:p>
            <a:pPr algn="just"/>
            <a:endParaRPr lang="en-US" dirty="0"/>
          </a:p>
        </p:txBody>
      </p:sp>
    </p:spTree>
    <p:extLst>
      <p:ext uri="{BB962C8B-B14F-4D97-AF65-F5344CB8AC3E}">
        <p14:creationId xmlns:p14="http://schemas.microsoft.com/office/powerpoint/2010/main" val="63838095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3"/>
          </a:solidFill>
        </p:spPr>
        <p:txBody>
          <a:bodyPr/>
          <a:lstStyle/>
          <a:p>
            <a:r>
              <a:rPr lang="en-US" dirty="0"/>
              <a:t>Education in Pakistan</a:t>
            </a:r>
          </a:p>
        </p:txBody>
      </p:sp>
      <p:sp>
        <p:nvSpPr>
          <p:cNvPr id="3" name="Content Placeholder 2"/>
          <p:cNvSpPr>
            <a:spLocks noGrp="1"/>
          </p:cNvSpPr>
          <p:nvPr>
            <p:ph idx="1"/>
          </p:nvPr>
        </p:nvSpPr>
        <p:spPr/>
        <p:txBody>
          <a:bodyPr>
            <a:normAutofit fontScale="92500" lnSpcReduction="10000"/>
          </a:bodyPr>
          <a:lstStyle/>
          <a:p>
            <a:pPr algn="just"/>
            <a:r>
              <a:rPr lang="en-US" dirty="0"/>
              <a:t>Universities failed to produce planners, developers, decision makers  &amp; implementers </a:t>
            </a:r>
          </a:p>
          <a:p>
            <a:pPr algn="just"/>
            <a:r>
              <a:rPr lang="en-US" dirty="0"/>
              <a:t>No Pakistani university is included in </a:t>
            </a:r>
            <a:r>
              <a:rPr lang="en-US" dirty="0">
                <a:solidFill>
                  <a:srgbClr val="FF0000"/>
                </a:solidFill>
              </a:rPr>
              <a:t>100</a:t>
            </a:r>
            <a:r>
              <a:rPr lang="en-US" dirty="0"/>
              <a:t> top universities of the world</a:t>
            </a:r>
          </a:p>
          <a:p>
            <a:pPr algn="just"/>
            <a:r>
              <a:rPr lang="en-US" u="sng" dirty="0" smtClean="0"/>
              <a:t>Medium</a:t>
            </a:r>
            <a:r>
              <a:rPr lang="en-US" dirty="0" smtClean="0"/>
              <a:t> of education</a:t>
            </a:r>
          </a:p>
          <a:p>
            <a:pPr algn="just"/>
            <a:r>
              <a:rPr lang="en-US" dirty="0" smtClean="0"/>
              <a:t>Gender </a:t>
            </a:r>
            <a:r>
              <a:rPr lang="en-US" u="sng" dirty="0" smtClean="0"/>
              <a:t>discrimination</a:t>
            </a:r>
          </a:p>
          <a:p>
            <a:pPr algn="just"/>
            <a:r>
              <a:rPr lang="en-US" dirty="0" smtClean="0"/>
              <a:t>Lack of </a:t>
            </a:r>
            <a:r>
              <a:rPr lang="en-US" b="1" dirty="0" smtClean="0"/>
              <a:t>technical education</a:t>
            </a:r>
          </a:p>
          <a:p>
            <a:pPr algn="just"/>
            <a:r>
              <a:rPr lang="en-US" dirty="0" smtClean="0"/>
              <a:t>Opportunities open for participation in </a:t>
            </a:r>
            <a:r>
              <a:rPr lang="en-US" u="sng" dirty="0" smtClean="0"/>
              <a:t>general education</a:t>
            </a:r>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20148</TotalTime>
  <Words>3741</Words>
  <Application>Microsoft Office PowerPoint</Application>
  <PresentationFormat>On-screen Show (4:3)</PresentationFormat>
  <Paragraphs>390</Paragraphs>
  <Slides>40</Slides>
  <Notes>18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40</vt:i4>
      </vt:variant>
    </vt:vector>
  </HeadingPairs>
  <TitlesOfParts>
    <vt:vector size="44" baseType="lpstr">
      <vt:lpstr>Arial</vt:lpstr>
      <vt:lpstr>Calibri</vt:lpstr>
      <vt:lpstr>Wingdings</vt:lpstr>
      <vt:lpstr>Office Theme</vt:lpstr>
      <vt:lpstr>Social Problems of Pakistan</vt:lpstr>
      <vt:lpstr>Education</vt:lpstr>
      <vt:lpstr>PowerPoint Presentation</vt:lpstr>
      <vt:lpstr>Literacy</vt:lpstr>
      <vt:lpstr>Education</vt:lpstr>
      <vt:lpstr>Education</vt:lpstr>
      <vt:lpstr>Importance of Education</vt:lpstr>
      <vt:lpstr>Enrolment rate in primary schools</vt:lpstr>
      <vt:lpstr>Education in Pakistan</vt:lpstr>
      <vt:lpstr>Issues</vt:lpstr>
      <vt:lpstr>Issues</vt:lpstr>
      <vt:lpstr>Issues</vt:lpstr>
      <vt:lpstr>18th Constitutional Amendment (2010)  &amp; Higher Education</vt:lpstr>
      <vt:lpstr>Education </vt:lpstr>
      <vt:lpstr> Education emergency </vt:lpstr>
      <vt:lpstr>National Education Policies</vt:lpstr>
      <vt:lpstr>National Education Policies</vt:lpstr>
      <vt:lpstr>Universities</vt:lpstr>
      <vt:lpstr>Merit based recruitment </vt:lpstr>
      <vt:lpstr>Recommendations</vt:lpstr>
      <vt:lpstr>Health </vt:lpstr>
      <vt:lpstr>Health</vt:lpstr>
      <vt:lpstr>Financing health</vt:lpstr>
      <vt:lpstr>Financing health</vt:lpstr>
      <vt:lpstr>Health indicators in Pakistan</vt:lpstr>
      <vt:lpstr>Health indicators in Pakistan</vt:lpstr>
      <vt:lpstr>Poor health</vt:lpstr>
      <vt:lpstr>Health </vt:lpstr>
      <vt:lpstr>Sustainable Development Goals</vt:lpstr>
      <vt:lpstr> Maternal health  </vt:lpstr>
      <vt:lpstr>MDG #1 Eradicate Extreme Poverty &amp; Hunger</vt:lpstr>
      <vt:lpstr>Poverty</vt:lpstr>
      <vt:lpstr>38.  Promotion of social and economic well-being of the people.</vt:lpstr>
      <vt:lpstr>ZAKAT</vt:lpstr>
      <vt:lpstr>38.  Promotion of social and economic well-being of the people.</vt:lpstr>
      <vt:lpstr>References</vt:lpstr>
      <vt:lpstr>PowerPoint Presentation</vt:lpstr>
      <vt:lpstr>Right to health</vt:lpstr>
      <vt:lpstr>The Lady Health Worker (LHW) Programme </vt:lpstr>
      <vt:lpstr>Population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Social Problems of Pakistan</dc:title>
  <dc:creator>MABK</dc:creator>
  <cp:lastModifiedBy>ali babakhel</cp:lastModifiedBy>
  <cp:revision>398</cp:revision>
  <dcterms:created xsi:type="dcterms:W3CDTF">2015-08-22T18:55:33Z</dcterms:created>
  <dcterms:modified xsi:type="dcterms:W3CDTF">2025-07-31T15:09:55Z</dcterms:modified>
</cp:coreProperties>
</file>