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74" r:id="rId3"/>
    <p:sldId id="278" r:id="rId4"/>
    <p:sldId id="279" r:id="rId5"/>
    <p:sldId id="280" r:id="rId6"/>
    <p:sldId id="281" r:id="rId7"/>
    <p:sldId id="282" r:id="rId8"/>
    <p:sldId id="277" r:id="rId9"/>
    <p:sldId id="288" r:id="rId10"/>
    <p:sldId id="289" r:id="rId11"/>
    <p:sldId id="290" r:id="rId12"/>
    <p:sldId id="291" r:id="rId13"/>
    <p:sldId id="292" r:id="rId14"/>
    <p:sldId id="293" r:id="rId15"/>
    <p:sldId id="294" r:id="rId16"/>
    <p:sldId id="295" r:id="rId17"/>
    <p:sldId id="296" r:id="rId18"/>
    <p:sldId id="297" r:id="rId19"/>
    <p:sldId id="29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853" autoAdjust="0"/>
    <p:restoredTop sz="94660"/>
  </p:normalViewPr>
  <p:slideViewPr>
    <p:cSldViewPr>
      <p:cViewPr varScale="1">
        <p:scale>
          <a:sx n="81" d="100"/>
          <a:sy n="81" d="100"/>
        </p:scale>
        <p:origin x="149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B21BFF1-4D97-4588-A0E1-F3EF955C796F}" type="datetimeFigureOut">
              <a:rPr lang="en-US" smtClean="0"/>
              <a:pPr/>
              <a:t>3/28/2026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7BD47E-72ED-498C-AFBA-2DED91A6E45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21BFF1-4D97-4588-A0E1-F3EF955C796F}" type="datetimeFigureOut">
              <a:rPr lang="en-US" smtClean="0"/>
              <a:pPr/>
              <a:t>3/28/2026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7BD47E-72ED-498C-AFBA-2DED91A6E45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21BFF1-4D97-4588-A0E1-F3EF955C796F}" type="datetimeFigureOut">
              <a:rPr lang="en-US" smtClean="0"/>
              <a:pPr/>
              <a:t>3/28/2026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7BD47E-72ED-498C-AFBA-2DED91A6E45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21BFF1-4D97-4588-A0E1-F3EF955C796F}" type="datetimeFigureOut">
              <a:rPr lang="en-US" smtClean="0"/>
              <a:pPr/>
              <a:t>3/28/2026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7BD47E-72ED-498C-AFBA-2DED91A6E45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21BFF1-4D97-4588-A0E1-F3EF955C796F}" type="datetimeFigureOut">
              <a:rPr lang="en-US" smtClean="0"/>
              <a:pPr/>
              <a:t>3/28/2026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7BD47E-72ED-498C-AFBA-2DED91A6E45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B21BFF1-4D97-4588-A0E1-F3EF955C796F}" type="datetimeFigureOut">
              <a:rPr lang="en-US" smtClean="0"/>
              <a:pPr/>
              <a:t>3/28/2026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7BD47E-72ED-498C-AFBA-2DED91A6E45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B21BFF1-4D97-4588-A0E1-F3EF955C796F}" type="datetimeFigureOut">
              <a:rPr lang="en-US" smtClean="0"/>
              <a:pPr/>
              <a:t>3/28/2026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7BD47E-72ED-498C-AFBA-2DED91A6E45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21BFF1-4D97-4588-A0E1-F3EF955C796F}" type="datetimeFigureOut">
              <a:rPr lang="en-US" smtClean="0"/>
              <a:pPr/>
              <a:t>3/28/2026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7BD47E-72ED-498C-AFBA-2DED91A6E45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21BFF1-4D97-4588-A0E1-F3EF955C796F}" type="datetimeFigureOut">
              <a:rPr lang="en-US" smtClean="0"/>
              <a:pPr/>
              <a:t>3/28/2026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7BD47E-72ED-498C-AFBA-2DED91A6E45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21BFF1-4D97-4588-A0E1-F3EF955C796F}" type="datetimeFigureOut">
              <a:rPr lang="en-US" smtClean="0"/>
              <a:pPr/>
              <a:t>3/28/2026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7BD47E-72ED-498C-AFBA-2DED91A6E45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21BFF1-4D97-4588-A0E1-F3EF955C796F}" type="datetimeFigureOut">
              <a:rPr lang="en-US" smtClean="0"/>
              <a:pPr/>
              <a:t>3/28/2026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7BD47E-72ED-498C-AFBA-2DED91A6E45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21BFF1-4D97-4588-A0E1-F3EF955C796F}" type="datetimeFigureOut">
              <a:rPr lang="en-US" smtClean="0"/>
              <a:pPr/>
              <a:t>3/28/2026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7BD47E-72ED-498C-AFBA-2DED91A6E45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295400"/>
            <a:ext cx="8610600" cy="3992562"/>
          </a:xfrm>
        </p:spPr>
        <p:txBody>
          <a:bodyPr>
            <a:normAutofit/>
          </a:bodyPr>
          <a:lstStyle/>
          <a:p>
            <a:r>
              <a:rPr lang="en-US" b="1" dirty="0" smtClean="0">
                <a:solidFill>
                  <a:srgbClr val="FF0000"/>
                </a:solidFill>
              </a:rPr>
              <a:t>The sum of three consecutive odd number is 273. What are the three odd numbers?          </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6400800"/>
          </a:xfrm>
        </p:spPr>
        <p:txBody>
          <a:bodyPr anchor="t">
            <a:normAutofit/>
          </a:bodyPr>
          <a:lstStyle/>
          <a:p>
            <a:pPr algn="l"/>
            <a:r>
              <a:rPr lang="en-US" sz="3100" b="1" dirty="0" smtClean="0">
                <a:solidFill>
                  <a:srgbClr val="FF0000"/>
                </a:solidFill>
              </a:rPr>
              <a:t>Age Problems: </a:t>
            </a:r>
            <a:br>
              <a:rPr lang="en-US" sz="3100" b="1" dirty="0" smtClean="0">
                <a:solidFill>
                  <a:srgbClr val="FF0000"/>
                </a:solidFill>
              </a:rPr>
            </a:br>
            <a:r>
              <a:rPr lang="en-US" sz="3100" dirty="0" smtClean="0"/>
              <a:t/>
            </a:r>
            <a:br>
              <a:rPr lang="en-US" sz="3100" dirty="0" smtClean="0"/>
            </a:br>
            <a:r>
              <a:rPr lang="en-US" sz="3100" dirty="0" smtClean="0"/>
              <a:t>Q1. Ali is 28years older than </a:t>
            </a:r>
            <a:r>
              <a:rPr lang="en-US" sz="3100" dirty="0" err="1" smtClean="0"/>
              <a:t>Basit</a:t>
            </a:r>
            <a:r>
              <a:rPr lang="en-US" sz="3100" dirty="0" smtClean="0"/>
              <a:t>. In 6years, Ali will be twice as old as </a:t>
            </a:r>
            <a:r>
              <a:rPr lang="en-US" sz="3100" dirty="0" err="1" smtClean="0"/>
              <a:t>Basit</a:t>
            </a:r>
            <a:r>
              <a:rPr lang="en-US" sz="3100" dirty="0" smtClean="0"/>
              <a:t>. Find the present age of each. </a:t>
            </a:r>
            <a:br>
              <a:rPr lang="en-US" sz="3100" dirty="0" smtClean="0"/>
            </a:br>
            <a:r>
              <a:rPr lang="en-US" sz="3100" dirty="0" smtClean="0"/>
              <a:t/>
            </a:r>
            <a:br>
              <a:rPr lang="en-US" sz="3100" dirty="0" smtClean="0"/>
            </a:br>
            <a:r>
              <a:rPr lang="en-US" sz="3100" dirty="0" smtClean="0"/>
              <a:t>Q2. Ayesha is 4 years older than </a:t>
            </a:r>
            <a:r>
              <a:rPr lang="en-US" sz="3100" dirty="0" err="1" smtClean="0"/>
              <a:t>Asif</a:t>
            </a:r>
            <a:r>
              <a:rPr lang="en-US" sz="3100" dirty="0" smtClean="0"/>
              <a:t>. Five years ago, the sum of their ages was 48. Their present ages are?</a:t>
            </a:r>
            <a:br>
              <a:rPr lang="en-US" sz="3100" dirty="0" smtClean="0"/>
            </a:br>
            <a:r>
              <a:rPr lang="en-US" sz="3100" dirty="0" smtClean="0"/>
              <a:t/>
            </a:r>
            <a:br>
              <a:rPr lang="en-US" sz="3100" dirty="0" smtClean="0"/>
            </a:br>
            <a:r>
              <a:rPr lang="en-US" sz="3100" dirty="0" smtClean="0"/>
              <a:t>Q3. </a:t>
            </a:r>
            <a:r>
              <a:rPr lang="en-US" sz="3100" dirty="0" err="1" smtClean="0"/>
              <a:t>Rabia’s</a:t>
            </a:r>
            <a:r>
              <a:rPr lang="en-US" sz="3100" dirty="0" smtClean="0"/>
              <a:t> age is twice that of </a:t>
            </a:r>
            <a:r>
              <a:rPr lang="en-US" sz="3100" dirty="0" err="1" smtClean="0"/>
              <a:t>Afsha’s</a:t>
            </a:r>
            <a:r>
              <a:rPr lang="en-US" sz="3100" dirty="0" smtClean="0"/>
              <a:t>. Five years ago, </a:t>
            </a:r>
            <a:r>
              <a:rPr lang="en-US" sz="3100" dirty="0" err="1" smtClean="0"/>
              <a:t>Rabia</a:t>
            </a:r>
            <a:r>
              <a:rPr lang="en-US" sz="3100" dirty="0" smtClean="0"/>
              <a:t> was three times older than </a:t>
            </a:r>
            <a:r>
              <a:rPr lang="en-US" sz="3100" dirty="0" err="1" smtClean="0"/>
              <a:t>Afsha</a:t>
            </a:r>
            <a:r>
              <a:rPr lang="en-US" sz="3100" dirty="0" smtClean="0"/>
              <a:t>. Find the ages of both.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763000" cy="6324600"/>
          </a:xfrm>
        </p:spPr>
        <p:txBody>
          <a:bodyPr anchor="t">
            <a:normAutofit/>
          </a:bodyPr>
          <a:lstStyle/>
          <a:p>
            <a:pPr lvl="0" algn="l"/>
            <a:r>
              <a:rPr lang="en-US" sz="2800" dirty="0" smtClean="0"/>
              <a:t/>
            </a:r>
            <a:br>
              <a:rPr lang="en-US" sz="2800" dirty="0" smtClean="0"/>
            </a:br>
            <a:r>
              <a:rPr lang="en-US" sz="2800" dirty="0"/>
              <a:t/>
            </a:r>
            <a:br>
              <a:rPr lang="en-US" sz="2800" dirty="0"/>
            </a:br>
            <a:r>
              <a:rPr lang="en-US" sz="2800" dirty="0" smtClean="0"/>
              <a:t>Q4</a:t>
            </a:r>
            <a:r>
              <a:rPr lang="en-US" sz="2800" dirty="0" smtClean="0"/>
              <a:t>. A father is three times as old as his son, and his daughter is 3 years younger than his son, If the sum of all three ages 3 years ago was 63 years, find the present age of the father. </a:t>
            </a:r>
            <a:br>
              <a:rPr lang="en-US" sz="2800" dirty="0" smtClean="0"/>
            </a:br>
            <a:r>
              <a:rPr lang="en-US" sz="2800" dirty="0" smtClean="0"/>
              <a:t/>
            </a:r>
            <a:br>
              <a:rPr lang="en-US" sz="2800" dirty="0" smtClean="0"/>
            </a:br>
            <a:r>
              <a:rPr lang="en-US" sz="2800" dirty="0" smtClean="0"/>
              <a:t>Q5. A man is 24years older than his son. In two years, his age will be twice the age of his son. The present age of his son is? </a:t>
            </a:r>
            <a:br>
              <a:rPr lang="en-US" sz="2800" dirty="0" smtClean="0"/>
            </a:br>
            <a:r>
              <a:rPr lang="en-US" sz="2800" dirty="0" smtClean="0"/>
              <a:t/>
            </a:r>
            <a:br>
              <a:rPr lang="en-US" sz="2800" dirty="0" smtClean="0"/>
            </a:br>
            <a:r>
              <a:rPr lang="en-US" sz="2800" dirty="0" smtClean="0"/>
              <a:t>Q6. Rashid is 7years older than </a:t>
            </a:r>
            <a:r>
              <a:rPr lang="en-US" sz="2800" dirty="0" err="1" smtClean="0"/>
              <a:t>Sajid</a:t>
            </a:r>
            <a:r>
              <a:rPr lang="en-US" sz="2800" dirty="0" smtClean="0"/>
              <a:t> and the ratio between the ages of </a:t>
            </a:r>
            <a:r>
              <a:rPr lang="en-US" sz="2800" dirty="0" err="1" smtClean="0"/>
              <a:t>Sajid</a:t>
            </a:r>
            <a:r>
              <a:rPr lang="en-US" sz="2800" dirty="0" smtClean="0"/>
              <a:t> and Rashid is 7:9. Find the age of Rashid. </a:t>
            </a: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txBody>
          <a:bodyPr anchor="t">
            <a:normAutofit fontScale="90000"/>
          </a:bodyPr>
          <a:lstStyle/>
          <a:p>
            <a:pPr lvl="0" algn="l"/>
            <a:r>
              <a:rPr lang="en-US" sz="2700" dirty="0" smtClean="0"/>
              <a:t/>
            </a:r>
            <a:br>
              <a:rPr lang="en-US" sz="2700" dirty="0" smtClean="0"/>
            </a:br>
            <a:r>
              <a:rPr lang="en-US" sz="2700" dirty="0" smtClean="0"/>
              <a:t>A </a:t>
            </a:r>
            <a:r>
              <a:rPr lang="en-US" sz="2700" dirty="0" smtClean="0"/>
              <a:t>is now 34years old, and B is 4 years old. In how many years will A be twice as old as B. </a:t>
            </a:r>
            <a:br>
              <a:rPr lang="en-US" sz="2700" dirty="0" smtClean="0"/>
            </a:br>
            <a:r>
              <a:rPr lang="en-US" sz="2700" dirty="0" smtClean="0"/>
              <a:t/>
            </a:r>
            <a:br>
              <a:rPr lang="en-US" sz="2700" dirty="0" smtClean="0"/>
            </a:br>
            <a:r>
              <a:rPr lang="en-US" sz="2400" dirty="0" smtClean="0"/>
              <a:t> The sum of the ages of John and Marry is 32. Four years ago, John was twice as old as Marry. Find the present age of each. </a:t>
            </a:r>
            <a:r>
              <a:rPr lang="en-US" sz="2700" dirty="0" smtClean="0"/>
              <a:t/>
            </a:r>
            <a:br>
              <a:rPr lang="en-US" sz="2700" dirty="0" smtClean="0"/>
            </a:br>
            <a:r>
              <a:rPr lang="en-US" sz="2700" dirty="0" smtClean="0"/>
              <a:t/>
            </a:r>
            <a:br>
              <a:rPr lang="en-US" sz="2700" dirty="0" smtClean="0"/>
            </a:br>
            <a:r>
              <a:rPr lang="en-US" sz="2700" dirty="0" smtClean="0"/>
              <a:t>Sara’s mother is 6 times old than Sara, where as her brother Ali is twice as old as Sara. In three years’ time the sum of their age will be 72. How old are Sara, Ali and their mother? (CSS)</a:t>
            </a:r>
            <a:br>
              <a:rPr lang="en-US" sz="2700" dirty="0" smtClean="0"/>
            </a:br>
            <a:r>
              <a:rPr lang="en-US" sz="2700" dirty="0" smtClean="0"/>
              <a:t/>
            </a:r>
            <a:br>
              <a:rPr lang="en-US" sz="2700" dirty="0" smtClean="0"/>
            </a:br>
            <a:r>
              <a:rPr lang="en-US" sz="2700" dirty="0" smtClean="0"/>
              <a:t>The sum of ages of 5 children born at the interval of 3 years is 50years. What is the age of the youngest child? </a:t>
            </a:r>
            <a:br>
              <a:rPr lang="en-US" sz="2700" dirty="0" smtClean="0"/>
            </a:br>
            <a:r>
              <a:rPr lang="en-US" sz="2700" dirty="0" smtClean="0"/>
              <a:t/>
            </a:r>
            <a:br>
              <a:rPr lang="en-US" sz="2700" dirty="0" smtClean="0"/>
            </a:br>
            <a:r>
              <a:rPr lang="en-US" sz="2700" dirty="0" smtClean="0"/>
              <a:t>Present ages of Sami and Ali are in the ratio of 5:4 respectively. Three years hence, the ratio of their ages will become 11:9 respectively. What are the present ages of both? </a:t>
            </a:r>
            <a:br>
              <a:rPr lang="en-US" sz="2700"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905000"/>
            <a:ext cx="8229600" cy="2087562"/>
          </a:xfrm>
        </p:spPr>
        <p:txBody>
          <a:bodyPr>
            <a:normAutofit/>
          </a:bodyPr>
          <a:lstStyle/>
          <a:p>
            <a:r>
              <a:rPr lang="en-US" b="1" dirty="0" smtClean="0"/>
              <a:t>Blood Relations</a:t>
            </a:r>
            <a:br>
              <a:rPr lang="en-US" b="1" dirty="0" smtClean="0"/>
            </a:br>
            <a:endParaRPr lang="en-US"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6278562"/>
          </a:xfrm>
        </p:spPr>
        <p:txBody>
          <a:bodyPr anchor="t">
            <a:normAutofit fontScale="90000"/>
          </a:bodyPr>
          <a:lstStyle/>
          <a:p>
            <a:pPr algn="l"/>
            <a:r>
              <a:rPr lang="en-US" sz="4000" dirty="0" smtClean="0">
                <a:solidFill>
                  <a:srgbClr val="FF0000"/>
                </a:solidFill>
              </a:rPr>
              <a:t>1. A, B &amp; C </a:t>
            </a:r>
            <a:r>
              <a:rPr lang="en-US" sz="4000" dirty="0" smtClean="0"/>
              <a:t>are sisters. </a:t>
            </a:r>
            <a:r>
              <a:rPr lang="en-US" sz="4000" dirty="0" smtClean="0">
                <a:solidFill>
                  <a:srgbClr val="FF0000"/>
                </a:solidFill>
              </a:rPr>
              <a:t>D</a:t>
            </a:r>
            <a:r>
              <a:rPr lang="en-US" sz="4000" dirty="0" smtClean="0"/>
              <a:t> is the brother of </a:t>
            </a:r>
            <a:r>
              <a:rPr lang="en-US" sz="4000" dirty="0" smtClean="0">
                <a:solidFill>
                  <a:srgbClr val="FF0000"/>
                </a:solidFill>
              </a:rPr>
              <a:t>E</a:t>
            </a:r>
            <a:r>
              <a:rPr lang="en-US" sz="4000" dirty="0" smtClean="0"/>
              <a:t> and </a:t>
            </a:r>
            <a:r>
              <a:rPr lang="en-US" sz="4000" dirty="0" smtClean="0">
                <a:solidFill>
                  <a:srgbClr val="FF0000"/>
                </a:solidFill>
              </a:rPr>
              <a:t>E</a:t>
            </a:r>
            <a:r>
              <a:rPr lang="en-US" sz="4000" dirty="0" smtClean="0"/>
              <a:t> is the daughter of </a:t>
            </a:r>
            <a:r>
              <a:rPr lang="en-US" sz="4000" dirty="0" smtClean="0">
                <a:solidFill>
                  <a:srgbClr val="FF0000"/>
                </a:solidFill>
              </a:rPr>
              <a:t>B</a:t>
            </a:r>
            <a:r>
              <a:rPr lang="en-US" sz="4000" dirty="0" smtClean="0"/>
              <a:t>. How is A related to D?</a:t>
            </a:r>
            <a:br>
              <a:rPr lang="en-US" sz="4000" dirty="0" smtClean="0"/>
            </a:br>
            <a:r>
              <a:rPr lang="en-US" sz="4000" dirty="0" smtClean="0"/>
              <a:t/>
            </a:r>
            <a:br>
              <a:rPr lang="en-US" sz="4000" dirty="0" smtClean="0"/>
            </a:br>
            <a:r>
              <a:rPr lang="en-US" sz="4000" dirty="0" smtClean="0"/>
              <a:t>2. </a:t>
            </a:r>
            <a:r>
              <a:rPr lang="en-US" sz="4000" dirty="0" smtClean="0">
                <a:solidFill>
                  <a:srgbClr val="FF0000"/>
                </a:solidFill>
              </a:rPr>
              <a:t>A</a:t>
            </a:r>
            <a:r>
              <a:rPr lang="en-US" sz="4000" dirty="0" smtClean="0"/>
              <a:t> and </a:t>
            </a:r>
            <a:r>
              <a:rPr lang="en-US" sz="4000" dirty="0" smtClean="0">
                <a:solidFill>
                  <a:srgbClr val="FF0000"/>
                </a:solidFill>
              </a:rPr>
              <a:t>B</a:t>
            </a:r>
            <a:r>
              <a:rPr lang="en-US" sz="4000" dirty="0" smtClean="0"/>
              <a:t> are brothers. </a:t>
            </a:r>
            <a:r>
              <a:rPr lang="en-US" sz="4000" dirty="0" smtClean="0">
                <a:solidFill>
                  <a:srgbClr val="FF0000"/>
                </a:solidFill>
              </a:rPr>
              <a:t>C</a:t>
            </a:r>
            <a:r>
              <a:rPr lang="en-US" sz="4000" dirty="0" smtClean="0"/>
              <a:t> and </a:t>
            </a:r>
            <a:r>
              <a:rPr lang="en-US" sz="4000" dirty="0" smtClean="0">
                <a:solidFill>
                  <a:srgbClr val="FF0000"/>
                </a:solidFill>
              </a:rPr>
              <a:t>D</a:t>
            </a:r>
            <a:r>
              <a:rPr lang="en-US" sz="4000" dirty="0" smtClean="0"/>
              <a:t> are sisters. </a:t>
            </a:r>
            <a:r>
              <a:rPr lang="en-US" sz="4000" dirty="0" smtClean="0">
                <a:solidFill>
                  <a:srgbClr val="FF0000"/>
                </a:solidFill>
              </a:rPr>
              <a:t>A’s</a:t>
            </a:r>
            <a:r>
              <a:rPr lang="en-US" sz="4000" dirty="0" smtClean="0"/>
              <a:t> son is </a:t>
            </a:r>
            <a:r>
              <a:rPr lang="en-US" sz="4000" dirty="0" smtClean="0">
                <a:solidFill>
                  <a:srgbClr val="FF0000"/>
                </a:solidFill>
              </a:rPr>
              <a:t>D’s</a:t>
            </a:r>
            <a:r>
              <a:rPr lang="en-US" sz="4000" dirty="0" smtClean="0"/>
              <a:t> brother. How is B related to C. </a:t>
            </a:r>
            <a:br>
              <a:rPr lang="en-US" sz="4000" dirty="0" smtClean="0"/>
            </a:br>
            <a:r>
              <a:rPr lang="en-US" sz="4000" dirty="0" smtClean="0"/>
              <a:t/>
            </a:r>
            <a:br>
              <a:rPr lang="en-US" sz="4000" dirty="0" smtClean="0"/>
            </a:br>
            <a:r>
              <a:rPr lang="en-US" sz="4000" dirty="0" smtClean="0"/>
              <a:t>3. Pointing to a photograph of a boy Mr. </a:t>
            </a:r>
            <a:r>
              <a:rPr lang="en-US" sz="4000" dirty="0" err="1" smtClean="0"/>
              <a:t>Surab</a:t>
            </a:r>
            <a:r>
              <a:rPr lang="en-US" sz="4000" dirty="0" smtClean="0"/>
              <a:t> said, “He is the son of the only son of my mother.” How is Mr. </a:t>
            </a:r>
            <a:r>
              <a:rPr lang="en-US" sz="4000" dirty="0" err="1" smtClean="0"/>
              <a:t>Surab</a:t>
            </a:r>
            <a:r>
              <a:rPr lang="en-US" sz="4000" dirty="0" smtClean="0"/>
              <a:t> related to that boy?</a:t>
            </a: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686800" cy="6400800"/>
          </a:xfrm>
        </p:spPr>
        <p:txBody>
          <a:bodyPr anchor="t">
            <a:normAutofit fontScale="90000"/>
          </a:bodyPr>
          <a:lstStyle/>
          <a:p>
            <a:pPr algn="l"/>
            <a:r>
              <a:rPr lang="en-US" sz="3200" dirty="0" smtClean="0"/>
              <a:t>4. </a:t>
            </a:r>
            <a:r>
              <a:rPr lang="en-US" sz="3200" dirty="0" smtClean="0">
                <a:solidFill>
                  <a:srgbClr val="FF0000"/>
                </a:solidFill>
              </a:rPr>
              <a:t>A</a:t>
            </a:r>
            <a:r>
              <a:rPr lang="en-US" sz="3200" dirty="0" smtClean="0"/>
              <a:t> is the son of </a:t>
            </a:r>
            <a:r>
              <a:rPr lang="en-US" sz="3200" dirty="0" smtClean="0">
                <a:solidFill>
                  <a:srgbClr val="FF0000"/>
                </a:solidFill>
              </a:rPr>
              <a:t>C</a:t>
            </a:r>
            <a:r>
              <a:rPr lang="en-US" sz="3200" dirty="0" smtClean="0"/>
              <a:t> while </a:t>
            </a:r>
            <a:r>
              <a:rPr lang="en-US" sz="3200" dirty="0" smtClean="0">
                <a:solidFill>
                  <a:srgbClr val="FF0000"/>
                </a:solidFill>
              </a:rPr>
              <a:t>C</a:t>
            </a:r>
            <a:r>
              <a:rPr lang="en-US" sz="3200" dirty="0" smtClean="0"/>
              <a:t> and </a:t>
            </a:r>
            <a:r>
              <a:rPr lang="en-US" sz="3200" dirty="0" smtClean="0">
                <a:solidFill>
                  <a:srgbClr val="FF0000"/>
                </a:solidFill>
              </a:rPr>
              <a:t>Q</a:t>
            </a:r>
            <a:r>
              <a:rPr lang="en-US" sz="3200" dirty="0" smtClean="0"/>
              <a:t> are sisters to one another. </a:t>
            </a:r>
            <a:r>
              <a:rPr lang="en-US" sz="3200" dirty="0" smtClean="0">
                <a:solidFill>
                  <a:srgbClr val="FF0000"/>
                </a:solidFill>
              </a:rPr>
              <a:t>Z</a:t>
            </a:r>
            <a:r>
              <a:rPr lang="en-US" sz="3200" dirty="0" smtClean="0"/>
              <a:t> is the mother of </a:t>
            </a:r>
            <a:r>
              <a:rPr lang="en-US" sz="3200" dirty="0" smtClean="0">
                <a:solidFill>
                  <a:srgbClr val="FF0000"/>
                </a:solidFill>
              </a:rPr>
              <a:t>Q</a:t>
            </a:r>
            <a:r>
              <a:rPr lang="en-US" sz="3200" dirty="0" smtClean="0"/>
              <a:t>. If </a:t>
            </a:r>
            <a:r>
              <a:rPr lang="en-US" sz="3200" dirty="0" smtClean="0">
                <a:solidFill>
                  <a:srgbClr val="FF0000"/>
                </a:solidFill>
              </a:rPr>
              <a:t>P</a:t>
            </a:r>
            <a:r>
              <a:rPr lang="en-US" sz="3200" dirty="0" smtClean="0"/>
              <a:t> is the son of </a:t>
            </a:r>
            <a:r>
              <a:rPr lang="en-US" sz="3200" dirty="0" smtClean="0">
                <a:solidFill>
                  <a:srgbClr val="FF0000"/>
                </a:solidFill>
              </a:rPr>
              <a:t>Z</a:t>
            </a:r>
            <a:r>
              <a:rPr lang="en-US" sz="3200" dirty="0" smtClean="0"/>
              <a:t>, what is relation between P and A?</a:t>
            </a:r>
            <a:br>
              <a:rPr lang="en-US" sz="3200" dirty="0" smtClean="0"/>
            </a:br>
            <a:r>
              <a:rPr lang="en-US" sz="3200" dirty="0" smtClean="0"/>
              <a:t/>
            </a:r>
            <a:br>
              <a:rPr lang="en-US" sz="3200" dirty="0" smtClean="0"/>
            </a:br>
            <a:r>
              <a:rPr lang="en-US" sz="3200" dirty="0" smtClean="0"/>
              <a:t>5. Pointing at a photo, Danish said, “His father is the only son of my mother”. The photo belongs to?</a:t>
            </a:r>
            <a:br>
              <a:rPr lang="en-US" sz="3200" dirty="0" smtClean="0"/>
            </a:br>
            <a:r>
              <a:rPr lang="en-US" sz="3200" dirty="0" smtClean="0"/>
              <a:t/>
            </a:r>
            <a:br>
              <a:rPr lang="en-US" sz="3200" dirty="0" smtClean="0"/>
            </a:br>
            <a:r>
              <a:rPr lang="en-US" sz="3200" dirty="0" smtClean="0"/>
              <a:t>6. Looking at a portrait of a man, Ali said, “His mother is the wife of my father’s son. Brother and sisters I have none”. At whose portrait was Ali looking?</a:t>
            </a:r>
            <a:br>
              <a:rPr lang="en-US" sz="3200" dirty="0" smtClean="0"/>
            </a:br>
            <a:r>
              <a:rPr lang="en-US" sz="3200" dirty="0" smtClean="0"/>
              <a:t/>
            </a:r>
            <a:br>
              <a:rPr lang="en-US" sz="3200" dirty="0" smtClean="0"/>
            </a:br>
            <a:r>
              <a:rPr lang="en-US" sz="3200" dirty="0" smtClean="0"/>
              <a:t>7. If Ahmad says, “</a:t>
            </a:r>
            <a:r>
              <a:rPr lang="en-US" sz="3200" dirty="0" err="1" smtClean="0"/>
              <a:t>Afsha’s</a:t>
            </a:r>
            <a:r>
              <a:rPr lang="en-US" sz="3200" dirty="0" smtClean="0"/>
              <a:t> mother is the only daughter of my mother”, how is Ahmad related to </a:t>
            </a:r>
            <a:r>
              <a:rPr lang="en-US" sz="3200" dirty="0" err="1" smtClean="0"/>
              <a:t>Afsha</a:t>
            </a:r>
            <a:r>
              <a:rPr lang="en-US" sz="3200" dirty="0" smtClean="0"/>
              <a:t>?</a:t>
            </a:r>
            <a:endParaRPr lang="en-US" sz="3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6354762"/>
          </a:xfrm>
        </p:spPr>
        <p:txBody>
          <a:bodyPr anchor="t"/>
          <a:lstStyle/>
          <a:p>
            <a:pPr algn="l"/>
            <a:r>
              <a:rPr lang="en-US" dirty="0" smtClean="0"/>
              <a:t>8. A man said to a lady, “the son of your brother is the brother of my wife”. What is the lady to the man?</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54762"/>
          </a:xfrm>
        </p:spPr>
        <p:txBody>
          <a:bodyPr anchor="t">
            <a:normAutofit/>
          </a:bodyPr>
          <a:lstStyle/>
          <a:p>
            <a:pPr algn="l"/>
            <a:r>
              <a:rPr lang="en-US" sz="2800" dirty="0" smtClean="0"/>
              <a:t>Read the following information carefully and answers the questions that are given below. </a:t>
            </a:r>
            <a:br>
              <a:rPr lang="en-US" sz="2800" dirty="0" smtClean="0"/>
            </a:br>
            <a:r>
              <a:rPr lang="en-US" sz="2800" dirty="0" smtClean="0"/>
              <a:t/>
            </a:r>
            <a:br>
              <a:rPr lang="en-US" sz="2800" dirty="0" smtClean="0"/>
            </a:br>
            <a:r>
              <a:rPr lang="en-US" sz="2800" dirty="0" smtClean="0"/>
              <a:t>a).  P, Q, R, S, T and U are travelling in a bus. </a:t>
            </a:r>
            <a:br>
              <a:rPr lang="en-US" sz="2800" dirty="0" smtClean="0"/>
            </a:br>
            <a:r>
              <a:rPr lang="en-US" sz="2800" dirty="0" smtClean="0"/>
              <a:t>b). There are two reporters, two technicians, one photographer and one writer in the group.</a:t>
            </a:r>
            <a:br>
              <a:rPr lang="en-US" sz="2800" dirty="0" smtClean="0"/>
            </a:br>
            <a:r>
              <a:rPr lang="en-US" sz="2800" dirty="0" smtClean="0"/>
              <a:t>c). The photographer P is married to S who is a reporter.</a:t>
            </a:r>
            <a:br>
              <a:rPr lang="en-US" sz="2800" dirty="0" smtClean="0"/>
            </a:br>
            <a:r>
              <a:rPr lang="en-US" sz="2800" dirty="0" smtClean="0"/>
              <a:t>d). The writer is married to Q who is in the same profession as that ‘U’. </a:t>
            </a:r>
            <a:br>
              <a:rPr lang="en-US" sz="2800" dirty="0" smtClean="0"/>
            </a:br>
            <a:r>
              <a:rPr lang="en-US" sz="2800" dirty="0" smtClean="0"/>
              <a:t>e). P, R, Q, S are two married couples and nobody in the group has same profession. </a:t>
            </a:r>
            <a:br>
              <a:rPr lang="en-US" sz="2800" dirty="0" smtClean="0"/>
            </a:br>
            <a:r>
              <a:rPr lang="en-US" sz="2800" dirty="0" smtClean="0"/>
              <a:t>f). U is brother of R. </a:t>
            </a:r>
            <a:r>
              <a:rPr lang="en-US" sz="1400" dirty="0" smtClean="0"/>
              <a:t/>
            </a:r>
            <a:br>
              <a:rPr lang="en-US" sz="1400" dirty="0" smtClean="0"/>
            </a:br>
            <a:r>
              <a:rPr lang="en-US" sz="1400" dirty="0" smtClean="0"/>
              <a:t/>
            </a:r>
            <a:br>
              <a:rPr lang="en-US" sz="1400" dirty="0" smtClean="0"/>
            </a:br>
            <a:endParaRPr lang="en-US" sz="1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txBody>
          <a:bodyPr anchor="t">
            <a:normAutofit fontScale="90000"/>
          </a:bodyPr>
          <a:lstStyle/>
          <a:p>
            <a:pPr algn="l"/>
            <a:r>
              <a:rPr lang="en-US" sz="3200" dirty="0" smtClean="0"/>
              <a:t/>
            </a:r>
            <a:br>
              <a:rPr lang="en-US" sz="3200" dirty="0" smtClean="0"/>
            </a:br>
            <a:r>
              <a:rPr lang="en-US" sz="3200" dirty="0" smtClean="0"/>
              <a:t>Q1. Which is a pair of technicians? </a:t>
            </a:r>
            <a:br>
              <a:rPr lang="en-US" sz="3200" dirty="0" smtClean="0"/>
            </a:br>
            <a:r>
              <a:rPr lang="en-US" sz="3200" dirty="0" smtClean="0"/>
              <a:t/>
            </a:r>
            <a:br>
              <a:rPr lang="en-US" sz="3200" dirty="0" smtClean="0"/>
            </a:br>
            <a:r>
              <a:rPr lang="en-US" sz="3200" dirty="0" smtClean="0"/>
              <a:t>Q2. Which is a pair of reporters? </a:t>
            </a:r>
            <a:br>
              <a:rPr lang="en-US" sz="3200" dirty="0" smtClean="0"/>
            </a:br>
            <a:r>
              <a:rPr lang="en-US" sz="3200" dirty="0" smtClean="0"/>
              <a:t/>
            </a:r>
            <a:br>
              <a:rPr lang="en-US" sz="3200" dirty="0" smtClean="0"/>
            </a:br>
            <a:r>
              <a:rPr lang="en-US" sz="3200" dirty="0" smtClean="0"/>
              <a:t>Q3. How is R related to U? </a:t>
            </a:r>
            <a:br>
              <a:rPr lang="en-US" sz="3200" dirty="0" smtClean="0"/>
            </a:br>
            <a:r>
              <a:rPr lang="en-US" sz="2700" dirty="0" smtClean="0">
                <a:solidFill>
                  <a:srgbClr val="FF0000"/>
                </a:solidFill>
              </a:rPr>
              <a:t>A. Brother     B. Sister     C. Uncle     D. Cannot be determined </a:t>
            </a:r>
            <a:r>
              <a:rPr lang="en-US" sz="3200" dirty="0" smtClean="0"/>
              <a:t/>
            </a:r>
            <a:br>
              <a:rPr lang="en-US" sz="3200" dirty="0" smtClean="0"/>
            </a:br>
            <a:r>
              <a:rPr lang="en-US" sz="3200" dirty="0" smtClean="0"/>
              <a:t/>
            </a:r>
            <a:br>
              <a:rPr lang="en-US" sz="3200" dirty="0" smtClean="0"/>
            </a:br>
            <a:r>
              <a:rPr lang="en-US" sz="3200" dirty="0" smtClean="0"/>
              <a:t>Q4. Which of the following is a couple?</a:t>
            </a:r>
            <a:br>
              <a:rPr lang="en-US" sz="3200" dirty="0" smtClean="0"/>
            </a:br>
            <a:r>
              <a:rPr lang="en-US" sz="3200" dirty="0" smtClean="0">
                <a:solidFill>
                  <a:srgbClr val="FF0000"/>
                </a:solidFill>
              </a:rPr>
              <a:t>A. PQ             B. QR              C. QS           D. PT</a:t>
            </a:r>
            <a:r>
              <a:rPr lang="en-US" sz="3200" dirty="0" smtClean="0"/>
              <a:t/>
            </a:r>
            <a:br>
              <a:rPr lang="en-US" sz="3200" dirty="0" smtClean="0"/>
            </a:br>
            <a:r>
              <a:rPr lang="en-US" sz="3200" dirty="0" smtClean="0"/>
              <a:t/>
            </a:r>
            <a:br>
              <a:rPr lang="en-US" sz="3200" dirty="0" smtClean="0"/>
            </a:br>
            <a:r>
              <a:rPr lang="en-US" sz="3200" dirty="0" smtClean="0"/>
              <a:t>Q5. Which of them is a pair of husbands? </a:t>
            </a:r>
            <a:br>
              <a:rPr lang="en-US" sz="3200" dirty="0" smtClean="0"/>
            </a:br>
            <a:r>
              <a:rPr lang="en-US" sz="2800" dirty="0" smtClean="0">
                <a:solidFill>
                  <a:srgbClr val="FF0000"/>
                </a:solidFill>
              </a:rPr>
              <a:t>A. PQ            B. PR               D. QS          D. Cannot be determined</a:t>
            </a:r>
            <a:endParaRPr lang="en-US" sz="3200" dirty="0">
              <a:solidFill>
                <a:srgbClr val="FF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516562"/>
          </a:xfrm>
        </p:spPr>
        <p:txBody>
          <a:bodyPr>
            <a:normAutofit/>
          </a:bodyPr>
          <a:lstStyle/>
          <a:p>
            <a:pPr algn="l"/>
            <a:r>
              <a:rPr lang="en-US" dirty="0" err="1" smtClean="0">
                <a:solidFill>
                  <a:srgbClr val="FF0000"/>
                </a:solidFill>
              </a:rPr>
              <a:t>Ans</a:t>
            </a:r>
            <a:r>
              <a:rPr lang="en-US" dirty="0" smtClean="0"/>
              <a:t>: </a:t>
            </a:r>
            <a:r>
              <a:rPr lang="en-US" b="1" dirty="0" smtClean="0"/>
              <a:t/>
            </a:r>
            <a:br>
              <a:rPr lang="en-US" b="1" dirty="0" smtClean="0"/>
            </a:br>
            <a:r>
              <a:rPr lang="en-US" b="1" dirty="0" smtClean="0"/>
              <a:t>QU</a:t>
            </a:r>
            <a:br>
              <a:rPr lang="en-US" b="1" dirty="0" smtClean="0"/>
            </a:br>
            <a:r>
              <a:rPr lang="en-US" b="1" dirty="0" smtClean="0"/>
              <a:t>ST</a:t>
            </a:r>
            <a:br>
              <a:rPr lang="en-US" b="1" dirty="0" smtClean="0"/>
            </a:br>
            <a:r>
              <a:rPr lang="en-US" b="1" dirty="0" smtClean="0"/>
              <a:t>Cannot be determined</a:t>
            </a:r>
            <a:br>
              <a:rPr lang="en-US" b="1" dirty="0" smtClean="0"/>
            </a:br>
            <a:r>
              <a:rPr lang="en-US" b="1" dirty="0" smtClean="0"/>
              <a:t>QR</a:t>
            </a:r>
            <a:br>
              <a:rPr lang="en-US" b="1" dirty="0" smtClean="0"/>
            </a:br>
            <a:r>
              <a:rPr lang="en-US" b="1" dirty="0" smtClean="0"/>
              <a:t>Cannot be determined</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4495800"/>
          </a:xfrm>
        </p:spPr>
        <p:txBody>
          <a:bodyPr>
            <a:noAutofit/>
          </a:bodyPr>
          <a:lstStyle/>
          <a:p>
            <a:r>
              <a:rPr lang="en-US" b="1" dirty="0" smtClean="0">
                <a:solidFill>
                  <a:srgbClr val="FF0000"/>
                </a:solidFill>
              </a:rPr>
              <a:t>1. The sum of four consecutive integers is 210. Which one of these four integers is prime?</a:t>
            </a:r>
            <a:br>
              <a:rPr lang="en-US" b="1" dirty="0" smtClean="0">
                <a:solidFill>
                  <a:srgbClr val="FF0000"/>
                </a:solidFill>
              </a:rPr>
            </a:br>
            <a:r>
              <a:rPr lang="en-US" b="1" dirty="0" smtClean="0">
                <a:solidFill>
                  <a:srgbClr val="FF0000"/>
                </a:solidFill>
              </a:rPr>
              <a:t/>
            </a:r>
            <a:br>
              <a:rPr lang="en-US" b="1" dirty="0" smtClean="0">
                <a:solidFill>
                  <a:srgbClr val="FF0000"/>
                </a:solidFill>
              </a:rPr>
            </a:br>
            <a:r>
              <a:rPr lang="en-US" b="1" dirty="0" smtClean="0">
                <a:solidFill>
                  <a:srgbClr val="FF0000"/>
                </a:solidFill>
              </a:rPr>
              <a:t>2. Find three consecutive even numbers with a sum of 72.</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763000" cy="6430962"/>
          </a:xfrm>
        </p:spPr>
        <p:txBody>
          <a:bodyPr>
            <a:normAutofit/>
          </a:bodyPr>
          <a:lstStyle/>
          <a:p>
            <a:pPr lvl="0" algn="l"/>
            <a:r>
              <a:rPr lang="en-US" sz="3100" dirty="0" smtClean="0"/>
              <a:t>Q1. </a:t>
            </a:r>
            <a:br>
              <a:rPr lang="en-US" sz="3100" dirty="0" smtClean="0"/>
            </a:br>
            <a:r>
              <a:rPr lang="en-US" sz="3100" dirty="0" smtClean="0"/>
              <a:t>If a number and its fourth part added together becomes 27. What is the number?</a:t>
            </a:r>
            <a:br>
              <a:rPr lang="en-US" sz="3100" dirty="0" smtClean="0"/>
            </a:br>
            <a:r>
              <a:rPr lang="en-US" sz="3100" dirty="0" smtClean="0"/>
              <a:t/>
            </a:r>
            <a:br>
              <a:rPr lang="en-US" sz="3100" dirty="0" smtClean="0"/>
            </a:br>
            <a:r>
              <a:rPr lang="en-US" sz="3100" dirty="0" smtClean="0"/>
              <a:t>Q2. </a:t>
            </a:r>
            <a:br>
              <a:rPr lang="en-US" sz="3100" dirty="0" smtClean="0"/>
            </a:br>
            <a:r>
              <a:rPr lang="en-US" sz="3100" dirty="0" smtClean="0"/>
              <a:t>Sum of two numbers is 45. One of the numbers exceeds the other by 13. Find the numbers.</a:t>
            </a:r>
            <a:br>
              <a:rPr lang="en-US" sz="3100" dirty="0" smtClean="0"/>
            </a:br>
            <a:r>
              <a:rPr lang="en-US" sz="3100" dirty="0" smtClean="0"/>
              <a:t/>
            </a:r>
            <a:br>
              <a:rPr lang="en-US" sz="3100" dirty="0" smtClean="0"/>
            </a:br>
            <a:r>
              <a:rPr lang="en-US" dirty="0" smtClean="0"/>
              <a:t/>
            </a:r>
            <a:br>
              <a:rPr lang="en-US" dirty="0" smtClean="0"/>
            </a:br>
            <a:endParaRPr lang="en-US" dirty="0"/>
          </a:p>
        </p:txBody>
      </p:sp>
    </p:spTree>
  </p:cSld>
  <p:clrMapOvr>
    <a:masterClrMapping/>
  </p:clrMapOvr>
  <p:transition>
    <p:blind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6019800"/>
          </a:xfrm>
        </p:spPr>
        <p:txBody>
          <a:bodyPr anchor="t">
            <a:normAutofit fontScale="90000"/>
          </a:bodyPr>
          <a:lstStyle/>
          <a:p>
            <a:pPr lvl="0" algn="l"/>
            <a:r>
              <a:rPr lang="en-US" sz="3100" dirty="0" smtClean="0"/>
              <a:t/>
            </a:r>
            <a:br>
              <a:rPr lang="en-US" sz="3100" dirty="0" smtClean="0"/>
            </a:br>
            <a:r>
              <a:rPr lang="en-US" sz="2700" dirty="0" smtClean="0"/>
              <a:t>Q4</a:t>
            </a:r>
            <a:r>
              <a:rPr lang="en-US" sz="2700" dirty="0" smtClean="0"/>
              <a:t>. </a:t>
            </a:r>
            <a:r>
              <a:rPr lang="en-US" sz="2700" dirty="0" err="1" smtClean="0"/>
              <a:t>Tayyaba</a:t>
            </a:r>
            <a:r>
              <a:rPr lang="en-US" sz="2700" dirty="0" smtClean="0"/>
              <a:t> visited a book store; she purchased three books and 8 pens for 4350, while the cost of two books and five pens is Rs. 2800. Find the cost of one book and one pen. </a:t>
            </a:r>
            <a:br>
              <a:rPr lang="en-US" sz="2700" dirty="0" smtClean="0"/>
            </a:br>
            <a:r>
              <a:rPr lang="en-US" sz="2700" dirty="0" smtClean="0"/>
              <a:t/>
            </a:r>
            <a:br>
              <a:rPr lang="en-US" sz="2700" dirty="0" smtClean="0"/>
            </a:br>
            <a:r>
              <a:rPr lang="en-US" sz="2700" dirty="0" smtClean="0"/>
              <a:t/>
            </a:r>
            <a:br>
              <a:rPr lang="en-US" sz="2700" dirty="0" smtClean="0"/>
            </a:br>
            <a:r>
              <a:rPr lang="en-US" sz="2700" dirty="0" smtClean="0"/>
              <a:t>Q5. If the sum of two numbers is 30 and their difference is 8. What is their product?</a:t>
            </a:r>
            <a:br>
              <a:rPr lang="en-US" sz="2700" dirty="0" smtClean="0"/>
            </a:br>
            <a:r>
              <a:rPr lang="en-US" sz="2700" dirty="0" smtClean="0"/>
              <a:t/>
            </a:r>
            <a:br>
              <a:rPr lang="en-US" sz="2700" dirty="0" smtClean="0"/>
            </a:br>
            <a:r>
              <a:rPr lang="en-US" sz="2700" dirty="0" smtClean="0"/>
              <a:t/>
            </a:r>
            <a:br>
              <a:rPr lang="en-US" sz="2700" dirty="0" smtClean="0"/>
            </a:br>
            <a:r>
              <a:rPr lang="en-US" sz="2700" dirty="0" smtClean="0"/>
              <a:t>Q6. Two bus tickets from RWP to ISB and three tickets from RWP to </a:t>
            </a:r>
            <a:r>
              <a:rPr lang="en-US" sz="2700" dirty="0" err="1" smtClean="0"/>
              <a:t>Murree</a:t>
            </a:r>
            <a:r>
              <a:rPr lang="en-US" sz="2700" dirty="0" smtClean="0"/>
              <a:t> cost Rs. 770 but three tickets from RWP to ISB and two tickets from RWP to </a:t>
            </a:r>
            <a:r>
              <a:rPr lang="en-US" sz="2700" dirty="0" err="1" smtClean="0"/>
              <a:t>Murree</a:t>
            </a:r>
            <a:r>
              <a:rPr lang="en-US" sz="2700" dirty="0" smtClean="0"/>
              <a:t> cost Rs. 730. What are the fares for cities ISB and </a:t>
            </a:r>
            <a:r>
              <a:rPr lang="en-US" sz="2700" dirty="0" err="1" smtClean="0"/>
              <a:t>Murree</a:t>
            </a:r>
            <a:r>
              <a:rPr lang="en-US" sz="2700" dirty="0" smtClean="0"/>
              <a:t> from RWP? (CSS)</a:t>
            </a:r>
            <a:r>
              <a:rPr lang="en-US" dirty="0" smtClean="0"/>
              <a:t/>
            </a:r>
            <a:br>
              <a:rPr lang="en-US" dirty="0" smtClean="0"/>
            </a:br>
            <a:endParaRPr lang="en-US" dirty="0"/>
          </a:p>
        </p:txBody>
      </p:sp>
    </p:spTree>
  </p:cSld>
  <p:clrMapOvr>
    <a:masterClrMapping/>
  </p:clrMapOvr>
  <p:transition>
    <p:blinds/>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chor="t">
            <a:normAutofit/>
          </a:bodyPr>
          <a:lstStyle/>
          <a:p>
            <a:pPr lvl="0" algn="l"/>
            <a:r>
              <a:rPr lang="en-US" sz="3100" dirty="0" smtClean="0"/>
              <a:t>Q7. </a:t>
            </a:r>
            <a:r>
              <a:rPr lang="en-US" sz="3100" dirty="0" err="1" smtClean="0"/>
              <a:t>Zahid</a:t>
            </a:r>
            <a:r>
              <a:rPr lang="en-US" sz="3100" dirty="0" smtClean="0"/>
              <a:t> left a property worth Rs. 1,750,000. His family had to pay off a debt of Rs. 150,000. The rest of the money was distributed between a son and a daughter. How much did each child receive if the share of a son was double that of a daughter? (CSS) </a:t>
            </a:r>
            <a:br>
              <a:rPr lang="en-US" sz="3100" dirty="0" smtClean="0"/>
            </a:br>
            <a:r>
              <a:rPr lang="en-US" sz="3100" dirty="0" smtClean="0"/>
              <a:t/>
            </a:r>
            <a:br>
              <a:rPr lang="en-US" sz="3100" dirty="0" smtClean="0"/>
            </a:br>
            <a:r>
              <a:rPr lang="en-US" sz="3100" dirty="0" smtClean="0"/>
              <a:t/>
            </a:r>
            <a:br>
              <a:rPr lang="en-US" sz="3100" dirty="0" smtClean="0"/>
            </a:br>
            <a:r>
              <a:rPr lang="en-US" sz="3100" dirty="0" smtClean="0"/>
              <a:t>8. The sum of two numbers is 18 and the product of these two numbers is 56. What are the numbers?</a:t>
            </a:r>
            <a:r>
              <a:rPr lang="en-US" dirty="0" smtClean="0"/>
              <a:t/>
            </a:r>
            <a:br>
              <a:rPr lang="en-US" dirty="0" smtClean="0"/>
            </a:br>
            <a:endParaRPr lang="en-US" dirty="0"/>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382000" cy="5791200"/>
          </a:xfrm>
        </p:spPr>
        <p:txBody>
          <a:bodyPr>
            <a:normAutofit/>
          </a:bodyPr>
          <a:lstStyle/>
          <a:p>
            <a:pPr algn="l"/>
            <a:r>
              <a:rPr lang="en-US" sz="3200" dirty="0" smtClean="0"/>
              <a:t>In a farm, a farmer counted 78legs and 35heads consisting of cows and hens. How many hens does the farmer have?</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A farmer keeps hens and rabbits on his farm. One day he counted the total of 70heads and 196legs. How many more hens than rabbits does he have? (CSS)</a:t>
            </a:r>
            <a:br>
              <a:rPr lang="en-US" sz="3200" dirty="0" smtClean="0"/>
            </a:br>
            <a:endParaRPr lang="en-US" sz="3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754562"/>
          </a:xfrm>
        </p:spPr>
        <p:txBody>
          <a:bodyPr>
            <a:normAutofit/>
          </a:bodyPr>
          <a:lstStyle/>
          <a:p>
            <a:pPr algn="l"/>
            <a:r>
              <a:rPr lang="en-US" dirty="0" smtClean="0"/>
              <a:t>If the sum of three-digit number is 15 and sum of 10</a:t>
            </a:r>
            <a:r>
              <a:rPr lang="en-US" baseline="30000" dirty="0" smtClean="0"/>
              <a:t>th</a:t>
            </a:r>
            <a:r>
              <a:rPr lang="en-US" dirty="0" smtClean="0"/>
              <a:t> and unit digit is 12. The difference of unit digit from 10</a:t>
            </a:r>
            <a:r>
              <a:rPr lang="en-US" baseline="30000" dirty="0" smtClean="0"/>
              <a:t>th</a:t>
            </a:r>
            <a:r>
              <a:rPr lang="en-US" dirty="0" smtClean="0"/>
              <a:t> digit is equal to 02. What is the three-digit number?</a:t>
            </a:r>
            <a:br>
              <a:rPr lang="en-US" dirty="0" smtClean="0"/>
            </a:br>
            <a:r>
              <a:rPr lang="en-US" sz="2800" dirty="0" smtClean="0">
                <a:solidFill>
                  <a:srgbClr val="FF0000"/>
                </a:solidFill>
              </a:rPr>
              <a:t>CSS-24</a:t>
            </a:r>
            <a:endParaRPr lang="en-US" sz="2800" dirty="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4495800"/>
          </a:xfrm>
        </p:spPr>
        <p:txBody>
          <a:bodyPr>
            <a:normAutofit fontScale="90000"/>
          </a:bodyPr>
          <a:lstStyle/>
          <a:p>
            <a:pPr algn="l"/>
            <a:r>
              <a:rPr lang="en-US" dirty="0" smtClean="0"/>
              <a:t>If the sum of four numbers is 105. When 03 is added to a number, twice of another number, five times of third number and fourth number becomes equal to each other. What are these numbers in ascending order</a:t>
            </a:r>
            <a:br>
              <a:rPr lang="en-US" dirty="0" smtClean="0"/>
            </a:br>
            <a:r>
              <a:rPr lang="en-US" sz="3100" dirty="0" smtClean="0">
                <a:solidFill>
                  <a:srgbClr val="FF0000"/>
                </a:solidFill>
              </a:rPr>
              <a:t>CSS-2024</a:t>
            </a:r>
            <a:endParaRPr lang="en-US" sz="3100"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849562"/>
          </a:xfrm>
        </p:spPr>
        <p:txBody>
          <a:bodyPr/>
          <a:lstStyle/>
          <a:p>
            <a:r>
              <a:rPr lang="en-US" b="1" dirty="0" smtClean="0"/>
              <a:t>Age Problems </a:t>
            </a:r>
            <a:endParaRPr lang="en-US" b="1" dirty="0"/>
          </a:p>
        </p:txBody>
      </p:sp>
    </p:spTree>
  </p:cSld>
  <p:clrMapOvr>
    <a:masterClrMapping/>
  </p:clrMapOvr>
  <p:transition>
    <p:newsflash/>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712</TotalTime>
  <Words>328</Words>
  <Application>Microsoft Office PowerPoint</Application>
  <PresentationFormat>On-screen Show (4:3)</PresentationFormat>
  <Paragraphs>19</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The sum of three consecutive odd number is 273. What are the three odd numbers?          </vt:lpstr>
      <vt:lpstr>1. The sum of four consecutive integers is 210. Which one of these four integers is prime?  2. Find three consecutive even numbers with a sum of 72.</vt:lpstr>
      <vt:lpstr>Q1.  If a number and its fourth part added together becomes 27. What is the number?  Q2.  Sum of two numbers is 45. One of the numbers exceeds the other by 13. Find the numbers.   </vt:lpstr>
      <vt:lpstr> Q4. Tayyaba visited a book store; she purchased three books and 8 pens for 4350, while the cost of two books and five pens is Rs. 2800. Find the cost of one book and one pen.    Q5. If the sum of two numbers is 30 and their difference is 8. What is their product?   Q6. Two bus tickets from RWP to ISB and three tickets from RWP to Murree cost Rs. 770 but three tickets from RWP to ISB and two tickets from RWP to Murree cost Rs. 730. What are the fares for cities ISB and Murree from RWP? (CSS) </vt:lpstr>
      <vt:lpstr>Q7. Zahid left a property worth Rs. 1,750,000. His family had to pay off a debt of Rs. 150,000. The rest of the money was distributed between a son and a daughter. How much did each child receive if the share of a son was double that of a daughter? (CSS)    8. The sum of two numbers is 18 and the product of these two numbers is 56. What are the numbers? </vt:lpstr>
      <vt:lpstr>In a farm, a farmer counted 78legs and 35heads consisting of cows and hens. How many hens does the farmer have?   A farmer keeps hens and rabbits on his farm. One day he counted the total of 70heads and 196legs. How many more hens than rabbits does he have? (CSS) </vt:lpstr>
      <vt:lpstr>If the sum of three-digit number is 15 and sum of 10th and unit digit is 12. The difference of unit digit from 10th digit is equal to 02. What is the three-digit number? CSS-24</vt:lpstr>
      <vt:lpstr>If the sum of four numbers is 105. When 03 is added to a number, twice of another number, five times of third number and fourth number becomes equal to each other. What are these numbers in ascending order CSS-2024</vt:lpstr>
      <vt:lpstr>Age Problems </vt:lpstr>
      <vt:lpstr>Age Problems:   Q1. Ali is 28years older than Basit. In 6years, Ali will be twice as old as Basit. Find the present age of each.   Q2. Ayesha is 4 years older than Asif. Five years ago, the sum of their ages was 48. Their present ages are?  Q3. Rabia’s age is twice that of Afsha’s. Five years ago, Rabia was three times older than Afsha. Find the ages of both. </vt:lpstr>
      <vt:lpstr>  Q4. A father is three times as old as his son, and his daughter is 3 years younger than his son, If the sum of all three ages 3 years ago was 63 years, find the present age of the father.   Q5. A man is 24years older than his son. In two years, his age will be twice the age of his son. The present age of his son is?   Q6. Rashid is 7years older than Sajid and the ratio between the ages of Sajid and Rashid is 7:9. Find the age of Rashid. </vt:lpstr>
      <vt:lpstr> A is now 34years old, and B is 4 years old. In how many years will A be twice as old as B.    The sum of the ages of John and Marry is 32. Four years ago, John was twice as old as Marry. Find the present age of each.   Sara’s mother is 6 times old than Sara, where as her brother Ali is twice as old as Sara. In three years’ time the sum of their age will be 72. How old are Sara, Ali and their mother? (CSS)  The sum of ages of 5 children born at the interval of 3 years is 50years. What is the age of the youngest child?   Present ages of Sami and Ali are in the ratio of 5:4 respectively. Three years hence, the ratio of their ages will become 11:9 respectively. What are the present ages of both?   </vt:lpstr>
      <vt:lpstr>Blood Relations </vt:lpstr>
      <vt:lpstr>1. A, B &amp; C are sisters. D is the brother of E and E is the daughter of B. How is A related to D?  2. A and B are brothers. C and D are sisters. A’s son is D’s brother. How is B related to C.   3. Pointing to a photograph of a boy Mr. Surab said, “He is the son of the only son of my mother.” How is Mr. Surab related to that boy?    </vt:lpstr>
      <vt:lpstr>4. A is the son of C while C and Q are sisters to one another. Z is the mother of Q. If P is the son of Z, what is relation between P and A?  5. Pointing at a photo, Danish said, “His father is the only son of my mother”. The photo belongs to?  6. Looking at a portrait of a man, Ali said, “His mother is the wife of my father’s son. Brother and sisters I have none”. At whose portrait was Ali looking?  7. If Ahmad says, “Afsha’s mother is the only daughter of my mother”, how is Ahmad related to Afsha?</vt:lpstr>
      <vt:lpstr>8. A man said to a lady, “the son of your brother is the brother of my wife”. What is the lady to the man?  </vt:lpstr>
      <vt:lpstr>Read the following information carefully and answers the questions that are given below.   a).  P, Q, R, S, T and U are travelling in a bus.  b). There are two reporters, two technicians, one photographer and one writer in the group. c). The photographer P is married to S who is a reporter. d). The writer is married to Q who is in the same profession as that ‘U’.  e). P, R, Q, S are two married couples and nobody in the group has same profession.  f). U is brother of R.   </vt:lpstr>
      <vt:lpstr> Q1. Which is a pair of technicians?   Q2. Which is a pair of reporters?   Q3. How is R related to U?  A. Brother     B. Sister     C. Uncle     D. Cannot be determined   Q4. Which of the following is a couple? A. PQ             B. QR              C. QS           D. PT  Q5. Which of them is a pair of husbands?  A. PQ            B. PR               D. QS          D. Cannot be determined</vt:lpstr>
      <vt:lpstr>Ans:  QU ST Cannot be determined QR Cannot be determined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naveed noa</dc:creator>
  <cp:lastModifiedBy>OC</cp:lastModifiedBy>
  <cp:revision>29</cp:revision>
  <dcterms:created xsi:type="dcterms:W3CDTF">2024-09-28T09:06:36Z</dcterms:created>
  <dcterms:modified xsi:type="dcterms:W3CDTF">2026-03-28T13:11:40Z</dcterms:modified>
</cp:coreProperties>
</file>