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81"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embeddedFontLst>
    <p:embeddedFont>
      <p:font typeface="Century Gothic" panose="020B0502020202020204" pitchFamily="3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h+yuPtgemPhNkmIyiRS3MU8Pjn8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0"/>
    <p:restoredTop sz="94721"/>
  </p:normalViewPr>
  <p:slideViewPr>
    <p:cSldViewPr snapToGrid="0">
      <p:cViewPr>
        <p:scale>
          <a:sx n="60" d="100"/>
          <a:sy n="60" d="100"/>
        </p:scale>
        <p:origin x="1368" y="8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a0929b91ba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a0929b91ba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1a0929b91ba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a0929b91ba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a0929b91ba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374151"/>
                </a:solidFill>
                <a:highlight>
                  <a:srgbClr val="F7F7F8"/>
                </a:highlight>
                <a:latin typeface="Roboto"/>
                <a:ea typeface="Roboto"/>
                <a:cs typeface="Roboto"/>
                <a:sym typeface="Roboto"/>
              </a:rPr>
              <a:t>Disparities in Capacity</a:t>
            </a:r>
            <a:endParaRPr>
              <a:solidFill>
                <a:srgbClr val="374151"/>
              </a:solidFill>
              <a:highlight>
                <a:srgbClr val="F7F7F8"/>
              </a:highlight>
              <a:latin typeface="Roboto"/>
              <a:ea typeface="Roboto"/>
              <a:cs typeface="Roboto"/>
              <a:sym typeface="Roboto"/>
            </a:endParaRPr>
          </a:p>
          <a:p>
            <a:pPr marL="0" lvl="0" indent="0" algn="l" rtl="0">
              <a:spcBef>
                <a:spcPts val="0"/>
              </a:spcBef>
              <a:spcAft>
                <a:spcPts val="0"/>
              </a:spcAft>
              <a:buNone/>
            </a:pPr>
            <a:r>
              <a:rPr lang="en-US">
                <a:solidFill>
                  <a:srgbClr val="374151"/>
                </a:solidFill>
                <a:highlight>
                  <a:srgbClr val="F7F7F8"/>
                </a:highlight>
                <a:latin typeface="Roboto"/>
                <a:ea typeface="Roboto"/>
                <a:cs typeface="Roboto"/>
                <a:sym typeface="Roboto"/>
              </a:rPr>
              <a:t>Market Access Barriers</a:t>
            </a:r>
            <a:endParaRPr>
              <a:solidFill>
                <a:srgbClr val="374151"/>
              </a:solidFill>
              <a:highlight>
                <a:srgbClr val="F7F7F8"/>
              </a:highlight>
              <a:latin typeface="Roboto"/>
              <a:ea typeface="Roboto"/>
              <a:cs typeface="Roboto"/>
              <a:sym typeface="Roboto"/>
            </a:endParaRPr>
          </a:p>
          <a:p>
            <a:pPr marL="0" lvl="0" indent="0" algn="l" rtl="0">
              <a:spcBef>
                <a:spcPts val="0"/>
              </a:spcBef>
              <a:spcAft>
                <a:spcPts val="0"/>
              </a:spcAft>
              <a:buNone/>
            </a:pPr>
            <a:r>
              <a:rPr lang="en-US">
                <a:solidFill>
                  <a:srgbClr val="374151"/>
                </a:solidFill>
                <a:highlight>
                  <a:srgbClr val="F7F7F8"/>
                </a:highlight>
                <a:latin typeface="Roboto"/>
                <a:ea typeface="Roboto"/>
                <a:cs typeface="Roboto"/>
                <a:sym typeface="Roboto"/>
              </a:rPr>
              <a:t>TRIPS can pose challenges for developing countries in accessing affordable medicines, technology transfer, and promoting innovation</a:t>
            </a:r>
            <a:endParaRPr>
              <a:solidFill>
                <a:srgbClr val="374151"/>
              </a:solidFill>
              <a:highlight>
                <a:srgbClr val="F7F7F8"/>
              </a:highlight>
              <a:latin typeface="Roboto"/>
              <a:ea typeface="Roboto"/>
              <a:cs typeface="Roboto"/>
              <a:sym typeface="Roboto"/>
            </a:endParaRPr>
          </a:p>
        </p:txBody>
      </p:sp>
      <p:sp>
        <p:nvSpPr>
          <p:cNvPr id="254" name="Google Shape;254;g1a0929b91ba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3c1eccdf26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3c1eccdf26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374151"/>
                </a:solidFill>
                <a:highlight>
                  <a:srgbClr val="F7F7F8"/>
                </a:highlight>
                <a:latin typeface="Roboto"/>
                <a:ea typeface="Roboto"/>
                <a:cs typeface="Roboto"/>
                <a:sym typeface="Roboto"/>
              </a:rPr>
              <a:t>Disparities in Capacity</a:t>
            </a:r>
            <a:endParaRPr>
              <a:solidFill>
                <a:srgbClr val="374151"/>
              </a:solidFill>
              <a:highlight>
                <a:srgbClr val="F7F7F8"/>
              </a:highlight>
              <a:latin typeface="Roboto"/>
              <a:ea typeface="Roboto"/>
              <a:cs typeface="Roboto"/>
              <a:sym typeface="Roboto"/>
            </a:endParaRPr>
          </a:p>
          <a:p>
            <a:pPr marL="0" lvl="0" indent="0" algn="l" rtl="0">
              <a:spcBef>
                <a:spcPts val="0"/>
              </a:spcBef>
              <a:spcAft>
                <a:spcPts val="0"/>
              </a:spcAft>
              <a:buNone/>
            </a:pPr>
            <a:r>
              <a:rPr lang="en-US">
                <a:solidFill>
                  <a:srgbClr val="374151"/>
                </a:solidFill>
                <a:highlight>
                  <a:srgbClr val="F7F7F8"/>
                </a:highlight>
                <a:latin typeface="Roboto"/>
                <a:ea typeface="Roboto"/>
                <a:cs typeface="Roboto"/>
                <a:sym typeface="Roboto"/>
              </a:rPr>
              <a:t>Market Access Barriers</a:t>
            </a:r>
            <a:endParaRPr>
              <a:solidFill>
                <a:srgbClr val="374151"/>
              </a:solidFill>
              <a:highlight>
                <a:srgbClr val="F7F7F8"/>
              </a:highlight>
              <a:latin typeface="Roboto"/>
              <a:ea typeface="Roboto"/>
              <a:cs typeface="Roboto"/>
              <a:sym typeface="Roboto"/>
            </a:endParaRPr>
          </a:p>
          <a:p>
            <a:pPr marL="0" lvl="0" indent="0" algn="l" rtl="0">
              <a:spcBef>
                <a:spcPts val="0"/>
              </a:spcBef>
              <a:spcAft>
                <a:spcPts val="0"/>
              </a:spcAft>
              <a:buNone/>
            </a:pPr>
            <a:r>
              <a:rPr lang="en-US">
                <a:solidFill>
                  <a:srgbClr val="374151"/>
                </a:solidFill>
                <a:highlight>
                  <a:srgbClr val="F7F7F8"/>
                </a:highlight>
                <a:latin typeface="Roboto"/>
                <a:ea typeface="Roboto"/>
                <a:cs typeface="Roboto"/>
                <a:sym typeface="Roboto"/>
              </a:rPr>
              <a:t>TRIPS can pose challenges for developing countries in accessing affordable medicines, technology transfer, and promoting innovation</a:t>
            </a:r>
            <a:endParaRPr>
              <a:solidFill>
                <a:srgbClr val="374151"/>
              </a:solidFill>
              <a:highlight>
                <a:srgbClr val="F7F7F8"/>
              </a:highlight>
              <a:latin typeface="Roboto"/>
              <a:ea typeface="Roboto"/>
              <a:cs typeface="Roboto"/>
              <a:sym typeface="Roboto"/>
            </a:endParaRPr>
          </a:p>
        </p:txBody>
      </p:sp>
      <p:sp>
        <p:nvSpPr>
          <p:cNvPr id="264" name="Google Shape;264;g23c1eccdf26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1800" b="1">
                <a:latin typeface="Calibri"/>
                <a:ea typeface="Calibri"/>
                <a:cs typeface="Calibri"/>
                <a:sym typeface="Calibri"/>
              </a:rPr>
              <a:t>Education</a:t>
            </a: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US" sz="1800" b="1">
                <a:latin typeface="Calibri"/>
                <a:ea typeface="Calibri"/>
                <a:cs typeface="Calibri"/>
                <a:sym typeface="Calibri"/>
              </a:rPr>
              <a:t>Project Name</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Aims</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Total Cost</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Approval Date</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Closing Date</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Actions to Strengthen Performance for Inclusive and Responsive Education Program</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respond to school disruptions caused by the COVID-19 pandemic</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 </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Recover access and improve education quality</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US$ 671.25 million</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July 31, 2020</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June 30, 2025</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latin typeface="Calibri"/>
                <a:ea typeface="Calibri"/>
                <a:cs typeface="Calibri"/>
                <a:sym typeface="Calibri"/>
              </a:rPr>
              <a:t>Sindh Early Learning Enhancement through Classroom Transformation</a:t>
            </a:r>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To improve reading skills of early grade primary students and increase student retention in primary schools in selected districts.</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US$ 154.76 million</a:t>
            </a:r>
            <a:endParaRPr sz="1800">
              <a:latin typeface="Calibri"/>
              <a:ea typeface="Calibri"/>
              <a:cs typeface="Calibri"/>
              <a:sym typeface="Calibri"/>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July 29, 2021</a:t>
            </a:r>
            <a:endParaRPr sz="1800">
              <a:latin typeface="Times New Roman"/>
              <a:ea typeface="Times New Roman"/>
              <a:cs typeface="Times New Roman"/>
              <a:sym typeface="Times New Roman"/>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April 30, 2026</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Higher Education Development Project</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To support research excellence in strategic sectors of the economy, improve teaching and learning and strengthen governance, in the higher education sector.</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latin typeface="Calibri"/>
                <a:ea typeface="Calibri"/>
                <a:cs typeface="Calibri"/>
                <a:sym typeface="Calibri"/>
              </a:rPr>
              <a:t>Estimated $400 million</a:t>
            </a:r>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May 31, 2019</a:t>
            </a:r>
            <a:endParaRPr sz="1800">
              <a:latin typeface="Times New Roman"/>
              <a:ea typeface="Times New Roman"/>
              <a:cs typeface="Times New Roman"/>
              <a:sym typeface="Times New Roman"/>
            </a:endParaRPr>
          </a:p>
          <a:p>
            <a:pPr marL="0" marR="0" lvl="0" indent="0" algn="l" rtl="0">
              <a:spcBef>
                <a:spcPts val="500"/>
              </a:spcBef>
              <a:spcAft>
                <a:spcPts val="0"/>
              </a:spcAft>
              <a:buNone/>
            </a:pPr>
            <a:r>
              <a:rPr lang="en-US" sz="1800">
                <a:solidFill>
                  <a:srgbClr val="333333"/>
                </a:solidFill>
                <a:latin typeface="Open Sans"/>
                <a:ea typeface="Open Sans"/>
                <a:cs typeface="Open Sans"/>
                <a:sym typeface="Open Sans"/>
              </a:rPr>
              <a:t> </a:t>
            </a:r>
            <a:endParaRPr sz="1800">
              <a:latin typeface="Times New Roman"/>
              <a:ea typeface="Times New Roman"/>
              <a:cs typeface="Times New Roman"/>
              <a:sym typeface="Times New Roman"/>
            </a:endParaRPr>
          </a:p>
          <a:p>
            <a:pPr marL="0" marR="0" lvl="0" indent="0" algn="l" rtl="0">
              <a:lnSpc>
                <a:spcPct val="107000"/>
              </a:lnSpc>
              <a:spcBef>
                <a:spcPts val="600"/>
              </a:spcBef>
              <a:spcAft>
                <a:spcPts val="0"/>
              </a:spcAft>
              <a:buNone/>
            </a:pPr>
            <a:r>
              <a:rPr lang="en-US" sz="1800" b="1">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June 30, 2024</a:t>
            </a:r>
            <a:endParaRPr sz="1800">
              <a:latin typeface="Calibri"/>
              <a:ea typeface="Calibri"/>
              <a:cs typeface="Calibri"/>
              <a:sym typeface="Calibri"/>
            </a:endParaRPr>
          </a:p>
          <a:p>
            <a:pPr marL="457200" marR="0" lvl="0" indent="0" algn="l" rtl="0">
              <a:lnSpc>
                <a:spcPct val="107000"/>
              </a:lnSpc>
              <a:spcBef>
                <a:spcPts val="0"/>
              </a:spcBef>
              <a:spcAft>
                <a:spcPts val="0"/>
              </a:spcAft>
              <a:buNone/>
            </a:pPr>
            <a:r>
              <a:rPr lang="en-US" sz="1800">
                <a:latin typeface="Calibri"/>
                <a:ea typeface="Calibri"/>
                <a:cs typeface="Calibri"/>
                <a:sym typeface="Calibri"/>
              </a:rPr>
              <a:t> </a:t>
            </a:r>
            <a:endParaRPr/>
          </a:p>
          <a:p>
            <a:pPr marL="457200" marR="0" lvl="0" indent="0" algn="l" rtl="0">
              <a:lnSpc>
                <a:spcPct val="107000"/>
              </a:lnSpc>
              <a:spcBef>
                <a:spcPts val="0"/>
              </a:spcBef>
              <a:spcAft>
                <a:spcPts val="0"/>
              </a:spcAft>
              <a:buNone/>
            </a:pPr>
            <a:r>
              <a:rPr lang="en-US" sz="1800">
                <a:latin typeface="Calibri"/>
                <a:ea typeface="Calibri"/>
                <a:cs typeface="Calibri"/>
                <a:sym typeface="Calibri"/>
              </a:rPr>
              <a:t> </a:t>
            </a:r>
            <a:endParaRPr/>
          </a:p>
          <a:p>
            <a:pPr marL="457200" marR="0" lvl="0" indent="0" algn="ctr" rtl="0">
              <a:lnSpc>
                <a:spcPct val="107000"/>
              </a:lnSpc>
              <a:spcBef>
                <a:spcPts val="0"/>
              </a:spcBef>
              <a:spcAft>
                <a:spcPts val="0"/>
              </a:spcAft>
              <a:buNone/>
            </a:pPr>
            <a:r>
              <a:rPr lang="en-US" sz="1800" b="1">
                <a:latin typeface="Calibri"/>
                <a:ea typeface="Calibri"/>
                <a:cs typeface="Calibri"/>
                <a:sym typeface="Calibri"/>
              </a:rPr>
              <a:t>Health</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Project Name</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Aims</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Total Cost</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Approval Date</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Closing Date</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latin typeface="Calibri"/>
                <a:ea typeface="Calibri"/>
                <a:cs typeface="Calibri"/>
                <a:sym typeface="Calibri"/>
              </a:rPr>
              <a:t>National Health Support Program</a:t>
            </a:r>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To strengthen equitable delivery and quality of essential health services at the primary health care level</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US$ 300.00 million</a:t>
            </a:r>
            <a:endParaRPr sz="1800">
              <a:latin typeface="Calibri"/>
              <a:ea typeface="Calibri"/>
              <a:cs typeface="Calibri"/>
              <a:sym typeface="Calibri"/>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June 7, 2022</a:t>
            </a:r>
            <a:endParaRPr sz="1800">
              <a:latin typeface="Times New Roman"/>
              <a:ea typeface="Times New Roman"/>
              <a:cs typeface="Times New Roman"/>
              <a:sym typeface="Times New Roman"/>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December 31, 2026</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latin typeface="Calibri"/>
                <a:ea typeface="Calibri"/>
                <a:cs typeface="Calibri"/>
                <a:sym typeface="Calibri"/>
              </a:rPr>
              <a:t>KP- Spending Effectively for Enhanced Development</a:t>
            </a:r>
            <a:endParaRPr/>
          </a:p>
          <a:p>
            <a:pPr marL="0" marR="0" lvl="0" indent="0" algn="l" rtl="0">
              <a:lnSpc>
                <a:spcPct val="107000"/>
              </a:lnSpc>
              <a:spcBef>
                <a:spcPts val="0"/>
              </a:spcBef>
              <a:spcAft>
                <a:spcPts val="0"/>
              </a:spcAft>
              <a:buNone/>
            </a:pPr>
            <a:r>
              <a:rPr lang="en-US" sz="1800">
                <a:latin typeface="Calibri"/>
                <a:ea typeface="Calibri"/>
                <a:cs typeface="Calibri"/>
                <a:sym typeface="Calibri"/>
              </a:rPr>
              <a:t> </a:t>
            </a:r>
            <a:endParaRPr/>
          </a:p>
          <a:p>
            <a:pPr marL="0" marR="0" lvl="0" indent="0" algn="l" rtl="0">
              <a:lnSpc>
                <a:spcPct val="107000"/>
              </a:lnSpc>
              <a:spcBef>
                <a:spcPts val="0"/>
              </a:spcBef>
              <a:spcAft>
                <a:spcPts val="0"/>
              </a:spcAft>
              <a:buNone/>
            </a:pPr>
            <a:r>
              <a:rPr lang="en-US" sz="1800">
                <a:latin typeface="Calibri"/>
                <a:ea typeface="Calibri"/>
                <a:cs typeface="Calibri"/>
                <a:sym typeface="Calibri"/>
              </a:rPr>
              <a:t> </a:t>
            </a:r>
            <a:endParaRPr/>
          </a:p>
          <a:p>
            <a:pPr marL="0" marR="0" lvl="0" indent="0" algn="l" rtl="0">
              <a:lnSpc>
                <a:spcPct val="100000"/>
              </a:lnSpc>
              <a:spcBef>
                <a:spcPts val="0"/>
              </a:spcBef>
              <a:spcAft>
                <a:spcPts val="0"/>
              </a:spcAft>
              <a:buNone/>
            </a:pPr>
            <a:r>
              <a:rPr lang="en-US" sz="1800">
                <a:solidFill>
                  <a:srgbClr val="333333"/>
                </a:solidFill>
                <a:latin typeface="Times New Roman"/>
                <a:ea typeface="Times New Roman"/>
                <a:cs typeface="Times New Roman"/>
                <a:sym typeface="Times New Roman"/>
              </a:rPr>
              <a:t>To improve the availability and management of public resources for delivery of primary, middle and high school education and primary health care services.</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 </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US$ 400.00 million</a:t>
            </a:r>
            <a:endParaRPr sz="1800">
              <a:latin typeface="Calibri"/>
              <a:ea typeface="Calibri"/>
              <a:cs typeface="Calibri"/>
              <a:sym typeface="Calibri"/>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April 22, 2021</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 </a:t>
            </a:r>
            <a:endParaRPr sz="1800">
              <a:latin typeface="Times New Roman"/>
              <a:ea typeface="Times New Roman"/>
              <a:cs typeface="Times New Roman"/>
              <a:sym typeface="Times New Roman"/>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June 30, 2026</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latin typeface="Calibri"/>
                <a:ea typeface="Calibri"/>
                <a:cs typeface="Calibri"/>
                <a:sym typeface="Calibri"/>
              </a:rPr>
              <a:t>Balochistan Human Capital Investment Project</a:t>
            </a:r>
            <a:endParaRPr/>
          </a:p>
          <a:p>
            <a:pPr marL="0" marR="0" lvl="0" indent="0" algn="l" rtl="0">
              <a:lnSpc>
                <a:spcPct val="100000"/>
              </a:lnSpc>
              <a:spcBef>
                <a:spcPts val="0"/>
              </a:spcBef>
              <a:spcAft>
                <a:spcPts val="0"/>
              </a:spcAft>
              <a:buNone/>
            </a:pPr>
            <a:r>
              <a:rPr lang="en-US" sz="1800">
                <a:solidFill>
                  <a:srgbClr val="333333"/>
                </a:solidFill>
                <a:latin typeface="Open Sans"/>
                <a:ea typeface="Open Sans"/>
                <a:cs typeface="Open Sans"/>
                <a:sym typeface="Open Sans"/>
              </a:rPr>
              <a:t>To improve utilization of quality health and education services in selected refugee hosting districts of Balochistan.</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US$ 36.00 million</a:t>
            </a:r>
            <a:endParaRPr sz="1800">
              <a:latin typeface="Calibri"/>
              <a:ea typeface="Calibri"/>
              <a:cs typeface="Calibri"/>
              <a:sym typeface="Calibri"/>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June 23, 2020</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 </a:t>
            </a:r>
            <a:endParaRPr sz="1800">
              <a:latin typeface="Times New Roman"/>
              <a:ea typeface="Times New Roman"/>
              <a:cs typeface="Times New Roman"/>
              <a:sym typeface="Times New Roman"/>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June 30, 2025</a:t>
            </a:r>
            <a:endParaRPr sz="1800">
              <a:latin typeface="Calibri"/>
              <a:ea typeface="Calibri"/>
              <a:cs typeface="Calibri"/>
              <a:sym typeface="Calibri"/>
            </a:endParaRPr>
          </a:p>
          <a:p>
            <a:pPr marL="457200" marR="0" lvl="0" indent="0" algn="l" rtl="0">
              <a:lnSpc>
                <a:spcPct val="107000"/>
              </a:lnSpc>
              <a:spcBef>
                <a:spcPts val="0"/>
              </a:spcBef>
              <a:spcAft>
                <a:spcPts val="0"/>
              </a:spcAft>
              <a:buNone/>
            </a:pPr>
            <a:r>
              <a:rPr lang="en-US" sz="1800">
                <a:latin typeface="Calibri"/>
                <a:ea typeface="Calibri"/>
                <a:cs typeface="Calibri"/>
                <a:sym typeface="Calibri"/>
              </a:rPr>
              <a:t> </a:t>
            </a:r>
            <a:endParaRPr/>
          </a:p>
          <a:p>
            <a:pPr marL="457200" marR="0" lvl="0" indent="0" algn="ctr" rtl="0">
              <a:lnSpc>
                <a:spcPct val="107000"/>
              </a:lnSpc>
              <a:spcBef>
                <a:spcPts val="0"/>
              </a:spcBef>
              <a:spcAft>
                <a:spcPts val="0"/>
              </a:spcAft>
              <a:buNone/>
            </a:pPr>
            <a:r>
              <a:rPr lang="en-US" sz="1800" b="1">
                <a:latin typeface="Calibri"/>
                <a:ea typeface="Calibri"/>
                <a:cs typeface="Calibri"/>
                <a:sym typeface="Calibri"/>
              </a:rPr>
              <a:t>Social Protection Drives</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Project Name</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Aims</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Total Cost</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Approval Date</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Closing Date</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Crisis-Resilient Social Protection (CRISP) Program</a:t>
            </a:r>
            <a:endParaRPr sz="1800">
              <a:latin typeface="Calibri"/>
              <a:ea typeface="Calibri"/>
              <a:cs typeface="Calibri"/>
              <a:sym typeface="Calibri"/>
            </a:endParaRPr>
          </a:p>
          <a:p>
            <a:pPr marL="0" marR="0" lvl="0" indent="0" algn="l" rtl="0">
              <a:lnSpc>
                <a:spcPct val="100000"/>
              </a:lnSpc>
              <a:spcBef>
                <a:spcPts val="0"/>
              </a:spcBef>
              <a:spcAft>
                <a:spcPts val="0"/>
              </a:spcAft>
              <a:buNone/>
            </a:pPr>
            <a:r>
              <a:rPr lang="en-US" sz="1800">
                <a:solidFill>
                  <a:srgbClr val="333333"/>
                </a:solidFill>
                <a:latin typeface="Times New Roman"/>
                <a:ea typeface="Times New Roman"/>
                <a:cs typeface="Times New Roman"/>
                <a:sym typeface="Times New Roman"/>
              </a:rPr>
              <a:t>To support the development of a more adaptive social protection system that will contribute to any future crisis-resilience among po or and vulnerable households</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US$ 600.00 million</a:t>
            </a:r>
            <a:endParaRPr sz="1800">
              <a:latin typeface="Calibri"/>
              <a:ea typeface="Calibri"/>
              <a:cs typeface="Calibri"/>
              <a:sym typeface="Calibri"/>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March 25, 2021</a:t>
            </a:r>
            <a:endParaRPr sz="1800">
              <a:latin typeface="Times New Roman"/>
              <a:ea typeface="Times New Roman"/>
              <a:cs typeface="Times New Roman"/>
              <a:sym typeface="Times New Roman"/>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June 30, 2025</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Punjab Human Capital Investment Project</a:t>
            </a:r>
            <a:endParaRPr sz="1800">
              <a:latin typeface="Calibri"/>
              <a:ea typeface="Calibri"/>
              <a:cs typeface="Calibri"/>
              <a:sym typeface="Calibri"/>
            </a:endParaRPr>
          </a:p>
          <a:p>
            <a:pPr marL="0" marR="0" lvl="0" indent="0" algn="l" rtl="0">
              <a:lnSpc>
                <a:spcPct val="100000"/>
              </a:lnSpc>
              <a:spcBef>
                <a:spcPts val="0"/>
              </a:spcBef>
              <a:spcAft>
                <a:spcPts val="0"/>
              </a:spcAft>
              <a:buNone/>
            </a:pPr>
            <a:r>
              <a:rPr lang="en-US" sz="1800">
                <a:solidFill>
                  <a:srgbClr val="333333"/>
                </a:solidFill>
                <a:latin typeface="Open Sans"/>
                <a:ea typeface="Open Sans"/>
                <a:cs typeface="Open Sans"/>
                <a:sym typeface="Open Sans"/>
              </a:rPr>
              <a:t>The Project Development Objective is to increase the utilization of quality health services, and economic and social inclusion progr ams, among poor and vulnerable households in select districts in Punjab.</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US$ 200.00 million</a:t>
            </a:r>
            <a:endParaRPr sz="1800">
              <a:latin typeface="Calibri"/>
              <a:ea typeface="Calibri"/>
              <a:cs typeface="Calibri"/>
              <a:sym typeface="Calibri"/>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March 3, 2020</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 </a:t>
            </a:r>
            <a:endParaRPr sz="1800">
              <a:latin typeface="Times New Roman"/>
              <a:ea typeface="Times New Roman"/>
              <a:cs typeface="Times New Roman"/>
              <a:sym typeface="Times New Roman"/>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June 30, 2025</a:t>
            </a:r>
            <a:endParaRPr sz="1800">
              <a:latin typeface="Calibri"/>
              <a:ea typeface="Calibri"/>
              <a:cs typeface="Calibri"/>
              <a:sym typeface="Calibri"/>
            </a:endParaRPr>
          </a:p>
          <a:p>
            <a:pPr marL="457200" marR="0" lvl="0" indent="0" algn="l" rtl="0">
              <a:lnSpc>
                <a:spcPct val="107000"/>
              </a:lnSpc>
              <a:spcBef>
                <a:spcPts val="0"/>
              </a:spcBef>
              <a:spcAft>
                <a:spcPts val="0"/>
              </a:spcAft>
              <a:buNone/>
            </a:pPr>
            <a:r>
              <a:rPr lang="en-US" sz="1800">
                <a:latin typeface="Calibri"/>
                <a:ea typeface="Calibri"/>
                <a:cs typeface="Calibri"/>
                <a:sym typeface="Calibri"/>
              </a:rPr>
              <a:t> </a:t>
            </a:r>
            <a:endParaRPr/>
          </a:p>
          <a:p>
            <a:pPr marL="457200" marR="0" lvl="0" indent="0" algn="ctr" rtl="0">
              <a:lnSpc>
                <a:spcPct val="107000"/>
              </a:lnSpc>
              <a:spcBef>
                <a:spcPts val="0"/>
              </a:spcBef>
              <a:spcAft>
                <a:spcPts val="0"/>
              </a:spcAft>
              <a:buNone/>
            </a:pPr>
            <a:r>
              <a:rPr lang="en-US" sz="1800" b="1">
                <a:latin typeface="Calibri"/>
                <a:ea typeface="Calibri"/>
                <a:cs typeface="Calibri"/>
                <a:sym typeface="Calibri"/>
              </a:rPr>
              <a:t>Agriculture</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Project Name</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Aims</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Total Cost</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Approval Date</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Closing Date</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latin typeface="Calibri"/>
                <a:ea typeface="Calibri"/>
                <a:cs typeface="Calibri"/>
                <a:sym typeface="Calibri"/>
              </a:rPr>
              <a:t>Sindh Barrages Improvement Project AF</a:t>
            </a:r>
            <a:endParaRPr/>
          </a:p>
          <a:p>
            <a:pPr marL="0" marR="0" lvl="0" indent="0" algn="l" rtl="0">
              <a:lnSpc>
                <a:spcPct val="100000"/>
              </a:lnSpc>
              <a:spcBef>
                <a:spcPts val="0"/>
              </a:spcBef>
              <a:spcAft>
                <a:spcPts val="0"/>
              </a:spcAft>
              <a:buNone/>
            </a:pPr>
            <a:r>
              <a:rPr lang="en-US" sz="1800">
                <a:solidFill>
                  <a:srgbClr val="333333"/>
                </a:solidFill>
                <a:latin typeface="Times New Roman"/>
                <a:ea typeface="Times New Roman"/>
                <a:cs typeface="Times New Roman"/>
                <a:sym typeface="Times New Roman"/>
              </a:rPr>
              <a:t>The PDO is to strengthen the Sindh Irrigation Department’s capacity to operate and manage barrages and improve the reliability and s afety of Guddu and Sukkur Barrages in the Province of Sindh.</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US$ 140.00 million</a:t>
            </a:r>
            <a:endParaRPr sz="1800">
              <a:latin typeface="Calibri"/>
              <a:ea typeface="Calibri"/>
              <a:cs typeface="Calibri"/>
              <a:sym typeface="Calibri"/>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May 25, 2018</a:t>
            </a:r>
            <a:endParaRPr sz="1800">
              <a:latin typeface="Times New Roman"/>
              <a:ea typeface="Times New Roman"/>
              <a:cs typeface="Times New Roman"/>
              <a:sym typeface="Times New Roman"/>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N/A</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latin typeface="Calibri"/>
                <a:ea typeface="Calibri"/>
                <a:cs typeface="Calibri"/>
                <a:sym typeface="Calibri"/>
              </a:rPr>
              <a:t>Daso Hydro Power Project</a:t>
            </a:r>
            <a:endParaRPr/>
          </a:p>
          <a:p>
            <a:pPr marL="0" marR="0" lvl="0" indent="0" algn="l" rtl="0">
              <a:lnSpc>
                <a:spcPct val="100000"/>
              </a:lnSpc>
              <a:spcBef>
                <a:spcPts val="0"/>
              </a:spcBef>
              <a:spcAft>
                <a:spcPts val="0"/>
              </a:spcAft>
              <a:buNone/>
            </a:pPr>
            <a:r>
              <a:rPr lang="en-US" sz="1800">
                <a:solidFill>
                  <a:srgbClr val="333333"/>
                </a:solidFill>
                <a:latin typeface="Open Sans"/>
                <a:ea typeface="Open Sans"/>
                <a:cs typeface="Open Sans"/>
                <a:sym typeface="Open Sans"/>
              </a:rPr>
              <a:t>The overall project development objective is to facilitate the expansion of electricity supply of hydro-power in Pakistan</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US$ 700.00 million</a:t>
            </a:r>
            <a:endParaRPr sz="1800">
              <a:latin typeface="Calibri"/>
              <a:ea typeface="Calibri"/>
              <a:cs typeface="Calibri"/>
              <a:sym typeface="Calibri"/>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March 31, 2020</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 </a:t>
            </a:r>
            <a:endParaRPr sz="1800">
              <a:latin typeface="Times New Roman"/>
              <a:ea typeface="Times New Roman"/>
              <a:cs typeface="Times New Roman"/>
              <a:sym typeface="Times New Roman"/>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 </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latin typeface="Calibri"/>
                <a:ea typeface="Calibri"/>
                <a:cs typeface="Calibri"/>
                <a:sym typeface="Calibri"/>
              </a:rPr>
              <a:t>Tarbela 4th Extension Hydropower Project</a:t>
            </a:r>
            <a:endParaRPr/>
          </a:p>
          <a:p>
            <a:pPr marL="0" marR="0" lvl="0" indent="0" algn="l" rtl="0">
              <a:lnSpc>
                <a:spcPct val="107000"/>
              </a:lnSpc>
              <a:spcBef>
                <a:spcPts val="0"/>
              </a:spcBef>
              <a:spcAft>
                <a:spcPts val="0"/>
              </a:spcAft>
              <a:buNone/>
            </a:pPr>
            <a:r>
              <a:rPr lang="en-US" sz="1800">
                <a:latin typeface="Calibri"/>
                <a:ea typeface="Calibri"/>
                <a:cs typeface="Calibri"/>
                <a:sym typeface="Calibri"/>
              </a:rPr>
              <a:t> </a:t>
            </a:r>
            <a:endParaRPr/>
          </a:p>
          <a:p>
            <a:pPr marL="0" marR="0" lvl="0" indent="0" algn="l" rtl="0">
              <a:lnSpc>
                <a:spcPct val="100000"/>
              </a:lnSpc>
              <a:spcBef>
                <a:spcPts val="0"/>
              </a:spcBef>
              <a:spcAft>
                <a:spcPts val="0"/>
              </a:spcAft>
              <a:buNone/>
            </a:pPr>
            <a:r>
              <a:rPr lang="en-US" sz="1800">
                <a:solidFill>
                  <a:srgbClr val="333333"/>
                </a:solidFill>
                <a:latin typeface="Open Sans"/>
                <a:ea typeface="Open Sans"/>
                <a:cs typeface="Open Sans"/>
                <a:sym typeface="Open Sans"/>
              </a:rPr>
              <a:t>the Objective of the Project is to facilitate a sustainable expansion of the Borrower 's electricity generation capacity.</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US$ 390.00 million</a:t>
            </a:r>
            <a:endParaRPr sz="1800">
              <a:latin typeface="Calibri"/>
              <a:ea typeface="Calibri"/>
              <a:cs typeface="Calibri"/>
              <a:sym typeface="Calibri"/>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September 20, 2016</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 </a:t>
            </a:r>
            <a:endParaRPr sz="1800">
              <a:latin typeface="Times New Roman"/>
              <a:ea typeface="Times New Roman"/>
              <a:cs typeface="Times New Roman"/>
              <a:sym typeface="Times New Roman"/>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 </a:t>
            </a:r>
            <a:endParaRPr sz="1800">
              <a:latin typeface="Calibri"/>
              <a:ea typeface="Calibri"/>
              <a:cs typeface="Calibri"/>
              <a:sym typeface="Calibri"/>
            </a:endParaRPr>
          </a:p>
          <a:p>
            <a:pPr marL="457200" marR="0" lvl="0" indent="0" algn="l" rtl="0">
              <a:lnSpc>
                <a:spcPct val="107000"/>
              </a:lnSpc>
              <a:spcBef>
                <a:spcPts val="0"/>
              </a:spcBef>
              <a:spcAft>
                <a:spcPts val="0"/>
              </a:spcAft>
              <a:buNone/>
            </a:pPr>
            <a:r>
              <a:rPr lang="en-US" sz="1800">
                <a:latin typeface="Calibri"/>
                <a:ea typeface="Calibri"/>
                <a:cs typeface="Calibri"/>
                <a:sym typeface="Calibri"/>
              </a:rPr>
              <a:t> </a:t>
            </a:r>
            <a:endParaRPr/>
          </a:p>
          <a:p>
            <a:pPr marL="457200" marR="0" lvl="0" indent="0" algn="ctr" rtl="0">
              <a:lnSpc>
                <a:spcPct val="107000"/>
              </a:lnSpc>
              <a:spcBef>
                <a:spcPts val="0"/>
              </a:spcBef>
              <a:spcAft>
                <a:spcPts val="0"/>
              </a:spcAft>
              <a:buNone/>
            </a:pPr>
            <a:r>
              <a:rPr lang="en-US" sz="1800" b="1">
                <a:latin typeface="Calibri"/>
                <a:ea typeface="Calibri"/>
                <a:cs typeface="Calibri"/>
                <a:sym typeface="Calibri"/>
              </a:rPr>
              <a:t>Transport</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Project Name</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Aims</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Total Cost</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Approval Date</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Closing Date</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latin typeface="Calibri"/>
                <a:ea typeface="Calibri"/>
                <a:cs typeface="Calibri"/>
                <a:sym typeface="Calibri"/>
              </a:rPr>
              <a:t>Khyber Pass Economic Corridor Project</a:t>
            </a:r>
            <a:endParaRPr/>
          </a:p>
          <a:p>
            <a:pPr marL="0" marR="0" lvl="0" indent="0" algn="l" rtl="0">
              <a:lnSpc>
                <a:spcPct val="100000"/>
              </a:lnSpc>
              <a:spcBef>
                <a:spcPts val="0"/>
              </a:spcBef>
              <a:spcAft>
                <a:spcPts val="0"/>
              </a:spcAft>
              <a:buNone/>
            </a:pPr>
            <a:r>
              <a:rPr lang="en-US" sz="1800">
                <a:solidFill>
                  <a:srgbClr val="333333"/>
                </a:solidFill>
                <a:latin typeface="Times New Roman"/>
                <a:ea typeface="Times New Roman"/>
                <a:cs typeface="Times New Roman"/>
                <a:sym typeface="Times New Roman"/>
              </a:rPr>
              <a:t>to expand economic activity between Pakistan and Afghanistan by improving regional connectivity and promoting private sec tor development along the Khyber Pass corridor.</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US$ 460.60 million</a:t>
            </a:r>
            <a:endParaRPr sz="1800">
              <a:latin typeface="Calibri"/>
              <a:ea typeface="Calibri"/>
              <a:cs typeface="Calibri"/>
              <a:sym typeface="Calibri"/>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(as of board presentation)</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rgbClr val="333333"/>
                </a:solidFill>
                <a:latin typeface="Open Sans"/>
                <a:ea typeface="Open Sans"/>
                <a:cs typeface="Open Sans"/>
                <a:sym typeface="Open Sans"/>
              </a:rPr>
              <a:t>June 14, 2018</a:t>
            </a:r>
            <a:endParaRPr sz="1800">
              <a:latin typeface="Times New Roman"/>
              <a:ea typeface="Times New Roman"/>
              <a:cs typeface="Times New Roman"/>
              <a:sym typeface="Times New Roman"/>
            </a:endParaRPr>
          </a:p>
          <a:p>
            <a:pPr marL="0" marR="0" lvl="0" indent="0" algn="l" rtl="0">
              <a:lnSpc>
                <a:spcPct val="107000"/>
              </a:lnSpc>
              <a:spcBef>
                <a:spcPts val="0"/>
              </a:spcBef>
              <a:spcAft>
                <a:spcPts val="0"/>
              </a:spcAft>
              <a:buNone/>
            </a:pPr>
            <a:r>
              <a:rPr lang="en-US" sz="1800" b="1">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7000"/>
              </a:lnSpc>
              <a:spcBef>
                <a:spcPts val="0"/>
              </a:spcBef>
              <a:spcAft>
                <a:spcPts val="0"/>
              </a:spcAft>
              <a:buNone/>
            </a:pPr>
            <a:r>
              <a:rPr lang="en-US" sz="1800">
                <a:solidFill>
                  <a:srgbClr val="333333"/>
                </a:solidFill>
                <a:latin typeface="Open Sans"/>
                <a:ea typeface="Open Sans"/>
                <a:cs typeface="Open Sans"/>
                <a:sym typeface="Open Sans"/>
              </a:rPr>
              <a:t>May 28, 2026</a:t>
            </a:r>
            <a:endParaRPr sz="1800">
              <a:latin typeface="Calibri"/>
              <a:ea typeface="Calibri"/>
              <a:cs typeface="Calibri"/>
              <a:sym typeface="Calibri"/>
            </a:endParaRPr>
          </a:p>
          <a:p>
            <a:pPr marL="0" lvl="0" indent="0" algn="l" rtl="0">
              <a:spcBef>
                <a:spcPts val="0"/>
              </a:spcBef>
              <a:spcAft>
                <a:spcPts val="0"/>
              </a:spcAft>
              <a:buNone/>
            </a:pPr>
            <a:endParaRPr/>
          </a:p>
        </p:txBody>
      </p:sp>
      <p:sp>
        <p:nvSpPr>
          <p:cNvPr id="296" name="Google Shape;29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9650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3851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702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6376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3579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6495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0205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3c1eccdf2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3c1eccdf26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23c1eccdf26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a0929b91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a0929b91b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AutoNum type="arabicPeriod"/>
            </a:pPr>
            <a:r>
              <a:rPr lang="en-US"/>
              <a:t>WTO is all about Agreements, negotiated and signed by a large majority of the world’s trading economies, and ratified in their parliaments (</a:t>
            </a:r>
            <a:r>
              <a:rPr lang="en-US" b="1"/>
              <a:t>30 Agreements)</a:t>
            </a:r>
            <a:endParaRPr b="1"/>
          </a:p>
          <a:p>
            <a:pPr marL="457200" lvl="0" indent="-317500" algn="l" rtl="0">
              <a:spcBef>
                <a:spcPts val="0"/>
              </a:spcBef>
              <a:spcAft>
                <a:spcPts val="0"/>
              </a:spcAft>
              <a:buSzPts val="1400"/>
              <a:buAutoNum type="arabicPeriod"/>
            </a:pPr>
            <a:r>
              <a:rPr lang="en-US"/>
              <a:t>Ensuring the smooth, free, and fair movement of the following:</a:t>
            </a:r>
            <a:endParaRPr/>
          </a:p>
          <a:p>
            <a:pPr marL="914400" lvl="1" indent="-317500" algn="l" rtl="0">
              <a:spcBef>
                <a:spcPts val="0"/>
              </a:spcBef>
              <a:spcAft>
                <a:spcPts val="0"/>
              </a:spcAft>
              <a:buSzPts val="1400"/>
              <a:buAutoNum type="alphaLcPeriod"/>
            </a:pPr>
            <a:r>
              <a:rPr lang="en-US"/>
              <a:t>Goods(dealing with specific sectors such as agriculture and textiles +  specific issues such as state trading, </a:t>
            </a:r>
            <a:r>
              <a:rPr lang="en-US" b="1"/>
              <a:t>product standards</a:t>
            </a:r>
            <a:r>
              <a:rPr lang="en-US"/>
              <a:t>, </a:t>
            </a:r>
            <a:r>
              <a:rPr lang="en-US" b="1"/>
              <a:t>subsidies</a:t>
            </a:r>
            <a:r>
              <a:rPr lang="en-US"/>
              <a:t>,</a:t>
            </a:r>
            <a:r>
              <a:rPr lang="en-US" b="1"/>
              <a:t> anit-dumping</a:t>
            </a:r>
            <a:r>
              <a:rPr lang="en-US"/>
              <a:t>(</a:t>
            </a:r>
            <a:r>
              <a:rPr lang="en-US" sz="1050" b="1">
                <a:solidFill>
                  <a:srgbClr val="57595D"/>
                </a:solidFill>
                <a:highlight>
                  <a:srgbClr val="F8F9FA"/>
                </a:highlight>
                <a:latin typeface="Open Sans"/>
                <a:ea typeface="Open Sans"/>
                <a:cs typeface="Open Sans"/>
                <a:sym typeface="Open Sans"/>
              </a:rPr>
              <a:t>Dumping enables consumers in the importing country to obtain access to goods at an affordable price. However, it can also destroy the local market of the importing country, which can result in layoffs and the closure of businesses</a:t>
            </a:r>
            <a:r>
              <a:rPr lang="en-US" sz="900" b="1"/>
              <a:t>)</a:t>
            </a:r>
            <a:r>
              <a:rPr lang="en-US"/>
              <a:t>)</a:t>
            </a:r>
            <a:endParaRPr/>
          </a:p>
          <a:p>
            <a:pPr marL="914400" lvl="1" indent="-317500" algn="l" rtl="0">
              <a:spcBef>
                <a:spcPts val="0"/>
              </a:spcBef>
              <a:spcAft>
                <a:spcPts val="0"/>
              </a:spcAft>
              <a:buSzPts val="1400"/>
              <a:buAutoNum type="alphaLcPeriod"/>
            </a:pPr>
            <a:r>
              <a:rPr lang="en-US"/>
              <a:t>Services (Banks, insurance firms, telecommunications companies, tour operators, hotel chains and transport companies)</a:t>
            </a:r>
            <a:endParaRPr/>
          </a:p>
          <a:p>
            <a:pPr marL="914400" lvl="1" indent="-317500" algn="l" rtl="0">
              <a:spcBef>
                <a:spcPts val="0"/>
              </a:spcBef>
              <a:spcAft>
                <a:spcPts val="0"/>
              </a:spcAft>
              <a:buSzPts val="1400"/>
              <a:buAutoNum type="alphaLcPeriod"/>
            </a:pPr>
            <a:r>
              <a:rPr lang="en-US"/>
              <a:t>IPR ( copyrights, patents, trademarks, geographical names used to identify products, industrial designs, integrated circuit layout-designs)</a:t>
            </a:r>
            <a:endParaRPr/>
          </a:p>
          <a:p>
            <a:pPr marL="457200" lvl="0" indent="-317500" algn="l" rtl="0">
              <a:spcBef>
                <a:spcPts val="0"/>
              </a:spcBef>
              <a:spcAft>
                <a:spcPts val="0"/>
              </a:spcAft>
              <a:buSzPts val="1400"/>
              <a:buAutoNum type="arabicPeriod"/>
            </a:pPr>
            <a:r>
              <a:rPr lang="en-US"/>
              <a:t>Administering trade agreements </a:t>
            </a:r>
            <a:endParaRPr/>
          </a:p>
          <a:p>
            <a:pPr marL="457200" lvl="0" indent="-317500" algn="l" rtl="0">
              <a:spcBef>
                <a:spcPts val="0"/>
              </a:spcBef>
              <a:spcAft>
                <a:spcPts val="0"/>
              </a:spcAft>
              <a:buSzPts val="1400"/>
              <a:buAutoNum type="arabicPeriod"/>
            </a:pPr>
            <a:r>
              <a:rPr lang="en-US"/>
              <a:t>Acting as a forum for trade negotiations </a:t>
            </a:r>
            <a:endParaRPr/>
          </a:p>
          <a:p>
            <a:pPr marL="457200" lvl="0" indent="-317500" algn="l" rtl="0">
              <a:spcBef>
                <a:spcPts val="0"/>
              </a:spcBef>
              <a:spcAft>
                <a:spcPts val="0"/>
              </a:spcAft>
              <a:buSzPts val="1400"/>
              <a:buAutoNum type="arabicPeriod"/>
            </a:pPr>
            <a:r>
              <a:rPr lang="en-US"/>
              <a:t>Settling trade disputes (Dispute Settlement Understanding)</a:t>
            </a:r>
            <a:endParaRPr/>
          </a:p>
          <a:p>
            <a:pPr marL="457200" lvl="0" indent="-317500" algn="l" rtl="0">
              <a:spcBef>
                <a:spcPts val="0"/>
              </a:spcBef>
              <a:spcAft>
                <a:spcPts val="0"/>
              </a:spcAft>
              <a:buSzPts val="1400"/>
              <a:buAutoNum type="arabicPeriod"/>
            </a:pPr>
            <a:r>
              <a:rPr lang="en-US"/>
              <a:t>Reviewing national trade policies (All WTO members must undergo periodic scrutiny, each review containing reports by the country concerned and the WTO Secretariat.):</a:t>
            </a:r>
            <a:endParaRPr/>
          </a:p>
          <a:p>
            <a:pPr marL="914400" lvl="1" indent="-317500" algn="l" rtl="0">
              <a:spcBef>
                <a:spcPts val="0"/>
              </a:spcBef>
              <a:spcAft>
                <a:spcPts val="0"/>
              </a:spcAft>
              <a:buSzPts val="1400"/>
              <a:buAutoNum type="alphaLcPeriod"/>
            </a:pPr>
            <a:r>
              <a:rPr lang="en-US"/>
              <a:t> improve transparency.</a:t>
            </a:r>
            <a:endParaRPr/>
          </a:p>
          <a:p>
            <a:pPr marL="914400" lvl="1" indent="-317500" algn="l" rtl="0">
              <a:spcBef>
                <a:spcPts val="0"/>
              </a:spcBef>
              <a:spcAft>
                <a:spcPts val="0"/>
              </a:spcAft>
              <a:buSzPts val="1400"/>
              <a:buAutoNum type="alphaLcPeriod"/>
            </a:pPr>
            <a:r>
              <a:rPr lang="en-US"/>
              <a:t>create a greater understanding of the policies that countries are adopting.</a:t>
            </a:r>
            <a:endParaRPr/>
          </a:p>
          <a:p>
            <a:pPr marL="914400" lvl="1" indent="-317500" algn="l" rtl="0">
              <a:spcBef>
                <a:spcPts val="0"/>
              </a:spcBef>
              <a:spcAft>
                <a:spcPts val="0"/>
              </a:spcAft>
              <a:buSzPts val="1400"/>
              <a:buAutoNum type="alphaLcPeriod"/>
            </a:pPr>
            <a:r>
              <a:rPr lang="en-US"/>
              <a:t> assess their impact.</a:t>
            </a:r>
            <a:endParaRPr/>
          </a:p>
        </p:txBody>
      </p:sp>
      <p:sp>
        <p:nvSpPr>
          <p:cNvPr id="210" name="Google Shape;210;g1a0929b91b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0886d4ad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0886d4ad6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20886d4ad6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a0929b91b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a0929b91ba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04800" algn="l" rtl="0">
              <a:lnSpc>
                <a:spcPct val="115000"/>
              </a:lnSpc>
              <a:spcBef>
                <a:spcPts val="1500"/>
              </a:spcBef>
              <a:spcAft>
                <a:spcPts val="0"/>
              </a:spcAft>
              <a:buClr>
                <a:srgbClr val="374151"/>
              </a:buClr>
              <a:buSzPts val="1200"/>
              <a:buFont typeface="Roboto"/>
              <a:buAutoNum type="arabicPeriod"/>
            </a:pPr>
            <a:r>
              <a:rPr lang="en-US">
                <a:solidFill>
                  <a:srgbClr val="374151"/>
                </a:solidFill>
                <a:highlight>
                  <a:srgbClr val="F7F7F8"/>
                </a:highlight>
                <a:latin typeface="Roboto"/>
                <a:ea typeface="Roboto"/>
                <a:cs typeface="Roboto"/>
                <a:sym typeface="Roboto"/>
              </a:rPr>
              <a:t>National Treatment: The TRIMs agreement requires that WTO members treat foreign investors and their investments no less favorably than domestic investors and their investments. This principle of national treatment ensures that foreign investors are not subjected to unfair or discriminatory treatment.</a:t>
            </a:r>
            <a:endParaRPr>
              <a:solidFill>
                <a:srgbClr val="374151"/>
              </a:solidFill>
              <a:highlight>
                <a:srgbClr val="F7F7F8"/>
              </a:highlight>
              <a:latin typeface="Roboto"/>
              <a:ea typeface="Roboto"/>
              <a:cs typeface="Roboto"/>
              <a:sym typeface="Roboto"/>
            </a:endParaRPr>
          </a:p>
          <a:p>
            <a:pPr marL="0" lvl="0" indent="0" algn="l" rtl="0">
              <a:spcBef>
                <a:spcPts val="1500"/>
              </a:spcBef>
              <a:spcAft>
                <a:spcPts val="0"/>
              </a:spcAft>
              <a:buNone/>
            </a:pPr>
            <a:endParaRPr/>
          </a:p>
        </p:txBody>
      </p:sp>
      <p:sp>
        <p:nvSpPr>
          <p:cNvPr id="228" name="Google Shape;228;g1a0929b91ba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a0929b91ba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a0929b91ba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1a0929b91ba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2"/>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4" name="Google Shape;24;p1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1"/>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sp>
      <p:sp>
        <p:nvSpPr>
          <p:cNvPr id="81" name="Google Shape;81;p21"/>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2" name="Google Shape;82;p2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2"/>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8" name="Google Shape;88;p2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23"/>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3"/>
          <p:cNvSpPr txBox="1">
            <a:spLocks noGrp="1"/>
          </p:cNvSpPr>
          <p:nvPr>
            <p:ph type="body" idx="1"/>
          </p:nvPr>
        </p:nvSpPr>
        <p:spPr>
          <a:xfrm>
            <a:off x="1930400" y="3771174"/>
            <a:ext cx="727964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4" name="Google Shape;94;p23"/>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5" name="Google Shape;95;p2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8" name="Google Shape;98;p23"/>
          <p:cNvSpPr txBox="1"/>
          <p:nvPr/>
        </p:nvSpPr>
        <p:spPr>
          <a:xfrm>
            <a:off x="898295" y="971253"/>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u="none" strike="noStrike" cap="none">
                <a:solidFill>
                  <a:srgbClr val="86D1D8"/>
                </a:solidFill>
                <a:latin typeface="Arial"/>
                <a:ea typeface="Arial"/>
                <a:cs typeface="Arial"/>
                <a:sym typeface="Arial"/>
              </a:rPr>
              <a:t>“</a:t>
            </a:r>
            <a:endParaRPr/>
          </a:p>
        </p:txBody>
      </p:sp>
      <p:sp>
        <p:nvSpPr>
          <p:cNvPr id="99" name="Google Shape;99;p23"/>
          <p:cNvSpPr txBox="1"/>
          <p:nvPr/>
        </p:nvSpPr>
        <p:spPr>
          <a:xfrm>
            <a:off x="9330490" y="2613787"/>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u="none" strike="noStrike" cap="none">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1154954" y="3124201"/>
            <a:ext cx="8825660"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1154954" y="4777381"/>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03" name="Google Shape;103;p2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5"/>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25"/>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0" name="Google Shape;110;p25"/>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1" name="Google Shape;111;p25"/>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2" name="Google Shape;112;p25"/>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3" name="Google Shape;113;p25"/>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4" name="Google Shape;114;p25"/>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15" name="Google Shape;115;p25"/>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16" name="Google Shape;116;p2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6"/>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2" name="Google Shape;122;p26"/>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3" name="Google Shape;123;p26"/>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4" name="Google Shape;124;p26"/>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5" name="Google Shape;125;p26"/>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6" name="Google Shape;126;p26"/>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7" name="Google Shape;127;p26"/>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8" name="Google Shape;128;p26"/>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9" name="Google Shape;129;p26"/>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30" name="Google Shape;130;p26"/>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31" name="Google Shape;131;p26"/>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32" name="Google Shape;132;p2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2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7"/>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8" name="Google Shape;138;p2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8"/>
          <p:cNvSpPr txBox="1">
            <a:spLocks noGrp="1"/>
          </p:cNvSpPr>
          <p:nvPr>
            <p:ph type="body" idx="1"/>
          </p:nvPr>
        </p:nvSpPr>
        <p:spPr>
          <a:xfrm rot="5400000">
            <a:off x="1679576" y="-139699"/>
            <a:ext cx="5368924" cy="742314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4" name="Google Shape;144;p2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0" name="Google Shape;30;p1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6" name="Google Shape;36;p1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2" name="Google Shape;42;p15"/>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3" name="Google Shape;43;p1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9" name="Google Shape;49;p16"/>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0" name="Google Shape;50;p16"/>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1" name="Google Shape;51;p16"/>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2" name="Google Shape;52;p1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1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9"/>
          <p:cNvSpPr txBox="1">
            <a:spLocks noGrp="1"/>
          </p:cNvSpPr>
          <p:nvPr>
            <p:ph type="title"/>
          </p:nvPr>
        </p:nvSpPr>
        <p:spPr>
          <a:xfrm>
            <a:off x="1154953" y="1447800"/>
            <a:ext cx="3401064"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7" name="Google Shape;67;p19"/>
          <p:cNvSpPr txBox="1">
            <a:spLocks noGrp="1"/>
          </p:cNvSpPr>
          <p:nvPr>
            <p:ph type="body" idx="2"/>
          </p:nvPr>
        </p:nvSpPr>
        <p:spPr>
          <a:xfrm>
            <a:off x="1154953" y="3129280"/>
            <a:ext cx="3401063"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8" name="Google Shape;68;p1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20"/>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74" name="Google Shape;74;p20"/>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5" name="Google Shape;75;p2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Google Shape;10;p11"/>
          <p:cNvPicPr preferRelativeResize="0"/>
          <p:nvPr/>
        </p:nvPicPr>
        <p:blipFill rotWithShape="1">
          <a:blip r:embed="rId20">
            <a:alphaModFix/>
          </a:blip>
          <a:srcRect l="3613"/>
          <a:stretch/>
        </p:blipFill>
        <p:spPr>
          <a:xfrm>
            <a:off x="0" y="2669685"/>
            <a:ext cx="4037012" cy="4188315"/>
          </a:xfrm>
          <a:prstGeom prst="rect">
            <a:avLst/>
          </a:prstGeom>
          <a:noFill/>
          <a:ln>
            <a:noFill/>
          </a:ln>
        </p:spPr>
      </p:pic>
      <p:pic>
        <p:nvPicPr>
          <p:cNvPr id="11" name="Google Shape;11;p11"/>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12" name="Google Shape;12;p11"/>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11"/>
          <p:cNvPicPr preferRelativeResize="0"/>
          <p:nvPr/>
        </p:nvPicPr>
        <p:blipFill rotWithShape="1">
          <a:blip r:embed="rId22">
            <a:alphaModFix/>
          </a:blip>
          <a:srcRect t="28812"/>
          <a:stretch/>
        </p:blipFill>
        <p:spPr>
          <a:xfrm>
            <a:off x="7999412" y="0"/>
            <a:ext cx="1603387" cy="1141407"/>
          </a:xfrm>
          <a:prstGeom prst="rect">
            <a:avLst/>
          </a:prstGeom>
          <a:noFill/>
          <a:ln>
            <a:noFill/>
          </a:ln>
        </p:spPr>
      </p:pic>
      <p:pic>
        <p:nvPicPr>
          <p:cNvPr id="14" name="Google Shape;14;p11"/>
          <p:cNvPicPr preferRelativeResize="0"/>
          <p:nvPr/>
        </p:nvPicPr>
        <p:blipFill rotWithShape="1">
          <a:blip r:embed="rId23">
            <a:alphaModFix/>
          </a:blip>
          <a:srcRect b="23320"/>
          <a:stretch/>
        </p:blipFill>
        <p:spPr>
          <a:xfrm>
            <a:off x="8605878" y="6096000"/>
            <a:ext cx="993734" cy="762000"/>
          </a:xfrm>
          <a:prstGeom prst="rect">
            <a:avLst/>
          </a:prstGeom>
          <a:noFill/>
          <a:ln>
            <a:noFill/>
          </a:ln>
        </p:spPr>
      </p:pic>
      <p:sp>
        <p:nvSpPr>
          <p:cNvPr id="15" name="Google Shape;15;p1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11"/>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1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1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1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wto.org/english/thewto_e/whatis_e/inbrief_e/inbr_e.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depts.washington.edu/wtohist/Research/documents/WTOinbrief.pdf" TargetMode="External"/><Relationship Id="rId4" Type="http://schemas.openxmlformats.org/officeDocument/2006/relationships/hyperlink" Target="https://sgp.fas.org/crs/row/R45417.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mf.org/external/pubs/ft/pam/pam45/pdf/chap1.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niu.edu.in/sla/online-classes/PSM-204-Role-and-Functions-of-IMF.pdf" TargetMode="External"/><Relationship Id="rId4" Type="http://schemas.openxmlformats.org/officeDocument/2006/relationships/hyperlink" Target="https://www.everycrsreport.com/files/20040422_RL32364_f41976f70a807d54eea351d4f07e04c03c8a720d.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a:spLocks noGrp="1"/>
          </p:cNvSpPr>
          <p:nvPr>
            <p:ph type="ctrTitle"/>
          </p:nvPr>
        </p:nvSpPr>
        <p:spPr>
          <a:xfrm>
            <a:off x="832207" y="2889657"/>
            <a:ext cx="8825658" cy="107868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7200"/>
              <a:buFont typeface="Century Gothic"/>
              <a:buNone/>
            </a:pPr>
            <a:br>
              <a:rPr lang="en-US" dirty="0"/>
            </a:br>
            <a:r>
              <a:rPr lang="en-US" sz="6000" b="1" dirty="0"/>
              <a:t>IMF, WTO and WB</a:t>
            </a:r>
            <a:endParaRPr b="1" dirty="0"/>
          </a:p>
        </p:txBody>
      </p:sp>
      <p:sp>
        <p:nvSpPr>
          <p:cNvPr id="2" name="TextBox 1">
            <a:extLst>
              <a:ext uri="{FF2B5EF4-FFF2-40B4-BE49-F238E27FC236}">
                <a16:creationId xmlns:a16="http://schemas.microsoft.com/office/drawing/2014/main" id="{EF90CD7B-95E2-5F92-B197-D57CEC5AB500}"/>
              </a:ext>
            </a:extLst>
          </p:cNvPr>
          <p:cNvSpPr txBox="1"/>
          <p:nvPr/>
        </p:nvSpPr>
        <p:spPr>
          <a:xfrm>
            <a:off x="832207" y="4500081"/>
            <a:ext cx="10222787" cy="830997"/>
          </a:xfrm>
          <a:prstGeom prst="rect">
            <a:avLst/>
          </a:prstGeom>
          <a:noFill/>
        </p:spPr>
        <p:txBody>
          <a:bodyPr wrap="square" rtlCol="0">
            <a:spAutoFit/>
          </a:bodyPr>
          <a:lstStyle/>
          <a:p>
            <a:r>
              <a:rPr lang="en-US" sz="4800" dirty="0">
                <a:solidFill>
                  <a:schemeClr val="bg1"/>
                </a:solidFill>
              </a:rPr>
              <a:t>International Financial Institutions</a:t>
            </a:r>
            <a:endParaRPr lang="en-PK" sz="4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1a0929b91ba_0_32"/>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World Trade Organization (WTO)</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pic>
        <p:nvPicPr>
          <p:cNvPr id="243" name="Google Shape;243;g1a0929b91ba_0_32"/>
          <p:cNvPicPr preferRelativeResize="0"/>
          <p:nvPr/>
        </p:nvPicPr>
        <p:blipFill>
          <a:blip r:embed="rId3">
            <a:alphaModFix/>
          </a:blip>
          <a:stretch>
            <a:fillRect/>
          </a:stretch>
        </p:blipFill>
        <p:spPr>
          <a:xfrm>
            <a:off x="76200" y="1277475"/>
            <a:ext cx="12039599" cy="53752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a0929b91ba_0_39"/>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World Trade Organization (WTO)</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50" name="Google Shape;250;g1a0929b91ba_0_39"/>
          <p:cNvPicPr preferRelativeResize="0"/>
          <p:nvPr/>
        </p:nvPicPr>
        <p:blipFill>
          <a:blip r:embed="rId3">
            <a:alphaModFix/>
          </a:blip>
          <a:stretch>
            <a:fillRect/>
          </a:stretch>
        </p:blipFill>
        <p:spPr>
          <a:xfrm>
            <a:off x="152400" y="1456775"/>
            <a:ext cx="11940925" cy="5109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a0929b91ba_0_46"/>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World Trade Organization (WTO)</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57" name="Google Shape;257;g1a0929b91ba_0_46"/>
          <p:cNvSpPr/>
          <p:nvPr/>
        </p:nvSpPr>
        <p:spPr>
          <a:xfrm>
            <a:off x="4369741" y="1853125"/>
            <a:ext cx="2758200" cy="1383300"/>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WTO Challenges</a:t>
            </a:r>
            <a:endParaRPr b="1"/>
          </a:p>
        </p:txBody>
      </p:sp>
      <p:sp>
        <p:nvSpPr>
          <p:cNvPr id="258" name="Google Shape;258;g1a0929b91ba_0_46"/>
          <p:cNvSpPr/>
          <p:nvPr/>
        </p:nvSpPr>
        <p:spPr>
          <a:xfrm>
            <a:off x="1033950" y="3614578"/>
            <a:ext cx="2758200" cy="1383300"/>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entury Gothic"/>
                <a:ea typeface="Century Gothic"/>
                <a:cs typeface="Century Gothic"/>
                <a:sym typeface="Century Gothic"/>
              </a:rPr>
              <a:t>China Factor</a:t>
            </a:r>
            <a:endParaRPr/>
          </a:p>
        </p:txBody>
      </p:sp>
      <p:sp>
        <p:nvSpPr>
          <p:cNvPr id="259" name="Google Shape;259;g1a0929b91ba_0_46"/>
          <p:cNvSpPr/>
          <p:nvPr/>
        </p:nvSpPr>
        <p:spPr>
          <a:xfrm>
            <a:off x="7551088" y="3614569"/>
            <a:ext cx="2758200" cy="1383300"/>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entury Gothic"/>
                <a:ea typeface="Century Gothic"/>
                <a:cs typeface="Century Gothic"/>
                <a:sym typeface="Century Gothic"/>
              </a:rPr>
              <a:t>Development Divide</a:t>
            </a:r>
            <a:endParaRPr/>
          </a:p>
        </p:txBody>
      </p:sp>
      <p:sp>
        <p:nvSpPr>
          <p:cNvPr id="260" name="Google Shape;260;g1a0929b91ba_0_46"/>
          <p:cNvSpPr/>
          <p:nvPr/>
        </p:nvSpPr>
        <p:spPr>
          <a:xfrm>
            <a:off x="4369750" y="3614578"/>
            <a:ext cx="2758200" cy="1383300"/>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entury Gothic"/>
                <a:ea typeface="Century Gothic"/>
                <a:cs typeface="Century Gothic"/>
                <a:sym typeface="Century Gothic"/>
              </a:rPr>
              <a:t>Digitization of Economy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3c1eccdf26_0_20"/>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World Trade Organization (WTO)</a:t>
            </a:r>
            <a:endParaRPr/>
          </a:p>
          <a:p>
            <a:pPr marL="0" lvl="0" indent="0" algn="l" rtl="0">
              <a:spcBef>
                <a:spcPts val="0"/>
              </a:spcBef>
              <a:spcAft>
                <a:spcPts val="0"/>
              </a:spcAft>
              <a:buNone/>
            </a:pPr>
            <a:endParaRPr/>
          </a:p>
        </p:txBody>
      </p:sp>
      <p:sp>
        <p:nvSpPr>
          <p:cNvPr id="267" name="Google Shape;267;g23c1eccdf26_0_20"/>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Recommended reads:</a:t>
            </a:r>
            <a:endParaRPr/>
          </a:p>
          <a:p>
            <a:pPr marL="457200" lvl="0" indent="-320040" algn="l" rtl="0">
              <a:spcBef>
                <a:spcPts val="1000"/>
              </a:spcBef>
              <a:spcAft>
                <a:spcPts val="0"/>
              </a:spcAft>
              <a:buSzPts val="1440"/>
              <a:buAutoNum type="arabicPeriod"/>
            </a:pPr>
            <a:r>
              <a:rPr lang="en-US" u="sng">
                <a:solidFill>
                  <a:schemeClr val="hlink"/>
                </a:solidFill>
                <a:hlinkClick r:id="rId3"/>
              </a:rPr>
              <a:t>https://www.wto.org/english/thewto_e/whatis_e/inbrief_e/inbr_e.pdf</a:t>
            </a:r>
            <a:endParaRPr/>
          </a:p>
          <a:p>
            <a:pPr marL="0" lvl="0" indent="0" algn="l" rtl="0">
              <a:spcBef>
                <a:spcPts val="1000"/>
              </a:spcBef>
              <a:spcAft>
                <a:spcPts val="0"/>
              </a:spcAft>
              <a:buNone/>
            </a:pPr>
            <a:endParaRPr/>
          </a:p>
          <a:p>
            <a:pPr marL="457200" lvl="0" indent="-320040" algn="l" rtl="0">
              <a:spcBef>
                <a:spcPts val="1000"/>
              </a:spcBef>
              <a:spcAft>
                <a:spcPts val="0"/>
              </a:spcAft>
              <a:buSzPts val="1440"/>
              <a:buAutoNum type="arabicPeriod"/>
            </a:pPr>
            <a:r>
              <a:rPr lang="en-US" u="sng">
                <a:solidFill>
                  <a:schemeClr val="hlink"/>
                </a:solidFill>
                <a:hlinkClick r:id="rId4"/>
              </a:rPr>
              <a:t>https://sgp.fas.org/crs/row/R45417.pdf</a:t>
            </a:r>
            <a:endParaRPr/>
          </a:p>
          <a:p>
            <a:pPr marL="0" lvl="0" indent="0" algn="l" rtl="0">
              <a:spcBef>
                <a:spcPts val="1000"/>
              </a:spcBef>
              <a:spcAft>
                <a:spcPts val="0"/>
              </a:spcAft>
              <a:buNone/>
            </a:pPr>
            <a:endParaRPr/>
          </a:p>
          <a:p>
            <a:pPr marL="457200" lvl="0" indent="-320040" algn="l" rtl="0">
              <a:spcBef>
                <a:spcPts val="1000"/>
              </a:spcBef>
              <a:spcAft>
                <a:spcPts val="0"/>
              </a:spcAft>
              <a:buSzPts val="1440"/>
              <a:buAutoNum type="arabicPeriod"/>
            </a:pPr>
            <a:r>
              <a:rPr lang="en-US" u="sng">
                <a:solidFill>
                  <a:schemeClr val="hlink"/>
                </a:solidFill>
                <a:hlinkClick r:id="rId5"/>
              </a:rPr>
              <a:t>https://depts.washington.edu/wtohist/Research/documents/WTOinbrief.pdf</a:t>
            </a:r>
            <a:endParaRPr/>
          </a:p>
          <a:p>
            <a:pPr marL="457200" lvl="0" indent="0" algn="l" rtl="0">
              <a:spcBef>
                <a:spcPts val="10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World Bank</a:t>
            </a:r>
            <a:endParaRPr/>
          </a:p>
        </p:txBody>
      </p:sp>
      <p:sp>
        <p:nvSpPr>
          <p:cNvPr id="273" name="Google Shape;273;p7"/>
          <p:cNvSpPr/>
          <p:nvPr/>
        </p:nvSpPr>
        <p:spPr>
          <a:xfrm>
            <a:off x="3613342" y="3213464"/>
            <a:ext cx="4965316" cy="431071"/>
          </a:xfrm>
          <a:prstGeom prst="rect">
            <a:avLst/>
          </a:prstGeom>
          <a:solidFill>
            <a:schemeClr val="accent5"/>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Introduction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World Bank</a:t>
            </a:r>
            <a:endParaRPr/>
          </a:p>
        </p:txBody>
      </p:sp>
      <p:sp>
        <p:nvSpPr>
          <p:cNvPr id="279" name="Google Shape;279;p8"/>
          <p:cNvSpPr/>
          <p:nvPr/>
        </p:nvSpPr>
        <p:spPr>
          <a:xfrm>
            <a:off x="3613342" y="1853248"/>
            <a:ext cx="4965316" cy="431071"/>
          </a:xfrm>
          <a:prstGeom prst="rect">
            <a:avLst/>
          </a:prstGeom>
          <a:solidFill>
            <a:schemeClr val="accent5"/>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Organization</a:t>
            </a:r>
            <a:endParaRPr/>
          </a:p>
        </p:txBody>
      </p:sp>
      <p:sp>
        <p:nvSpPr>
          <p:cNvPr id="280" name="Google Shape;280;p8"/>
          <p:cNvSpPr/>
          <p:nvPr/>
        </p:nvSpPr>
        <p:spPr>
          <a:xfrm>
            <a:off x="3613342" y="3038242"/>
            <a:ext cx="4965316" cy="431071"/>
          </a:xfrm>
          <a:prstGeom prst="rect">
            <a:avLst/>
          </a:prstGeom>
          <a:solidFill>
            <a:schemeClr val="accent5"/>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Bretton Woods Conference</a:t>
            </a:r>
            <a:endParaRPr/>
          </a:p>
        </p:txBody>
      </p:sp>
      <p:sp>
        <p:nvSpPr>
          <p:cNvPr id="281" name="Google Shape;281;p8"/>
          <p:cNvSpPr/>
          <p:nvPr/>
        </p:nvSpPr>
        <p:spPr>
          <a:xfrm>
            <a:off x="3613342" y="4223236"/>
            <a:ext cx="4965316" cy="431071"/>
          </a:xfrm>
          <a:prstGeom prst="rect">
            <a:avLst/>
          </a:prstGeom>
          <a:solidFill>
            <a:schemeClr val="accent5"/>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Aims/Objectives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9"/>
          <p:cNvSpPr txBox="1">
            <a:spLocks noGrp="1"/>
          </p:cNvSpPr>
          <p:nvPr>
            <p:ph type="title"/>
          </p:nvPr>
        </p:nvSpPr>
        <p:spPr>
          <a:xfrm>
            <a:off x="646111" y="424582"/>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World Bank</a:t>
            </a:r>
            <a:endParaRPr/>
          </a:p>
        </p:txBody>
      </p:sp>
      <p:sp>
        <p:nvSpPr>
          <p:cNvPr id="287" name="Google Shape;287;p9"/>
          <p:cNvSpPr/>
          <p:nvPr/>
        </p:nvSpPr>
        <p:spPr>
          <a:xfrm>
            <a:off x="3599274" y="1637712"/>
            <a:ext cx="4965316" cy="668760"/>
          </a:xfrm>
          <a:prstGeom prst="rect">
            <a:avLst/>
          </a:prstGeom>
          <a:solidFill>
            <a:schemeClr val="accent5"/>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entury Gothic"/>
                <a:ea typeface="Century Gothic"/>
                <a:cs typeface="Century Gothic"/>
                <a:sym typeface="Century Gothic"/>
              </a:rPr>
              <a:t>Institutions of WB </a:t>
            </a:r>
            <a:endParaRPr/>
          </a:p>
        </p:txBody>
      </p:sp>
      <p:sp>
        <p:nvSpPr>
          <p:cNvPr id="288" name="Google Shape;288;p9"/>
          <p:cNvSpPr/>
          <p:nvPr/>
        </p:nvSpPr>
        <p:spPr>
          <a:xfrm>
            <a:off x="218140" y="2667846"/>
            <a:ext cx="2495072" cy="1276649"/>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International Bank for Reconstruction and Development (IBRD)</a:t>
            </a:r>
            <a:endParaRPr/>
          </a:p>
        </p:txBody>
      </p:sp>
      <p:sp>
        <p:nvSpPr>
          <p:cNvPr id="289" name="Google Shape;289;p9"/>
          <p:cNvSpPr/>
          <p:nvPr/>
        </p:nvSpPr>
        <p:spPr>
          <a:xfrm>
            <a:off x="2977262" y="2667844"/>
            <a:ext cx="2495072" cy="1276649"/>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International Development Association </a:t>
            </a:r>
            <a:endParaRPr/>
          </a:p>
          <a:p>
            <a:pPr marL="0" marR="0" lvl="0" indent="0" algn="ctr"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(IDA)</a:t>
            </a:r>
            <a:endParaRPr/>
          </a:p>
        </p:txBody>
      </p:sp>
      <p:sp>
        <p:nvSpPr>
          <p:cNvPr id="290" name="Google Shape;290;p9"/>
          <p:cNvSpPr/>
          <p:nvPr/>
        </p:nvSpPr>
        <p:spPr>
          <a:xfrm>
            <a:off x="5736384" y="2667844"/>
            <a:ext cx="2495072" cy="1276649"/>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International Finance Corporation (IFC)</a:t>
            </a:r>
            <a:endParaRPr sz="1800" b="0" i="0" u="none" strike="noStrike" cap="none">
              <a:solidFill>
                <a:schemeClr val="lt1"/>
              </a:solidFill>
              <a:latin typeface="Century Gothic"/>
              <a:ea typeface="Century Gothic"/>
              <a:cs typeface="Century Gothic"/>
              <a:sym typeface="Century Gothic"/>
            </a:endParaRPr>
          </a:p>
        </p:txBody>
      </p:sp>
      <p:sp>
        <p:nvSpPr>
          <p:cNvPr id="291" name="Google Shape;291;p9"/>
          <p:cNvSpPr/>
          <p:nvPr/>
        </p:nvSpPr>
        <p:spPr>
          <a:xfrm>
            <a:off x="8495506" y="2667844"/>
            <a:ext cx="2495072" cy="1276649"/>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Multilateral Investment Guarantee Agency (MIGA)</a:t>
            </a:r>
            <a:endParaRPr/>
          </a:p>
        </p:txBody>
      </p:sp>
      <p:sp>
        <p:nvSpPr>
          <p:cNvPr id="292" name="Google Shape;292;p9"/>
          <p:cNvSpPr/>
          <p:nvPr/>
        </p:nvSpPr>
        <p:spPr>
          <a:xfrm>
            <a:off x="4601345" y="4326333"/>
            <a:ext cx="2782093" cy="1535377"/>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International Centre for Settlement of Investment Disputes</a:t>
            </a:r>
            <a:endParaRPr/>
          </a:p>
          <a:p>
            <a:pPr marL="0" marR="0" lvl="0" indent="0" algn="ctr"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(ICSID)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0"/>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World Bank and Pakistan</a:t>
            </a:r>
            <a:endParaRPr/>
          </a:p>
        </p:txBody>
      </p:sp>
      <p:sp>
        <p:nvSpPr>
          <p:cNvPr id="299" name="Google Shape;299;p10"/>
          <p:cNvSpPr/>
          <p:nvPr/>
        </p:nvSpPr>
        <p:spPr>
          <a:xfrm>
            <a:off x="3777115" y="1152983"/>
            <a:ext cx="4965316" cy="431071"/>
          </a:xfrm>
          <a:prstGeom prst="rect">
            <a:avLst/>
          </a:prstGeom>
          <a:solidFill>
            <a:schemeClr val="accent5"/>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World Bank Projects in Pakistan</a:t>
            </a:r>
            <a:endParaRPr/>
          </a:p>
        </p:txBody>
      </p:sp>
      <p:sp>
        <p:nvSpPr>
          <p:cNvPr id="300" name="Google Shape;300;p10"/>
          <p:cNvSpPr/>
          <p:nvPr/>
        </p:nvSpPr>
        <p:spPr>
          <a:xfrm>
            <a:off x="7288947" y="2447349"/>
            <a:ext cx="2495072" cy="615026"/>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Education</a:t>
            </a:r>
            <a:endParaRPr/>
          </a:p>
        </p:txBody>
      </p:sp>
      <p:sp>
        <p:nvSpPr>
          <p:cNvPr id="301" name="Google Shape;301;p10"/>
          <p:cNvSpPr/>
          <p:nvPr/>
        </p:nvSpPr>
        <p:spPr>
          <a:xfrm>
            <a:off x="7288947" y="3277910"/>
            <a:ext cx="2495072" cy="615026"/>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Health</a:t>
            </a:r>
            <a:endParaRPr/>
          </a:p>
        </p:txBody>
      </p:sp>
      <p:sp>
        <p:nvSpPr>
          <p:cNvPr id="302" name="Google Shape;302;p10"/>
          <p:cNvSpPr/>
          <p:nvPr/>
        </p:nvSpPr>
        <p:spPr>
          <a:xfrm>
            <a:off x="7288947" y="4108471"/>
            <a:ext cx="2495072" cy="615026"/>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Social Safety Net</a:t>
            </a:r>
            <a:endParaRPr/>
          </a:p>
        </p:txBody>
      </p:sp>
      <p:sp>
        <p:nvSpPr>
          <p:cNvPr id="303" name="Google Shape;303;p10"/>
          <p:cNvSpPr/>
          <p:nvPr/>
        </p:nvSpPr>
        <p:spPr>
          <a:xfrm>
            <a:off x="7288947" y="4939032"/>
            <a:ext cx="2495072" cy="615026"/>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Agriculture</a:t>
            </a:r>
            <a:endParaRPr/>
          </a:p>
        </p:txBody>
      </p:sp>
      <p:sp>
        <p:nvSpPr>
          <p:cNvPr id="304" name="Google Shape;304;p10"/>
          <p:cNvSpPr/>
          <p:nvPr/>
        </p:nvSpPr>
        <p:spPr>
          <a:xfrm>
            <a:off x="7288947" y="5790256"/>
            <a:ext cx="2495072" cy="615026"/>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Trade and Transport</a:t>
            </a:r>
            <a:endParaRPr sz="1800" b="0" i="0" u="none" strike="noStrike" cap="none">
              <a:solidFill>
                <a:schemeClr val="lt1"/>
              </a:solidFill>
              <a:latin typeface="Century Gothic"/>
              <a:ea typeface="Century Gothic"/>
              <a:cs typeface="Century Gothic"/>
              <a:sym typeface="Century Gothic"/>
            </a:endParaRPr>
          </a:p>
        </p:txBody>
      </p:sp>
      <p:sp>
        <p:nvSpPr>
          <p:cNvPr id="305" name="Google Shape;305;p10"/>
          <p:cNvSpPr/>
          <p:nvPr/>
        </p:nvSpPr>
        <p:spPr>
          <a:xfrm>
            <a:off x="2169174" y="2447348"/>
            <a:ext cx="4965316" cy="3957933"/>
          </a:xfrm>
          <a:prstGeom prst="rect">
            <a:avLst/>
          </a:prstGeom>
          <a:solidFill>
            <a:schemeClr val="accent5"/>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ctr" rtl="0">
              <a:spcBef>
                <a:spcPts val="0"/>
              </a:spcBef>
              <a:spcAft>
                <a:spcPts val="0"/>
              </a:spcAft>
              <a:buClr>
                <a:schemeClr val="lt1"/>
              </a:buClr>
              <a:buSzPts val="1800"/>
              <a:buFont typeface="Century Gothic"/>
              <a:buChar char="-"/>
            </a:pPr>
            <a:r>
              <a:rPr lang="en-US" sz="1800" b="0" i="0" u="none" strike="noStrike" cap="none">
                <a:solidFill>
                  <a:schemeClr val="lt1"/>
                </a:solidFill>
                <a:latin typeface="Century Gothic"/>
                <a:ea typeface="Century Gothic"/>
                <a:cs typeface="Century Gothic"/>
                <a:sym typeface="Century Gothic"/>
              </a:rPr>
              <a:t>Constructions</a:t>
            </a:r>
            <a:endParaRPr/>
          </a:p>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a:p>
            <a:pPr marL="285750" marR="0" lvl="0" indent="-285750" algn="ctr" rtl="0">
              <a:spcBef>
                <a:spcPts val="0"/>
              </a:spcBef>
              <a:spcAft>
                <a:spcPts val="0"/>
              </a:spcAft>
              <a:buClr>
                <a:schemeClr val="lt1"/>
              </a:buClr>
              <a:buSzPts val="1800"/>
              <a:buFont typeface="Century Gothic"/>
              <a:buChar char="-"/>
            </a:pPr>
            <a:r>
              <a:rPr lang="en-US" sz="1800" b="0" i="0" u="none" strike="noStrike" cap="none">
                <a:solidFill>
                  <a:schemeClr val="lt1"/>
                </a:solidFill>
                <a:latin typeface="Century Gothic"/>
                <a:ea typeface="Century Gothic"/>
                <a:cs typeface="Century Gothic"/>
                <a:sym typeface="Century Gothic"/>
              </a:rPr>
              <a:t>Financing</a:t>
            </a:r>
            <a:endParaRPr/>
          </a:p>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a:p>
            <a:pPr marL="285750" marR="0" lvl="0" indent="-285750" algn="ctr" rtl="0">
              <a:spcBef>
                <a:spcPts val="0"/>
              </a:spcBef>
              <a:spcAft>
                <a:spcPts val="0"/>
              </a:spcAft>
              <a:buClr>
                <a:schemeClr val="lt1"/>
              </a:buClr>
              <a:buSzPts val="1800"/>
              <a:buFont typeface="Century Gothic"/>
              <a:buChar char="-"/>
            </a:pPr>
            <a:r>
              <a:rPr lang="en-US" sz="1800" b="0" i="0" u="none" strike="noStrike" cap="none">
                <a:solidFill>
                  <a:schemeClr val="lt1"/>
                </a:solidFill>
                <a:latin typeface="Century Gothic"/>
                <a:ea typeface="Century Gothic"/>
                <a:cs typeface="Century Gothic"/>
                <a:sym typeface="Century Gothic"/>
              </a:rPr>
              <a:t>Capacity Building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6268F-21D4-4583-9A18-994CB9F73F1A}"/>
              </a:ext>
            </a:extLst>
          </p:cNvPr>
          <p:cNvSpPr>
            <a:spLocks noGrp="1"/>
          </p:cNvSpPr>
          <p:nvPr>
            <p:ph type="title"/>
          </p:nvPr>
        </p:nvSpPr>
        <p:spPr/>
        <p:txBody>
          <a:bodyPr/>
          <a:lstStyle/>
          <a:p>
            <a:r>
              <a:rPr lang="en-US" dirty="0"/>
              <a:t>(IMF) - Quiz</a:t>
            </a:r>
          </a:p>
        </p:txBody>
      </p:sp>
      <p:sp>
        <p:nvSpPr>
          <p:cNvPr id="3" name="Text Placeholder 2">
            <a:extLst>
              <a:ext uri="{FF2B5EF4-FFF2-40B4-BE49-F238E27FC236}">
                <a16:creationId xmlns:a16="http://schemas.microsoft.com/office/drawing/2014/main" id="{6B30787A-35BA-476F-AA53-1DC9809DB2E5}"/>
              </a:ext>
            </a:extLst>
          </p:cNvPr>
          <p:cNvSpPr>
            <a:spLocks noGrp="1"/>
          </p:cNvSpPr>
          <p:nvPr>
            <p:ph type="body" idx="1"/>
          </p:nvPr>
        </p:nvSpPr>
        <p:spPr>
          <a:xfrm>
            <a:off x="645130" y="1561514"/>
            <a:ext cx="10749701" cy="4843768"/>
          </a:xfrm>
        </p:spPr>
        <p:txBody>
          <a:bodyPr/>
          <a:lstStyle/>
          <a:p>
            <a:pPr marL="137160" indent="0">
              <a:buNone/>
            </a:pPr>
            <a:r>
              <a:rPr lang="en-US" b="1" dirty="0"/>
              <a:t>The IMF's SAPs have been criticized for causing economic hardship in developing countries by forcing them to cut social spending, privatize state-owned enterprises, and deregulate their economies.</a:t>
            </a:r>
          </a:p>
          <a:p>
            <a:pPr marL="137160" indent="0">
              <a:buNone/>
            </a:pPr>
            <a:endParaRPr lang="en-US" b="1" dirty="0"/>
          </a:p>
          <a:p>
            <a:pPr marL="137160" indent="0">
              <a:buNone/>
            </a:pPr>
            <a:endParaRPr lang="en-US" b="1" dirty="0"/>
          </a:p>
          <a:p>
            <a:pPr marL="137160" indent="0">
              <a:buNone/>
            </a:pPr>
            <a:endParaRPr lang="en-US" b="1" dirty="0"/>
          </a:p>
        </p:txBody>
      </p:sp>
      <p:sp>
        <p:nvSpPr>
          <p:cNvPr id="4" name="Rectangle 3">
            <a:extLst>
              <a:ext uri="{FF2B5EF4-FFF2-40B4-BE49-F238E27FC236}">
                <a16:creationId xmlns:a16="http://schemas.microsoft.com/office/drawing/2014/main" id="{FC2C7013-A3CE-4781-BB1C-7B5A1F90244F}"/>
              </a:ext>
            </a:extLst>
          </p:cNvPr>
          <p:cNvSpPr/>
          <p:nvPr/>
        </p:nvSpPr>
        <p:spPr>
          <a:xfrm>
            <a:off x="2475915" y="4209755"/>
            <a:ext cx="2574387" cy="10867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TRUE</a:t>
            </a:r>
          </a:p>
        </p:txBody>
      </p:sp>
      <p:sp>
        <p:nvSpPr>
          <p:cNvPr id="5" name="Rectangle 4">
            <a:extLst>
              <a:ext uri="{FF2B5EF4-FFF2-40B4-BE49-F238E27FC236}">
                <a16:creationId xmlns:a16="http://schemas.microsoft.com/office/drawing/2014/main" id="{AF89D3E7-7260-4310-93B1-AAF9B7B8F57A}"/>
              </a:ext>
            </a:extLst>
          </p:cNvPr>
          <p:cNvSpPr/>
          <p:nvPr/>
        </p:nvSpPr>
        <p:spPr>
          <a:xfrm>
            <a:off x="7359750" y="4209756"/>
            <a:ext cx="2574387" cy="108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FALSE</a:t>
            </a:r>
          </a:p>
        </p:txBody>
      </p:sp>
    </p:spTree>
    <p:extLst>
      <p:ext uri="{BB962C8B-B14F-4D97-AF65-F5344CB8AC3E}">
        <p14:creationId xmlns:p14="http://schemas.microsoft.com/office/powerpoint/2010/main" val="944461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6268F-21D4-4583-9A18-994CB9F73F1A}"/>
              </a:ext>
            </a:extLst>
          </p:cNvPr>
          <p:cNvSpPr>
            <a:spLocks noGrp="1"/>
          </p:cNvSpPr>
          <p:nvPr>
            <p:ph type="title"/>
          </p:nvPr>
        </p:nvSpPr>
        <p:spPr/>
        <p:txBody>
          <a:bodyPr/>
          <a:lstStyle/>
          <a:p>
            <a:r>
              <a:rPr lang="en-US" dirty="0"/>
              <a:t>(IMF) - Quiz</a:t>
            </a:r>
          </a:p>
        </p:txBody>
      </p:sp>
      <p:sp>
        <p:nvSpPr>
          <p:cNvPr id="3" name="Text Placeholder 2">
            <a:extLst>
              <a:ext uri="{FF2B5EF4-FFF2-40B4-BE49-F238E27FC236}">
                <a16:creationId xmlns:a16="http://schemas.microsoft.com/office/drawing/2014/main" id="{6B30787A-35BA-476F-AA53-1DC9809DB2E5}"/>
              </a:ext>
            </a:extLst>
          </p:cNvPr>
          <p:cNvSpPr>
            <a:spLocks noGrp="1"/>
          </p:cNvSpPr>
          <p:nvPr>
            <p:ph type="body" idx="1"/>
          </p:nvPr>
        </p:nvSpPr>
        <p:spPr>
          <a:xfrm>
            <a:off x="645130" y="1561514"/>
            <a:ext cx="10749701" cy="4843768"/>
          </a:xfrm>
        </p:spPr>
        <p:txBody>
          <a:bodyPr/>
          <a:lstStyle/>
          <a:p>
            <a:pPr marL="137160" indent="0">
              <a:buNone/>
            </a:pPr>
            <a:r>
              <a:rPr lang="en-US" b="1" dirty="0"/>
              <a:t>The IMF is a democratic organization, the decision-making process considers the Global North and Global South divide</a:t>
            </a:r>
          </a:p>
          <a:p>
            <a:pPr marL="137160" indent="0">
              <a:buNone/>
            </a:pPr>
            <a:endParaRPr lang="en-US" b="1" dirty="0"/>
          </a:p>
          <a:p>
            <a:pPr marL="137160" indent="0">
              <a:buNone/>
            </a:pPr>
            <a:endParaRPr lang="en-US" b="1" dirty="0"/>
          </a:p>
        </p:txBody>
      </p:sp>
      <p:sp>
        <p:nvSpPr>
          <p:cNvPr id="4" name="Rectangle 3">
            <a:extLst>
              <a:ext uri="{FF2B5EF4-FFF2-40B4-BE49-F238E27FC236}">
                <a16:creationId xmlns:a16="http://schemas.microsoft.com/office/drawing/2014/main" id="{FC2C7013-A3CE-4781-BB1C-7B5A1F90244F}"/>
              </a:ext>
            </a:extLst>
          </p:cNvPr>
          <p:cNvSpPr/>
          <p:nvPr/>
        </p:nvSpPr>
        <p:spPr>
          <a:xfrm>
            <a:off x="2475915" y="4209755"/>
            <a:ext cx="2574387" cy="10867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TRUE</a:t>
            </a:r>
          </a:p>
        </p:txBody>
      </p:sp>
      <p:sp>
        <p:nvSpPr>
          <p:cNvPr id="5" name="Rectangle 4">
            <a:extLst>
              <a:ext uri="{FF2B5EF4-FFF2-40B4-BE49-F238E27FC236}">
                <a16:creationId xmlns:a16="http://schemas.microsoft.com/office/drawing/2014/main" id="{AF89D3E7-7260-4310-93B1-AAF9B7B8F57A}"/>
              </a:ext>
            </a:extLst>
          </p:cNvPr>
          <p:cNvSpPr/>
          <p:nvPr/>
        </p:nvSpPr>
        <p:spPr>
          <a:xfrm>
            <a:off x="7359750" y="4209756"/>
            <a:ext cx="2574387" cy="108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FALSE</a:t>
            </a:r>
          </a:p>
        </p:txBody>
      </p:sp>
    </p:spTree>
    <p:extLst>
      <p:ext uri="{BB962C8B-B14F-4D97-AF65-F5344CB8AC3E}">
        <p14:creationId xmlns:p14="http://schemas.microsoft.com/office/powerpoint/2010/main" val="1526798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17000" b="-17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21810C-8DF3-92CA-9BFF-6819B726F07B}"/>
              </a:ext>
            </a:extLst>
          </p:cNvPr>
          <p:cNvSpPr/>
          <p:nvPr/>
        </p:nvSpPr>
        <p:spPr>
          <a:xfrm>
            <a:off x="3510448" y="6171708"/>
            <a:ext cx="1060175" cy="445789"/>
          </a:xfrm>
          <a:prstGeom prst="rect">
            <a:avLst/>
          </a:prstGeom>
          <a:gradFill>
            <a:gsLst>
              <a:gs pos="100000">
                <a:schemeClr val="accent5">
                  <a:tint val="100000"/>
                  <a:shade val="100000"/>
                  <a:satMod val="130000"/>
                </a:schemeClr>
              </a:gs>
              <a:gs pos="100000">
                <a:schemeClr val="accent5">
                  <a:tint val="50000"/>
                  <a:shade val="100000"/>
                  <a:satMod val="35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a:t>IMF</a:t>
            </a:r>
          </a:p>
        </p:txBody>
      </p:sp>
      <p:sp>
        <p:nvSpPr>
          <p:cNvPr id="7" name="Rectangle 6">
            <a:extLst>
              <a:ext uri="{FF2B5EF4-FFF2-40B4-BE49-F238E27FC236}">
                <a16:creationId xmlns:a16="http://schemas.microsoft.com/office/drawing/2014/main" id="{5FC8196C-E286-FFA5-1B6B-CF6AE1B8F1E6}"/>
              </a:ext>
            </a:extLst>
          </p:cNvPr>
          <p:cNvSpPr/>
          <p:nvPr/>
        </p:nvSpPr>
        <p:spPr>
          <a:xfrm>
            <a:off x="5796448" y="6171707"/>
            <a:ext cx="1060175" cy="445789"/>
          </a:xfrm>
          <a:prstGeom prst="rect">
            <a:avLst/>
          </a:prstGeom>
          <a:gradFill>
            <a:gsLst>
              <a:gs pos="100000">
                <a:schemeClr val="accent5">
                  <a:tint val="100000"/>
                  <a:shade val="100000"/>
                  <a:satMod val="130000"/>
                </a:schemeClr>
              </a:gs>
              <a:gs pos="100000">
                <a:schemeClr val="accent5">
                  <a:tint val="50000"/>
                  <a:shade val="100000"/>
                  <a:satMod val="35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a:t>WB</a:t>
            </a:r>
          </a:p>
        </p:txBody>
      </p:sp>
      <p:sp>
        <p:nvSpPr>
          <p:cNvPr id="8" name="Rectangle 7">
            <a:extLst>
              <a:ext uri="{FF2B5EF4-FFF2-40B4-BE49-F238E27FC236}">
                <a16:creationId xmlns:a16="http://schemas.microsoft.com/office/drawing/2014/main" id="{4037DC39-E36D-2899-7A5D-920BE90432BD}"/>
              </a:ext>
            </a:extLst>
          </p:cNvPr>
          <p:cNvSpPr/>
          <p:nvPr/>
        </p:nvSpPr>
        <p:spPr>
          <a:xfrm>
            <a:off x="8245283" y="6171254"/>
            <a:ext cx="1060175" cy="445789"/>
          </a:xfrm>
          <a:prstGeom prst="rect">
            <a:avLst/>
          </a:prstGeom>
          <a:gradFill>
            <a:gsLst>
              <a:gs pos="100000">
                <a:schemeClr val="accent5">
                  <a:tint val="100000"/>
                  <a:shade val="100000"/>
                  <a:satMod val="130000"/>
                </a:schemeClr>
              </a:gs>
              <a:gs pos="100000">
                <a:schemeClr val="accent5">
                  <a:tint val="50000"/>
                  <a:shade val="100000"/>
                  <a:satMod val="35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a:t>WTO</a:t>
            </a:r>
          </a:p>
        </p:txBody>
      </p:sp>
      <p:sp>
        <p:nvSpPr>
          <p:cNvPr id="9" name="Rectangle 8">
            <a:extLst>
              <a:ext uri="{FF2B5EF4-FFF2-40B4-BE49-F238E27FC236}">
                <a16:creationId xmlns:a16="http://schemas.microsoft.com/office/drawing/2014/main" id="{A36B0293-F920-ECE6-232E-577AB9774731}"/>
              </a:ext>
            </a:extLst>
          </p:cNvPr>
          <p:cNvSpPr/>
          <p:nvPr/>
        </p:nvSpPr>
        <p:spPr>
          <a:xfrm>
            <a:off x="4570621" y="3284349"/>
            <a:ext cx="3511827" cy="153708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solidFill>
                  <a:schemeClr val="tx1"/>
                </a:solidFill>
              </a:rPr>
              <a:t>West Dominated</a:t>
            </a:r>
          </a:p>
          <a:p>
            <a:pPr algn="ctr"/>
            <a:r>
              <a:rPr lang="en-US" sz="2000" b="1" dirty="0">
                <a:solidFill>
                  <a:schemeClr val="tx1"/>
                </a:solidFill>
              </a:rPr>
              <a:t>(Frameworks, Institutions, Rules, Markets)</a:t>
            </a:r>
          </a:p>
        </p:txBody>
      </p:sp>
      <p:sp>
        <p:nvSpPr>
          <p:cNvPr id="11" name="Rectangle 10">
            <a:extLst>
              <a:ext uri="{FF2B5EF4-FFF2-40B4-BE49-F238E27FC236}">
                <a16:creationId xmlns:a16="http://schemas.microsoft.com/office/drawing/2014/main" id="{5D6C704F-244D-80CC-90BC-0CD28CAA7DC9}"/>
              </a:ext>
            </a:extLst>
          </p:cNvPr>
          <p:cNvSpPr/>
          <p:nvPr/>
        </p:nvSpPr>
        <p:spPr>
          <a:xfrm>
            <a:off x="4570624" y="146955"/>
            <a:ext cx="3511827" cy="139691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solidFill>
                  <a:schemeClr val="tx1"/>
                </a:solidFill>
              </a:rPr>
              <a:t>Contemporary Financial Architecture </a:t>
            </a:r>
            <a:endParaRPr lang="en-PK" sz="2000" dirty="0">
              <a:solidFill>
                <a:schemeClr val="tx1"/>
              </a:solidFill>
            </a:endParaRPr>
          </a:p>
        </p:txBody>
      </p:sp>
      <p:cxnSp>
        <p:nvCxnSpPr>
          <p:cNvPr id="15" name="Connector: Elbow 14">
            <a:extLst>
              <a:ext uri="{FF2B5EF4-FFF2-40B4-BE49-F238E27FC236}">
                <a16:creationId xmlns:a16="http://schemas.microsoft.com/office/drawing/2014/main" id="{991A94EE-9C07-E53C-2DB9-EA46CEFE76D7}"/>
              </a:ext>
            </a:extLst>
          </p:cNvPr>
          <p:cNvCxnSpPr>
            <a:cxnSpLocks/>
            <a:stCxn id="11" idx="2"/>
            <a:endCxn id="9" idx="0"/>
          </p:cNvCxnSpPr>
          <p:nvPr/>
        </p:nvCxnSpPr>
        <p:spPr>
          <a:xfrm rot="5400000">
            <a:off x="5456296" y="2414107"/>
            <a:ext cx="1740482" cy="3"/>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60" name="Connector: Elbow 59">
            <a:extLst>
              <a:ext uri="{FF2B5EF4-FFF2-40B4-BE49-F238E27FC236}">
                <a16:creationId xmlns:a16="http://schemas.microsoft.com/office/drawing/2014/main" id="{4BFF6A7F-268D-B064-9DAE-6E949436FC3C}"/>
              </a:ext>
            </a:extLst>
          </p:cNvPr>
          <p:cNvCxnSpPr>
            <a:stCxn id="9" idx="2"/>
            <a:endCxn id="6" idx="0"/>
          </p:cNvCxnSpPr>
          <p:nvPr/>
        </p:nvCxnSpPr>
        <p:spPr>
          <a:xfrm rot="5400000">
            <a:off x="4508400" y="4353572"/>
            <a:ext cx="1350273" cy="2285999"/>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AE2415BA-0DF7-0BED-383E-BD1FCF1442FA}"/>
              </a:ext>
            </a:extLst>
          </p:cNvPr>
          <p:cNvCxnSpPr>
            <a:stCxn id="9" idx="2"/>
            <a:endCxn id="7" idx="0"/>
          </p:cNvCxnSpPr>
          <p:nvPr/>
        </p:nvCxnSpPr>
        <p:spPr>
          <a:xfrm>
            <a:off x="6326535" y="4821435"/>
            <a:ext cx="1" cy="13502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6" name="Connector: Elbow 65">
            <a:extLst>
              <a:ext uri="{FF2B5EF4-FFF2-40B4-BE49-F238E27FC236}">
                <a16:creationId xmlns:a16="http://schemas.microsoft.com/office/drawing/2014/main" id="{322D1444-8508-F7E0-0C44-C4C50EFFAEA1}"/>
              </a:ext>
            </a:extLst>
          </p:cNvPr>
          <p:cNvCxnSpPr>
            <a:stCxn id="9" idx="2"/>
            <a:endCxn id="8" idx="0"/>
          </p:cNvCxnSpPr>
          <p:nvPr/>
        </p:nvCxnSpPr>
        <p:spPr>
          <a:xfrm rot="16200000" flipH="1">
            <a:off x="6876044" y="4271926"/>
            <a:ext cx="1349819" cy="2448836"/>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61132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6268F-21D4-4583-9A18-994CB9F73F1A}"/>
              </a:ext>
            </a:extLst>
          </p:cNvPr>
          <p:cNvSpPr>
            <a:spLocks noGrp="1"/>
          </p:cNvSpPr>
          <p:nvPr>
            <p:ph type="title"/>
          </p:nvPr>
        </p:nvSpPr>
        <p:spPr/>
        <p:txBody>
          <a:bodyPr/>
          <a:lstStyle/>
          <a:p>
            <a:r>
              <a:rPr lang="en-US" dirty="0"/>
              <a:t>(IMF) - Quiz</a:t>
            </a:r>
          </a:p>
        </p:txBody>
      </p:sp>
      <p:sp>
        <p:nvSpPr>
          <p:cNvPr id="3" name="Text Placeholder 2">
            <a:extLst>
              <a:ext uri="{FF2B5EF4-FFF2-40B4-BE49-F238E27FC236}">
                <a16:creationId xmlns:a16="http://schemas.microsoft.com/office/drawing/2014/main" id="{6B30787A-35BA-476F-AA53-1DC9809DB2E5}"/>
              </a:ext>
            </a:extLst>
          </p:cNvPr>
          <p:cNvSpPr>
            <a:spLocks noGrp="1"/>
          </p:cNvSpPr>
          <p:nvPr>
            <p:ph type="body" idx="1"/>
          </p:nvPr>
        </p:nvSpPr>
        <p:spPr>
          <a:xfrm>
            <a:off x="645130" y="1561514"/>
            <a:ext cx="10749701" cy="4843768"/>
          </a:xfrm>
        </p:spPr>
        <p:txBody>
          <a:bodyPr/>
          <a:lstStyle/>
          <a:p>
            <a:pPr marL="137160" indent="0">
              <a:buNone/>
            </a:pPr>
            <a:r>
              <a:rPr lang="en-US" b="1" dirty="0"/>
              <a:t>On the one hand, SAPs have been criticized for causing economic hardship in developing countries by forcing them to cut social spending, privatize state-owned enterprises, and deregulate their economies. This has led to a situation where many people in developing countries have become poorer. On the other hand, there is a debate that SAPs have helped to achieve economic growth in some countries.</a:t>
            </a:r>
          </a:p>
          <a:p>
            <a:pPr marL="137160" indent="0">
              <a:buNone/>
            </a:pPr>
            <a:endParaRPr lang="en-US" b="1" dirty="0"/>
          </a:p>
        </p:txBody>
      </p:sp>
      <p:sp>
        <p:nvSpPr>
          <p:cNvPr id="4" name="Rectangle 3">
            <a:extLst>
              <a:ext uri="{FF2B5EF4-FFF2-40B4-BE49-F238E27FC236}">
                <a16:creationId xmlns:a16="http://schemas.microsoft.com/office/drawing/2014/main" id="{FC2C7013-A3CE-4781-BB1C-7B5A1F90244F}"/>
              </a:ext>
            </a:extLst>
          </p:cNvPr>
          <p:cNvSpPr/>
          <p:nvPr/>
        </p:nvSpPr>
        <p:spPr>
          <a:xfrm>
            <a:off x="2475915" y="4209755"/>
            <a:ext cx="2574387" cy="10867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TRUE</a:t>
            </a:r>
          </a:p>
        </p:txBody>
      </p:sp>
      <p:sp>
        <p:nvSpPr>
          <p:cNvPr id="5" name="Rectangle 4">
            <a:extLst>
              <a:ext uri="{FF2B5EF4-FFF2-40B4-BE49-F238E27FC236}">
                <a16:creationId xmlns:a16="http://schemas.microsoft.com/office/drawing/2014/main" id="{AF89D3E7-7260-4310-93B1-AAF9B7B8F57A}"/>
              </a:ext>
            </a:extLst>
          </p:cNvPr>
          <p:cNvSpPr/>
          <p:nvPr/>
        </p:nvSpPr>
        <p:spPr>
          <a:xfrm>
            <a:off x="7359750" y="4209756"/>
            <a:ext cx="2574387" cy="108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FALSE</a:t>
            </a:r>
          </a:p>
        </p:txBody>
      </p:sp>
    </p:spTree>
    <p:extLst>
      <p:ext uri="{BB962C8B-B14F-4D97-AF65-F5344CB8AC3E}">
        <p14:creationId xmlns:p14="http://schemas.microsoft.com/office/powerpoint/2010/main" val="3607992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6268F-21D4-4583-9A18-994CB9F73F1A}"/>
              </a:ext>
            </a:extLst>
          </p:cNvPr>
          <p:cNvSpPr>
            <a:spLocks noGrp="1"/>
          </p:cNvSpPr>
          <p:nvPr>
            <p:ph type="title"/>
          </p:nvPr>
        </p:nvSpPr>
        <p:spPr/>
        <p:txBody>
          <a:bodyPr/>
          <a:lstStyle/>
          <a:p>
            <a:r>
              <a:rPr lang="en-US" dirty="0"/>
              <a:t>(IMF) - Quiz</a:t>
            </a:r>
          </a:p>
        </p:txBody>
      </p:sp>
      <p:sp>
        <p:nvSpPr>
          <p:cNvPr id="3" name="Text Placeholder 2">
            <a:extLst>
              <a:ext uri="{FF2B5EF4-FFF2-40B4-BE49-F238E27FC236}">
                <a16:creationId xmlns:a16="http://schemas.microsoft.com/office/drawing/2014/main" id="{6B30787A-35BA-476F-AA53-1DC9809DB2E5}"/>
              </a:ext>
            </a:extLst>
          </p:cNvPr>
          <p:cNvSpPr>
            <a:spLocks noGrp="1"/>
          </p:cNvSpPr>
          <p:nvPr>
            <p:ph type="body" idx="1"/>
          </p:nvPr>
        </p:nvSpPr>
        <p:spPr>
          <a:xfrm>
            <a:off x="645130" y="1561514"/>
            <a:ext cx="10749701" cy="4843768"/>
          </a:xfrm>
        </p:spPr>
        <p:txBody>
          <a:bodyPr/>
          <a:lstStyle/>
          <a:p>
            <a:pPr marL="137160" indent="0">
              <a:buNone/>
            </a:pPr>
            <a:r>
              <a:rPr lang="en-US" b="1" dirty="0"/>
              <a:t>Pakistan’s agreed upon SAPs do not highlight the structural deficiencies. They rather focus on immediate fiscal consolidation</a:t>
            </a:r>
          </a:p>
        </p:txBody>
      </p:sp>
      <p:sp>
        <p:nvSpPr>
          <p:cNvPr id="4" name="Rectangle 3">
            <a:extLst>
              <a:ext uri="{FF2B5EF4-FFF2-40B4-BE49-F238E27FC236}">
                <a16:creationId xmlns:a16="http://schemas.microsoft.com/office/drawing/2014/main" id="{FC2C7013-A3CE-4781-BB1C-7B5A1F90244F}"/>
              </a:ext>
            </a:extLst>
          </p:cNvPr>
          <p:cNvSpPr/>
          <p:nvPr/>
        </p:nvSpPr>
        <p:spPr>
          <a:xfrm>
            <a:off x="2475915" y="4209755"/>
            <a:ext cx="2574387" cy="10867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TRUE</a:t>
            </a:r>
          </a:p>
        </p:txBody>
      </p:sp>
      <p:sp>
        <p:nvSpPr>
          <p:cNvPr id="5" name="Rectangle 4">
            <a:extLst>
              <a:ext uri="{FF2B5EF4-FFF2-40B4-BE49-F238E27FC236}">
                <a16:creationId xmlns:a16="http://schemas.microsoft.com/office/drawing/2014/main" id="{AF89D3E7-7260-4310-93B1-AAF9B7B8F57A}"/>
              </a:ext>
            </a:extLst>
          </p:cNvPr>
          <p:cNvSpPr/>
          <p:nvPr/>
        </p:nvSpPr>
        <p:spPr>
          <a:xfrm>
            <a:off x="7359750" y="4209756"/>
            <a:ext cx="2574387" cy="108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FALSE</a:t>
            </a:r>
          </a:p>
        </p:txBody>
      </p:sp>
    </p:spTree>
    <p:extLst>
      <p:ext uri="{BB962C8B-B14F-4D97-AF65-F5344CB8AC3E}">
        <p14:creationId xmlns:p14="http://schemas.microsoft.com/office/powerpoint/2010/main" val="3499168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6268F-21D4-4583-9A18-994CB9F73F1A}"/>
              </a:ext>
            </a:extLst>
          </p:cNvPr>
          <p:cNvSpPr>
            <a:spLocks noGrp="1"/>
          </p:cNvSpPr>
          <p:nvPr>
            <p:ph type="title"/>
          </p:nvPr>
        </p:nvSpPr>
        <p:spPr/>
        <p:txBody>
          <a:bodyPr/>
          <a:lstStyle/>
          <a:p>
            <a:r>
              <a:rPr lang="en-US" dirty="0"/>
              <a:t>(IMF) - Quiz</a:t>
            </a:r>
          </a:p>
        </p:txBody>
      </p:sp>
      <p:sp>
        <p:nvSpPr>
          <p:cNvPr id="3" name="Text Placeholder 2">
            <a:extLst>
              <a:ext uri="{FF2B5EF4-FFF2-40B4-BE49-F238E27FC236}">
                <a16:creationId xmlns:a16="http://schemas.microsoft.com/office/drawing/2014/main" id="{6B30787A-35BA-476F-AA53-1DC9809DB2E5}"/>
              </a:ext>
            </a:extLst>
          </p:cNvPr>
          <p:cNvSpPr>
            <a:spLocks noGrp="1"/>
          </p:cNvSpPr>
          <p:nvPr>
            <p:ph type="body" idx="1"/>
          </p:nvPr>
        </p:nvSpPr>
        <p:spPr>
          <a:xfrm>
            <a:off x="645130" y="1561514"/>
            <a:ext cx="10749701" cy="4843768"/>
          </a:xfrm>
        </p:spPr>
        <p:txBody>
          <a:bodyPr/>
          <a:lstStyle/>
          <a:p>
            <a:pPr marL="137160" indent="0">
              <a:buNone/>
            </a:pPr>
            <a:r>
              <a:rPr lang="en-US" b="1" dirty="0"/>
              <a:t>The IMF should be more transparent in its decision-making process. This would help to increase accountability and make the IMF more accountable to the public. The IMF should make public more information about its lending practices and the conditions it attaches to its loans. </a:t>
            </a:r>
          </a:p>
        </p:txBody>
      </p:sp>
      <p:sp>
        <p:nvSpPr>
          <p:cNvPr id="4" name="Rectangle 3">
            <a:extLst>
              <a:ext uri="{FF2B5EF4-FFF2-40B4-BE49-F238E27FC236}">
                <a16:creationId xmlns:a16="http://schemas.microsoft.com/office/drawing/2014/main" id="{FC2C7013-A3CE-4781-BB1C-7B5A1F90244F}"/>
              </a:ext>
            </a:extLst>
          </p:cNvPr>
          <p:cNvSpPr/>
          <p:nvPr/>
        </p:nvSpPr>
        <p:spPr>
          <a:xfrm>
            <a:off x="2475915" y="4209755"/>
            <a:ext cx="2574387" cy="10867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TRUE</a:t>
            </a:r>
          </a:p>
        </p:txBody>
      </p:sp>
      <p:sp>
        <p:nvSpPr>
          <p:cNvPr id="5" name="Rectangle 4">
            <a:extLst>
              <a:ext uri="{FF2B5EF4-FFF2-40B4-BE49-F238E27FC236}">
                <a16:creationId xmlns:a16="http://schemas.microsoft.com/office/drawing/2014/main" id="{AF89D3E7-7260-4310-93B1-AAF9B7B8F57A}"/>
              </a:ext>
            </a:extLst>
          </p:cNvPr>
          <p:cNvSpPr/>
          <p:nvPr/>
        </p:nvSpPr>
        <p:spPr>
          <a:xfrm>
            <a:off x="7359750" y="4209756"/>
            <a:ext cx="2574387" cy="108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FALSE</a:t>
            </a:r>
          </a:p>
        </p:txBody>
      </p:sp>
    </p:spTree>
    <p:extLst>
      <p:ext uri="{BB962C8B-B14F-4D97-AF65-F5344CB8AC3E}">
        <p14:creationId xmlns:p14="http://schemas.microsoft.com/office/powerpoint/2010/main" val="1976284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6268F-21D4-4583-9A18-994CB9F73F1A}"/>
              </a:ext>
            </a:extLst>
          </p:cNvPr>
          <p:cNvSpPr>
            <a:spLocks noGrp="1"/>
          </p:cNvSpPr>
          <p:nvPr>
            <p:ph type="title"/>
          </p:nvPr>
        </p:nvSpPr>
        <p:spPr/>
        <p:txBody>
          <a:bodyPr/>
          <a:lstStyle/>
          <a:p>
            <a:r>
              <a:rPr lang="en-US" dirty="0"/>
              <a:t>(IMF) - Quiz</a:t>
            </a:r>
          </a:p>
        </p:txBody>
      </p:sp>
      <p:sp>
        <p:nvSpPr>
          <p:cNvPr id="3" name="Text Placeholder 2">
            <a:extLst>
              <a:ext uri="{FF2B5EF4-FFF2-40B4-BE49-F238E27FC236}">
                <a16:creationId xmlns:a16="http://schemas.microsoft.com/office/drawing/2014/main" id="{6B30787A-35BA-476F-AA53-1DC9809DB2E5}"/>
              </a:ext>
            </a:extLst>
          </p:cNvPr>
          <p:cNvSpPr>
            <a:spLocks noGrp="1"/>
          </p:cNvSpPr>
          <p:nvPr>
            <p:ph type="body" idx="1"/>
          </p:nvPr>
        </p:nvSpPr>
        <p:spPr>
          <a:xfrm>
            <a:off x="645130" y="1561514"/>
            <a:ext cx="10749701" cy="4843768"/>
          </a:xfrm>
        </p:spPr>
        <p:txBody>
          <a:bodyPr/>
          <a:lstStyle/>
          <a:p>
            <a:pPr marL="137160" indent="0">
              <a:buNone/>
            </a:pPr>
            <a:r>
              <a:rPr lang="en-US" b="1" dirty="0"/>
              <a:t>Should Pakistan Dump the IMF in the short run?</a:t>
            </a:r>
          </a:p>
        </p:txBody>
      </p:sp>
      <p:sp>
        <p:nvSpPr>
          <p:cNvPr id="4" name="Rectangle 3">
            <a:extLst>
              <a:ext uri="{FF2B5EF4-FFF2-40B4-BE49-F238E27FC236}">
                <a16:creationId xmlns:a16="http://schemas.microsoft.com/office/drawing/2014/main" id="{FC2C7013-A3CE-4781-BB1C-7B5A1F90244F}"/>
              </a:ext>
            </a:extLst>
          </p:cNvPr>
          <p:cNvSpPr/>
          <p:nvPr/>
        </p:nvSpPr>
        <p:spPr>
          <a:xfrm>
            <a:off x="2475915" y="4209755"/>
            <a:ext cx="2574387" cy="10867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YES</a:t>
            </a:r>
          </a:p>
        </p:txBody>
      </p:sp>
      <p:sp>
        <p:nvSpPr>
          <p:cNvPr id="5" name="Rectangle 4">
            <a:extLst>
              <a:ext uri="{FF2B5EF4-FFF2-40B4-BE49-F238E27FC236}">
                <a16:creationId xmlns:a16="http://schemas.microsoft.com/office/drawing/2014/main" id="{AF89D3E7-7260-4310-93B1-AAF9B7B8F57A}"/>
              </a:ext>
            </a:extLst>
          </p:cNvPr>
          <p:cNvSpPr/>
          <p:nvPr/>
        </p:nvSpPr>
        <p:spPr>
          <a:xfrm>
            <a:off x="7359750" y="4209756"/>
            <a:ext cx="2574387" cy="108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1710385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6268F-21D4-4583-9A18-994CB9F73F1A}"/>
              </a:ext>
            </a:extLst>
          </p:cNvPr>
          <p:cNvSpPr>
            <a:spLocks noGrp="1"/>
          </p:cNvSpPr>
          <p:nvPr>
            <p:ph type="title"/>
          </p:nvPr>
        </p:nvSpPr>
        <p:spPr/>
        <p:txBody>
          <a:bodyPr/>
          <a:lstStyle/>
          <a:p>
            <a:r>
              <a:rPr lang="en-US" dirty="0"/>
              <a:t>(IMF) - Quiz</a:t>
            </a:r>
          </a:p>
        </p:txBody>
      </p:sp>
      <p:sp>
        <p:nvSpPr>
          <p:cNvPr id="3" name="Text Placeholder 2">
            <a:extLst>
              <a:ext uri="{FF2B5EF4-FFF2-40B4-BE49-F238E27FC236}">
                <a16:creationId xmlns:a16="http://schemas.microsoft.com/office/drawing/2014/main" id="{6B30787A-35BA-476F-AA53-1DC9809DB2E5}"/>
              </a:ext>
            </a:extLst>
          </p:cNvPr>
          <p:cNvSpPr>
            <a:spLocks noGrp="1"/>
          </p:cNvSpPr>
          <p:nvPr>
            <p:ph type="body" idx="1"/>
          </p:nvPr>
        </p:nvSpPr>
        <p:spPr>
          <a:xfrm>
            <a:off x="645130" y="1561514"/>
            <a:ext cx="10749701" cy="4843768"/>
          </a:xfrm>
        </p:spPr>
        <p:txBody>
          <a:bodyPr/>
          <a:lstStyle/>
          <a:p>
            <a:pPr marL="137160" indent="0">
              <a:buNone/>
            </a:pPr>
            <a:r>
              <a:rPr lang="en-US" b="1" dirty="0"/>
              <a:t>Should Pakistan Dump the IMF in the long run?</a:t>
            </a:r>
          </a:p>
        </p:txBody>
      </p:sp>
      <p:sp>
        <p:nvSpPr>
          <p:cNvPr id="4" name="Rectangle 3">
            <a:extLst>
              <a:ext uri="{FF2B5EF4-FFF2-40B4-BE49-F238E27FC236}">
                <a16:creationId xmlns:a16="http://schemas.microsoft.com/office/drawing/2014/main" id="{FC2C7013-A3CE-4781-BB1C-7B5A1F90244F}"/>
              </a:ext>
            </a:extLst>
          </p:cNvPr>
          <p:cNvSpPr/>
          <p:nvPr/>
        </p:nvSpPr>
        <p:spPr>
          <a:xfrm>
            <a:off x="2475915" y="4209755"/>
            <a:ext cx="2574387" cy="10867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YES</a:t>
            </a:r>
          </a:p>
        </p:txBody>
      </p:sp>
      <p:sp>
        <p:nvSpPr>
          <p:cNvPr id="5" name="Rectangle 4">
            <a:extLst>
              <a:ext uri="{FF2B5EF4-FFF2-40B4-BE49-F238E27FC236}">
                <a16:creationId xmlns:a16="http://schemas.microsoft.com/office/drawing/2014/main" id="{AF89D3E7-7260-4310-93B1-AAF9B7B8F57A}"/>
              </a:ext>
            </a:extLst>
          </p:cNvPr>
          <p:cNvSpPr/>
          <p:nvPr/>
        </p:nvSpPr>
        <p:spPr>
          <a:xfrm>
            <a:off x="7359750" y="4209756"/>
            <a:ext cx="2574387" cy="108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188498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International Monetary Fund (IMF)</a:t>
            </a:r>
            <a:endParaRPr dirty="0"/>
          </a:p>
        </p:txBody>
      </p:sp>
      <p:sp>
        <p:nvSpPr>
          <p:cNvPr id="166" name="Google Shape;166;p3"/>
          <p:cNvSpPr/>
          <p:nvPr/>
        </p:nvSpPr>
        <p:spPr>
          <a:xfrm>
            <a:off x="3924296" y="1332251"/>
            <a:ext cx="4965316" cy="639195"/>
          </a:xfrm>
          <a:prstGeom prst="rect">
            <a:avLst/>
          </a:prstGeom>
          <a:solidFill>
            <a:schemeClr val="accent5"/>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Bretton Wood Conference (1944-1971)</a:t>
            </a:r>
            <a:endParaRPr/>
          </a:p>
        </p:txBody>
      </p:sp>
      <p:sp>
        <p:nvSpPr>
          <p:cNvPr id="168" name="Google Shape;168;p3"/>
          <p:cNvSpPr/>
          <p:nvPr/>
        </p:nvSpPr>
        <p:spPr>
          <a:xfrm>
            <a:off x="3924296" y="2549193"/>
            <a:ext cx="4965316" cy="639195"/>
          </a:xfrm>
          <a:prstGeom prst="rect">
            <a:avLst/>
          </a:prstGeom>
          <a:solidFill>
            <a:schemeClr val="accent5"/>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dirty="0">
                <a:solidFill>
                  <a:schemeClr val="lt1"/>
                </a:solidFill>
                <a:latin typeface="Century Gothic"/>
                <a:ea typeface="Century Gothic"/>
                <a:cs typeface="Century Gothic"/>
                <a:sym typeface="Century Gothic"/>
              </a:rPr>
              <a:t>IMF</a:t>
            </a:r>
            <a:endParaRPr b="1" dirty="0"/>
          </a:p>
        </p:txBody>
      </p:sp>
      <p:pic>
        <p:nvPicPr>
          <p:cNvPr id="4" name="Picture 3">
            <a:extLst>
              <a:ext uri="{FF2B5EF4-FFF2-40B4-BE49-F238E27FC236}">
                <a16:creationId xmlns:a16="http://schemas.microsoft.com/office/drawing/2014/main" id="{56549FF5-A3C3-03BB-7DF6-49CD7C0F9F71}"/>
              </a:ext>
            </a:extLst>
          </p:cNvPr>
          <p:cNvPicPr>
            <a:picLocks noChangeAspect="1"/>
          </p:cNvPicPr>
          <p:nvPr/>
        </p:nvPicPr>
        <p:blipFill>
          <a:blip r:embed="rId3"/>
          <a:stretch>
            <a:fillRect/>
          </a:stretch>
        </p:blipFill>
        <p:spPr>
          <a:xfrm>
            <a:off x="1284185" y="4116725"/>
            <a:ext cx="3252680" cy="1698396"/>
          </a:xfrm>
          <a:prstGeom prst="rect">
            <a:avLst/>
          </a:prstGeom>
        </p:spPr>
      </p:pic>
      <p:pic>
        <p:nvPicPr>
          <p:cNvPr id="8" name="Picture 7">
            <a:extLst>
              <a:ext uri="{FF2B5EF4-FFF2-40B4-BE49-F238E27FC236}">
                <a16:creationId xmlns:a16="http://schemas.microsoft.com/office/drawing/2014/main" id="{FFEFCDB1-E22D-4352-B280-B4A8CC75039C}"/>
              </a:ext>
            </a:extLst>
          </p:cNvPr>
          <p:cNvPicPr>
            <a:picLocks noChangeAspect="1"/>
          </p:cNvPicPr>
          <p:nvPr/>
        </p:nvPicPr>
        <p:blipFill>
          <a:blip r:embed="rId4"/>
          <a:stretch>
            <a:fillRect/>
          </a:stretch>
        </p:blipFill>
        <p:spPr>
          <a:xfrm>
            <a:off x="4780613" y="4080982"/>
            <a:ext cx="3252681" cy="1734139"/>
          </a:xfrm>
          <a:prstGeom prst="rect">
            <a:avLst/>
          </a:prstGeom>
        </p:spPr>
      </p:pic>
      <p:pic>
        <p:nvPicPr>
          <p:cNvPr id="10" name="Picture 9">
            <a:extLst>
              <a:ext uri="{FF2B5EF4-FFF2-40B4-BE49-F238E27FC236}">
                <a16:creationId xmlns:a16="http://schemas.microsoft.com/office/drawing/2014/main" id="{0967BF62-1426-66E8-2EE2-E96B67A0CA6F}"/>
              </a:ext>
            </a:extLst>
          </p:cNvPr>
          <p:cNvPicPr>
            <a:picLocks noChangeAspect="1"/>
          </p:cNvPicPr>
          <p:nvPr/>
        </p:nvPicPr>
        <p:blipFill>
          <a:blip r:embed="rId5"/>
          <a:stretch>
            <a:fillRect/>
          </a:stretch>
        </p:blipFill>
        <p:spPr>
          <a:xfrm>
            <a:off x="8277042" y="4064321"/>
            <a:ext cx="3535730" cy="1716004"/>
          </a:xfrm>
          <a:prstGeom prst="rect">
            <a:avLst/>
          </a:prstGeom>
        </p:spPr>
      </p:pic>
      <p:sp>
        <p:nvSpPr>
          <p:cNvPr id="11" name="Rectangle 10">
            <a:extLst>
              <a:ext uri="{FF2B5EF4-FFF2-40B4-BE49-F238E27FC236}">
                <a16:creationId xmlns:a16="http://schemas.microsoft.com/office/drawing/2014/main" id="{FCED5660-BA02-D338-7FA7-648804EBD635}"/>
              </a:ext>
            </a:extLst>
          </p:cNvPr>
          <p:cNvSpPr/>
          <p:nvPr/>
        </p:nvSpPr>
        <p:spPr>
          <a:xfrm>
            <a:off x="1284185" y="6090196"/>
            <a:ext cx="3252681" cy="51737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solidFill>
                  <a:schemeClr val="tx1"/>
                </a:solidFill>
              </a:rPr>
              <a:t>POLICY ADVICE</a:t>
            </a:r>
            <a:endParaRPr lang="en-PK" sz="2000" b="1" dirty="0">
              <a:solidFill>
                <a:schemeClr val="tx1"/>
              </a:solidFill>
            </a:endParaRPr>
          </a:p>
        </p:txBody>
      </p:sp>
      <p:sp>
        <p:nvSpPr>
          <p:cNvPr id="12" name="Rectangle 11">
            <a:extLst>
              <a:ext uri="{FF2B5EF4-FFF2-40B4-BE49-F238E27FC236}">
                <a16:creationId xmlns:a16="http://schemas.microsoft.com/office/drawing/2014/main" id="{E9FC7FC9-2539-EE17-3B9D-AAFDDA1CDF61}"/>
              </a:ext>
            </a:extLst>
          </p:cNvPr>
          <p:cNvSpPr/>
          <p:nvPr/>
        </p:nvSpPr>
        <p:spPr>
          <a:xfrm>
            <a:off x="4780612" y="6090196"/>
            <a:ext cx="3252681" cy="51737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solidFill>
                  <a:schemeClr val="tx1"/>
                </a:solidFill>
              </a:rPr>
              <a:t>IMF LENDING</a:t>
            </a:r>
            <a:endParaRPr lang="en-PK" sz="2000" b="1" dirty="0">
              <a:solidFill>
                <a:schemeClr val="tx1"/>
              </a:solidFill>
            </a:endParaRPr>
          </a:p>
        </p:txBody>
      </p:sp>
      <p:sp>
        <p:nvSpPr>
          <p:cNvPr id="13" name="Rectangle 12">
            <a:extLst>
              <a:ext uri="{FF2B5EF4-FFF2-40B4-BE49-F238E27FC236}">
                <a16:creationId xmlns:a16="http://schemas.microsoft.com/office/drawing/2014/main" id="{420660C7-727C-4B1B-A2C6-23CF9611B533}"/>
              </a:ext>
            </a:extLst>
          </p:cNvPr>
          <p:cNvSpPr/>
          <p:nvPr/>
        </p:nvSpPr>
        <p:spPr>
          <a:xfrm>
            <a:off x="8270834" y="6090197"/>
            <a:ext cx="3541938" cy="51737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solidFill>
                  <a:schemeClr val="tx1"/>
                </a:solidFill>
              </a:rPr>
              <a:t>CAPACITY DEVELOPMENT</a:t>
            </a:r>
            <a:endParaRPr lang="en-PK" sz="2000" b="1" dirty="0">
              <a:solidFill>
                <a:schemeClr val="tx1"/>
              </a:solidFill>
            </a:endParaRPr>
          </a:p>
        </p:txBody>
      </p:sp>
      <p:cxnSp>
        <p:nvCxnSpPr>
          <p:cNvPr id="15" name="Connector: Elbow 14">
            <a:extLst>
              <a:ext uri="{FF2B5EF4-FFF2-40B4-BE49-F238E27FC236}">
                <a16:creationId xmlns:a16="http://schemas.microsoft.com/office/drawing/2014/main" id="{F99B5A4C-22F6-1832-BEE8-A7900D1A3F27}"/>
              </a:ext>
            </a:extLst>
          </p:cNvPr>
          <p:cNvCxnSpPr>
            <a:cxnSpLocks/>
            <a:stCxn id="168" idx="2"/>
            <a:endCxn id="4" idx="0"/>
          </p:cNvCxnSpPr>
          <p:nvPr/>
        </p:nvCxnSpPr>
        <p:spPr>
          <a:xfrm rot="5400000">
            <a:off x="4194572" y="1904342"/>
            <a:ext cx="928337" cy="3496429"/>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7" name="Connector: Elbow 16">
            <a:extLst>
              <a:ext uri="{FF2B5EF4-FFF2-40B4-BE49-F238E27FC236}">
                <a16:creationId xmlns:a16="http://schemas.microsoft.com/office/drawing/2014/main" id="{0B096871-37D7-8634-9174-F5AE489D735C}"/>
              </a:ext>
            </a:extLst>
          </p:cNvPr>
          <p:cNvCxnSpPr>
            <a:cxnSpLocks/>
            <a:stCxn id="168" idx="2"/>
            <a:endCxn id="10" idx="0"/>
          </p:cNvCxnSpPr>
          <p:nvPr/>
        </p:nvCxnSpPr>
        <p:spPr>
          <a:xfrm rot="16200000" flipH="1">
            <a:off x="7787964" y="1807377"/>
            <a:ext cx="875933" cy="3637953"/>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0A2C018F-92BB-DE16-EC61-E2C4BD9144C9}"/>
              </a:ext>
            </a:extLst>
          </p:cNvPr>
          <p:cNvCxnSpPr>
            <a:cxnSpLocks/>
            <a:stCxn id="168" idx="2"/>
            <a:endCxn id="8" idx="0"/>
          </p:cNvCxnSpPr>
          <p:nvPr/>
        </p:nvCxnSpPr>
        <p:spPr>
          <a:xfrm>
            <a:off x="6406954" y="3188388"/>
            <a:ext cx="0" cy="8925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International Monetary Fund (IMF)</a:t>
            </a:r>
            <a:endParaRPr/>
          </a:p>
        </p:txBody>
      </p:sp>
      <p:sp>
        <p:nvSpPr>
          <p:cNvPr id="183" name="Google Shape;183;p5"/>
          <p:cNvSpPr txBox="1">
            <a:spLocks noGrp="1"/>
          </p:cNvSpPr>
          <p:nvPr>
            <p:ph type="body" idx="1"/>
          </p:nvPr>
        </p:nvSpPr>
        <p:spPr>
          <a:xfrm>
            <a:off x="1103312" y="2052918"/>
            <a:ext cx="8946541" cy="341013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US" dirty="0"/>
              <a:t> </a:t>
            </a:r>
            <a:endParaRPr dirty="0"/>
          </a:p>
        </p:txBody>
      </p:sp>
      <p:sp>
        <p:nvSpPr>
          <p:cNvPr id="184" name="Google Shape;184;p5"/>
          <p:cNvSpPr/>
          <p:nvPr/>
        </p:nvSpPr>
        <p:spPr>
          <a:xfrm>
            <a:off x="2383809" y="1394949"/>
            <a:ext cx="7424382" cy="620565"/>
          </a:xfrm>
          <a:prstGeom prst="rect">
            <a:avLst/>
          </a:prstGeom>
          <a:solidFill>
            <a:schemeClr val="accent5"/>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dirty="0">
                <a:solidFill>
                  <a:schemeClr val="lt1"/>
                </a:solidFill>
                <a:latin typeface="Century Gothic"/>
                <a:ea typeface="Century Gothic"/>
                <a:cs typeface="Century Gothic"/>
                <a:sym typeface="Century Gothic"/>
              </a:rPr>
              <a:t>IMF LENDING</a:t>
            </a:r>
            <a:endParaRPr dirty="0"/>
          </a:p>
        </p:txBody>
      </p:sp>
      <p:grpSp>
        <p:nvGrpSpPr>
          <p:cNvPr id="13" name="Group 12">
            <a:extLst>
              <a:ext uri="{FF2B5EF4-FFF2-40B4-BE49-F238E27FC236}">
                <a16:creationId xmlns:a16="http://schemas.microsoft.com/office/drawing/2014/main" id="{D296832B-D381-7D0A-1478-8843C3E5BC7E}"/>
              </a:ext>
            </a:extLst>
          </p:cNvPr>
          <p:cNvGrpSpPr/>
          <p:nvPr/>
        </p:nvGrpSpPr>
        <p:grpSpPr>
          <a:xfrm>
            <a:off x="2383809" y="2215184"/>
            <a:ext cx="6988066" cy="2882759"/>
            <a:chOff x="646111" y="2401622"/>
            <a:chExt cx="10323146" cy="3264720"/>
          </a:xfrm>
        </p:grpSpPr>
        <p:sp>
          <p:nvSpPr>
            <p:cNvPr id="185" name="Google Shape;185;p5"/>
            <p:cNvSpPr/>
            <p:nvPr/>
          </p:nvSpPr>
          <p:spPr>
            <a:xfrm>
              <a:off x="2383808" y="2401622"/>
              <a:ext cx="7515103" cy="883683"/>
            </a:xfrm>
            <a:prstGeom prst="rect">
              <a:avLst/>
            </a:prstGeom>
            <a:solidFill>
              <a:schemeClr val="accent1">
                <a:lumMod val="75000"/>
              </a:schemeClr>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dirty="0">
                  <a:solidFill>
                    <a:schemeClr val="lt1"/>
                  </a:solidFill>
                  <a:latin typeface="Century Gothic"/>
                  <a:ea typeface="Century Gothic"/>
                  <a:cs typeface="Century Gothic"/>
                  <a:sym typeface="Century Gothic"/>
                </a:rPr>
                <a:t>Financing Crisis/Deficits</a:t>
              </a:r>
              <a:endParaRPr b="1" dirty="0"/>
            </a:p>
          </p:txBody>
        </p:sp>
        <p:sp>
          <p:nvSpPr>
            <p:cNvPr id="186" name="Google Shape;186;p5"/>
            <p:cNvSpPr/>
            <p:nvPr/>
          </p:nvSpPr>
          <p:spPr>
            <a:xfrm>
              <a:off x="755820" y="4931382"/>
              <a:ext cx="1923585" cy="725139"/>
            </a:xfrm>
            <a:prstGeom prst="rect">
              <a:avLst/>
            </a:prstGeom>
            <a:solidFill>
              <a:schemeClr val="accent5"/>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Century Gothic"/>
                  <a:ea typeface="Century Gothic"/>
                  <a:cs typeface="Century Gothic"/>
                  <a:sym typeface="Century Gothic"/>
                </a:rPr>
                <a:t>Domestic Reasons</a:t>
              </a:r>
              <a:endParaRPr dirty="0"/>
            </a:p>
          </p:txBody>
        </p:sp>
        <p:sp>
          <p:nvSpPr>
            <p:cNvPr id="2" name="Google Shape;185;p5">
              <a:extLst>
                <a:ext uri="{FF2B5EF4-FFF2-40B4-BE49-F238E27FC236}">
                  <a16:creationId xmlns:a16="http://schemas.microsoft.com/office/drawing/2014/main" id="{49A00441-5B98-6140-6FB5-819C2E6D5B00}"/>
                </a:ext>
              </a:extLst>
            </p:cNvPr>
            <p:cNvSpPr/>
            <p:nvPr/>
          </p:nvSpPr>
          <p:spPr>
            <a:xfrm>
              <a:off x="646111" y="3708816"/>
              <a:ext cx="4120820" cy="883683"/>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entury Gothic"/>
                  <a:sym typeface="Century Gothic"/>
                </a:rPr>
                <a:t>Why a Crisis Occurs?</a:t>
              </a:r>
              <a:endParaRPr dirty="0"/>
            </a:p>
          </p:txBody>
        </p:sp>
        <p:sp>
          <p:nvSpPr>
            <p:cNvPr id="4" name="Google Shape;186;p5">
              <a:extLst>
                <a:ext uri="{FF2B5EF4-FFF2-40B4-BE49-F238E27FC236}">
                  <a16:creationId xmlns:a16="http://schemas.microsoft.com/office/drawing/2014/main" id="{439F92C7-257A-32C7-5FAA-DDD50CAE99B9}"/>
                </a:ext>
              </a:extLst>
            </p:cNvPr>
            <p:cNvSpPr/>
            <p:nvPr/>
          </p:nvSpPr>
          <p:spPr>
            <a:xfrm>
              <a:off x="2843346" y="4931381"/>
              <a:ext cx="1923585" cy="725139"/>
            </a:xfrm>
            <a:prstGeom prst="rect">
              <a:avLst/>
            </a:prstGeom>
            <a:solidFill>
              <a:schemeClr val="accent5"/>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Century Gothic"/>
                  <a:ea typeface="Century Gothic"/>
                  <a:cs typeface="Century Gothic"/>
                  <a:sym typeface="Century Gothic"/>
                </a:rPr>
                <a:t>External Reasons</a:t>
              </a:r>
              <a:endParaRPr dirty="0"/>
            </a:p>
          </p:txBody>
        </p:sp>
        <p:cxnSp>
          <p:nvCxnSpPr>
            <p:cNvPr id="6" name="Connector: Elbow 5">
              <a:extLst>
                <a:ext uri="{FF2B5EF4-FFF2-40B4-BE49-F238E27FC236}">
                  <a16:creationId xmlns:a16="http://schemas.microsoft.com/office/drawing/2014/main" id="{FC58DC43-5B15-C4C2-3776-FD0BB85C56E4}"/>
                </a:ext>
              </a:extLst>
            </p:cNvPr>
            <p:cNvCxnSpPr>
              <a:stCxn id="185" idx="2"/>
              <a:endCxn id="2" idx="0"/>
            </p:cNvCxnSpPr>
            <p:nvPr/>
          </p:nvCxnSpPr>
          <p:spPr>
            <a:xfrm rot="5400000">
              <a:off x="4212186" y="1779641"/>
              <a:ext cx="423511" cy="3434839"/>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7" name="Google Shape;185;p5">
              <a:extLst>
                <a:ext uri="{FF2B5EF4-FFF2-40B4-BE49-F238E27FC236}">
                  <a16:creationId xmlns:a16="http://schemas.microsoft.com/office/drawing/2014/main" id="{BDCC0EC7-1D6F-A97B-A284-A45FD0C0A3FF}"/>
                </a:ext>
              </a:extLst>
            </p:cNvPr>
            <p:cNvSpPr/>
            <p:nvPr/>
          </p:nvSpPr>
          <p:spPr>
            <a:xfrm>
              <a:off x="6848437" y="3708816"/>
              <a:ext cx="4120820" cy="883683"/>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entury Gothic"/>
                  <a:sym typeface="Century Gothic"/>
                </a:rPr>
                <a:t>Types of Crisis</a:t>
              </a:r>
              <a:endParaRPr dirty="0"/>
            </a:p>
          </p:txBody>
        </p:sp>
        <p:cxnSp>
          <p:nvCxnSpPr>
            <p:cNvPr id="9" name="Connector: Elbow 8">
              <a:extLst>
                <a:ext uri="{FF2B5EF4-FFF2-40B4-BE49-F238E27FC236}">
                  <a16:creationId xmlns:a16="http://schemas.microsoft.com/office/drawing/2014/main" id="{9B33CA10-932D-82A3-DA05-9C912104D03F}"/>
                </a:ext>
              </a:extLst>
            </p:cNvPr>
            <p:cNvCxnSpPr>
              <a:stCxn id="185" idx="2"/>
              <a:endCxn id="7" idx="0"/>
            </p:cNvCxnSpPr>
            <p:nvPr/>
          </p:nvCxnSpPr>
          <p:spPr>
            <a:xfrm rot="16200000" flipH="1">
              <a:off x="7313348" y="2113316"/>
              <a:ext cx="423511" cy="2767487"/>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10" name="Google Shape;186;p5">
              <a:extLst>
                <a:ext uri="{FF2B5EF4-FFF2-40B4-BE49-F238E27FC236}">
                  <a16:creationId xmlns:a16="http://schemas.microsoft.com/office/drawing/2014/main" id="{A3B34A12-332F-92FB-E563-416BAF7EB067}"/>
                </a:ext>
              </a:extLst>
            </p:cNvPr>
            <p:cNvSpPr/>
            <p:nvPr/>
          </p:nvSpPr>
          <p:spPr>
            <a:xfrm>
              <a:off x="6848437" y="4931381"/>
              <a:ext cx="1923585" cy="725139"/>
            </a:xfrm>
            <a:prstGeom prst="rect">
              <a:avLst/>
            </a:prstGeom>
            <a:solidFill>
              <a:schemeClr val="accent5"/>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Century Gothic"/>
                  <a:ea typeface="Century Gothic"/>
                  <a:cs typeface="Century Gothic"/>
                  <a:sym typeface="Century Gothic"/>
                </a:rPr>
                <a:t>BOP Deficits</a:t>
              </a:r>
              <a:endParaRPr dirty="0"/>
            </a:p>
          </p:txBody>
        </p:sp>
        <p:sp>
          <p:nvSpPr>
            <p:cNvPr id="11" name="Google Shape;186;p5">
              <a:extLst>
                <a:ext uri="{FF2B5EF4-FFF2-40B4-BE49-F238E27FC236}">
                  <a16:creationId xmlns:a16="http://schemas.microsoft.com/office/drawing/2014/main" id="{F02647E1-C563-9CBA-437C-E3D12F0A5C62}"/>
                </a:ext>
              </a:extLst>
            </p:cNvPr>
            <p:cNvSpPr/>
            <p:nvPr/>
          </p:nvSpPr>
          <p:spPr>
            <a:xfrm>
              <a:off x="8937118" y="4941203"/>
              <a:ext cx="2032139" cy="725139"/>
            </a:xfrm>
            <a:prstGeom prst="rect">
              <a:avLst/>
            </a:prstGeom>
            <a:solidFill>
              <a:schemeClr val="accent5"/>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entury Gothic"/>
                  <a:sym typeface="Century Gothic"/>
                </a:rPr>
                <a:t>Excessive Debts</a:t>
              </a:r>
              <a:endParaRPr dirty="0"/>
            </a:p>
          </p:txBody>
        </p:sp>
      </p:grpSp>
      <p:sp>
        <p:nvSpPr>
          <p:cNvPr id="14" name="Google Shape;185;p5">
            <a:extLst>
              <a:ext uri="{FF2B5EF4-FFF2-40B4-BE49-F238E27FC236}">
                <a16:creationId xmlns:a16="http://schemas.microsoft.com/office/drawing/2014/main" id="{196271EB-8FEF-F3B8-DB4B-49D7C23C58D3}"/>
              </a:ext>
            </a:extLst>
          </p:cNvPr>
          <p:cNvSpPr/>
          <p:nvPr/>
        </p:nvSpPr>
        <p:spPr>
          <a:xfrm>
            <a:off x="489370" y="5729560"/>
            <a:ext cx="3070741" cy="780295"/>
          </a:xfrm>
          <a:prstGeom prst="rect">
            <a:avLst/>
          </a:prstGeom>
          <a:solidFill>
            <a:schemeClr val="accent1">
              <a:lumMod val="75000"/>
            </a:schemeClr>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dirty="0">
                <a:solidFill>
                  <a:schemeClr val="lt1"/>
                </a:solidFill>
                <a:latin typeface="Century Gothic"/>
                <a:ea typeface="Century Gothic"/>
                <a:cs typeface="Century Gothic"/>
                <a:sym typeface="Century Gothic"/>
              </a:rPr>
              <a:t>How Lending Works</a:t>
            </a:r>
            <a:endParaRPr b="1" dirty="0"/>
          </a:p>
        </p:txBody>
      </p:sp>
      <p:sp>
        <p:nvSpPr>
          <p:cNvPr id="15" name="Google Shape;185;p5">
            <a:extLst>
              <a:ext uri="{FF2B5EF4-FFF2-40B4-BE49-F238E27FC236}">
                <a16:creationId xmlns:a16="http://schemas.microsoft.com/office/drawing/2014/main" id="{BB3E82AF-7780-B8FC-26C9-AA5D6A0C1E43}"/>
              </a:ext>
            </a:extLst>
          </p:cNvPr>
          <p:cNvSpPr/>
          <p:nvPr/>
        </p:nvSpPr>
        <p:spPr>
          <a:xfrm>
            <a:off x="4522255" y="5729560"/>
            <a:ext cx="3070741" cy="780295"/>
          </a:xfrm>
          <a:prstGeom prst="rect">
            <a:avLst/>
          </a:prstGeom>
          <a:solidFill>
            <a:schemeClr val="accent1">
              <a:lumMod val="75000"/>
            </a:schemeClr>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dirty="0">
                <a:solidFill>
                  <a:schemeClr val="lt1"/>
                </a:solidFill>
                <a:latin typeface="Century Gothic"/>
                <a:ea typeface="Century Gothic"/>
                <a:cs typeface="Century Gothic"/>
                <a:sym typeface="Century Gothic"/>
              </a:rPr>
              <a:t>What are SAPs?</a:t>
            </a:r>
            <a:endParaRPr b="1" dirty="0"/>
          </a:p>
        </p:txBody>
      </p:sp>
      <p:cxnSp>
        <p:nvCxnSpPr>
          <p:cNvPr id="17" name="Straight Arrow Connector 16">
            <a:extLst>
              <a:ext uri="{FF2B5EF4-FFF2-40B4-BE49-F238E27FC236}">
                <a16:creationId xmlns:a16="http://schemas.microsoft.com/office/drawing/2014/main" id="{21F601CA-F3C4-DADF-B9FA-CC660E897DD4}"/>
              </a:ext>
            </a:extLst>
          </p:cNvPr>
          <p:cNvCxnSpPr>
            <a:stCxn id="14" idx="3"/>
            <a:endCxn id="15" idx="1"/>
          </p:cNvCxnSpPr>
          <p:nvPr/>
        </p:nvCxnSpPr>
        <p:spPr>
          <a:xfrm>
            <a:off x="3560111" y="6119708"/>
            <a:ext cx="96214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Google Shape;185;p5">
            <a:extLst>
              <a:ext uri="{FF2B5EF4-FFF2-40B4-BE49-F238E27FC236}">
                <a16:creationId xmlns:a16="http://schemas.microsoft.com/office/drawing/2014/main" id="{BA23DE8A-01FA-71E4-EBAE-D725F98449A9}"/>
              </a:ext>
            </a:extLst>
          </p:cNvPr>
          <p:cNvSpPr/>
          <p:nvPr/>
        </p:nvSpPr>
        <p:spPr>
          <a:xfrm>
            <a:off x="8729885" y="5405851"/>
            <a:ext cx="3070741" cy="1196968"/>
          </a:xfrm>
          <a:prstGeom prst="rect">
            <a:avLst/>
          </a:prstGeom>
          <a:solidFill>
            <a:srgbClr val="00B050"/>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dirty="0">
                <a:solidFill>
                  <a:schemeClr val="lt1"/>
                </a:solidFill>
                <a:latin typeface="Century Gothic"/>
                <a:ea typeface="Century Gothic"/>
                <a:cs typeface="Century Gothic"/>
                <a:sym typeface="Century Gothic"/>
              </a:rPr>
              <a:t>Pakistan and IMF!</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dirty="0"/>
              <a:t>International Monetary Fund (IMF)</a:t>
            </a:r>
            <a:endParaRPr dirty="0"/>
          </a:p>
        </p:txBody>
      </p:sp>
      <p:sp>
        <p:nvSpPr>
          <p:cNvPr id="195" name="Google Shape;195;p6"/>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US" dirty="0"/>
              <a:t> </a:t>
            </a:r>
            <a:endParaRPr dirty="0"/>
          </a:p>
        </p:txBody>
      </p:sp>
      <p:sp>
        <p:nvSpPr>
          <p:cNvPr id="196" name="Google Shape;196;p6"/>
          <p:cNvSpPr/>
          <p:nvPr/>
        </p:nvSpPr>
        <p:spPr>
          <a:xfrm>
            <a:off x="2383809" y="1394949"/>
            <a:ext cx="7424382" cy="832513"/>
          </a:xfrm>
          <a:prstGeom prst="rect">
            <a:avLst/>
          </a:prstGeom>
          <a:solidFill>
            <a:schemeClr val="accent5"/>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Century Gothic"/>
                <a:ea typeface="Century Gothic"/>
                <a:cs typeface="Century Gothic"/>
                <a:sym typeface="Century Gothic"/>
              </a:rPr>
              <a:t>Criticism on IMF</a:t>
            </a:r>
            <a:endParaRPr/>
          </a:p>
        </p:txBody>
      </p:sp>
      <p:sp>
        <p:nvSpPr>
          <p:cNvPr id="197" name="Google Shape;197;p6"/>
          <p:cNvSpPr/>
          <p:nvPr/>
        </p:nvSpPr>
        <p:spPr>
          <a:xfrm>
            <a:off x="1976769" y="3473355"/>
            <a:ext cx="2495072" cy="1276649"/>
          </a:xfrm>
          <a:prstGeom prst="rect">
            <a:avLst/>
          </a:prstGeom>
          <a:solidFill>
            <a:schemeClr val="accent1">
              <a:lumMod val="75000"/>
            </a:schemeClr>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dirty="0">
                <a:solidFill>
                  <a:schemeClr val="lt1"/>
                </a:solidFill>
                <a:latin typeface="Century Gothic"/>
                <a:ea typeface="Century Gothic"/>
                <a:cs typeface="Century Gothic"/>
                <a:sym typeface="Century Gothic"/>
              </a:rPr>
              <a:t>Growing distrust (Asian Crisis 1997 &amp; GFC 2008) </a:t>
            </a:r>
            <a:endParaRPr b="1" dirty="0"/>
          </a:p>
        </p:txBody>
      </p:sp>
      <p:sp>
        <p:nvSpPr>
          <p:cNvPr id="198" name="Google Shape;198;p6"/>
          <p:cNvSpPr/>
          <p:nvPr/>
        </p:nvSpPr>
        <p:spPr>
          <a:xfrm>
            <a:off x="7948362" y="3473355"/>
            <a:ext cx="2495072" cy="1276649"/>
          </a:xfrm>
          <a:prstGeom prst="rect">
            <a:avLst/>
          </a:prstGeom>
          <a:solidFill>
            <a:schemeClr val="accent1">
              <a:lumMod val="75000"/>
            </a:schemeClr>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dirty="0">
                <a:solidFill>
                  <a:schemeClr val="lt1"/>
                </a:solidFill>
                <a:latin typeface="Century Gothic"/>
                <a:ea typeface="Century Gothic"/>
                <a:cs typeface="Century Gothic"/>
                <a:sym typeface="Century Gothic"/>
              </a:rPr>
              <a:t>Unbalanced Voting Power</a:t>
            </a:r>
            <a:endParaRPr b="1" dirty="0"/>
          </a:p>
        </p:txBody>
      </p:sp>
      <p:sp>
        <p:nvSpPr>
          <p:cNvPr id="199" name="Google Shape;199;p6"/>
          <p:cNvSpPr/>
          <p:nvPr/>
        </p:nvSpPr>
        <p:spPr>
          <a:xfrm>
            <a:off x="4974393" y="3457538"/>
            <a:ext cx="2495072" cy="1276649"/>
          </a:xfrm>
          <a:prstGeom prst="rect">
            <a:avLst/>
          </a:prstGeom>
          <a:solidFill>
            <a:schemeClr val="accent1">
              <a:lumMod val="75000"/>
            </a:schemeClr>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dirty="0">
                <a:solidFill>
                  <a:schemeClr val="lt1"/>
                </a:solidFill>
                <a:latin typeface="Century Gothic"/>
                <a:ea typeface="Century Gothic"/>
                <a:cs typeface="Century Gothic"/>
                <a:sym typeface="Century Gothic"/>
              </a:rPr>
              <a:t>Structural Adjustment Program</a:t>
            </a:r>
            <a:endParaRP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3c1eccdf26_0_7"/>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International Monetary Fund (IMF)</a:t>
            </a:r>
            <a:endParaRPr/>
          </a:p>
          <a:p>
            <a:pPr marL="0" lvl="0" indent="0" algn="l" rtl="0">
              <a:spcBef>
                <a:spcPts val="0"/>
              </a:spcBef>
              <a:spcAft>
                <a:spcPts val="0"/>
              </a:spcAft>
              <a:buNone/>
            </a:pPr>
            <a:endParaRPr/>
          </a:p>
        </p:txBody>
      </p:sp>
      <p:sp>
        <p:nvSpPr>
          <p:cNvPr id="206" name="Google Shape;206;g23c1eccdf26_0_7"/>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Recommended reads:</a:t>
            </a:r>
            <a:endParaRPr/>
          </a:p>
          <a:p>
            <a:pPr marL="457200" lvl="0" indent="-320040" algn="l" rtl="0">
              <a:spcBef>
                <a:spcPts val="1000"/>
              </a:spcBef>
              <a:spcAft>
                <a:spcPts val="0"/>
              </a:spcAft>
              <a:buSzPts val="1440"/>
              <a:buAutoNum type="arabicPeriod"/>
            </a:pPr>
            <a:r>
              <a:rPr lang="en-US" u="sng">
                <a:solidFill>
                  <a:schemeClr val="hlink"/>
                </a:solidFill>
                <a:hlinkClick r:id="rId3"/>
              </a:rPr>
              <a:t>https://www.imf.org/external/pubs/ft/pam/pam45/pdf/chap1.pdf</a:t>
            </a:r>
            <a:endParaRPr/>
          </a:p>
          <a:p>
            <a:pPr marL="457200" lvl="0" indent="0" algn="l" rtl="0">
              <a:spcBef>
                <a:spcPts val="1000"/>
              </a:spcBef>
              <a:spcAft>
                <a:spcPts val="0"/>
              </a:spcAft>
              <a:buNone/>
            </a:pPr>
            <a:endParaRPr/>
          </a:p>
          <a:p>
            <a:pPr marL="457200" lvl="0" indent="-320040" algn="l" rtl="0">
              <a:spcBef>
                <a:spcPts val="1000"/>
              </a:spcBef>
              <a:spcAft>
                <a:spcPts val="0"/>
              </a:spcAft>
              <a:buSzPts val="1440"/>
              <a:buAutoNum type="arabicPeriod"/>
            </a:pPr>
            <a:r>
              <a:rPr lang="en-US" u="sng">
                <a:solidFill>
                  <a:schemeClr val="hlink"/>
                </a:solidFill>
                <a:hlinkClick r:id="rId4"/>
              </a:rPr>
              <a:t>https://www.everycrsreport.com/files/20040422_RL32364_f41976f70a807d54eea351d4f07e04c03c8a720d.pdf</a:t>
            </a:r>
            <a:endParaRPr/>
          </a:p>
          <a:p>
            <a:pPr marL="457200" lvl="0" indent="0" algn="l" rtl="0">
              <a:spcBef>
                <a:spcPts val="1000"/>
              </a:spcBef>
              <a:spcAft>
                <a:spcPts val="0"/>
              </a:spcAft>
              <a:buNone/>
            </a:pPr>
            <a:endParaRPr/>
          </a:p>
          <a:p>
            <a:pPr marL="457200" lvl="0" indent="-320040" algn="l" rtl="0">
              <a:spcBef>
                <a:spcPts val="1000"/>
              </a:spcBef>
              <a:spcAft>
                <a:spcPts val="0"/>
              </a:spcAft>
              <a:buSzPts val="1440"/>
              <a:buAutoNum type="arabicPeriod"/>
            </a:pPr>
            <a:r>
              <a:rPr lang="en-US" u="sng">
                <a:solidFill>
                  <a:schemeClr val="hlink"/>
                </a:solidFill>
                <a:hlinkClick r:id="rId5"/>
              </a:rPr>
              <a:t>https://niu.edu.in/sla/online-classes/PSM-204-Role-and-Functions-of-IMF.pdf</a:t>
            </a:r>
            <a:endParaRPr/>
          </a:p>
          <a:p>
            <a:pPr marL="0" lvl="0" indent="0" algn="l" rtl="0">
              <a:spcBef>
                <a:spcPts val="1000"/>
              </a:spcBef>
              <a:spcAft>
                <a:spcPts val="0"/>
              </a:spcAft>
              <a:buNone/>
            </a:pPr>
            <a:endParaRPr/>
          </a:p>
          <a:p>
            <a:pPr marL="457200" lvl="0" indent="-320040" algn="l" rtl="0">
              <a:spcBef>
                <a:spcPts val="1000"/>
              </a:spcBef>
              <a:spcAft>
                <a:spcPts val="0"/>
              </a:spcAft>
              <a:buSzPts val="1440"/>
              <a:buAutoNum type="arabicPeriod"/>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a0929b91ba_0_0"/>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World Trade Organization (WTO)</a:t>
            </a:r>
            <a:endParaRPr/>
          </a:p>
        </p:txBody>
      </p:sp>
      <p:sp>
        <p:nvSpPr>
          <p:cNvPr id="213" name="Google Shape;213;g1a0929b91ba_0_0"/>
          <p:cNvSpPr/>
          <p:nvPr/>
        </p:nvSpPr>
        <p:spPr>
          <a:xfrm>
            <a:off x="4633625" y="3044001"/>
            <a:ext cx="2495100" cy="1138500"/>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entury Gothic"/>
                <a:ea typeface="Century Gothic"/>
                <a:cs typeface="Century Gothic"/>
                <a:sym typeface="Century Gothic"/>
              </a:rPr>
              <a:t>Background/GATT</a:t>
            </a:r>
            <a:endParaRPr/>
          </a:p>
        </p:txBody>
      </p:sp>
      <p:sp>
        <p:nvSpPr>
          <p:cNvPr id="214" name="Google Shape;214;g1a0929b91ba_0_0"/>
          <p:cNvSpPr/>
          <p:nvPr/>
        </p:nvSpPr>
        <p:spPr>
          <a:xfrm>
            <a:off x="1097200" y="3044001"/>
            <a:ext cx="2495100" cy="1138500"/>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entury Gothic"/>
                <a:ea typeface="Century Gothic"/>
                <a:cs typeface="Century Gothic"/>
                <a:sym typeface="Century Gothic"/>
              </a:rPr>
              <a:t>Introduction</a:t>
            </a:r>
            <a:endParaRPr/>
          </a:p>
        </p:txBody>
      </p:sp>
      <p:sp>
        <p:nvSpPr>
          <p:cNvPr id="215" name="Google Shape;215;g1a0929b91ba_0_0"/>
          <p:cNvSpPr/>
          <p:nvPr/>
        </p:nvSpPr>
        <p:spPr>
          <a:xfrm>
            <a:off x="8170050" y="3044001"/>
            <a:ext cx="2495100" cy="1138500"/>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entury Gothic"/>
                <a:ea typeface="Century Gothic"/>
                <a:cs typeface="Century Gothic"/>
                <a:sym typeface="Century Gothic"/>
              </a:rPr>
              <a:t>Functions</a:t>
            </a:r>
            <a:endParaRPr/>
          </a:p>
        </p:txBody>
      </p:sp>
      <p:sp>
        <p:nvSpPr>
          <p:cNvPr id="216" name="Google Shape;216;g1a0929b91ba_0_0"/>
          <p:cNvSpPr/>
          <p:nvPr/>
        </p:nvSpPr>
        <p:spPr>
          <a:xfrm>
            <a:off x="8170050" y="4793321"/>
            <a:ext cx="2772600" cy="583800"/>
          </a:xfrm>
          <a:prstGeom prst="rect">
            <a:avLst/>
          </a:prstGeom>
          <a:solidFill>
            <a:schemeClr val="accent5"/>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entury Gothic"/>
                <a:ea typeface="Century Gothic"/>
                <a:cs typeface="Century Gothic"/>
                <a:sym typeface="Century Gothic"/>
              </a:rPr>
              <a:t>Essence of Multilateral Trading System</a:t>
            </a:r>
            <a:r>
              <a:rPr lang="en-US" sz="1800" b="0" i="0" u="none" strike="noStrike" cap="none">
                <a:solidFill>
                  <a:schemeClr val="lt1"/>
                </a:solidFill>
                <a:latin typeface="Century Gothic"/>
                <a:ea typeface="Century Gothic"/>
                <a:cs typeface="Century Gothic"/>
                <a:sym typeface="Century Gothic"/>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0886d4ad67_0_0"/>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20886d4ad67_0_0"/>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24" name="Google Shape;224;g20886d4ad67_0_0"/>
          <p:cNvPicPr preferRelativeResize="0"/>
          <p:nvPr/>
        </p:nvPicPr>
        <p:blipFill>
          <a:blip r:embed="rId3">
            <a:alphaModFix/>
          </a:blip>
          <a:stretch>
            <a:fillRect/>
          </a:stretch>
        </p:blipFill>
        <p:spPr>
          <a:xfrm>
            <a:off x="-21600" y="0"/>
            <a:ext cx="11126601"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a0929b91ba_0_8"/>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World Trade Organization (WTO)</a:t>
            </a:r>
            <a:endParaRPr/>
          </a:p>
          <a:p>
            <a:pPr marL="0" lvl="0" indent="0" algn="l" rtl="0">
              <a:spcBef>
                <a:spcPts val="0"/>
              </a:spcBef>
              <a:spcAft>
                <a:spcPts val="0"/>
              </a:spcAft>
              <a:buNone/>
            </a:pPr>
            <a:endParaRPr/>
          </a:p>
        </p:txBody>
      </p:sp>
      <p:sp>
        <p:nvSpPr>
          <p:cNvPr id="231" name="Google Shape;231;g1a0929b91ba_0_8"/>
          <p:cNvSpPr/>
          <p:nvPr/>
        </p:nvSpPr>
        <p:spPr>
          <a:xfrm>
            <a:off x="4848450" y="1340001"/>
            <a:ext cx="2495100" cy="1138500"/>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WTO and Pakistan</a:t>
            </a:r>
            <a:endParaRPr b="1"/>
          </a:p>
        </p:txBody>
      </p:sp>
      <p:sp>
        <p:nvSpPr>
          <p:cNvPr id="232" name="Google Shape;232;g1a0929b91ba_0_8"/>
          <p:cNvSpPr/>
          <p:nvPr/>
        </p:nvSpPr>
        <p:spPr>
          <a:xfrm>
            <a:off x="1197350" y="3141101"/>
            <a:ext cx="2495100" cy="1138500"/>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entury Gothic"/>
                <a:ea typeface="Century Gothic"/>
                <a:cs typeface="Century Gothic"/>
                <a:sym typeface="Century Gothic"/>
              </a:rPr>
              <a:t>Agreement on Agriculture (AOA)</a:t>
            </a:r>
            <a:endParaRPr/>
          </a:p>
        </p:txBody>
      </p:sp>
      <p:sp>
        <p:nvSpPr>
          <p:cNvPr id="233" name="Google Shape;233;g1a0929b91ba_0_8"/>
          <p:cNvSpPr/>
          <p:nvPr/>
        </p:nvSpPr>
        <p:spPr>
          <a:xfrm>
            <a:off x="4944600" y="3046976"/>
            <a:ext cx="2495100" cy="1138500"/>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entury Gothic"/>
                <a:ea typeface="Century Gothic"/>
                <a:cs typeface="Century Gothic"/>
                <a:sym typeface="Century Gothic"/>
              </a:rPr>
              <a:t>Trade Facilitation Agreement (TFA)</a:t>
            </a:r>
            <a:endParaRPr/>
          </a:p>
        </p:txBody>
      </p:sp>
      <p:sp>
        <p:nvSpPr>
          <p:cNvPr id="234" name="Google Shape;234;g1a0929b91ba_0_8"/>
          <p:cNvSpPr/>
          <p:nvPr/>
        </p:nvSpPr>
        <p:spPr>
          <a:xfrm>
            <a:off x="8248075" y="3046976"/>
            <a:ext cx="2495100" cy="1138500"/>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entury Gothic"/>
                <a:ea typeface="Century Gothic"/>
                <a:cs typeface="Century Gothic"/>
                <a:sym typeface="Century Gothic"/>
              </a:rPr>
              <a:t>Technical Barriers to Trade (TBT)</a:t>
            </a:r>
            <a:endParaRPr/>
          </a:p>
        </p:txBody>
      </p:sp>
      <p:sp>
        <p:nvSpPr>
          <p:cNvPr id="235" name="Google Shape;235;g1a0929b91ba_0_8"/>
          <p:cNvSpPr/>
          <p:nvPr/>
        </p:nvSpPr>
        <p:spPr>
          <a:xfrm>
            <a:off x="1108350" y="4769675"/>
            <a:ext cx="3740100" cy="1400400"/>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374151"/>
              </a:solidFill>
              <a:highlight>
                <a:srgbClr val="F7F7F8"/>
              </a:highlight>
              <a:latin typeface="Roboto"/>
              <a:ea typeface="Roboto"/>
              <a:cs typeface="Roboto"/>
              <a:sym typeface="Roboto"/>
            </a:endParaRPr>
          </a:p>
          <a:p>
            <a:pPr marL="0" marR="0" lvl="0" indent="0" algn="ctr" rtl="0">
              <a:spcBef>
                <a:spcPts val="0"/>
              </a:spcBef>
              <a:spcAft>
                <a:spcPts val="0"/>
              </a:spcAft>
              <a:buNone/>
            </a:pPr>
            <a:endParaRPr sz="1200">
              <a:solidFill>
                <a:srgbClr val="374151"/>
              </a:solidFill>
              <a:highlight>
                <a:srgbClr val="F7F7F8"/>
              </a:highlight>
              <a:latin typeface="Roboto"/>
              <a:ea typeface="Roboto"/>
              <a:cs typeface="Roboto"/>
              <a:sym typeface="Roboto"/>
            </a:endParaRPr>
          </a:p>
          <a:p>
            <a:pPr marL="0" lvl="0" indent="0" algn="ctr" rtl="0">
              <a:spcBef>
                <a:spcPts val="0"/>
              </a:spcBef>
              <a:spcAft>
                <a:spcPts val="0"/>
              </a:spcAft>
              <a:buClr>
                <a:schemeClr val="dk1"/>
              </a:buClr>
              <a:buFont typeface="Arial"/>
              <a:buNone/>
            </a:pPr>
            <a:r>
              <a:rPr lang="en-US" sz="1800">
                <a:solidFill>
                  <a:schemeClr val="lt1"/>
                </a:solidFill>
                <a:latin typeface="Century Gothic"/>
                <a:ea typeface="Century Gothic"/>
                <a:cs typeface="Century Gothic"/>
                <a:sym typeface="Century Gothic"/>
              </a:rPr>
              <a:t>Trade Related Aspects of Intellectual Property Rights (TRIPS)</a:t>
            </a:r>
            <a:endParaRPr>
              <a:solidFill>
                <a:schemeClr val="dk1"/>
              </a:solidFill>
            </a:endParaRPr>
          </a:p>
          <a:p>
            <a:pPr marL="0" marR="0" lvl="0" indent="0" algn="ctr" rtl="0">
              <a:spcBef>
                <a:spcPts val="0"/>
              </a:spcBef>
              <a:spcAft>
                <a:spcPts val="0"/>
              </a:spcAft>
              <a:buNone/>
            </a:pPr>
            <a:endParaRPr sz="1200">
              <a:solidFill>
                <a:srgbClr val="374151"/>
              </a:solidFill>
              <a:highlight>
                <a:srgbClr val="F7F7F8"/>
              </a:highlight>
              <a:latin typeface="Roboto"/>
              <a:ea typeface="Roboto"/>
              <a:cs typeface="Roboto"/>
              <a:sym typeface="Roboto"/>
            </a:endParaRPr>
          </a:p>
        </p:txBody>
      </p:sp>
      <p:sp>
        <p:nvSpPr>
          <p:cNvPr id="236" name="Google Shape;236;g1a0929b91ba_0_8"/>
          <p:cNvSpPr/>
          <p:nvPr/>
        </p:nvSpPr>
        <p:spPr>
          <a:xfrm>
            <a:off x="7003075" y="4753950"/>
            <a:ext cx="3740100" cy="1400400"/>
          </a:xfrm>
          <a:prstGeom prst="rect">
            <a:avLst/>
          </a:prstGeom>
          <a:solidFill>
            <a:srgbClr val="163C3F"/>
          </a:solidFill>
          <a:ln w="19050" cap="rnd" cmpd="sng">
            <a:solidFill>
              <a:srgbClr val="3D6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374151"/>
              </a:solidFill>
              <a:highlight>
                <a:srgbClr val="F7F7F8"/>
              </a:highlight>
              <a:latin typeface="Roboto"/>
              <a:ea typeface="Roboto"/>
              <a:cs typeface="Roboto"/>
              <a:sym typeface="Roboto"/>
            </a:endParaRPr>
          </a:p>
          <a:p>
            <a:pPr marL="0" marR="0" lvl="0" indent="0" algn="ctr" rtl="0">
              <a:spcBef>
                <a:spcPts val="0"/>
              </a:spcBef>
              <a:spcAft>
                <a:spcPts val="0"/>
              </a:spcAft>
              <a:buNone/>
            </a:pPr>
            <a:endParaRPr sz="1200">
              <a:solidFill>
                <a:srgbClr val="374151"/>
              </a:solidFill>
              <a:highlight>
                <a:srgbClr val="F7F7F8"/>
              </a:highlight>
              <a:latin typeface="Roboto"/>
              <a:ea typeface="Roboto"/>
              <a:cs typeface="Roboto"/>
              <a:sym typeface="Roboto"/>
            </a:endParaRPr>
          </a:p>
          <a:p>
            <a:pPr marL="0" lvl="0" indent="0" algn="ctr" rtl="0">
              <a:spcBef>
                <a:spcPts val="0"/>
              </a:spcBef>
              <a:spcAft>
                <a:spcPts val="0"/>
              </a:spcAft>
              <a:buNone/>
            </a:pPr>
            <a:r>
              <a:rPr lang="en-US" sz="1800">
                <a:solidFill>
                  <a:schemeClr val="lt1"/>
                </a:solidFill>
                <a:latin typeface="Century Gothic"/>
                <a:ea typeface="Century Gothic"/>
                <a:cs typeface="Century Gothic"/>
                <a:sym typeface="Century Gothic"/>
              </a:rPr>
              <a:t>Trade Related Investment Measures (TRIMS)</a:t>
            </a:r>
            <a:endParaRPr>
              <a:solidFill>
                <a:schemeClr val="dk1"/>
              </a:solidFill>
            </a:endParaRPr>
          </a:p>
          <a:p>
            <a:pPr marL="0" marR="0" lvl="0" indent="0" algn="ctr" rtl="0">
              <a:spcBef>
                <a:spcPts val="0"/>
              </a:spcBef>
              <a:spcAft>
                <a:spcPts val="0"/>
              </a:spcAft>
              <a:buNone/>
            </a:pPr>
            <a:endParaRPr sz="1200">
              <a:solidFill>
                <a:srgbClr val="374151"/>
              </a:solidFill>
              <a:highlight>
                <a:srgbClr val="F7F7F8"/>
              </a:highlight>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1608</Words>
  <Application>Microsoft Office PowerPoint</Application>
  <PresentationFormat>Widescreen</PresentationFormat>
  <Paragraphs>298</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Noto Sans Symbols</vt:lpstr>
      <vt:lpstr>Roboto</vt:lpstr>
      <vt:lpstr>Times New Roman</vt:lpstr>
      <vt:lpstr>Open Sans</vt:lpstr>
      <vt:lpstr>Arial</vt:lpstr>
      <vt:lpstr>Calibri</vt:lpstr>
      <vt:lpstr>Century Gothic</vt:lpstr>
      <vt:lpstr>Ion</vt:lpstr>
      <vt:lpstr> IMF, WTO and WB</vt:lpstr>
      <vt:lpstr>PowerPoint Presentation</vt:lpstr>
      <vt:lpstr>International Monetary Fund (IMF)</vt:lpstr>
      <vt:lpstr>International Monetary Fund (IMF)</vt:lpstr>
      <vt:lpstr>International Monetary Fund (IMF)</vt:lpstr>
      <vt:lpstr>International Monetary Fund (IMF) </vt:lpstr>
      <vt:lpstr>World Trade Organization (WTO)</vt:lpstr>
      <vt:lpstr>PowerPoint Presentation</vt:lpstr>
      <vt:lpstr>World Trade Organization (WTO) </vt:lpstr>
      <vt:lpstr>World Trade Organization (WTO)  </vt:lpstr>
      <vt:lpstr>World Trade Organization (WTO)  </vt:lpstr>
      <vt:lpstr>World Trade Organization (WTO)  </vt:lpstr>
      <vt:lpstr>World Trade Organization (WTO) </vt:lpstr>
      <vt:lpstr>World Bank</vt:lpstr>
      <vt:lpstr>World Bank</vt:lpstr>
      <vt:lpstr>World Bank</vt:lpstr>
      <vt:lpstr>World Bank and Pakistan</vt:lpstr>
      <vt:lpstr>(IMF) - Quiz</vt:lpstr>
      <vt:lpstr>(IMF) - Quiz</vt:lpstr>
      <vt:lpstr>(IMF) - Quiz</vt:lpstr>
      <vt:lpstr>(IMF) - Quiz</vt:lpstr>
      <vt:lpstr>(IMF) - Quiz</vt:lpstr>
      <vt:lpstr>(IMF) - Quiz</vt:lpstr>
      <vt:lpstr>(IMF) -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IMF &amp; WTO (WB)</dc:title>
  <dc:creator>Shahroze</dc:creator>
  <cp:lastModifiedBy>LENOVO USER</cp:lastModifiedBy>
  <cp:revision>14</cp:revision>
  <dcterms:created xsi:type="dcterms:W3CDTF">2021-06-30T19:08:00Z</dcterms:created>
  <dcterms:modified xsi:type="dcterms:W3CDTF">2024-05-25T07:33:00Z</dcterms:modified>
</cp:coreProperties>
</file>