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omments/modernComment_113_34EA3071.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70" r:id="rId6"/>
    <p:sldId id="274" r:id="rId7"/>
    <p:sldId id="271" r:id="rId8"/>
    <p:sldId id="275" r:id="rId9"/>
    <p:sldId id="276" r:id="rId10"/>
    <p:sldId id="292" r:id="rId11"/>
    <p:sldId id="277" r:id="rId12"/>
    <p:sldId id="287" r:id="rId13"/>
    <p:sldId id="278" r:id="rId14"/>
    <p:sldId id="280" r:id="rId15"/>
    <p:sldId id="288" r:id="rId16"/>
    <p:sldId id="289" r:id="rId17"/>
    <p:sldId id="290" r:id="rId18"/>
    <p:sldId id="291" r:id="rId19"/>
    <p:sldId id="297" r:id="rId20"/>
    <p:sldId id="300" r:id="rId21"/>
    <p:sldId id="286" r:id="rId22"/>
    <p:sldId id="294" r:id="rId23"/>
    <p:sldId id="302" r:id="rId24"/>
    <p:sldId id="303"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779EF8-0C17-791E-5DAD-5CCDDA429A13}" name="Musab Umair" initials="MU" userId="cf771ef6622823d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226" autoAdjust="0"/>
  </p:normalViewPr>
  <p:slideViewPr>
    <p:cSldViewPr snapToGrid="0" showGuides="1">
      <p:cViewPr>
        <p:scale>
          <a:sx n="88" d="100"/>
          <a:sy n="88" d="100"/>
        </p:scale>
        <p:origin x="48" y="-34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omments/modernComment_113_34EA3071.xml><?xml version="1.0" encoding="utf-8"?>
<p188:cmLst xmlns:a="http://schemas.openxmlformats.org/drawingml/2006/main" xmlns:r="http://schemas.openxmlformats.org/officeDocument/2006/relationships" xmlns:p188="http://schemas.microsoft.com/office/powerpoint/2018/8/main">
  <p188:cm id="{38D6A6B7-F3CD-4443-B0EC-5D24A061CE91}" authorId="{40779EF8-0C17-791E-5DAD-5CCDDA429A13}" created="2025-05-11T09:06:13.885">
    <ac:txMkLst xmlns:ac="http://schemas.microsoft.com/office/drawing/2013/main/command">
      <pc:docMk xmlns:pc="http://schemas.microsoft.com/office/powerpoint/2013/main/command"/>
      <pc:sldMk xmlns:pc="http://schemas.microsoft.com/office/powerpoint/2013/main/command" cId="887763057" sldId="275"/>
      <ac:spMk id="3" creationId="{00000000-0000-0000-0000-000000000000}"/>
      <ac:txMk cp="270" len="6">
        <ac:context len="734" hash="3091125535"/>
      </ac:txMk>
    </ac:txMkLst>
    <p188:pos x="9570188" y="1036674"/>
    <p188:txBody>
      <a:bodyPr/>
      <a:lstStyle/>
      <a:p>
        <a:r>
          <a:rPr lang="en-US"/>
          <a:t>Pakistan Atomic Research Reactor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PAEC</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PARR - I</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DF8796FC-25D9-4A1B-9B97-1D37F6AA00BE}">
      <dgm:prSet phldrT="[Text]"/>
      <dgm:spPr/>
      <dgm:t>
        <a:bodyPr/>
        <a:lstStyle/>
        <a:p>
          <a:r>
            <a:rPr lang="en-US" dirty="0"/>
            <a:t>Multan Meeting</a:t>
          </a:r>
        </a:p>
      </dgm:t>
    </dgm:pt>
    <dgm:pt modelId="{C2943312-86DE-4D45-801E-AE70582A6CC5}" type="parTrans" cxnId="{95A5293A-A008-4966-91F1-E3F9DB89DD0D}">
      <dgm:prSet/>
      <dgm:spPr/>
      <dgm:t>
        <a:bodyPr/>
        <a:lstStyle/>
        <a:p>
          <a:endParaRPr lang="en-US"/>
        </a:p>
      </dgm:t>
    </dgm:pt>
    <dgm:pt modelId="{D8CD2684-5536-475E-94CD-9384B1F75AF3}" type="sibTrans" cxnId="{95A5293A-A008-4966-91F1-E3F9DB89DD0D}">
      <dgm:prSet/>
      <dgm:spPr/>
      <dgm:t>
        <a:bodyPr/>
        <a:lstStyle/>
        <a:p>
          <a:endParaRPr lang="en-US"/>
        </a:p>
      </dgm:t>
    </dgm:pt>
    <dgm:pt modelId="{8BD75A7C-B469-4750-91BD-3F0D3A2F3D98}">
      <dgm:prSet phldrT="[Text]"/>
      <dgm:spPr/>
      <dgm:t>
        <a:bodyPr/>
        <a:lstStyle/>
        <a:p>
          <a:r>
            <a:rPr lang="en-US" dirty="0"/>
            <a:t>MA Khan – A Khan Meeting</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a:t>KANUPP</a:t>
          </a:r>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1965</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1956</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1965</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1972</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E64B46A4-1A2F-4B78-AB57-0659C990D931}">
      <dgm:prSet phldrT="[Text]"/>
      <dgm:spPr/>
      <dgm:t>
        <a:bodyPr/>
        <a:lstStyle/>
        <a:p>
          <a:r>
            <a:rPr lang="en-US" dirty="0"/>
            <a:t>1972</a:t>
          </a:r>
        </a:p>
      </dgm:t>
    </dgm:pt>
    <dgm:pt modelId="{FBBED3FA-C9CB-4C52-96EE-9D804FCCAA0B}" type="parTrans" cxnId="{A8E3899C-47B6-4C51-997F-884042146AB8}">
      <dgm:prSet/>
      <dgm:spPr/>
      <dgm:t>
        <a:bodyPr/>
        <a:lstStyle/>
        <a:p>
          <a:endParaRPr lang="en-US"/>
        </a:p>
      </dgm:t>
    </dgm:pt>
    <dgm:pt modelId="{E2170030-E918-483D-837A-CEC76101272D}" type="sibTrans" cxnId="{A8E3899C-47B6-4C51-997F-884042146AB8}">
      <dgm:prSet/>
      <dgm:spPr/>
      <dgm:t>
        <a:bodyPr/>
        <a:lstStyle/>
        <a:p>
          <a:endParaRPr lang="en-US"/>
        </a:p>
      </dgm:t>
    </dgm:pt>
    <dgm:pt modelId="{E95A003C-AA6A-46F6-B0CF-9E6502D27AE6}" type="pres">
      <dgm:prSet presAssocID="{AF304725-2FDA-4692-B0E8-0CCF7F3C541D}" presName="linearFlow" presStyleCnt="0">
        <dgm:presLayoutVars>
          <dgm:dir/>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pt>
    <dgm:pt modelId="{35E2302D-6440-47DD-B567-5080045C10CA}" type="pres">
      <dgm:prSet presAssocID="{CA4B4938-7750-4EB1-A9D8-8C736FD0196C}" presName="parSh" presStyleLbl="node1" presStyleIdx="0" presStyleCnt="5"/>
      <dgm:spPr/>
    </dgm:pt>
    <dgm:pt modelId="{418F7CB3-15AA-43F6-BEC6-DB45EF23BC0F}" type="pres">
      <dgm:prSet presAssocID="{CA4B4938-7750-4EB1-A9D8-8C736FD0196C}" presName="desTx" presStyleLbl="fgAcc1" presStyleIdx="0" presStyleCnt="5">
        <dgm:presLayoutVars>
          <dgm:bulletEnabled val="1"/>
        </dgm:presLayoutVars>
      </dgm:prSet>
      <dgm:spPr/>
    </dgm:pt>
    <dgm:pt modelId="{C393011D-4415-41F1-888A-1A125170B8AE}" type="pres">
      <dgm:prSet presAssocID="{31E637AD-091D-4628-895D-56EBB3A9D080}" presName="sibTrans" presStyleLbl="sibTrans2D1" presStyleIdx="0" presStyleCnt="4" custLinFactNeighborX="-6217"/>
      <dgm:spPr/>
    </dgm:pt>
    <dgm:pt modelId="{E728A715-D60B-48B2-8D20-984E28745EB7}" type="pres">
      <dgm:prSet presAssocID="{31E637AD-091D-4628-895D-56EBB3A9D080}" presName="connTx" presStyleLbl="sibTrans2D1" presStyleIdx="0" presStyleCnt="4"/>
      <dgm:spPr/>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0" presStyleCnt="5">
        <dgm:presLayoutVars>
          <dgm:chMax val="0"/>
          <dgm:chPref val="0"/>
          <dgm:bulletEnabled val="1"/>
        </dgm:presLayoutVars>
      </dgm:prSet>
      <dgm:spPr/>
    </dgm:pt>
    <dgm:pt modelId="{1B1B9E6D-08D7-485F-9720-42A53C856D7B}" type="pres">
      <dgm:prSet presAssocID="{AF72417E-D1CA-41B2-8BCB-65075AB811AF}" presName="parSh" presStyleLbl="node1" presStyleIdx="1" presStyleCnt="5"/>
      <dgm:spPr/>
    </dgm:pt>
    <dgm:pt modelId="{0B5374FD-967D-4F04-B7BD-C26147E14EDC}" type="pres">
      <dgm:prSet presAssocID="{AF72417E-D1CA-41B2-8BCB-65075AB811AF}" presName="desTx" presStyleLbl="fgAcc1" presStyleIdx="1" presStyleCnt="5">
        <dgm:presLayoutVars>
          <dgm:bulletEnabled val="1"/>
        </dgm:presLayoutVars>
      </dgm:prSet>
      <dgm:spPr/>
    </dgm:pt>
    <dgm:pt modelId="{7CA8891A-6048-42C3-ADE4-B6B67F2709CB}" type="pres">
      <dgm:prSet presAssocID="{3714670C-5D53-43E9-9D6B-FB8993E9E4E6}" presName="sibTrans" presStyleLbl="sibTrans2D1" presStyleIdx="1" presStyleCnt="4"/>
      <dgm:spPr/>
    </dgm:pt>
    <dgm:pt modelId="{AAE74702-B276-4BD6-B30B-8FCC285D2B7C}" type="pres">
      <dgm:prSet presAssocID="{3714670C-5D53-43E9-9D6B-FB8993E9E4E6}" presName="connTx" presStyleLbl="sibTrans2D1" presStyleIdx="1" presStyleCnt="4"/>
      <dgm:spPr/>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1" presStyleCnt="5">
        <dgm:presLayoutVars>
          <dgm:chMax val="0"/>
          <dgm:chPref val="0"/>
          <dgm:bulletEnabled val="1"/>
        </dgm:presLayoutVars>
      </dgm:prSet>
      <dgm:spPr/>
    </dgm:pt>
    <dgm:pt modelId="{B5A57867-F9EE-4E2A-AEF1-80B02EE00F36}" type="pres">
      <dgm:prSet presAssocID="{8BD75A7C-B469-4750-91BD-3F0D3A2F3D98}" presName="parSh" presStyleLbl="node1" presStyleIdx="2" presStyleCnt="5"/>
      <dgm:spPr/>
    </dgm:pt>
    <dgm:pt modelId="{ED2C96B4-C502-420D-88F3-E05533C51BDA}" type="pres">
      <dgm:prSet presAssocID="{8BD75A7C-B469-4750-91BD-3F0D3A2F3D98}" presName="desTx" presStyleLbl="fgAcc1" presStyleIdx="2" presStyleCnt="5">
        <dgm:presLayoutVars>
          <dgm:bulletEnabled val="1"/>
        </dgm:presLayoutVars>
      </dgm:prSet>
      <dgm:spPr/>
    </dgm:pt>
    <dgm:pt modelId="{044E6B7F-5C08-4935-9FCE-4294B66479F2}" type="pres">
      <dgm:prSet presAssocID="{78BC92C1-3893-42AF-8362-8EAE9BBD0F7E}" presName="sibTrans" presStyleLbl="sibTrans2D1" presStyleIdx="2" presStyleCnt="4"/>
      <dgm:spPr/>
    </dgm:pt>
    <dgm:pt modelId="{7C7FFFFF-4323-49C8-84A1-E05579406C1F}" type="pres">
      <dgm:prSet presAssocID="{78BC92C1-3893-42AF-8362-8EAE9BBD0F7E}" presName="connTx" presStyleLbl="sibTrans2D1" presStyleIdx="2" presStyleCnt="4"/>
      <dgm:spPr/>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2" presStyleCnt="5">
        <dgm:presLayoutVars>
          <dgm:chMax val="0"/>
          <dgm:chPref val="0"/>
          <dgm:bulletEnabled val="1"/>
        </dgm:presLayoutVars>
      </dgm:prSet>
      <dgm:spPr/>
    </dgm:pt>
    <dgm:pt modelId="{9E07688E-BC1E-43CC-AC94-E5A65A75EE87}" type="pres">
      <dgm:prSet presAssocID="{5424B1D4-48F4-4949-87C5-48A32ACCF012}" presName="parSh" presStyleLbl="node1" presStyleIdx="3" presStyleCnt="5"/>
      <dgm:spPr/>
    </dgm:pt>
    <dgm:pt modelId="{6DDA0C79-5CB9-4C02-A045-9E1C45092CE7}" type="pres">
      <dgm:prSet presAssocID="{5424B1D4-48F4-4949-87C5-48A32ACCF012}" presName="desTx" presStyleLbl="fgAcc1" presStyleIdx="3" presStyleCnt="5">
        <dgm:presLayoutVars>
          <dgm:bulletEnabled val="1"/>
        </dgm:presLayoutVars>
      </dgm:prSet>
      <dgm:spPr/>
    </dgm:pt>
    <dgm:pt modelId="{C9F9C933-1251-4C18-8007-B15449EB332D}" type="pres">
      <dgm:prSet presAssocID="{1284156B-F41B-40ED-A40B-633C8F3CE080}" presName="sibTrans" presStyleLbl="sibTrans2D1" presStyleIdx="3" presStyleCnt="4"/>
      <dgm:spPr/>
    </dgm:pt>
    <dgm:pt modelId="{497BA587-A885-4091-8CD0-2E32FB48479A}" type="pres">
      <dgm:prSet presAssocID="{1284156B-F41B-40ED-A40B-633C8F3CE080}" presName="connTx" presStyleLbl="sibTrans2D1" presStyleIdx="3" presStyleCnt="4"/>
      <dgm:spPr/>
    </dgm:pt>
    <dgm:pt modelId="{6CCAF0FD-2456-4F69-BF83-DF1219E73127}" type="pres">
      <dgm:prSet presAssocID="{DF8796FC-25D9-4A1B-9B97-1D37F6AA00BE}" presName="composite" presStyleCnt="0"/>
      <dgm:spPr/>
    </dgm:pt>
    <dgm:pt modelId="{8644A723-4D2B-4451-86E1-1440BBC25AE3}" type="pres">
      <dgm:prSet presAssocID="{DF8796FC-25D9-4A1B-9B97-1D37F6AA00BE}" presName="parTx" presStyleLbl="node1" presStyleIdx="3" presStyleCnt="5">
        <dgm:presLayoutVars>
          <dgm:chMax val="0"/>
          <dgm:chPref val="0"/>
          <dgm:bulletEnabled val="1"/>
        </dgm:presLayoutVars>
      </dgm:prSet>
      <dgm:spPr/>
    </dgm:pt>
    <dgm:pt modelId="{EAD4DD90-0B06-4345-989A-B56EA0E1F790}" type="pres">
      <dgm:prSet presAssocID="{DF8796FC-25D9-4A1B-9B97-1D37F6AA00BE}" presName="parSh" presStyleLbl="node1" presStyleIdx="4" presStyleCnt="5"/>
      <dgm:spPr/>
    </dgm:pt>
    <dgm:pt modelId="{829A2B12-7A18-4E03-9AFD-828F152AF71E}" type="pres">
      <dgm:prSet presAssocID="{DF8796FC-25D9-4A1B-9B97-1D37F6AA00BE}" presName="desTx" presStyleLbl="fgAcc1" presStyleIdx="4" presStyleCnt="5">
        <dgm:presLayoutVars>
          <dgm:bulletEnabled val="1"/>
        </dgm:presLayoutVars>
      </dgm:prSet>
      <dgm:spPr/>
    </dgm:pt>
  </dgm:ptLst>
  <dgm:cxnLst>
    <dgm:cxn modelId="{6310AD0C-73D0-4F84-AF7E-C1E3C0F63221}" srcId="{AF304725-2FDA-4692-B0E8-0CCF7F3C541D}" destId="{CA4B4938-7750-4EB1-A9D8-8C736FD0196C}" srcOrd="0" destOrd="0" parTransId="{5FC6D49D-9AD2-48D2-A468-514208DF08A5}" sibTransId="{31E637AD-091D-4628-895D-56EBB3A9D080}"/>
    <dgm:cxn modelId="{EF93180F-D331-4BB9-B18C-6CAFA7DF0D90}" type="presOf" srcId="{78BC92C1-3893-42AF-8362-8EAE9BBD0F7E}" destId="{044E6B7F-5C08-4935-9FCE-4294B66479F2}" srcOrd="0" destOrd="0" presId="urn:microsoft.com/office/officeart/2005/8/layout/process3"/>
    <dgm:cxn modelId="{2E062412-84F2-478A-AA66-131817634FDE}" type="presOf" srcId="{1284156B-F41B-40ED-A40B-633C8F3CE080}" destId="{497BA587-A885-4091-8CD0-2E32FB48479A}" srcOrd="1" destOrd="0" presId="urn:microsoft.com/office/officeart/2005/8/layout/process3"/>
    <dgm:cxn modelId="{47B4B118-7C09-47EC-AAB6-6E60955FFA7A}" type="presOf" srcId="{71EBCD9E-6BC5-45D8-8CC2-68E024212B08}" destId="{ED2C96B4-C502-420D-88F3-E05533C51BDA}"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FC21881E-5AF8-4C34-80B8-D6969C13AC21}" type="presOf" srcId="{1284156B-F41B-40ED-A40B-633C8F3CE080}" destId="{C9F9C933-1251-4C18-8007-B15449EB332D}" srcOrd="0" destOrd="0" presId="urn:microsoft.com/office/officeart/2005/8/layout/process3"/>
    <dgm:cxn modelId="{5B6D9A26-864C-40C8-99C1-0F8FE97B60FE}" type="presOf" srcId="{DF8796FC-25D9-4A1B-9B97-1D37F6AA00BE}" destId="{8644A723-4D2B-4451-86E1-1440BBC25AE3}" srcOrd="0"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5A5293A-A008-4966-91F1-E3F9DB89DD0D}" srcId="{AF304725-2FDA-4692-B0E8-0CCF7F3C541D}" destId="{DF8796FC-25D9-4A1B-9B97-1D37F6AA00BE}" srcOrd="4" destOrd="0" parTransId="{C2943312-86DE-4D45-801E-AE70582A6CC5}" sibTransId="{D8CD2684-5536-475E-94CD-9384B1F75AF3}"/>
    <dgm:cxn modelId="{6CBA755D-8D2F-4CCE-A8E5-9D14D4D78689}" srcId="{AF304725-2FDA-4692-B0E8-0CCF7F3C541D}" destId="{8BD75A7C-B469-4750-91BD-3F0D3A2F3D98}" srcOrd="2" destOrd="0" parTransId="{4E762D5B-94D5-4347-940D-6346784380A3}" sibTransId="{78BC92C1-3893-42AF-8362-8EAE9BBD0F7E}"/>
    <dgm:cxn modelId="{5F12885D-15F3-4988-89D4-A74713B58A89}" type="presOf" srcId="{CA4B4938-7750-4EB1-A9D8-8C736FD0196C}" destId="{C945E4D8-6E0A-4960-BB97-31ECD82938D8}" srcOrd="0" destOrd="0" presId="urn:microsoft.com/office/officeart/2005/8/layout/process3"/>
    <dgm:cxn modelId="{175CAB5D-E6AA-46B8-8BC4-DFAB7B682C1B}" srcId="{AF304725-2FDA-4692-B0E8-0CCF7F3C541D}" destId="{5424B1D4-48F4-4949-87C5-48A32ACCF012}" srcOrd="3" destOrd="0" parTransId="{A745748C-FC89-4293-B695-230B95E4B867}" sibTransId="{1284156B-F41B-40ED-A40B-633C8F3CE080}"/>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5E209A75-7E46-4DC0-A112-8AB17BF9A457}" type="presOf" srcId="{5424B1D4-48F4-4949-87C5-48A32ACCF012}" destId="{9E07688E-BC1E-43CC-AC94-E5A65A75EE87}" srcOrd="1"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1" destOrd="0" parTransId="{42B51DEE-872D-4C07-9280-A0A504A5BE3F}" sibTransId="{3714670C-5D53-43E9-9D6B-FB8993E9E4E6}"/>
    <dgm:cxn modelId="{85079F86-9072-44DE-BB90-14CDD6635266}" srcId="{5424B1D4-48F4-4949-87C5-48A32ACCF012}" destId="{FCE8BB17-459B-45DC-A86A-FA8895AC1ECF}" srcOrd="0" destOrd="0" parTransId="{CC88F45F-E83B-4EBE-8A23-904E262C02B7}" sibTransId="{4327BD25-19A0-4491-A50E-EB21ABABD89F}"/>
    <dgm:cxn modelId="{A8F19E89-350C-459C-8938-81AE35571983}" type="presOf" srcId="{8BD75A7C-B469-4750-91BD-3F0D3A2F3D98}" destId="{B5A57867-F9EE-4E2A-AEF1-80B02EE00F36}" srcOrd="1" destOrd="0" presId="urn:microsoft.com/office/officeart/2005/8/layout/process3"/>
    <dgm:cxn modelId="{9DCBB790-4E18-4FDF-901C-952ED5A5F678}" type="presOf" srcId="{AF72417E-D1CA-41B2-8BCB-65075AB811AF}" destId="{D5C4C752-71C8-4F75-B4C5-47F873D5B3F2}" srcOrd="0"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A8E3899C-47B6-4C51-997F-884042146AB8}" srcId="{DF8796FC-25D9-4A1B-9B97-1D37F6AA00BE}" destId="{E64B46A4-1A2F-4B78-AB57-0659C990D931}" srcOrd="0" destOrd="0" parTransId="{FBBED3FA-C9CB-4C52-96EE-9D804FCCAA0B}" sibTransId="{E2170030-E918-483D-837A-CEC76101272D}"/>
    <dgm:cxn modelId="{3FF97EA1-9032-4595-B0C1-760993698E10}" type="presOf" srcId="{31E637AD-091D-4628-895D-56EBB3A9D080}" destId="{C393011D-4415-41F1-888A-1A125170B8AE}"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50A463C5-6697-4502-ACF6-FE3E47E761A2}" type="presOf" srcId="{3714670C-5D53-43E9-9D6B-FB8993E9E4E6}" destId="{7CA8891A-6048-42C3-ADE4-B6B67F2709CB}" srcOrd="0"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15DC13E2-62AE-4EFA-A1E9-B94CDE059D38}" srcId="{CA4B4938-7750-4EB1-A9D8-8C736FD0196C}" destId="{D547F541-72AD-4F3D-AE60-009FE6068945}" srcOrd="0" destOrd="0" parTransId="{80AC0C80-22F9-4BD4-B4CA-CD4CDB5E65D1}" sibTransId="{B6A6F800-C1CB-4388-8749-DFFEBE22D1AE}"/>
    <dgm:cxn modelId="{F575E1E3-8B54-4200-B820-3C56BCA59C9F}" type="presOf" srcId="{FCE8BB17-459B-45DC-A86A-FA8895AC1ECF}" destId="{6DDA0C79-5CB9-4C02-A045-9E1C45092CE7}"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4EFE98FC-140B-46E6-A096-1D4A8AD727C2}" type="presOf" srcId="{E64B46A4-1A2F-4B78-AB57-0659C990D931}" destId="{829A2B12-7A18-4E03-9AFD-828F152AF71E}" srcOrd="0" destOrd="0" presId="urn:microsoft.com/office/officeart/2005/8/layout/process3"/>
    <dgm:cxn modelId="{E09764FE-F0B3-48BE-A138-97B1674BA162}" type="presOf" srcId="{DF8796FC-25D9-4A1B-9B97-1D37F6AA00BE}" destId="{EAD4DD90-0B06-4345-989A-B56EA0E1F790}"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3C54E22F-8604-4249-823A-DB4F5382D2DF}" type="presParOf" srcId="{E95A003C-AA6A-46F6-B0CF-9E6502D27AE6}" destId="{20AF4AA1-CDB2-46C8-A10F-9A1E7A8207F9}" srcOrd="2"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3"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4"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5"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6"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 modelId="{F6ED724D-7862-4A5E-BCAE-B0E584CA38C5}" type="presParOf" srcId="{E95A003C-AA6A-46F6-B0CF-9E6502D27AE6}" destId="{C9F9C933-1251-4C18-8007-B15449EB332D}" srcOrd="7" destOrd="0" presId="urn:microsoft.com/office/officeart/2005/8/layout/process3"/>
    <dgm:cxn modelId="{21FA25AA-204D-4807-92AD-D0F0BB2EFD73}" type="presParOf" srcId="{C9F9C933-1251-4C18-8007-B15449EB332D}" destId="{497BA587-A885-4091-8CD0-2E32FB48479A}" srcOrd="0" destOrd="0" presId="urn:microsoft.com/office/officeart/2005/8/layout/process3"/>
    <dgm:cxn modelId="{B2B6D1B7-5B88-40EE-BD34-3425A1277AAA}" type="presParOf" srcId="{E95A003C-AA6A-46F6-B0CF-9E6502D27AE6}" destId="{6CCAF0FD-2456-4F69-BF83-DF1219E73127}" srcOrd="8" destOrd="0" presId="urn:microsoft.com/office/officeart/2005/8/layout/process3"/>
    <dgm:cxn modelId="{35D2C3D9-34BC-4A75-8505-C8229F9EBCC4}" type="presParOf" srcId="{6CCAF0FD-2456-4F69-BF83-DF1219E73127}" destId="{8644A723-4D2B-4451-86E1-1440BBC25AE3}" srcOrd="0" destOrd="0" presId="urn:microsoft.com/office/officeart/2005/8/layout/process3"/>
    <dgm:cxn modelId="{129A8B0D-8B45-4BA7-B8C6-E42179C41F0C}" type="presParOf" srcId="{6CCAF0FD-2456-4F69-BF83-DF1219E73127}" destId="{EAD4DD90-0B06-4345-989A-B56EA0E1F790}" srcOrd="1" destOrd="0" presId="urn:microsoft.com/office/officeart/2005/8/layout/process3"/>
    <dgm:cxn modelId="{7D5D5E67-68AF-405C-ACAF-FDBAFCD940E5}" type="presParOf" srcId="{6CCAF0FD-2456-4F69-BF83-DF1219E73127}" destId="{829A2B12-7A18-4E03-9AFD-828F152AF71E}"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TPG</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A Q Khan</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8BD75A7C-B469-4750-91BD-3F0D3A2F3D98}">
      <dgm:prSet phldrT="[Text]"/>
      <dgm:spPr/>
      <dgm:t>
        <a:bodyPr/>
        <a:lstStyle/>
        <a:p>
          <a:r>
            <a:rPr lang="en-US" dirty="0"/>
            <a:t>First Cold Test</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err="1"/>
            <a:t>Youm</a:t>
          </a:r>
          <a:r>
            <a:rPr lang="en-US" dirty="0"/>
            <a:t>-e-</a:t>
          </a:r>
          <a:r>
            <a:rPr lang="en-US" dirty="0" err="1"/>
            <a:t>Takbeer</a:t>
          </a:r>
          <a:endParaRPr lang="en-US" dirty="0"/>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1974</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1972</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1983</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28</a:t>
          </a:r>
          <a:r>
            <a:rPr lang="en-US" baseline="30000" dirty="0"/>
            <a:t>th</a:t>
          </a:r>
          <a:r>
            <a:rPr lang="en-US" dirty="0"/>
            <a:t> May 1998</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5202BF0A-8CD4-4A7B-BC33-870D91EE6B4A}">
      <dgm:prSet phldrT="[Text]"/>
      <dgm:spPr/>
      <dgm:t>
        <a:bodyPr/>
        <a:lstStyle/>
        <a:p>
          <a:r>
            <a:rPr lang="en-US" dirty="0"/>
            <a:t>1974</a:t>
          </a:r>
        </a:p>
      </dgm:t>
    </dgm:pt>
    <dgm:pt modelId="{F06F547B-8AB6-48E5-9DC9-F1EFD59386BB}" type="parTrans" cxnId="{98C1A371-5EE3-47A2-BB38-F449906F0262}">
      <dgm:prSet/>
      <dgm:spPr/>
      <dgm:t>
        <a:bodyPr/>
        <a:lstStyle/>
        <a:p>
          <a:endParaRPr lang="en-US"/>
        </a:p>
      </dgm:t>
    </dgm:pt>
    <dgm:pt modelId="{80188175-B950-44F4-9725-DF3204C7E693}" type="sibTrans" cxnId="{98C1A371-5EE3-47A2-BB38-F449906F0262}">
      <dgm:prSet/>
      <dgm:spPr/>
      <dgm:t>
        <a:bodyPr/>
        <a:lstStyle/>
        <a:p>
          <a:endParaRPr lang="en-US"/>
        </a:p>
      </dgm:t>
    </dgm:pt>
    <dgm:pt modelId="{37FC5AFC-C98F-4CB3-BC42-B810C77282A5}">
      <dgm:prSet phldrT="[Text]"/>
      <dgm:spPr/>
      <dgm:t>
        <a:bodyPr/>
        <a:lstStyle/>
        <a:p>
          <a:r>
            <a:rPr lang="en-US" dirty="0"/>
            <a:t>India’s Nuclear Test</a:t>
          </a:r>
        </a:p>
      </dgm:t>
    </dgm:pt>
    <dgm:pt modelId="{D9919A90-F2B9-4C3A-8875-5B13585B6311}" type="parTrans" cxnId="{E0EA86A0-127D-4E12-9F78-9952A3D1F2CE}">
      <dgm:prSet/>
      <dgm:spPr/>
      <dgm:t>
        <a:bodyPr/>
        <a:lstStyle/>
        <a:p>
          <a:endParaRPr lang="en-US"/>
        </a:p>
      </dgm:t>
    </dgm:pt>
    <dgm:pt modelId="{AB4275D0-F10D-4CD1-9A2D-D8218F32902A}" type="sibTrans" cxnId="{E0EA86A0-127D-4E12-9F78-9952A3D1F2CE}">
      <dgm:prSet/>
      <dgm:spPr/>
      <dgm:t>
        <a:bodyPr/>
        <a:lstStyle/>
        <a:p>
          <a:endParaRPr lang="en-US"/>
        </a:p>
      </dgm:t>
    </dgm:pt>
    <dgm:pt modelId="{E95A003C-AA6A-46F6-B0CF-9E6502D27AE6}" type="pres">
      <dgm:prSet presAssocID="{AF304725-2FDA-4692-B0E8-0CCF7F3C541D}" presName="linearFlow" presStyleCnt="0">
        <dgm:presLayoutVars>
          <dgm:dir val="rev"/>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pt>
    <dgm:pt modelId="{35E2302D-6440-47DD-B567-5080045C10CA}" type="pres">
      <dgm:prSet presAssocID="{CA4B4938-7750-4EB1-A9D8-8C736FD0196C}" presName="parSh" presStyleLbl="node1" presStyleIdx="0" presStyleCnt="5"/>
      <dgm:spPr/>
    </dgm:pt>
    <dgm:pt modelId="{418F7CB3-15AA-43F6-BEC6-DB45EF23BC0F}" type="pres">
      <dgm:prSet presAssocID="{CA4B4938-7750-4EB1-A9D8-8C736FD0196C}" presName="desTx" presStyleLbl="fgAcc1" presStyleIdx="0" presStyleCnt="5">
        <dgm:presLayoutVars>
          <dgm:bulletEnabled val="1"/>
        </dgm:presLayoutVars>
      </dgm:prSet>
      <dgm:spPr/>
    </dgm:pt>
    <dgm:pt modelId="{C393011D-4415-41F1-888A-1A125170B8AE}" type="pres">
      <dgm:prSet presAssocID="{31E637AD-091D-4628-895D-56EBB3A9D080}" presName="sibTrans" presStyleLbl="sibTrans2D1" presStyleIdx="0" presStyleCnt="4" custLinFactNeighborX="-6217"/>
      <dgm:spPr/>
    </dgm:pt>
    <dgm:pt modelId="{E728A715-D60B-48B2-8D20-984E28745EB7}" type="pres">
      <dgm:prSet presAssocID="{31E637AD-091D-4628-895D-56EBB3A9D080}" presName="connTx" presStyleLbl="sibTrans2D1" presStyleIdx="0" presStyleCnt="4"/>
      <dgm:spPr/>
    </dgm:pt>
    <dgm:pt modelId="{703D1BA3-C302-4645-AD0E-DCD5423A8531}" type="pres">
      <dgm:prSet presAssocID="{37FC5AFC-C98F-4CB3-BC42-B810C77282A5}" presName="composite" presStyleCnt="0"/>
      <dgm:spPr/>
    </dgm:pt>
    <dgm:pt modelId="{ACEF6952-2690-461E-8B72-CFA81D8288CC}" type="pres">
      <dgm:prSet presAssocID="{37FC5AFC-C98F-4CB3-BC42-B810C77282A5}" presName="parTx" presStyleLbl="node1" presStyleIdx="0" presStyleCnt="5">
        <dgm:presLayoutVars>
          <dgm:chMax val="0"/>
          <dgm:chPref val="0"/>
          <dgm:bulletEnabled val="1"/>
        </dgm:presLayoutVars>
      </dgm:prSet>
      <dgm:spPr/>
    </dgm:pt>
    <dgm:pt modelId="{55FF06EE-87FF-4B31-986F-BA3368ECF31F}" type="pres">
      <dgm:prSet presAssocID="{37FC5AFC-C98F-4CB3-BC42-B810C77282A5}" presName="parSh" presStyleLbl="node1" presStyleIdx="1" presStyleCnt="5"/>
      <dgm:spPr/>
    </dgm:pt>
    <dgm:pt modelId="{65CB6E7D-476D-4741-A291-2490790FF682}" type="pres">
      <dgm:prSet presAssocID="{37FC5AFC-C98F-4CB3-BC42-B810C77282A5}" presName="desTx" presStyleLbl="fgAcc1" presStyleIdx="1" presStyleCnt="5">
        <dgm:presLayoutVars>
          <dgm:bulletEnabled val="1"/>
        </dgm:presLayoutVars>
      </dgm:prSet>
      <dgm:spPr/>
    </dgm:pt>
    <dgm:pt modelId="{C4F362BE-3762-4534-8A0E-D3D1998BCC03}" type="pres">
      <dgm:prSet presAssocID="{AB4275D0-F10D-4CD1-9A2D-D8218F32902A}" presName="sibTrans" presStyleLbl="sibTrans2D1" presStyleIdx="1" presStyleCnt="4"/>
      <dgm:spPr/>
    </dgm:pt>
    <dgm:pt modelId="{38A0B707-28D0-4366-A81F-8ED023D804B5}" type="pres">
      <dgm:prSet presAssocID="{AB4275D0-F10D-4CD1-9A2D-D8218F32902A}" presName="connTx" presStyleLbl="sibTrans2D1" presStyleIdx="1" presStyleCnt="4"/>
      <dgm:spPr/>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1" presStyleCnt="5">
        <dgm:presLayoutVars>
          <dgm:chMax val="0"/>
          <dgm:chPref val="0"/>
          <dgm:bulletEnabled val="1"/>
        </dgm:presLayoutVars>
      </dgm:prSet>
      <dgm:spPr/>
    </dgm:pt>
    <dgm:pt modelId="{1B1B9E6D-08D7-485F-9720-42A53C856D7B}" type="pres">
      <dgm:prSet presAssocID="{AF72417E-D1CA-41B2-8BCB-65075AB811AF}" presName="parSh" presStyleLbl="node1" presStyleIdx="2" presStyleCnt="5"/>
      <dgm:spPr/>
    </dgm:pt>
    <dgm:pt modelId="{0B5374FD-967D-4F04-B7BD-C26147E14EDC}" type="pres">
      <dgm:prSet presAssocID="{AF72417E-D1CA-41B2-8BCB-65075AB811AF}" presName="desTx" presStyleLbl="fgAcc1" presStyleIdx="2" presStyleCnt="5">
        <dgm:presLayoutVars>
          <dgm:bulletEnabled val="1"/>
        </dgm:presLayoutVars>
      </dgm:prSet>
      <dgm:spPr/>
    </dgm:pt>
    <dgm:pt modelId="{7CA8891A-6048-42C3-ADE4-B6B67F2709CB}" type="pres">
      <dgm:prSet presAssocID="{3714670C-5D53-43E9-9D6B-FB8993E9E4E6}" presName="sibTrans" presStyleLbl="sibTrans2D1" presStyleIdx="2" presStyleCnt="4"/>
      <dgm:spPr/>
    </dgm:pt>
    <dgm:pt modelId="{AAE74702-B276-4BD6-B30B-8FCC285D2B7C}" type="pres">
      <dgm:prSet presAssocID="{3714670C-5D53-43E9-9D6B-FB8993E9E4E6}" presName="connTx" presStyleLbl="sibTrans2D1" presStyleIdx="2" presStyleCnt="4"/>
      <dgm:spPr/>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2" presStyleCnt="5">
        <dgm:presLayoutVars>
          <dgm:chMax val="0"/>
          <dgm:chPref val="0"/>
          <dgm:bulletEnabled val="1"/>
        </dgm:presLayoutVars>
      </dgm:prSet>
      <dgm:spPr/>
    </dgm:pt>
    <dgm:pt modelId="{B5A57867-F9EE-4E2A-AEF1-80B02EE00F36}" type="pres">
      <dgm:prSet presAssocID="{8BD75A7C-B469-4750-91BD-3F0D3A2F3D98}" presName="parSh" presStyleLbl="node1" presStyleIdx="3" presStyleCnt="5"/>
      <dgm:spPr/>
    </dgm:pt>
    <dgm:pt modelId="{ED2C96B4-C502-420D-88F3-E05533C51BDA}" type="pres">
      <dgm:prSet presAssocID="{8BD75A7C-B469-4750-91BD-3F0D3A2F3D98}" presName="desTx" presStyleLbl="fgAcc1" presStyleIdx="3" presStyleCnt="5">
        <dgm:presLayoutVars>
          <dgm:bulletEnabled val="1"/>
        </dgm:presLayoutVars>
      </dgm:prSet>
      <dgm:spPr/>
    </dgm:pt>
    <dgm:pt modelId="{044E6B7F-5C08-4935-9FCE-4294B66479F2}" type="pres">
      <dgm:prSet presAssocID="{78BC92C1-3893-42AF-8362-8EAE9BBD0F7E}" presName="sibTrans" presStyleLbl="sibTrans2D1" presStyleIdx="3" presStyleCnt="4"/>
      <dgm:spPr/>
    </dgm:pt>
    <dgm:pt modelId="{7C7FFFFF-4323-49C8-84A1-E05579406C1F}" type="pres">
      <dgm:prSet presAssocID="{78BC92C1-3893-42AF-8362-8EAE9BBD0F7E}" presName="connTx" presStyleLbl="sibTrans2D1" presStyleIdx="3" presStyleCnt="4"/>
      <dgm:spPr/>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3" presStyleCnt="5">
        <dgm:presLayoutVars>
          <dgm:chMax val="0"/>
          <dgm:chPref val="0"/>
          <dgm:bulletEnabled val="1"/>
        </dgm:presLayoutVars>
      </dgm:prSet>
      <dgm:spPr/>
    </dgm:pt>
    <dgm:pt modelId="{9E07688E-BC1E-43CC-AC94-E5A65A75EE87}" type="pres">
      <dgm:prSet presAssocID="{5424B1D4-48F4-4949-87C5-48A32ACCF012}" presName="parSh" presStyleLbl="node1" presStyleIdx="4" presStyleCnt="5"/>
      <dgm:spPr/>
    </dgm:pt>
    <dgm:pt modelId="{6DDA0C79-5CB9-4C02-A045-9E1C45092CE7}" type="pres">
      <dgm:prSet presAssocID="{5424B1D4-48F4-4949-87C5-48A32ACCF012}" presName="desTx" presStyleLbl="fgAcc1" presStyleIdx="4" presStyleCnt="5">
        <dgm:presLayoutVars>
          <dgm:bulletEnabled val="1"/>
        </dgm:presLayoutVars>
      </dgm:prSet>
      <dgm:spPr/>
    </dgm:pt>
  </dgm:ptLst>
  <dgm:cxnLst>
    <dgm:cxn modelId="{49695300-7DE9-47E7-A980-D49B047B06B7}" type="presOf" srcId="{37FC5AFC-C98F-4CB3-BC42-B810C77282A5}" destId="{55FF06EE-87FF-4B31-986F-BA3368ECF31F}" srcOrd="1"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EF93180F-D331-4BB9-B18C-6CAFA7DF0D90}" type="presOf" srcId="{78BC92C1-3893-42AF-8362-8EAE9BBD0F7E}" destId="{044E6B7F-5C08-4935-9FCE-4294B66479F2}" srcOrd="0" destOrd="0" presId="urn:microsoft.com/office/officeart/2005/8/layout/process3"/>
    <dgm:cxn modelId="{47B4B118-7C09-47EC-AAB6-6E60955FFA7A}" type="presOf" srcId="{71EBCD9E-6BC5-45D8-8CC2-68E024212B08}" destId="{ED2C96B4-C502-420D-88F3-E05533C51BDA}"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AE91FF28-02F2-463B-B6FF-DE69CDCFFD38}" type="presOf" srcId="{37FC5AFC-C98F-4CB3-BC42-B810C77282A5}" destId="{ACEF6952-2690-461E-8B72-CFA81D8288CC}" srcOrd="0"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6CBA755D-8D2F-4CCE-A8E5-9D14D4D78689}" srcId="{AF304725-2FDA-4692-B0E8-0CCF7F3C541D}" destId="{8BD75A7C-B469-4750-91BD-3F0D3A2F3D98}" srcOrd="3" destOrd="0" parTransId="{4E762D5B-94D5-4347-940D-6346784380A3}" sibTransId="{78BC92C1-3893-42AF-8362-8EAE9BBD0F7E}"/>
    <dgm:cxn modelId="{5F12885D-15F3-4988-89D4-A74713B58A89}" type="presOf" srcId="{CA4B4938-7750-4EB1-A9D8-8C736FD0196C}" destId="{C945E4D8-6E0A-4960-BB97-31ECD82938D8}" srcOrd="0" destOrd="0" presId="urn:microsoft.com/office/officeart/2005/8/layout/process3"/>
    <dgm:cxn modelId="{175CAB5D-E6AA-46B8-8BC4-DFAB7B682C1B}" srcId="{AF304725-2FDA-4692-B0E8-0CCF7F3C541D}" destId="{5424B1D4-48F4-4949-87C5-48A32ACCF012}" srcOrd="4" destOrd="0" parTransId="{A745748C-FC89-4293-B695-230B95E4B867}" sibTransId="{1284156B-F41B-40ED-A40B-633C8F3CE080}"/>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98C1A371-5EE3-47A2-BB38-F449906F0262}" srcId="{37FC5AFC-C98F-4CB3-BC42-B810C77282A5}" destId="{5202BF0A-8CD4-4A7B-BC33-870D91EE6B4A}" srcOrd="0" destOrd="0" parTransId="{F06F547B-8AB6-48E5-9DC9-F1EFD59386BB}" sibTransId="{80188175-B950-44F4-9725-DF3204C7E693}"/>
    <dgm:cxn modelId="{5E209A75-7E46-4DC0-A112-8AB17BF9A457}" type="presOf" srcId="{5424B1D4-48F4-4949-87C5-48A32ACCF012}" destId="{9E07688E-BC1E-43CC-AC94-E5A65A75EE87}" srcOrd="1"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2" destOrd="0" parTransId="{42B51DEE-872D-4C07-9280-A0A504A5BE3F}" sibTransId="{3714670C-5D53-43E9-9D6B-FB8993E9E4E6}"/>
    <dgm:cxn modelId="{85079F86-9072-44DE-BB90-14CDD6635266}" srcId="{5424B1D4-48F4-4949-87C5-48A32ACCF012}" destId="{FCE8BB17-459B-45DC-A86A-FA8895AC1ECF}" srcOrd="0" destOrd="0" parTransId="{CC88F45F-E83B-4EBE-8A23-904E262C02B7}" sibTransId="{4327BD25-19A0-4491-A50E-EB21ABABD89F}"/>
    <dgm:cxn modelId="{A8F19E89-350C-459C-8938-81AE35571983}" type="presOf" srcId="{8BD75A7C-B469-4750-91BD-3F0D3A2F3D98}" destId="{B5A57867-F9EE-4E2A-AEF1-80B02EE00F36}" srcOrd="1" destOrd="0" presId="urn:microsoft.com/office/officeart/2005/8/layout/process3"/>
    <dgm:cxn modelId="{9DCBB790-4E18-4FDF-901C-952ED5A5F678}" type="presOf" srcId="{AF72417E-D1CA-41B2-8BCB-65075AB811AF}" destId="{D5C4C752-71C8-4F75-B4C5-47F873D5B3F2}" srcOrd="0"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E0EA86A0-127D-4E12-9F78-9952A3D1F2CE}" srcId="{AF304725-2FDA-4692-B0E8-0CCF7F3C541D}" destId="{37FC5AFC-C98F-4CB3-BC42-B810C77282A5}" srcOrd="1" destOrd="0" parTransId="{D9919A90-F2B9-4C3A-8875-5B13585B6311}" sibTransId="{AB4275D0-F10D-4CD1-9A2D-D8218F32902A}"/>
    <dgm:cxn modelId="{3FF97EA1-9032-4595-B0C1-760993698E10}" type="presOf" srcId="{31E637AD-091D-4628-895D-56EBB3A9D080}" destId="{C393011D-4415-41F1-888A-1A125170B8AE}"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7CDAA5B8-113C-4A1F-9E84-50AD985F1BA0}" type="presOf" srcId="{AB4275D0-F10D-4CD1-9A2D-D8218F32902A}" destId="{C4F362BE-3762-4534-8A0E-D3D1998BCC03}" srcOrd="0"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50A463C5-6697-4502-ACF6-FE3E47E761A2}" type="presOf" srcId="{3714670C-5D53-43E9-9D6B-FB8993E9E4E6}" destId="{7CA8891A-6048-42C3-ADE4-B6B67F2709CB}" srcOrd="0"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E91DF3C8-8884-4473-8504-CF53CCF7E43A}" type="presOf" srcId="{5202BF0A-8CD4-4A7B-BC33-870D91EE6B4A}" destId="{65CB6E7D-476D-4741-A291-2490790FF682}" srcOrd="0"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15DC13E2-62AE-4EFA-A1E9-B94CDE059D38}" srcId="{CA4B4938-7750-4EB1-A9D8-8C736FD0196C}" destId="{D547F541-72AD-4F3D-AE60-009FE6068945}" srcOrd="0" destOrd="0" parTransId="{80AC0C80-22F9-4BD4-B4CA-CD4CDB5E65D1}" sibTransId="{B6A6F800-C1CB-4388-8749-DFFEBE22D1AE}"/>
    <dgm:cxn modelId="{F575E1E3-8B54-4200-B820-3C56BCA59C9F}" type="presOf" srcId="{FCE8BB17-459B-45DC-A86A-FA8895AC1ECF}" destId="{6DDA0C79-5CB9-4C02-A045-9E1C45092CE7}"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9CD767FB-542A-4641-A232-910247D7FF16}" type="presOf" srcId="{AB4275D0-F10D-4CD1-9A2D-D8218F32902A}" destId="{38A0B707-28D0-4366-A81F-8ED023D804B5}"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A74EA014-8FF8-478F-9668-A9D05B2EFC1E}" type="presParOf" srcId="{E95A003C-AA6A-46F6-B0CF-9E6502D27AE6}" destId="{703D1BA3-C302-4645-AD0E-DCD5423A8531}" srcOrd="2" destOrd="0" presId="urn:microsoft.com/office/officeart/2005/8/layout/process3"/>
    <dgm:cxn modelId="{8E452BC8-39F2-426A-89C9-19E3386D52E0}" type="presParOf" srcId="{703D1BA3-C302-4645-AD0E-DCD5423A8531}" destId="{ACEF6952-2690-461E-8B72-CFA81D8288CC}" srcOrd="0" destOrd="0" presId="urn:microsoft.com/office/officeart/2005/8/layout/process3"/>
    <dgm:cxn modelId="{9DF2ADAD-2FBB-4B02-9C4C-98349C0E4B0F}" type="presParOf" srcId="{703D1BA3-C302-4645-AD0E-DCD5423A8531}" destId="{55FF06EE-87FF-4B31-986F-BA3368ECF31F}" srcOrd="1" destOrd="0" presId="urn:microsoft.com/office/officeart/2005/8/layout/process3"/>
    <dgm:cxn modelId="{403AFA40-93E6-4494-8B6B-7141D9BABF92}" type="presParOf" srcId="{703D1BA3-C302-4645-AD0E-DCD5423A8531}" destId="{65CB6E7D-476D-4741-A291-2490790FF682}" srcOrd="2" destOrd="0" presId="urn:microsoft.com/office/officeart/2005/8/layout/process3"/>
    <dgm:cxn modelId="{0D741293-E573-4ED1-9D9F-2FB6F6064B12}" type="presParOf" srcId="{E95A003C-AA6A-46F6-B0CF-9E6502D27AE6}" destId="{C4F362BE-3762-4534-8A0E-D3D1998BCC03}" srcOrd="3" destOrd="0" presId="urn:microsoft.com/office/officeart/2005/8/layout/process3"/>
    <dgm:cxn modelId="{0C29DBD4-F54F-4346-B250-F97B007F547D}" type="presParOf" srcId="{C4F362BE-3762-4534-8A0E-D3D1998BCC03}" destId="{38A0B707-28D0-4366-A81F-8ED023D804B5}" srcOrd="0" destOrd="0" presId="urn:microsoft.com/office/officeart/2005/8/layout/process3"/>
    <dgm:cxn modelId="{3C54E22F-8604-4249-823A-DB4F5382D2DF}" type="presParOf" srcId="{E95A003C-AA6A-46F6-B0CF-9E6502D27AE6}" destId="{20AF4AA1-CDB2-46C8-A10F-9A1E7A8207F9}" srcOrd="4"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5"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6"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7"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8"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C72C5B-9D10-4503-8CEC-92902D87C08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BAA77578-D5E4-475F-A955-2FCC3497FF51}">
      <dgm:prSet phldrT="[Text]"/>
      <dgm:spPr/>
      <dgm:t>
        <a:bodyPr/>
        <a:lstStyle/>
        <a:p>
          <a:r>
            <a:rPr lang="en-US" b="1" u="sng" dirty="0"/>
            <a:t>NCA</a:t>
          </a:r>
          <a:br>
            <a:rPr lang="en-US" dirty="0"/>
          </a:br>
          <a:r>
            <a:rPr lang="en-US" dirty="0"/>
            <a:t>Apex committee with PM as chairman, oversees the whole regime</a:t>
          </a:r>
        </a:p>
      </dgm:t>
    </dgm:pt>
    <dgm:pt modelId="{6BDD405A-520D-4F66-B3FA-AB5599ECC8F0}" type="parTrans" cxnId="{0158A018-C3BC-48BA-B975-D99985BA14C3}">
      <dgm:prSet/>
      <dgm:spPr/>
      <dgm:t>
        <a:bodyPr/>
        <a:lstStyle/>
        <a:p>
          <a:endParaRPr lang="en-US"/>
        </a:p>
      </dgm:t>
    </dgm:pt>
    <dgm:pt modelId="{4532EE56-B92F-49FD-BBEF-0C1A0165BAE0}" type="sibTrans" cxnId="{0158A018-C3BC-48BA-B975-D99985BA14C3}">
      <dgm:prSet/>
      <dgm:spPr/>
      <dgm:t>
        <a:bodyPr/>
        <a:lstStyle/>
        <a:p>
          <a:endParaRPr lang="en-US"/>
        </a:p>
      </dgm:t>
    </dgm:pt>
    <dgm:pt modelId="{A007B100-6B42-4B35-BBC1-7708B9D893D7}">
      <dgm:prSet phldrT="[Text]"/>
      <dgm:spPr/>
      <dgm:t>
        <a:bodyPr/>
        <a:lstStyle/>
        <a:p>
          <a:r>
            <a:rPr lang="en-US" b="1" u="sng" dirty="0"/>
            <a:t>PAEC</a:t>
          </a:r>
          <a:br>
            <a:rPr lang="en-US" b="1" u="sng" dirty="0"/>
          </a:br>
          <a:r>
            <a:rPr lang="en-US" b="0" u="none" dirty="0"/>
            <a:t>Operator of Nuclear facilities and research and development of nuclear weapons</a:t>
          </a:r>
        </a:p>
      </dgm:t>
    </dgm:pt>
    <dgm:pt modelId="{FD439AAF-BD22-4FF7-A11F-882D50F464A4}" type="parTrans" cxnId="{119DE5F7-950B-4041-9780-70432739AE68}">
      <dgm:prSet/>
      <dgm:spPr/>
      <dgm:t>
        <a:bodyPr/>
        <a:lstStyle/>
        <a:p>
          <a:endParaRPr lang="en-US"/>
        </a:p>
      </dgm:t>
    </dgm:pt>
    <dgm:pt modelId="{0328A96B-1E8A-45DE-8CEA-26935A85D960}" type="sibTrans" cxnId="{119DE5F7-950B-4041-9780-70432739AE68}">
      <dgm:prSet/>
      <dgm:spPr/>
      <dgm:t>
        <a:bodyPr/>
        <a:lstStyle/>
        <a:p>
          <a:endParaRPr lang="en-US"/>
        </a:p>
      </dgm:t>
    </dgm:pt>
    <dgm:pt modelId="{2B7A1BB2-22B1-4277-809F-B5020B7AD409}">
      <dgm:prSet phldrT="[Text]"/>
      <dgm:spPr/>
      <dgm:t>
        <a:bodyPr/>
        <a:lstStyle/>
        <a:p>
          <a:r>
            <a:rPr lang="en-US" b="1" u="sng" dirty="0"/>
            <a:t>PNRA</a:t>
          </a:r>
          <a:br>
            <a:rPr lang="en-US" b="1" u="sng" dirty="0"/>
          </a:br>
          <a:r>
            <a:rPr lang="en-US" b="1" u="sng" dirty="0"/>
            <a:t>R</a:t>
          </a:r>
          <a:r>
            <a:rPr lang="en-US" b="0" i="0" dirty="0"/>
            <a:t>egulation of</a:t>
          </a:r>
          <a:br>
            <a:rPr lang="en-US" b="0" i="0" dirty="0"/>
          </a:br>
          <a:r>
            <a:rPr lang="en-US" b="0" i="0" dirty="0"/>
            <a:t>nuclear safety, physical protection, radiation protection, transport</a:t>
          </a:r>
          <a:br>
            <a:rPr lang="en-US" b="0" i="0" dirty="0"/>
          </a:br>
          <a:r>
            <a:rPr lang="en-US" b="0" i="0" dirty="0"/>
            <a:t>and waste safety in Pakistan</a:t>
          </a:r>
          <a:br>
            <a:rPr lang="en-US" dirty="0"/>
          </a:br>
          <a:endParaRPr lang="en-US" b="1" u="sng" dirty="0"/>
        </a:p>
      </dgm:t>
    </dgm:pt>
    <dgm:pt modelId="{C6362E46-691F-4AAB-BFF5-A2F92DFBA302}" type="parTrans" cxnId="{702092DB-5260-4EA6-9571-56583C6AE61F}">
      <dgm:prSet/>
      <dgm:spPr/>
      <dgm:t>
        <a:bodyPr/>
        <a:lstStyle/>
        <a:p>
          <a:endParaRPr lang="en-US"/>
        </a:p>
      </dgm:t>
    </dgm:pt>
    <dgm:pt modelId="{C0BD01CC-05D2-4E3C-B81E-93DB0817059C}" type="sibTrans" cxnId="{702092DB-5260-4EA6-9571-56583C6AE61F}">
      <dgm:prSet/>
      <dgm:spPr/>
      <dgm:t>
        <a:bodyPr/>
        <a:lstStyle/>
        <a:p>
          <a:endParaRPr lang="en-US"/>
        </a:p>
      </dgm:t>
    </dgm:pt>
    <dgm:pt modelId="{31415468-5FCE-44BB-8662-2D22144C4FFC}">
      <dgm:prSet phldrT="[Text]"/>
      <dgm:spPr/>
      <dgm:t>
        <a:bodyPr/>
        <a:lstStyle/>
        <a:p>
          <a:r>
            <a:rPr lang="en-US" b="1" u="sng" dirty="0"/>
            <a:t>SECDIV</a:t>
          </a:r>
          <a:br>
            <a:rPr lang="en-US" b="1" u="sng" dirty="0"/>
          </a:br>
          <a:r>
            <a:rPr lang="en-US" b="0" u="none" dirty="0"/>
            <a:t>A part of </a:t>
          </a:r>
          <a:r>
            <a:rPr lang="en-US" b="0" u="none" dirty="0" err="1"/>
            <a:t>MoFA</a:t>
          </a:r>
          <a:r>
            <a:rPr lang="en-US" b="0" u="none" dirty="0"/>
            <a:t> </a:t>
          </a:r>
          <a:r>
            <a:rPr lang="en-US" b="0" i="0" dirty="0"/>
            <a:t>to administer export controls in accordance with NSG, Australia Group, Missile Control Regime</a:t>
          </a:r>
          <a:br>
            <a:rPr lang="en-US" dirty="0"/>
          </a:br>
          <a:endParaRPr lang="en-US" b="1" u="sng" dirty="0"/>
        </a:p>
      </dgm:t>
    </dgm:pt>
    <dgm:pt modelId="{B3024A05-45B5-4753-8D3B-218E96EB761D}" type="parTrans" cxnId="{0AD3DC68-02A5-4873-8A0D-273C19167735}">
      <dgm:prSet/>
      <dgm:spPr/>
      <dgm:t>
        <a:bodyPr/>
        <a:lstStyle/>
        <a:p>
          <a:endParaRPr lang="en-US"/>
        </a:p>
      </dgm:t>
    </dgm:pt>
    <dgm:pt modelId="{D254DC88-8858-4430-B9C6-1736019F12BB}" type="sibTrans" cxnId="{0AD3DC68-02A5-4873-8A0D-273C19167735}">
      <dgm:prSet/>
      <dgm:spPr/>
      <dgm:t>
        <a:bodyPr/>
        <a:lstStyle/>
        <a:p>
          <a:endParaRPr lang="en-US"/>
        </a:p>
      </dgm:t>
    </dgm:pt>
    <dgm:pt modelId="{8176BAF9-5E3E-4BC2-AC0F-EA1CC8EE0306}" type="pres">
      <dgm:prSet presAssocID="{A4C72C5B-9D10-4503-8CEC-92902D87C08E}" presName="matrix" presStyleCnt="0">
        <dgm:presLayoutVars>
          <dgm:chMax val="1"/>
          <dgm:dir/>
          <dgm:resizeHandles val="exact"/>
        </dgm:presLayoutVars>
      </dgm:prSet>
      <dgm:spPr/>
    </dgm:pt>
    <dgm:pt modelId="{28E86650-CB4D-4336-9DD6-7CC9E00186AC}" type="pres">
      <dgm:prSet presAssocID="{A4C72C5B-9D10-4503-8CEC-92902D87C08E}" presName="diamond" presStyleLbl="bgShp" presStyleIdx="0" presStyleCnt="1"/>
      <dgm:spPr/>
    </dgm:pt>
    <dgm:pt modelId="{314DAAA3-DDA2-4ADD-82E2-88F026FD930B}" type="pres">
      <dgm:prSet presAssocID="{A4C72C5B-9D10-4503-8CEC-92902D87C08E}" presName="quad1" presStyleLbl="node1" presStyleIdx="0" presStyleCnt="4">
        <dgm:presLayoutVars>
          <dgm:chMax val="0"/>
          <dgm:chPref val="0"/>
          <dgm:bulletEnabled val="1"/>
        </dgm:presLayoutVars>
      </dgm:prSet>
      <dgm:spPr/>
    </dgm:pt>
    <dgm:pt modelId="{E7864915-9E93-418A-8A1D-04DB87953E4B}" type="pres">
      <dgm:prSet presAssocID="{A4C72C5B-9D10-4503-8CEC-92902D87C08E}" presName="quad2" presStyleLbl="node1" presStyleIdx="1" presStyleCnt="4">
        <dgm:presLayoutVars>
          <dgm:chMax val="0"/>
          <dgm:chPref val="0"/>
          <dgm:bulletEnabled val="1"/>
        </dgm:presLayoutVars>
      </dgm:prSet>
      <dgm:spPr/>
    </dgm:pt>
    <dgm:pt modelId="{F813AF7B-CB35-4583-A96A-820DEFF3CD6B}" type="pres">
      <dgm:prSet presAssocID="{A4C72C5B-9D10-4503-8CEC-92902D87C08E}" presName="quad3" presStyleLbl="node1" presStyleIdx="2" presStyleCnt="4">
        <dgm:presLayoutVars>
          <dgm:chMax val="0"/>
          <dgm:chPref val="0"/>
          <dgm:bulletEnabled val="1"/>
        </dgm:presLayoutVars>
      </dgm:prSet>
      <dgm:spPr/>
    </dgm:pt>
    <dgm:pt modelId="{F8504D67-1A86-46F3-AD47-D660CAAC4EAC}" type="pres">
      <dgm:prSet presAssocID="{A4C72C5B-9D10-4503-8CEC-92902D87C08E}" presName="quad4" presStyleLbl="node1" presStyleIdx="3" presStyleCnt="4">
        <dgm:presLayoutVars>
          <dgm:chMax val="0"/>
          <dgm:chPref val="0"/>
          <dgm:bulletEnabled val="1"/>
        </dgm:presLayoutVars>
      </dgm:prSet>
      <dgm:spPr/>
    </dgm:pt>
  </dgm:ptLst>
  <dgm:cxnLst>
    <dgm:cxn modelId="{1B8DC803-DB2F-4BF8-948A-B5EA12A524E2}" type="presOf" srcId="{BAA77578-D5E4-475F-A955-2FCC3497FF51}" destId="{314DAAA3-DDA2-4ADD-82E2-88F026FD930B}" srcOrd="0" destOrd="0" presId="urn:microsoft.com/office/officeart/2005/8/layout/matrix3"/>
    <dgm:cxn modelId="{F575AA13-AB54-441B-89EE-24DCDE2C4F6A}" type="presOf" srcId="{31415468-5FCE-44BB-8662-2D22144C4FFC}" destId="{F8504D67-1A86-46F3-AD47-D660CAAC4EAC}" srcOrd="0" destOrd="0" presId="urn:microsoft.com/office/officeart/2005/8/layout/matrix3"/>
    <dgm:cxn modelId="{0158A018-C3BC-48BA-B975-D99985BA14C3}" srcId="{A4C72C5B-9D10-4503-8CEC-92902D87C08E}" destId="{BAA77578-D5E4-475F-A955-2FCC3497FF51}" srcOrd="0" destOrd="0" parTransId="{6BDD405A-520D-4F66-B3FA-AB5599ECC8F0}" sibTransId="{4532EE56-B92F-49FD-BBEF-0C1A0165BAE0}"/>
    <dgm:cxn modelId="{0AD3DC68-02A5-4873-8A0D-273C19167735}" srcId="{A4C72C5B-9D10-4503-8CEC-92902D87C08E}" destId="{31415468-5FCE-44BB-8662-2D22144C4FFC}" srcOrd="3" destOrd="0" parTransId="{B3024A05-45B5-4753-8D3B-218E96EB761D}" sibTransId="{D254DC88-8858-4430-B9C6-1736019F12BB}"/>
    <dgm:cxn modelId="{42258375-CFFD-488D-AD16-C9A5EBCB4C27}" type="presOf" srcId="{A4C72C5B-9D10-4503-8CEC-92902D87C08E}" destId="{8176BAF9-5E3E-4BC2-AC0F-EA1CC8EE0306}" srcOrd="0" destOrd="0" presId="urn:microsoft.com/office/officeart/2005/8/layout/matrix3"/>
    <dgm:cxn modelId="{8D1B26B0-1AC3-442A-AEC4-8F235B9DA278}" type="presOf" srcId="{2B7A1BB2-22B1-4277-809F-B5020B7AD409}" destId="{F813AF7B-CB35-4583-A96A-820DEFF3CD6B}" srcOrd="0" destOrd="0" presId="urn:microsoft.com/office/officeart/2005/8/layout/matrix3"/>
    <dgm:cxn modelId="{DDC91FBC-047C-4A81-BA4B-5654BBDE85A4}" type="presOf" srcId="{A007B100-6B42-4B35-BBC1-7708B9D893D7}" destId="{E7864915-9E93-418A-8A1D-04DB87953E4B}" srcOrd="0" destOrd="0" presId="urn:microsoft.com/office/officeart/2005/8/layout/matrix3"/>
    <dgm:cxn modelId="{702092DB-5260-4EA6-9571-56583C6AE61F}" srcId="{A4C72C5B-9D10-4503-8CEC-92902D87C08E}" destId="{2B7A1BB2-22B1-4277-809F-B5020B7AD409}" srcOrd="2" destOrd="0" parTransId="{C6362E46-691F-4AAB-BFF5-A2F92DFBA302}" sibTransId="{C0BD01CC-05D2-4E3C-B81E-93DB0817059C}"/>
    <dgm:cxn modelId="{119DE5F7-950B-4041-9780-70432739AE68}" srcId="{A4C72C5B-9D10-4503-8CEC-92902D87C08E}" destId="{A007B100-6B42-4B35-BBC1-7708B9D893D7}" srcOrd="1" destOrd="0" parTransId="{FD439AAF-BD22-4FF7-A11F-882D50F464A4}" sibTransId="{0328A96B-1E8A-45DE-8CEA-26935A85D960}"/>
    <dgm:cxn modelId="{FC269CC5-6C33-454B-BF65-0112352A59DA}" type="presParOf" srcId="{8176BAF9-5E3E-4BC2-AC0F-EA1CC8EE0306}" destId="{28E86650-CB4D-4336-9DD6-7CC9E00186AC}" srcOrd="0" destOrd="0" presId="urn:microsoft.com/office/officeart/2005/8/layout/matrix3"/>
    <dgm:cxn modelId="{74BCC8D0-FC08-45A9-BBFD-03C33DAA8CD3}" type="presParOf" srcId="{8176BAF9-5E3E-4BC2-AC0F-EA1CC8EE0306}" destId="{314DAAA3-DDA2-4ADD-82E2-88F026FD930B}" srcOrd="1" destOrd="0" presId="urn:microsoft.com/office/officeart/2005/8/layout/matrix3"/>
    <dgm:cxn modelId="{0120798A-7AF5-48A0-8FDD-96E21201FFCD}" type="presParOf" srcId="{8176BAF9-5E3E-4BC2-AC0F-EA1CC8EE0306}" destId="{E7864915-9E93-418A-8A1D-04DB87953E4B}" srcOrd="2" destOrd="0" presId="urn:microsoft.com/office/officeart/2005/8/layout/matrix3"/>
    <dgm:cxn modelId="{51B84BF1-53B9-410C-9866-B14FED8B2E68}" type="presParOf" srcId="{8176BAF9-5E3E-4BC2-AC0F-EA1CC8EE0306}" destId="{F813AF7B-CB35-4583-A96A-820DEFF3CD6B}" srcOrd="3" destOrd="0" presId="urn:microsoft.com/office/officeart/2005/8/layout/matrix3"/>
    <dgm:cxn modelId="{BDEE6263-5612-4686-A453-19E9B090FD65}" type="presParOf" srcId="{8176BAF9-5E3E-4BC2-AC0F-EA1CC8EE0306}" destId="{F8504D67-1A86-46F3-AD47-D660CAAC4EA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5740"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PAEC</a:t>
          </a:r>
        </a:p>
      </dsp:txBody>
      <dsp:txXfrm>
        <a:off x="5740" y="279552"/>
        <a:ext cx="1295269" cy="496544"/>
      </dsp:txXfrm>
    </dsp:sp>
    <dsp:sp modelId="{418F7CB3-15AA-43F6-BEC6-DB45EF23BC0F}">
      <dsp:nvSpPr>
        <dsp:cNvPr id="0" name=""/>
        <dsp:cNvSpPr/>
      </dsp:nvSpPr>
      <dsp:spPr>
        <a:xfrm>
          <a:off x="271036"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1956</a:t>
          </a:r>
        </a:p>
      </dsp:txBody>
      <dsp:txXfrm>
        <a:off x="291281" y="796341"/>
        <a:ext cx="1254779" cy="650710"/>
      </dsp:txXfrm>
    </dsp:sp>
    <dsp:sp modelId="{C393011D-4415-41F1-888A-1A125170B8AE}">
      <dsp:nvSpPr>
        <dsp:cNvPr id="0" name=""/>
        <dsp:cNvSpPr/>
      </dsp:nvSpPr>
      <dsp:spPr>
        <a:xfrm>
          <a:off x="1471488"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471488" y="431079"/>
        <a:ext cx="319534" cy="193490"/>
      </dsp:txXfrm>
    </dsp:sp>
    <dsp:sp modelId="{1B1B9E6D-08D7-485F-9720-42A53C856D7B}">
      <dsp:nvSpPr>
        <dsp:cNvPr id="0" name=""/>
        <dsp:cNvSpPr/>
      </dsp:nvSpPr>
      <dsp:spPr>
        <a:xfrm>
          <a:off x="2086442"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PARR - I</a:t>
          </a:r>
        </a:p>
      </dsp:txBody>
      <dsp:txXfrm>
        <a:off x="2086442" y="279552"/>
        <a:ext cx="1295269" cy="496544"/>
      </dsp:txXfrm>
    </dsp:sp>
    <dsp:sp modelId="{0B5374FD-967D-4F04-B7BD-C26147E14EDC}">
      <dsp:nvSpPr>
        <dsp:cNvPr id="0" name=""/>
        <dsp:cNvSpPr/>
      </dsp:nvSpPr>
      <dsp:spPr>
        <a:xfrm>
          <a:off x="2351739"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1965</a:t>
          </a:r>
        </a:p>
      </dsp:txBody>
      <dsp:txXfrm>
        <a:off x="2371984" y="796341"/>
        <a:ext cx="1254779" cy="650710"/>
      </dsp:txXfrm>
    </dsp:sp>
    <dsp:sp modelId="{7CA8891A-6048-42C3-ADE4-B6B67F2709CB}">
      <dsp:nvSpPr>
        <dsp:cNvPr id="0" name=""/>
        <dsp:cNvSpPr/>
      </dsp:nvSpPr>
      <dsp:spPr>
        <a:xfrm>
          <a:off x="3578070"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578070" y="431079"/>
        <a:ext cx="319534" cy="193490"/>
      </dsp:txXfrm>
    </dsp:sp>
    <dsp:sp modelId="{B5A57867-F9EE-4E2A-AEF1-80B02EE00F36}">
      <dsp:nvSpPr>
        <dsp:cNvPr id="0" name=""/>
        <dsp:cNvSpPr/>
      </dsp:nvSpPr>
      <dsp:spPr>
        <a:xfrm>
          <a:off x="4167145"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MA Khan – A Khan Meeting</a:t>
          </a:r>
        </a:p>
      </dsp:txBody>
      <dsp:txXfrm>
        <a:off x="4167145" y="279552"/>
        <a:ext cx="1295269" cy="496544"/>
      </dsp:txXfrm>
    </dsp:sp>
    <dsp:sp modelId="{ED2C96B4-C502-420D-88F3-E05533C51BDA}">
      <dsp:nvSpPr>
        <dsp:cNvPr id="0" name=""/>
        <dsp:cNvSpPr/>
      </dsp:nvSpPr>
      <dsp:spPr>
        <a:xfrm>
          <a:off x="4432441"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1965</a:t>
          </a:r>
        </a:p>
      </dsp:txBody>
      <dsp:txXfrm>
        <a:off x="4452686" y="796341"/>
        <a:ext cx="1254779" cy="650710"/>
      </dsp:txXfrm>
    </dsp:sp>
    <dsp:sp modelId="{044E6B7F-5C08-4935-9FCE-4294B66479F2}">
      <dsp:nvSpPr>
        <dsp:cNvPr id="0" name=""/>
        <dsp:cNvSpPr/>
      </dsp:nvSpPr>
      <dsp:spPr>
        <a:xfrm>
          <a:off x="5658772"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658772" y="431079"/>
        <a:ext cx="319534" cy="193490"/>
      </dsp:txXfrm>
    </dsp:sp>
    <dsp:sp modelId="{9E07688E-BC1E-43CC-AC94-E5A65A75EE87}">
      <dsp:nvSpPr>
        <dsp:cNvPr id="0" name=""/>
        <dsp:cNvSpPr/>
      </dsp:nvSpPr>
      <dsp:spPr>
        <a:xfrm>
          <a:off x="6247847"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KANUPP</a:t>
          </a:r>
        </a:p>
      </dsp:txBody>
      <dsp:txXfrm>
        <a:off x="6247847" y="279552"/>
        <a:ext cx="1295269" cy="496544"/>
      </dsp:txXfrm>
    </dsp:sp>
    <dsp:sp modelId="{6DDA0C79-5CB9-4C02-A045-9E1C45092CE7}">
      <dsp:nvSpPr>
        <dsp:cNvPr id="0" name=""/>
        <dsp:cNvSpPr/>
      </dsp:nvSpPr>
      <dsp:spPr>
        <a:xfrm>
          <a:off x="6513143"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6533388" y="796341"/>
        <a:ext cx="1254779" cy="650710"/>
      </dsp:txXfrm>
    </dsp:sp>
    <dsp:sp modelId="{C9F9C933-1251-4C18-8007-B15449EB332D}">
      <dsp:nvSpPr>
        <dsp:cNvPr id="0" name=""/>
        <dsp:cNvSpPr/>
      </dsp:nvSpPr>
      <dsp:spPr>
        <a:xfrm>
          <a:off x="7739475"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7739475" y="431079"/>
        <a:ext cx="319534" cy="193490"/>
      </dsp:txXfrm>
    </dsp:sp>
    <dsp:sp modelId="{EAD4DD90-0B06-4345-989A-B56EA0E1F790}">
      <dsp:nvSpPr>
        <dsp:cNvPr id="0" name=""/>
        <dsp:cNvSpPr/>
      </dsp:nvSpPr>
      <dsp:spPr>
        <a:xfrm>
          <a:off x="8328549"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Multan Meeting</a:t>
          </a:r>
        </a:p>
      </dsp:txBody>
      <dsp:txXfrm>
        <a:off x="8328549" y="279552"/>
        <a:ext cx="1295269" cy="496544"/>
      </dsp:txXfrm>
    </dsp:sp>
    <dsp:sp modelId="{829A2B12-7A18-4E03-9AFD-828F152AF71E}">
      <dsp:nvSpPr>
        <dsp:cNvPr id="0" name=""/>
        <dsp:cNvSpPr/>
      </dsp:nvSpPr>
      <dsp:spPr>
        <a:xfrm>
          <a:off x="8593845"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8614090" y="796341"/>
        <a:ext cx="1254779" cy="6507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8562634"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TPG</a:t>
          </a:r>
        </a:p>
      </dsp:txBody>
      <dsp:txXfrm>
        <a:off x="8593845" y="279552"/>
        <a:ext cx="1295269" cy="496544"/>
      </dsp:txXfrm>
    </dsp:sp>
    <dsp:sp modelId="{418F7CB3-15AA-43F6-BEC6-DB45EF23BC0F}">
      <dsp:nvSpPr>
        <dsp:cNvPr id="0" name=""/>
        <dsp:cNvSpPr/>
      </dsp:nvSpPr>
      <dsp:spPr>
        <a:xfrm>
          <a:off x="8328549"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8348794" y="796341"/>
        <a:ext cx="1254779" cy="650710"/>
      </dsp:txXfrm>
    </dsp:sp>
    <dsp:sp modelId="{C393011D-4415-41F1-888A-1A125170B8AE}">
      <dsp:nvSpPr>
        <dsp:cNvPr id="0" name=""/>
        <dsp:cNvSpPr/>
      </dsp:nvSpPr>
      <dsp:spPr>
        <a:xfrm rot="10800000">
          <a:off x="7955328"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8052073" y="431079"/>
        <a:ext cx="319534" cy="193490"/>
      </dsp:txXfrm>
    </dsp:sp>
    <dsp:sp modelId="{55FF06EE-87FF-4B31-986F-BA3368ECF31F}">
      <dsp:nvSpPr>
        <dsp:cNvPr id="0" name=""/>
        <dsp:cNvSpPr/>
      </dsp:nvSpPr>
      <dsp:spPr>
        <a:xfrm>
          <a:off x="6481932"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India’s Nuclear Test</a:t>
          </a:r>
        </a:p>
      </dsp:txBody>
      <dsp:txXfrm>
        <a:off x="6513143" y="279552"/>
        <a:ext cx="1295269" cy="496544"/>
      </dsp:txXfrm>
    </dsp:sp>
    <dsp:sp modelId="{65CB6E7D-476D-4741-A291-2490790FF682}">
      <dsp:nvSpPr>
        <dsp:cNvPr id="0" name=""/>
        <dsp:cNvSpPr/>
      </dsp:nvSpPr>
      <dsp:spPr>
        <a:xfrm>
          <a:off x="6247847"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1974</a:t>
          </a:r>
        </a:p>
      </dsp:txBody>
      <dsp:txXfrm>
        <a:off x="6268092" y="796341"/>
        <a:ext cx="1254779" cy="650710"/>
      </dsp:txXfrm>
    </dsp:sp>
    <dsp:sp modelId="{C4F362BE-3762-4534-8A0E-D3D1998BCC03}">
      <dsp:nvSpPr>
        <dsp:cNvPr id="0" name=""/>
        <dsp:cNvSpPr/>
      </dsp:nvSpPr>
      <dsp:spPr>
        <a:xfrm rot="10800000">
          <a:off x="5900506"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5997251" y="431079"/>
        <a:ext cx="319534" cy="193490"/>
      </dsp:txXfrm>
    </dsp:sp>
    <dsp:sp modelId="{1B1B9E6D-08D7-485F-9720-42A53C856D7B}">
      <dsp:nvSpPr>
        <dsp:cNvPr id="0" name=""/>
        <dsp:cNvSpPr/>
      </dsp:nvSpPr>
      <dsp:spPr>
        <a:xfrm>
          <a:off x="4401230"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A Q Khan</a:t>
          </a:r>
        </a:p>
      </dsp:txBody>
      <dsp:txXfrm>
        <a:off x="4432441" y="279552"/>
        <a:ext cx="1295269" cy="496544"/>
      </dsp:txXfrm>
    </dsp:sp>
    <dsp:sp modelId="{0B5374FD-967D-4F04-B7BD-C26147E14EDC}">
      <dsp:nvSpPr>
        <dsp:cNvPr id="0" name=""/>
        <dsp:cNvSpPr/>
      </dsp:nvSpPr>
      <dsp:spPr>
        <a:xfrm>
          <a:off x="4167145"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1974</a:t>
          </a:r>
        </a:p>
      </dsp:txBody>
      <dsp:txXfrm>
        <a:off x="4187390" y="796341"/>
        <a:ext cx="1254779" cy="650710"/>
      </dsp:txXfrm>
    </dsp:sp>
    <dsp:sp modelId="{7CA8891A-6048-42C3-ADE4-B6B67F2709CB}">
      <dsp:nvSpPr>
        <dsp:cNvPr id="0" name=""/>
        <dsp:cNvSpPr/>
      </dsp:nvSpPr>
      <dsp:spPr>
        <a:xfrm rot="10800000">
          <a:off x="3819803"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916548" y="431079"/>
        <a:ext cx="319534" cy="193490"/>
      </dsp:txXfrm>
    </dsp:sp>
    <dsp:sp modelId="{B5A57867-F9EE-4E2A-AEF1-80B02EE00F36}">
      <dsp:nvSpPr>
        <dsp:cNvPr id="0" name=""/>
        <dsp:cNvSpPr/>
      </dsp:nvSpPr>
      <dsp:spPr>
        <a:xfrm>
          <a:off x="2320527"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First Cold Test</a:t>
          </a:r>
        </a:p>
      </dsp:txBody>
      <dsp:txXfrm>
        <a:off x="2351739" y="279552"/>
        <a:ext cx="1295269" cy="496544"/>
      </dsp:txXfrm>
    </dsp:sp>
    <dsp:sp modelId="{ED2C96B4-C502-420D-88F3-E05533C51BDA}">
      <dsp:nvSpPr>
        <dsp:cNvPr id="0" name=""/>
        <dsp:cNvSpPr/>
      </dsp:nvSpPr>
      <dsp:spPr>
        <a:xfrm>
          <a:off x="2086442"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1983</a:t>
          </a:r>
        </a:p>
      </dsp:txBody>
      <dsp:txXfrm>
        <a:off x="2106687" y="796341"/>
        <a:ext cx="1254779" cy="650710"/>
      </dsp:txXfrm>
    </dsp:sp>
    <dsp:sp modelId="{044E6B7F-5C08-4935-9FCE-4294B66479F2}">
      <dsp:nvSpPr>
        <dsp:cNvPr id="0" name=""/>
        <dsp:cNvSpPr/>
      </dsp:nvSpPr>
      <dsp:spPr>
        <a:xfrm rot="10800000">
          <a:off x="1739101"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1835846" y="431079"/>
        <a:ext cx="319534" cy="193490"/>
      </dsp:txXfrm>
    </dsp:sp>
    <dsp:sp modelId="{9E07688E-BC1E-43CC-AC94-E5A65A75EE87}">
      <dsp:nvSpPr>
        <dsp:cNvPr id="0" name=""/>
        <dsp:cNvSpPr/>
      </dsp:nvSpPr>
      <dsp:spPr>
        <a:xfrm>
          <a:off x="239825"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err="1"/>
            <a:t>Youm</a:t>
          </a:r>
          <a:r>
            <a:rPr lang="en-US" sz="1200" kern="1200" dirty="0"/>
            <a:t>-e-</a:t>
          </a:r>
          <a:r>
            <a:rPr lang="en-US" sz="1200" kern="1200" dirty="0" err="1"/>
            <a:t>Takbeer</a:t>
          </a:r>
          <a:endParaRPr lang="en-US" sz="1200" kern="1200" dirty="0"/>
        </a:p>
      </dsp:txBody>
      <dsp:txXfrm>
        <a:off x="271036" y="279552"/>
        <a:ext cx="1295269" cy="496544"/>
      </dsp:txXfrm>
    </dsp:sp>
    <dsp:sp modelId="{6DDA0C79-5CB9-4C02-A045-9E1C45092CE7}">
      <dsp:nvSpPr>
        <dsp:cNvPr id="0" name=""/>
        <dsp:cNvSpPr/>
      </dsp:nvSpPr>
      <dsp:spPr>
        <a:xfrm>
          <a:off x="5740"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28</a:t>
          </a:r>
          <a:r>
            <a:rPr lang="en-US" sz="1200" kern="1200" baseline="30000" dirty="0"/>
            <a:t>th</a:t>
          </a:r>
          <a:r>
            <a:rPr lang="en-US" sz="1200" kern="1200" dirty="0"/>
            <a:t> May 1998</a:t>
          </a:r>
        </a:p>
      </dsp:txBody>
      <dsp:txXfrm>
        <a:off x="25985" y="796341"/>
        <a:ext cx="1254779" cy="6507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86650-CB4D-4336-9DD6-7CC9E00186AC}">
      <dsp:nvSpPr>
        <dsp:cNvPr id="0" name=""/>
        <dsp:cNvSpPr/>
      </dsp:nvSpPr>
      <dsp:spPr>
        <a:xfrm>
          <a:off x="2705100" y="0"/>
          <a:ext cx="4572000" cy="45720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4DAAA3-DDA2-4ADD-82E2-88F026FD930B}">
      <dsp:nvSpPr>
        <dsp:cNvPr id="0" name=""/>
        <dsp:cNvSpPr/>
      </dsp:nvSpPr>
      <dsp:spPr>
        <a:xfrm>
          <a:off x="313944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NCA</a:t>
          </a:r>
          <a:br>
            <a:rPr lang="en-US" sz="1100" kern="1200" dirty="0"/>
          </a:br>
          <a:r>
            <a:rPr lang="en-US" sz="1100" kern="1200" dirty="0"/>
            <a:t>Apex committee with PM as chairman, oversees the whole regime</a:t>
          </a:r>
        </a:p>
      </dsp:txBody>
      <dsp:txXfrm>
        <a:off x="3226483" y="521383"/>
        <a:ext cx="1608994" cy="1608994"/>
      </dsp:txXfrm>
    </dsp:sp>
    <dsp:sp modelId="{E7864915-9E93-418A-8A1D-04DB87953E4B}">
      <dsp:nvSpPr>
        <dsp:cNvPr id="0" name=""/>
        <dsp:cNvSpPr/>
      </dsp:nvSpPr>
      <dsp:spPr>
        <a:xfrm>
          <a:off x="505968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PAEC</a:t>
          </a:r>
          <a:br>
            <a:rPr lang="en-US" sz="1100" b="1" u="sng" kern="1200" dirty="0"/>
          </a:br>
          <a:r>
            <a:rPr lang="en-US" sz="1100" b="0" u="none" kern="1200" dirty="0"/>
            <a:t>Operator of Nuclear facilities and research and development of nuclear weapons</a:t>
          </a:r>
        </a:p>
      </dsp:txBody>
      <dsp:txXfrm>
        <a:off x="5146723" y="521383"/>
        <a:ext cx="1608994" cy="1608994"/>
      </dsp:txXfrm>
    </dsp:sp>
    <dsp:sp modelId="{F813AF7B-CB35-4583-A96A-820DEFF3CD6B}">
      <dsp:nvSpPr>
        <dsp:cNvPr id="0" name=""/>
        <dsp:cNvSpPr/>
      </dsp:nvSpPr>
      <dsp:spPr>
        <a:xfrm>
          <a:off x="313944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PNRA</a:t>
          </a:r>
          <a:br>
            <a:rPr lang="en-US" sz="1100" b="1" u="sng" kern="1200" dirty="0"/>
          </a:br>
          <a:r>
            <a:rPr lang="en-US" sz="1100" b="1" u="sng" kern="1200" dirty="0"/>
            <a:t>R</a:t>
          </a:r>
          <a:r>
            <a:rPr lang="en-US" sz="1100" b="0" i="0" kern="1200" dirty="0"/>
            <a:t>egulation of</a:t>
          </a:r>
          <a:br>
            <a:rPr lang="en-US" sz="1100" b="0" i="0" kern="1200" dirty="0"/>
          </a:br>
          <a:r>
            <a:rPr lang="en-US" sz="1100" b="0" i="0" kern="1200" dirty="0"/>
            <a:t>nuclear safety, physical protection, radiation protection, transport</a:t>
          </a:r>
          <a:br>
            <a:rPr lang="en-US" sz="1100" b="0" i="0" kern="1200" dirty="0"/>
          </a:br>
          <a:r>
            <a:rPr lang="en-US" sz="1100" b="0" i="0" kern="1200" dirty="0"/>
            <a:t>and waste safety in Pakistan</a:t>
          </a:r>
          <a:br>
            <a:rPr lang="en-US" sz="1100" kern="1200" dirty="0"/>
          </a:br>
          <a:endParaRPr lang="en-US" sz="1100" b="1" u="sng" kern="1200" dirty="0"/>
        </a:p>
      </dsp:txBody>
      <dsp:txXfrm>
        <a:off x="3226483" y="2441623"/>
        <a:ext cx="1608994" cy="1608994"/>
      </dsp:txXfrm>
    </dsp:sp>
    <dsp:sp modelId="{F8504D67-1A86-46F3-AD47-D660CAAC4EAC}">
      <dsp:nvSpPr>
        <dsp:cNvPr id="0" name=""/>
        <dsp:cNvSpPr/>
      </dsp:nvSpPr>
      <dsp:spPr>
        <a:xfrm>
          <a:off x="505968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SECDIV</a:t>
          </a:r>
          <a:br>
            <a:rPr lang="en-US" sz="1100" b="1" u="sng" kern="1200" dirty="0"/>
          </a:br>
          <a:r>
            <a:rPr lang="en-US" sz="1100" b="0" u="none" kern="1200" dirty="0"/>
            <a:t>A part of </a:t>
          </a:r>
          <a:r>
            <a:rPr lang="en-US" sz="1100" b="0" u="none" kern="1200" dirty="0" err="1"/>
            <a:t>MoFA</a:t>
          </a:r>
          <a:r>
            <a:rPr lang="en-US" sz="1100" b="0" u="none" kern="1200" dirty="0"/>
            <a:t> </a:t>
          </a:r>
          <a:r>
            <a:rPr lang="en-US" sz="1100" b="0" i="0" kern="1200" dirty="0"/>
            <a:t>to administer export controls in accordance with NSG, Australia Group, Missile Control Regime</a:t>
          </a:r>
          <a:br>
            <a:rPr lang="en-US" sz="1100" kern="1200" dirty="0"/>
          </a:br>
          <a:endParaRPr lang="en-US" sz="1100" b="1" u="sng" kern="1200" dirty="0"/>
        </a:p>
      </dsp:txBody>
      <dsp:txXfrm>
        <a:off x="5146723" y="2441623"/>
        <a:ext cx="1608994" cy="160899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9/8/2025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9/8/2025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Nuclear_Engineer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n.wikipedia.org/wiki/Pakistan_Atomic_Energy_Commiss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Radiological Dispersal Device (RDD) is commonly known as a </a:t>
            </a:r>
            <a:r>
              <a:rPr lang="en-US" b="1" dirty="0"/>
              <a:t>“dirty bomb”</a:t>
            </a:r>
            <a:r>
              <a:rPr lang="en-US" dirty="0"/>
              <a:t>—is a weapon that </a:t>
            </a:r>
            <a:r>
              <a:rPr lang="en-US" b="1" dirty="0"/>
              <a:t>uses conventional explosives to spread radioactive material</a:t>
            </a:r>
            <a:r>
              <a:rPr lang="en-US" dirty="0"/>
              <a:t>, not to cause a nuclear explosion but to </a:t>
            </a:r>
            <a:r>
              <a:rPr lang="en-US" b="1" dirty="0"/>
              <a:t>contaminate an area</a:t>
            </a:r>
            <a:r>
              <a:rPr lang="en-US" dirty="0"/>
              <a:t>, cause panic, and disrupt life.</a:t>
            </a:r>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Treaty on the Prohibition of Nuclear Weapons</a:t>
            </a:r>
            <a:r>
              <a:rPr lang="en-US" dirty="0"/>
              <a:t>.</a:t>
            </a:r>
          </a:p>
          <a:p>
            <a:pPr marL="171450" indent="-171450">
              <a:buFont typeface="Arial" panose="020B0604020202020204" pitchFamily="34" charset="0"/>
              <a:buChar char="•"/>
            </a:pPr>
            <a:r>
              <a:rPr lang="en-US" dirty="0"/>
              <a:t>https://www.icanw.org/Pakistan</a:t>
            </a:r>
          </a:p>
          <a:p>
            <a:pPr marL="171450" indent="-171450">
              <a:buFont typeface="Arial" panose="020B0604020202020204" pitchFamily="34" charset="0"/>
              <a:buChar char="•"/>
            </a:pPr>
            <a:r>
              <a:rPr lang="en-US" dirty="0"/>
              <a:t>ICAN : </a:t>
            </a:r>
            <a:r>
              <a:rPr lang="en-US" b="1" dirty="0"/>
              <a:t>International Campaign to Abolish Nuclear Weapons</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1867536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False Flag Operations</a:t>
            </a:r>
          </a:p>
          <a:p>
            <a:r>
              <a:rPr lang="en-US" dirty="0"/>
              <a:t>A covert operation where one country, group, or actor carries out an attack or action but makes it appear as if another party is responsible.</a:t>
            </a:r>
          </a:p>
        </p:txBody>
      </p:sp>
      <p:sp>
        <p:nvSpPr>
          <p:cNvPr id="4" name="Slide Number Placeholder 3"/>
          <p:cNvSpPr>
            <a:spLocks noGrp="1"/>
          </p:cNvSpPr>
          <p:nvPr>
            <p:ph type="sldNum" sz="quarter" idx="5"/>
          </p:nvPr>
        </p:nvSpPr>
        <p:spPr/>
        <p:txBody>
          <a:bodyPr/>
          <a:lstStyle/>
          <a:p>
            <a:fld id="{0A3C37BE-C303-496D-B5CD-85F2937540FC}" type="slidenum">
              <a:rPr lang="en-US" smtClean="0"/>
              <a:t>17</a:t>
            </a:fld>
            <a:endParaRPr lang="en-US"/>
          </a:p>
        </p:txBody>
      </p:sp>
    </p:spTree>
    <p:extLst>
      <p:ext uri="{BB962C8B-B14F-4D97-AF65-F5344CB8AC3E}">
        <p14:creationId xmlns:p14="http://schemas.microsoft.com/office/powerpoint/2010/main" val="718719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small but credible nuclear arsenal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full-spectrum deterrence: Includes a </a:t>
            </a:r>
            <a:r>
              <a:rPr lang="en-US" b="1" dirty="0"/>
              <a:t>range of nuclear capabilities</a:t>
            </a:r>
            <a:r>
              <a:rPr lang="en-US" dirty="0"/>
              <a:t>, including: Tactical nuclear weapons (e.g., Nasr missile), Strategic and sub-strategic delivery systems</a:t>
            </a:r>
          </a:p>
          <a:p>
            <a:pPr>
              <a:buFont typeface="Arial" panose="020B0604020202020204" pitchFamily="34" charset="0"/>
              <a:buChar char="•"/>
            </a:pPr>
            <a:r>
              <a:rPr lang="en-US" dirty="0"/>
              <a:t>Sea-based deterrence (second-strike capability)</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18</a:t>
            </a:fld>
            <a:endParaRPr lang="en-US"/>
          </a:p>
        </p:txBody>
      </p:sp>
    </p:spTree>
    <p:extLst>
      <p:ext uri="{BB962C8B-B14F-4D97-AF65-F5344CB8AC3E}">
        <p14:creationId xmlns:p14="http://schemas.microsoft.com/office/powerpoint/2010/main" val="394141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Tactical : short range</a:t>
            </a:r>
          </a:p>
          <a:p>
            <a:r>
              <a:rPr lang="en-US" dirty="0"/>
              <a:t>Pak and China Nuclear agreement: </a:t>
            </a:r>
            <a:r>
              <a:rPr lang="en-US" b="1" dirty="0"/>
              <a:t>Agreement for Cooperation in Peaceful Uses of Nuclear Energy 2009, CHASNUPP-1 and 2</a:t>
            </a:r>
            <a:r>
              <a:rPr lang="en-US" dirty="0"/>
              <a:t> (Chashma Nuclear Power Plants) – earlier projects.</a:t>
            </a:r>
          </a:p>
          <a:p>
            <a:r>
              <a:rPr lang="en-US" b="1" dirty="0"/>
              <a:t>CHASNUPP-3 and 4</a:t>
            </a:r>
            <a:r>
              <a:rPr lang="en-US" dirty="0"/>
              <a:t> – developed under the 2009 agreement.</a:t>
            </a:r>
          </a:p>
          <a:p>
            <a:r>
              <a:rPr lang="en-US" dirty="0"/>
              <a:t>Later expanded to include </a:t>
            </a:r>
            <a:r>
              <a:rPr lang="en-US" b="1" dirty="0"/>
              <a:t>Karachi Nuclear Power Plants</a:t>
            </a:r>
            <a:r>
              <a:rPr lang="en-US" dirty="0"/>
              <a:t> (K-2 and K-3)</a:t>
            </a:r>
          </a:p>
          <a:p>
            <a:r>
              <a:rPr lang="en-US" dirty="0"/>
              <a:t>Babur III Submarine </a:t>
            </a:r>
            <a:r>
              <a:rPr lang="en-US"/>
              <a:t>Launched Cruise Missile</a:t>
            </a:r>
            <a:endParaRPr lang="en-US" dirty="0"/>
          </a:p>
          <a:p>
            <a:endParaRPr lang="en-US" dirty="0"/>
          </a:p>
          <a:p>
            <a:endParaRPr lang="en-US" dirty="0"/>
          </a:p>
          <a:p>
            <a:endParaRPr lang="en-US" b="1" dirty="0"/>
          </a:p>
        </p:txBody>
      </p:sp>
      <p:sp>
        <p:nvSpPr>
          <p:cNvPr id="4" name="Slide Number Placeholder 3"/>
          <p:cNvSpPr>
            <a:spLocks noGrp="1"/>
          </p:cNvSpPr>
          <p:nvPr>
            <p:ph type="sldNum" sz="quarter" idx="5"/>
          </p:nvPr>
        </p:nvSpPr>
        <p:spPr/>
        <p:txBody>
          <a:bodyPr/>
          <a:lstStyle/>
          <a:p>
            <a:fld id="{0A3C37BE-C303-496D-B5CD-85F2937540FC}" type="slidenum">
              <a:rPr lang="en-US" smtClean="0"/>
              <a:t>19</a:t>
            </a:fld>
            <a:endParaRPr lang="en-US"/>
          </a:p>
        </p:txBody>
      </p:sp>
    </p:spTree>
    <p:extLst>
      <p:ext uri="{BB962C8B-B14F-4D97-AF65-F5344CB8AC3E}">
        <p14:creationId xmlns:p14="http://schemas.microsoft.com/office/powerpoint/2010/main" val="1693115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20</a:t>
            </a:fld>
            <a:endParaRPr lang="en-US"/>
          </a:p>
        </p:txBody>
      </p:sp>
    </p:spTree>
    <p:extLst>
      <p:ext uri="{BB962C8B-B14F-4D97-AF65-F5344CB8AC3E}">
        <p14:creationId xmlns:p14="http://schemas.microsoft.com/office/powerpoint/2010/main" val="3012972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MIRV – Multiple Independently targetable Reentry Vehicles: </a:t>
            </a:r>
            <a:r>
              <a:rPr lang="en-US" b="1" dirty="0"/>
              <a:t>MIRV</a:t>
            </a:r>
            <a:r>
              <a:rPr lang="en-US" dirty="0"/>
              <a:t> is a type of ballistic missile payload that carries </a:t>
            </a:r>
            <a:r>
              <a:rPr lang="en-US" b="1" dirty="0"/>
              <a:t>multiple nuclear warheads</a:t>
            </a:r>
            <a:r>
              <a:rPr lang="en-US" dirty="0"/>
              <a:t>, each capable of being directed to a </a:t>
            </a:r>
            <a:r>
              <a:rPr lang="en-US" b="1" dirty="0"/>
              <a:t>different target</a:t>
            </a:r>
            <a:r>
              <a:rPr lang="en-US" dirty="0"/>
              <a:t> independently during reentry.</a:t>
            </a:r>
          </a:p>
          <a:p>
            <a:r>
              <a:rPr lang="en-US" dirty="0"/>
              <a:t>A </a:t>
            </a:r>
            <a:r>
              <a:rPr lang="en-US" b="1" dirty="0"/>
              <a:t>cruise missile</a:t>
            </a:r>
            <a:r>
              <a:rPr lang="en-US" dirty="0"/>
              <a:t> is a </a:t>
            </a:r>
            <a:r>
              <a:rPr lang="en-US" b="1" dirty="0"/>
              <a:t>guided missile</a:t>
            </a:r>
            <a:r>
              <a:rPr lang="en-US" dirty="0"/>
              <a:t> that flies </a:t>
            </a:r>
            <a:r>
              <a:rPr lang="en-US" b="1" dirty="0"/>
              <a:t>low and fast</a:t>
            </a:r>
            <a:r>
              <a:rPr lang="en-US" dirty="0"/>
              <a:t> to hit a specific target accurately.</a:t>
            </a:r>
          </a:p>
        </p:txBody>
      </p:sp>
      <p:sp>
        <p:nvSpPr>
          <p:cNvPr id="4" name="Slide Number Placeholder 3"/>
          <p:cNvSpPr>
            <a:spLocks noGrp="1"/>
          </p:cNvSpPr>
          <p:nvPr>
            <p:ph type="sldNum" sz="quarter" idx="5"/>
          </p:nvPr>
        </p:nvSpPr>
        <p:spPr/>
        <p:txBody>
          <a:bodyPr/>
          <a:lstStyle/>
          <a:p>
            <a:fld id="{0A3C37BE-C303-496D-B5CD-85F2937540FC}" type="slidenum">
              <a:rPr lang="en-US" smtClean="0"/>
              <a:t>22</a:t>
            </a:fld>
            <a:endParaRPr lang="en-US"/>
          </a:p>
        </p:txBody>
      </p:sp>
    </p:spTree>
    <p:extLst>
      <p:ext uri="{BB962C8B-B14F-4D97-AF65-F5344CB8AC3E}">
        <p14:creationId xmlns:p14="http://schemas.microsoft.com/office/powerpoint/2010/main" val="368544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Hotline communication: A </a:t>
            </a:r>
            <a:r>
              <a:rPr lang="en-US" b="1" dirty="0"/>
              <a:t>hotline</a:t>
            </a:r>
            <a:r>
              <a:rPr lang="en-US" dirty="0"/>
              <a:t> is a </a:t>
            </a:r>
            <a:r>
              <a:rPr lang="en-US" b="1" dirty="0"/>
              <a:t>direct, secure, and real-time communication channel</a:t>
            </a:r>
            <a:r>
              <a:rPr lang="en-US" dirty="0"/>
              <a:t> between the top military or political leaderships of two countries.</a:t>
            </a:r>
          </a:p>
          <a:p>
            <a:pPr>
              <a:buNone/>
            </a:pPr>
            <a:r>
              <a:rPr lang="en-US" b="1" dirty="0"/>
              <a:t>CBMs</a:t>
            </a:r>
            <a:r>
              <a:rPr lang="en-US" dirty="0"/>
              <a:t>: Prior notification of missile tests, Annual exchange of nuclear facility lists,  Border troop transparency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Promote Track-II diplomacy</a:t>
            </a:r>
            <a:r>
              <a:rPr lang="en-US" dirty="0"/>
              <a:t> :Track-II diplomacy refers to </a:t>
            </a:r>
            <a:r>
              <a:rPr lang="en-US" b="1" dirty="0"/>
              <a:t>informal, non-governmental dialogue</a:t>
            </a:r>
            <a:r>
              <a:rPr lang="en-US" dirty="0"/>
              <a:t> between influential individuals (e.g., retired officials, academics, think tank experts, journalists, and civil society members) from two countries to address </a:t>
            </a:r>
            <a:r>
              <a:rPr lang="en-US" b="1" dirty="0"/>
              <a:t>sensitive issues</a:t>
            </a:r>
            <a:r>
              <a:rPr lang="en-US" dirty="0"/>
              <a:t> that formal diplomacy (Track-I) struggles to resolve.</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23</a:t>
            </a:fld>
            <a:endParaRPr lang="en-US"/>
          </a:p>
        </p:txBody>
      </p:sp>
    </p:spTree>
    <p:extLst>
      <p:ext uri="{BB962C8B-B14F-4D97-AF65-F5344CB8AC3E}">
        <p14:creationId xmlns:p14="http://schemas.microsoft.com/office/powerpoint/2010/main" val="2262997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TPG :Technical Planning Group</a:t>
            </a:r>
          </a:p>
        </p:txBody>
      </p:sp>
      <p:sp>
        <p:nvSpPr>
          <p:cNvPr id="4" name="Slide Number Placeholder 3"/>
          <p:cNvSpPr>
            <a:spLocks noGrp="1"/>
          </p:cNvSpPr>
          <p:nvPr>
            <p:ph type="sldNum" sz="quarter" idx="5"/>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4196505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PARR1 :( Pakistan Atomic Research Reactor)]</a:t>
            </a:r>
          </a:p>
          <a:p>
            <a:r>
              <a:rPr lang="en-US" sz="1400" dirty="0">
                <a:latin typeface="Times New Roman" panose="02020603050405020304" pitchFamily="18" charset="0"/>
                <a:cs typeface="Times New Roman" panose="02020603050405020304" pitchFamily="18" charset="0"/>
              </a:rPr>
              <a:t>CANDU : </a:t>
            </a:r>
            <a:r>
              <a:rPr lang="en-US" sz="1400" b="0" i="0" dirty="0">
                <a:solidFill>
                  <a:srgbClr val="C3C6D6"/>
                </a:solidFill>
                <a:effectLst/>
                <a:latin typeface="Times New Roman" panose="02020603050405020304" pitchFamily="18" charset="0"/>
                <a:cs typeface="Times New Roman" panose="02020603050405020304" pitchFamily="18" charset="0"/>
              </a:rPr>
              <a:t>Canada Deuterium Uranium</a:t>
            </a:r>
          </a:p>
          <a:p>
            <a:r>
              <a:rPr lang="en-US" sz="1400" b="0" i="0" dirty="0">
                <a:solidFill>
                  <a:srgbClr val="EEF0FF"/>
                </a:solidFill>
                <a:effectLst/>
                <a:latin typeface="Times New Roman" panose="02020603050405020304" pitchFamily="18" charset="0"/>
                <a:cs typeface="Times New Roman" panose="02020603050405020304" pitchFamily="18" charset="0"/>
              </a:rPr>
              <a:t>KANUPP-I :</a:t>
            </a:r>
            <a:r>
              <a:rPr lang="en-US" sz="1400" dirty="0">
                <a:latin typeface="Times New Roman" panose="02020603050405020304" pitchFamily="18" charset="0"/>
                <a:cs typeface="Times New Roman" panose="02020603050405020304" pitchFamily="18" charset="0"/>
              </a:rPr>
              <a:t>Karachi Nuclear Power Plant Unit 1</a:t>
            </a:r>
          </a:p>
          <a:p>
            <a:r>
              <a:rPr lang="en-US" sz="1400" b="0" i="0" dirty="0">
                <a:solidFill>
                  <a:srgbClr val="C3C6D6"/>
                </a:solidFill>
                <a:effectLst/>
                <a:latin typeface="Times New Roman" panose="02020603050405020304" pitchFamily="18" charset="0"/>
                <a:cs typeface="Times New Roman" panose="02020603050405020304" pitchFamily="18" charset="0"/>
              </a:rPr>
              <a:t>Acc to International Campaign to Abolish Nuclear Weapons: In 2022, Pakistan spent an estimated US$1 billion to build and maintain its nuclear weapons.</a:t>
            </a: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1088438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Munir khan was a Pakistani </a:t>
            </a:r>
            <a:r>
              <a:rPr lang="en-US" sz="1200" b="0" i="0" u="none" strike="noStrike" kern="1200" dirty="0">
                <a:solidFill>
                  <a:schemeClr val="tx1"/>
                </a:solidFill>
                <a:effectLst/>
                <a:latin typeface="+mn-lt"/>
                <a:ea typeface="+mn-ea"/>
                <a:cs typeface="+mn-cs"/>
                <a:hlinkClick r:id="rId3" tooltip="Nuclear Engineering"/>
              </a:rPr>
              <a:t>nuclear engineer</a:t>
            </a:r>
            <a:r>
              <a:rPr lang="en-US" sz="1200" b="0" i="0" kern="1200" dirty="0">
                <a:solidFill>
                  <a:schemeClr val="tx1"/>
                </a:solidFill>
                <a:effectLst/>
                <a:latin typeface="+mn-lt"/>
                <a:ea typeface="+mn-ea"/>
                <a:cs typeface="+mn-cs"/>
              </a:rPr>
              <a:t> who is credited, among others, with being the "father of the atomic bomb program" of </a:t>
            </a:r>
            <a:r>
              <a:rPr lang="en-US" sz="1200" b="0" i="0" kern="1200" dirty="0" err="1">
                <a:solidFill>
                  <a:schemeClr val="tx1"/>
                </a:solidFill>
                <a:effectLst/>
                <a:latin typeface="+mn-lt"/>
                <a:ea typeface="+mn-ea"/>
                <a:cs typeface="+mn-cs"/>
              </a:rPr>
              <a:t>PakistanFrom</a:t>
            </a:r>
            <a:r>
              <a:rPr lang="en-US" sz="1200" b="0" i="0" kern="1200" dirty="0">
                <a:solidFill>
                  <a:schemeClr val="tx1"/>
                </a:solidFill>
                <a:effectLst/>
                <a:latin typeface="+mn-lt"/>
                <a:ea typeface="+mn-ea"/>
                <a:cs typeface="+mn-cs"/>
              </a:rPr>
              <a:t> 1972 to 1991, Khan served as the chairman of the </a:t>
            </a:r>
            <a:r>
              <a:rPr lang="en-US" sz="1200" b="0" i="0" u="none" strike="noStrike" kern="1200" dirty="0">
                <a:solidFill>
                  <a:schemeClr val="tx1"/>
                </a:solidFill>
                <a:effectLst/>
                <a:latin typeface="+mn-lt"/>
                <a:ea typeface="+mn-ea"/>
                <a:cs typeface="+mn-cs"/>
                <a:hlinkClick r:id="rId4" tooltip="Pakistan Atomic Energy Commission"/>
              </a:rPr>
              <a:t>Pakistan Atomic Energy Commission</a:t>
            </a:r>
            <a:r>
              <a:rPr lang="en-US" sz="1200" b="0" i="0" kern="1200" dirty="0">
                <a:solidFill>
                  <a:schemeClr val="tx1"/>
                </a:solidFill>
                <a:effectLst/>
                <a:latin typeface="+mn-lt"/>
                <a:ea typeface="+mn-ea"/>
                <a:cs typeface="+mn-cs"/>
              </a:rPr>
              <a:t> (PAEC)</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823852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CECEC"/>
                </a:solidFill>
                <a:effectLst/>
                <a:latin typeface="Google Sans"/>
              </a:rPr>
              <a:t>Pakistan Atomic Energy Commission (PAEC)</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2524676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EF0FF"/>
                </a:solidFill>
                <a:effectLst/>
                <a:latin typeface="Google Sans"/>
              </a:rPr>
              <a:t>IAEA:  International Atomic Energy Agency</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831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Legislative:</a:t>
            </a:r>
            <a:r>
              <a:rPr lang="en-US" baseline="0" dirty="0"/>
              <a:t> independent bodies with enough power</a:t>
            </a:r>
          </a:p>
          <a:p>
            <a:r>
              <a:rPr lang="en-US" baseline="0" dirty="0"/>
              <a:t>NCA: </a:t>
            </a:r>
            <a:r>
              <a:rPr lang="en-US" dirty="0"/>
              <a:t>Nuclear Command Authority (NCA) Act 2010,</a:t>
            </a:r>
            <a:r>
              <a:rPr lang="en-US" baseline="0" dirty="0"/>
              <a:t> act has a wide range of activities</a:t>
            </a:r>
          </a:p>
          <a:p>
            <a:r>
              <a:rPr lang="en-US" baseline="0" dirty="0"/>
              <a:t>PAEC: ordinance made PAEC a statutory body with requisite powers</a:t>
            </a:r>
          </a:p>
          <a:p>
            <a:r>
              <a:rPr lang="en-US" b="1" dirty="0"/>
              <a:t>PNRA: Pakistan Nuclear Regulatory Authority Ordinance 2001</a:t>
            </a:r>
            <a:r>
              <a:rPr lang="en-US" dirty="0"/>
              <a:t> was enacted to establish an independent regulatory body responsible for </a:t>
            </a:r>
            <a:r>
              <a:rPr lang="en-US" b="1" dirty="0"/>
              <a:t>ensuring the safe use of nuclear energy and radiation in Pakistan</a:t>
            </a:r>
            <a:r>
              <a:rPr lang="en-US" dirty="0"/>
              <a:t>.</a:t>
            </a:r>
          </a:p>
          <a:p>
            <a:r>
              <a:rPr lang="en-US" b="1" dirty="0"/>
              <a:t>Strategic Export Control (SEC) Act 2004</a:t>
            </a:r>
          </a:p>
          <a:p>
            <a:r>
              <a:rPr lang="en-US" dirty="0"/>
              <a:t>PCENS: Pakistan Centre of Excellence for Nuclear Security</a:t>
            </a:r>
          </a:p>
          <a:p>
            <a:r>
              <a:rPr lang="en-US" dirty="0"/>
              <a:t>NISAS: National Institute of Safety and Security is a specialized training and capacity-building institute under the </a:t>
            </a:r>
            <a:r>
              <a:rPr lang="en-US" b="1" dirty="0"/>
              <a:t>PNRA</a:t>
            </a:r>
            <a:r>
              <a:rPr lang="en-US" dirty="0"/>
              <a:t>.</a:t>
            </a:r>
          </a:p>
          <a:p>
            <a:r>
              <a:rPr lang="en-US" dirty="0"/>
              <a:t>PIEAS: Pakistan Institute of Engineering and Applied Sciences</a:t>
            </a:r>
            <a:br>
              <a:rPr lang="en-US" dirty="0"/>
            </a:br>
            <a:r>
              <a:rPr lang="en-US" dirty="0"/>
              <a:t> MPC&amp;A: Material</a:t>
            </a:r>
            <a:r>
              <a:rPr lang="en-US" baseline="0" dirty="0"/>
              <a:t> Protection, Control, and Accounting </a:t>
            </a:r>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3568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2646758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NCA PRP</a:t>
            </a:r>
          </a:p>
          <a:p>
            <a:r>
              <a:rPr lang="en-US" dirty="0"/>
              <a:t>Nuclear Suppliers Group (NSG): For nuclear materials, Nuclear exports &amp;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Australia Group: Voluntary, consensus-based group. Controls the export of dual-use chemicals, biological agents, and related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Missile Control Regime: C</a:t>
            </a:r>
            <a:r>
              <a:rPr lang="en-US" dirty="0"/>
              <a:t>ontrolling the transfer of missile technology and related components.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35189169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9/8/2025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9/8/2025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9/8/2025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9/8/2025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9/8/2025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9/8/2025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9/8/2025</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nationbuilder.com/ican/pages/3785/attachments/original/1686495965/ICAN_Spending_Report_2023_sm.pdf?168649596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3_34EA307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search?sca_esv=e948bafec9f39f8c&amp;cs=1&amp;sxsrf=AE3TifOGcanzNqB8xEWOzj4hRVDu0lb0fQ%3A1753787554696&amp;q=Chagai-II&amp;sa=X&amp;ved=2ahUKEwj_krbh9-GOAxXVfKQEHQhgMAEQxccNegQIAxAB&amp;mstk=AUtExfCm_JtRV_zqBdbb8UmRfUo5l2fffT15W6zmgE8QZIpJBQq6h6nFxQAt24MzZHvZN9rc1vavdO9Jnxg93vB431KgL-pzm171WS7MkQK9EmiPnzLoUqwwPZ4y59yoaXdZGOwdJkEvjbtgXxVbnAIowpSp6jdhMbybFRL6flbV0I5USRE1w1AS8-E12GYFMdoHPO5fuvXIv0gywXU3hQ2Cx8wzulp3N7TAIEXpCtfpL3zwPj_VBSjTwTRgmp3Ry7xD-9RTBpGbLTNTSjn9MF5MhKQ1&amp;csui=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b="1" dirty="0"/>
              <a:t>By</a:t>
            </a:r>
            <a:r>
              <a:rPr lang="en-US" b="1" i="1"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Security</a:t>
            </a:r>
          </a:p>
        </p:txBody>
      </p:sp>
      <p:sp>
        <p:nvSpPr>
          <p:cNvPr id="3" name="Content Placeholder 2"/>
          <p:cNvSpPr>
            <a:spLocks noGrp="1"/>
          </p:cNvSpPr>
          <p:nvPr>
            <p:ph idx="1"/>
          </p:nvPr>
        </p:nvSpPr>
        <p:spPr/>
        <p:txBody>
          <a:bodyPr/>
          <a:lstStyle/>
          <a:p>
            <a:r>
              <a:rPr lang="en-US" dirty="0"/>
              <a:t>“Nuclear security is the prevention of, detection of, and response to, criminal or intentional unauthorized acts involving or directed at nuclear material, other radioactive material, associated facilities, or associated activities.”</a:t>
            </a:r>
          </a:p>
          <a:p>
            <a:r>
              <a:rPr lang="en-US" dirty="0"/>
              <a:t>The responsibility for nuclear security within a State rests entirely with the State, which has to ensure the security of nuclear material, other radioactive material, associated facilities, and activities under its jurisdiction.</a:t>
            </a:r>
          </a:p>
          <a:p>
            <a:r>
              <a:rPr lang="en-US" dirty="0"/>
              <a:t>The three pillars of Pakistan’s nuclear security are:</a:t>
            </a:r>
          </a:p>
          <a:p>
            <a:pPr marL="457200" indent="-457200">
              <a:buAutoNum type="arabicParenR"/>
            </a:pPr>
            <a:r>
              <a:rPr lang="en-US" dirty="0"/>
              <a:t>Legislative and Regulatory</a:t>
            </a:r>
          </a:p>
          <a:p>
            <a:pPr marL="457200" indent="-457200">
              <a:buAutoNum type="arabicParenR"/>
            </a:pPr>
            <a:r>
              <a:rPr lang="en-US" dirty="0"/>
              <a:t>Institutions and Organizations</a:t>
            </a:r>
          </a:p>
          <a:p>
            <a:pPr marL="457200" indent="-457200">
              <a:buAutoNum type="arabicParenR"/>
            </a:pPr>
            <a:r>
              <a:rPr lang="en-US" dirty="0"/>
              <a:t>Systems and Measures</a:t>
            </a:r>
            <a:br>
              <a:rPr lang="en-US" dirty="0"/>
            </a:br>
            <a:endParaRPr lang="en-US" dirty="0"/>
          </a:p>
        </p:txBody>
      </p:sp>
    </p:spTree>
    <p:extLst>
      <p:ext uri="{BB962C8B-B14F-4D97-AF65-F5344CB8AC3E}">
        <p14:creationId xmlns:p14="http://schemas.microsoft.com/office/powerpoint/2010/main" val="1842802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a:t>
            </a:r>
          </a:p>
        </p:txBody>
      </p:sp>
      <p:pic>
        <p:nvPicPr>
          <p:cNvPr id="4" name="Content Placeholder 3"/>
          <p:cNvPicPr>
            <a:picLocks noGrp="1" noChangeAspect="1"/>
          </p:cNvPicPr>
          <p:nvPr>
            <p:ph idx="1"/>
          </p:nvPr>
        </p:nvPicPr>
        <p:blipFill>
          <a:blip r:embed="rId3"/>
          <a:stretch>
            <a:fillRect/>
          </a:stretch>
        </p:blipFill>
        <p:spPr>
          <a:xfrm>
            <a:off x="2317102" y="1600200"/>
            <a:ext cx="7557796" cy="4572000"/>
          </a:xfrm>
          <a:prstGeom prst="rect">
            <a:avLst/>
          </a:prstGeom>
        </p:spPr>
      </p:pic>
    </p:spTree>
    <p:extLst>
      <p:ext uri="{BB962C8B-B14F-4D97-AF65-F5344CB8AC3E}">
        <p14:creationId xmlns:p14="http://schemas.microsoft.com/office/powerpoint/2010/main" val="136360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Salient Features - Strategic Export Control Act</a:t>
            </a:r>
          </a:p>
        </p:txBody>
      </p:sp>
      <p:sp>
        <p:nvSpPr>
          <p:cNvPr id="3" name="Content Placeholder 2"/>
          <p:cNvSpPr>
            <a:spLocks noGrp="1"/>
          </p:cNvSpPr>
          <p:nvPr>
            <p:ph idx="1"/>
          </p:nvPr>
        </p:nvSpPr>
        <p:spPr/>
        <p:txBody>
          <a:bodyPr>
            <a:normAutofit fontScale="92500" lnSpcReduction="10000"/>
          </a:bodyPr>
          <a:lstStyle/>
          <a:p>
            <a:r>
              <a:rPr lang="en-US" dirty="0"/>
              <a:t>Controls over export, re-export, trans-shipment and transit of goods, technologies, material, and equipment covered under the National Control List.</a:t>
            </a:r>
          </a:p>
          <a:p>
            <a:r>
              <a:rPr lang="en-US" dirty="0"/>
              <a:t>Wide jurisdiction (also includes Pakistanis visiting or working abroad).</a:t>
            </a:r>
          </a:p>
          <a:p>
            <a:r>
              <a:rPr lang="en-US" dirty="0"/>
              <a:t>Provide for an authority to administer rules and regulations framed under this legislation. Also provides for the establishment of an Oversight Board to monitor the implementation of this legislation (SECDIV).</a:t>
            </a:r>
          </a:p>
          <a:p>
            <a:r>
              <a:rPr lang="en-US" dirty="0"/>
              <a:t>Prohibition on diversion of controlled goods and technologies to unauthorized use.</a:t>
            </a:r>
          </a:p>
          <a:p>
            <a:r>
              <a:rPr lang="en-US" dirty="0"/>
              <a:t>Control over transfer of technology by any means.</a:t>
            </a:r>
          </a:p>
          <a:p>
            <a:r>
              <a:rPr lang="en-US" dirty="0"/>
              <a:t>Control lists and catch-all provisions.</a:t>
            </a:r>
          </a:p>
          <a:p>
            <a:r>
              <a:rPr lang="en-US" dirty="0"/>
              <a:t>Licensing and record keeping provisions.</a:t>
            </a:r>
          </a:p>
          <a:p>
            <a:r>
              <a:rPr lang="en-US" dirty="0"/>
              <a:t>Penal provisions: Up to 14 years imprisonment and Rupees 5 million fine or both, and on conviction, confiscation of the offender’s property and assets.</a:t>
            </a:r>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 - Institutions and Organizations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3914961"/>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05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IAEA Global Concerns</a:t>
            </a:r>
          </a:p>
        </p:txBody>
      </p:sp>
      <p:sp>
        <p:nvSpPr>
          <p:cNvPr id="3" name="Content Placeholder 2"/>
          <p:cNvSpPr>
            <a:spLocks noGrp="1"/>
          </p:cNvSpPr>
          <p:nvPr>
            <p:ph idx="1"/>
          </p:nvPr>
        </p:nvSpPr>
        <p:spPr/>
        <p:txBody>
          <a:bodyPr/>
          <a:lstStyle/>
          <a:p>
            <a:r>
              <a:rPr lang="en-US" dirty="0"/>
              <a:t>Theft of nuclear weapons</a:t>
            </a:r>
          </a:p>
          <a:p>
            <a:r>
              <a:rPr lang="en-US" dirty="0"/>
              <a:t>Theft of material to make an improvised nuclear explosive</a:t>
            </a:r>
          </a:p>
          <a:p>
            <a:r>
              <a:rPr lang="en-US" dirty="0"/>
              <a:t>Theft of other radioactive material for an RDD</a:t>
            </a:r>
          </a:p>
          <a:p>
            <a:r>
              <a:rPr lang="en-US" dirty="0"/>
              <a:t>Sabotage of a facility or transport</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 specific concerns</a:t>
            </a:r>
          </a:p>
        </p:txBody>
      </p:sp>
      <p:sp>
        <p:nvSpPr>
          <p:cNvPr id="3" name="Content Placeholder 2"/>
          <p:cNvSpPr>
            <a:spLocks noGrp="1"/>
          </p:cNvSpPr>
          <p:nvPr>
            <p:ph idx="1"/>
          </p:nvPr>
        </p:nvSpPr>
        <p:spPr/>
        <p:txBody>
          <a:bodyPr/>
          <a:lstStyle/>
          <a:p>
            <a:r>
              <a:rPr lang="en-US" dirty="0"/>
              <a:t>Extremist government in power</a:t>
            </a:r>
          </a:p>
          <a:p>
            <a:r>
              <a:rPr lang="en-US" dirty="0"/>
              <a:t>Radical’s take over</a:t>
            </a:r>
          </a:p>
          <a:p>
            <a:r>
              <a:rPr lang="en-US" dirty="0"/>
              <a:t>Terrorist attack on nuclear installations </a:t>
            </a:r>
          </a:p>
          <a:p>
            <a:r>
              <a:rPr lang="en-US" dirty="0"/>
              <a:t>The insider dimensions</a:t>
            </a:r>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C826-E48B-A76C-86C7-7E99064DA080}"/>
              </a:ext>
            </a:extLst>
          </p:cNvPr>
          <p:cNvSpPr>
            <a:spLocks noGrp="1"/>
          </p:cNvSpPr>
          <p:nvPr>
            <p:ph type="title"/>
          </p:nvPr>
        </p:nvSpPr>
        <p:spPr/>
        <p:txBody>
          <a:bodyPr/>
          <a:lstStyle/>
          <a:p>
            <a:r>
              <a:rPr lang="en-US" dirty="0"/>
              <a:t>Propaganda against the Pakistan Nuclear Program</a:t>
            </a:r>
          </a:p>
        </p:txBody>
      </p:sp>
      <p:sp>
        <p:nvSpPr>
          <p:cNvPr id="3" name="Content Placeholder 2">
            <a:extLst>
              <a:ext uri="{FF2B5EF4-FFF2-40B4-BE49-F238E27FC236}">
                <a16:creationId xmlns:a16="http://schemas.microsoft.com/office/drawing/2014/main" id="{210F5681-CDD9-58EF-44CC-95E4C87EF719}"/>
              </a:ext>
            </a:extLst>
          </p:cNvPr>
          <p:cNvSpPr>
            <a:spLocks noGrp="1"/>
          </p:cNvSpPr>
          <p:nvPr>
            <p:ph idx="1"/>
          </p:nvPr>
        </p:nvSpPr>
        <p:spPr/>
        <p:txBody>
          <a:bodyPr/>
          <a:lstStyle/>
          <a:p>
            <a:r>
              <a:rPr lang="en-US" dirty="0"/>
              <a:t>Institute for Science and International Security (ISIS) assumption about enrichment of Uranium, construction of heavy water nuclear reactors, and plutonium reactor by Pak ( 1998, 2000, 2002,2006, 2007)</a:t>
            </a:r>
          </a:p>
          <a:p>
            <a:r>
              <a:rPr lang="en-US" dirty="0"/>
              <a:t>ISIS published 26 reports between 2009-2016 about Pak’s nuclear technology</a:t>
            </a:r>
          </a:p>
          <a:p>
            <a:r>
              <a:rPr lang="en-US" dirty="0"/>
              <a:t>The 9/11 episode and the Assassination of Benazir Bhutto further hit Pakistan’s image</a:t>
            </a:r>
          </a:p>
          <a:p>
            <a:r>
              <a:rPr lang="en-US" dirty="0"/>
              <a:t>Indian and Israeli allegations against Pakistan</a:t>
            </a:r>
          </a:p>
          <a:p>
            <a:r>
              <a:rPr lang="en-US" dirty="0"/>
              <a:t>ICAN 2022 report on Pak’s nuclear spending, i.e. </a:t>
            </a:r>
            <a:r>
              <a:rPr lang="en-US" dirty="0">
                <a:hlinkClick r:id="rId3"/>
              </a:rPr>
              <a:t>US $1 billion</a:t>
            </a:r>
            <a:r>
              <a:rPr lang="en-US" dirty="0"/>
              <a:t> and non-ratification of TPNW</a:t>
            </a:r>
          </a:p>
          <a:p>
            <a:pPr marL="0" indent="0">
              <a:buNone/>
            </a:pPr>
            <a:r>
              <a:rPr lang="en-US" dirty="0"/>
              <a:t> </a:t>
            </a:r>
          </a:p>
        </p:txBody>
      </p:sp>
    </p:spTree>
    <p:extLst>
      <p:ext uri="{BB962C8B-B14F-4D97-AF65-F5344CB8AC3E}">
        <p14:creationId xmlns:p14="http://schemas.microsoft.com/office/powerpoint/2010/main" val="387703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46255-134F-1E74-FA65-F616CF2FCAA0}"/>
              </a:ext>
            </a:extLst>
          </p:cNvPr>
          <p:cNvSpPr>
            <a:spLocks noGrp="1"/>
          </p:cNvSpPr>
          <p:nvPr>
            <p:ph type="title"/>
          </p:nvPr>
        </p:nvSpPr>
        <p:spPr/>
        <p:txBody>
          <a:bodyPr/>
          <a:lstStyle/>
          <a:p>
            <a:r>
              <a:rPr lang="en-US" dirty="0"/>
              <a:t>Key Terminologies and explanation</a:t>
            </a:r>
          </a:p>
        </p:txBody>
      </p:sp>
      <p:sp>
        <p:nvSpPr>
          <p:cNvPr id="3" name="Content Placeholder 2">
            <a:extLst>
              <a:ext uri="{FF2B5EF4-FFF2-40B4-BE49-F238E27FC236}">
                <a16:creationId xmlns:a16="http://schemas.microsoft.com/office/drawing/2014/main" id="{86F34CF7-F706-A2FE-9ECF-C525CD42E5F2}"/>
              </a:ext>
            </a:extLst>
          </p:cNvPr>
          <p:cNvSpPr>
            <a:spLocks noGrp="1"/>
          </p:cNvSpPr>
          <p:nvPr>
            <p:ph idx="1"/>
          </p:nvPr>
        </p:nvSpPr>
        <p:spPr/>
        <p:txBody>
          <a:bodyPr/>
          <a:lstStyle/>
          <a:p>
            <a:r>
              <a:rPr lang="en-US" b="1" dirty="0"/>
              <a:t>False Flag Operations</a:t>
            </a:r>
          </a:p>
          <a:p>
            <a:r>
              <a:rPr lang="en-US" b="1" dirty="0"/>
              <a:t>Cold Start doctrine </a:t>
            </a:r>
          </a:p>
          <a:p>
            <a:r>
              <a:rPr lang="en-US" b="1" dirty="0"/>
              <a:t>Nuclear Umbrella</a:t>
            </a:r>
          </a:p>
          <a:p>
            <a:r>
              <a:rPr lang="en-US" b="1" dirty="0"/>
              <a:t>Minimum-credible deterrence </a:t>
            </a:r>
          </a:p>
          <a:p>
            <a:r>
              <a:rPr lang="en-US" b="1" dirty="0"/>
              <a:t>Full-spectrum deterrence</a:t>
            </a:r>
          </a:p>
        </p:txBody>
      </p:sp>
    </p:spTree>
    <p:extLst>
      <p:ext uri="{BB962C8B-B14F-4D97-AF65-F5344CB8AC3E}">
        <p14:creationId xmlns:p14="http://schemas.microsoft.com/office/powerpoint/2010/main" val="1562964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327" y="126687"/>
            <a:ext cx="9980682" cy="1096962"/>
          </a:xfrm>
        </p:spPr>
        <p:txBody>
          <a:bodyPr/>
          <a:lstStyle/>
          <a:p>
            <a:r>
              <a:rPr lang="en-US" dirty="0"/>
              <a:t>Pakistan’s Nuclear Doctrine</a:t>
            </a:r>
          </a:p>
        </p:txBody>
      </p:sp>
      <p:sp>
        <p:nvSpPr>
          <p:cNvPr id="3" name="Content Placeholder 2"/>
          <p:cNvSpPr>
            <a:spLocks noGrp="1"/>
          </p:cNvSpPr>
          <p:nvPr>
            <p:ph idx="1"/>
          </p:nvPr>
        </p:nvSpPr>
        <p:spPr>
          <a:xfrm>
            <a:off x="1104900" y="1589568"/>
            <a:ext cx="9982200" cy="4572000"/>
          </a:xfrm>
        </p:spPr>
        <p:txBody>
          <a:bodyPr/>
          <a:lstStyle/>
          <a:p>
            <a:r>
              <a:rPr lang="en-US" dirty="0"/>
              <a:t>A doctrine is meant to explain how material capabilities can be used to achieve policy goals. </a:t>
            </a:r>
          </a:p>
          <a:p>
            <a:r>
              <a:rPr lang="en-US" dirty="0"/>
              <a:t>The key policy goal of Pakistan’s nuclear weapons capability is to deter Indian conventional as well as nuclear aggression. Its secondary policy goal, if deterrence fails, is to deny India victory in the event of a war.</a:t>
            </a:r>
          </a:p>
          <a:p>
            <a:r>
              <a:rPr lang="en-US" dirty="0"/>
              <a:t>Initially, our doctrine was minimum-credible deterrence, but now covers full-spectrum deterrence in 2013</a:t>
            </a:r>
          </a:p>
          <a:p>
            <a:r>
              <a:rPr lang="en-US" dirty="0"/>
              <a:t>Pakistan refuses to declare a no-first-use</a:t>
            </a:r>
          </a:p>
          <a:p>
            <a:r>
              <a:rPr lang="en-US" dirty="0"/>
              <a:t>4 thresholds: 1) Spatial, 2) Military, 3) Economics, 4) Political</a:t>
            </a:r>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7202311-F507-4668-ADC6-A1B365B34A25}"/>
              </a:ext>
            </a:extLst>
          </p:cNvPr>
          <p:cNvGraphicFramePr>
            <a:graphicFrameLocks noGrp="1"/>
          </p:cNvGraphicFramePr>
          <p:nvPr>
            <p:extLst>
              <p:ext uri="{D42A27DB-BD31-4B8C-83A1-F6EECF244321}">
                <p14:modId xmlns:p14="http://schemas.microsoft.com/office/powerpoint/2010/main" val="2185913103"/>
              </p:ext>
            </p:extLst>
          </p:nvPr>
        </p:nvGraphicFramePr>
        <p:xfrm>
          <a:off x="663191" y="863600"/>
          <a:ext cx="9666513" cy="5679440"/>
        </p:xfrm>
        <a:graphic>
          <a:graphicData uri="http://schemas.openxmlformats.org/drawingml/2006/table">
            <a:tbl>
              <a:tblPr firstRow="1" bandRow="1">
                <a:tableStyleId>{5C22544A-7EE6-4342-B048-85BDC9FD1C3A}</a:tableStyleId>
              </a:tblPr>
              <a:tblGrid>
                <a:gridCol w="3012725">
                  <a:extLst>
                    <a:ext uri="{9D8B030D-6E8A-4147-A177-3AD203B41FA5}">
                      <a16:colId xmlns:a16="http://schemas.microsoft.com/office/drawing/2014/main" val="1130242272"/>
                    </a:ext>
                  </a:extLst>
                </a:gridCol>
                <a:gridCol w="3326894">
                  <a:extLst>
                    <a:ext uri="{9D8B030D-6E8A-4147-A177-3AD203B41FA5}">
                      <a16:colId xmlns:a16="http://schemas.microsoft.com/office/drawing/2014/main" val="1389825443"/>
                    </a:ext>
                  </a:extLst>
                </a:gridCol>
                <a:gridCol w="3326894">
                  <a:extLst>
                    <a:ext uri="{9D8B030D-6E8A-4147-A177-3AD203B41FA5}">
                      <a16:colId xmlns:a16="http://schemas.microsoft.com/office/drawing/2014/main" val="3879710419"/>
                    </a:ext>
                  </a:extLst>
                </a:gridCol>
              </a:tblGrid>
              <a:tr h="370840">
                <a:tc>
                  <a:txBody>
                    <a:bodyPr/>
                    <a:lstStyle/>
                    <a:p>
                      <a:r>
                        <a:rPr lang="en-US" b="1" dirty="0"/>
                        <a:t>Aspect</a:t>
                      </a:r>
                      <a:endParaRPr lang="en-US" dirty="0"/>
                    </a:p>
                  </a:txBody>
                  <a:tcPr anchor="ctr"/>
                </a:tc>
                <a:tc>
                  <a:txBody>
                    <a:bodyPr/>
                    <a:lstStyle/>
                    <a:p>
                      <a:r>
                        <a:rPr lang="en-US" b="1"/>
                        <a:t>India</a:t>
                      </a:r>
                      <a:endParaRPr lang="en-US"/>
                    </a:p>
                  </a:txBody>
                  <a:tcPr anchor="ctr"/>
                </a:tc>
                <a:tc>
                  <a:txBody>
                    <a:bodyPr/>
                    <a:lstStyle/>
                    <a:p>
                      <a:r>
                        <a:rPr lang="en-US" b="1" dirty="0"/>
                        <a:t>Pakistan</a:t>
                      </a:r>
                      <a:endParaRPr lang="en-US" dirty="0"/>
                    </a:p>
                  </a:txBody>
                  <a:tcPr anchor="ctr"/>
                </a:tc>
                <a:extLst>
                  <a:ext uri="{0D108BD9-81ED-4DB2-BD59-A6C34878D82A}">
                    <a16:rowId xmlns:a16="http://schemas.microsoft.com/office/drawing/2014/main" val="1676649923"/>
                  </a:ext>
                </a:extLst>
              </a:tr>
              <a:tr h="370840">
                <a:tc>
                  <a:txBody>
                    <a:bodyPr/>
                    <a:lstStyle/>
                    <a:p>
                      <a:r>
                        <a:rPr lang="en-US" b="1" dirty="0"/>
                        <a:t>Nature</a:t>
                      </a:r>
                      <a:r>
                        <a:rPr lang="en-US" dirty="0"/>
                        <a:t> </a:t>
                      </a:r>
                    </a:p>
                  </a:txBody>
                  <a:tcPr/>
                </a:tc>
                <a:tc>
                  <a:txBody>
                    <a:bodyPr/>
                    <a:lstStyle/>
                    <a:p>
                      <a:r>
                        <a:rPr lang="en-US" dirty="0"/>
                        <a:t>Hegemonic</a:t>
                      </a:r>
                    </a:p>
                  </a:txBody>
                  <a:tcPr/>
                </a:tc>
                <a:tc>
                  <a:txBody>
                    <a:bodyPr/>
                    <a:lstStyle/>
                    <a:p>
                      <a:r>
                        <a:rPr lang="en-US" dirty="0"/>
                        <a:t>National security</a:t>
                      </a:r>
                    </a:p>
                  </a:txBody>
                  <a:tcPr/>
                </a:tc>
                <a:extLst>
                  <a:ext uri="{0D108BD9-81ED-4DB2-BD59-A6C34878D82A}">
                    <a16:rowId xmlns:a16="http://schemas.microsoft.com/office/drawing/2014/main" val="3340269191"/>
                  </a:ext>
                </a:extLst>
              </a:tr>
              <a:tr h="370840">
                <a:tc>
                  <a:txBody>
                    <a:bodyPr/>
                    <a:lstStyle/>
                    <a:p>
                      <a:r>
                        <a:rPr lang="en-US" b="1" dirty="0"/>
                        <a:t>Nuclear Doctrine</a:t>
                      </a:r>
                      <a:endParaRPr lang="en-US" dirty="0"/>
                    </a:p>
                  </a:txBody>
                  <a:tcPr anchor="ctr"/>
                </a:tc>
                <a:tc>
                  <a:txBody>
                    <a:bodyPr/>
                    <a:lstStyle/>
                    <a:p>
                      <a:r>
                        <a:rPr lang="en-US" i="1" dirty="0"/>
                        <a:t>No First Use</a:t>
                      </a:r>
                      <a:r>
                        <a:rPr lang="en-US" dirty="0"/>
                        <a:t> (NFU); Retaliatory strike only</a:t>
                      </a:r>
                    </a:p>
                  </a:txBody>
                  <a:tcPr anchor="ctr"/>
                </a:tc>
                <a:tc>
                  <a:txBody>
                    <a:bodyPr/>
                    <a:lstStyle/>
                    <a:p>
                      <a:r>
                        <a:rPr lang="en-US" i="1" dirty="0"/>
                        <a:t>First Use</a:t>
                      </a:r>
                      <a:r>
                        <a:rPr lang="en-US" dirty="0"/>
                        <a:t>; May strike preemptively if threatened</a:t>
                      </a:r>
                    </a:p>
                  </a:txBody>
                  <a:tcPr/>
                </a:tc>
                <a:extLst>
                  <a:ext uri="{0D108BD9-81ED-4DB2-BD59-A6C34878D82A}">
                    <a16:rowId xmlns:a16="http://schemas.microsoft.com/office/drawing/2014/main" val="519114907"/>
                  </a:ext>
                </a:extLst>
              </a:tr>
              <a:tr h="370840">
                <a:tc>
                  <a:txBody>
                    <a:bodyPr/>
                    <a:lstStyle/>
                    <a:p>
                      <a:r>
                        <a:rPr lang="en-US" b="1" dirty="0"/>
                        <a:t>Strategic Aim</a:t>
                      </a:r>
                      <a:endParaRPr lang="en-US" dirty="0"/>
                    </a:p>
                  </a:txBody>
                  <a:tcPr anchor="ctr"/>
                </a:tc>
                <a:tc>
                  <a:txBody>
                    <a:bodyPr/>
                    <a:lstStyle/>
                    <a:p>
                      <a:r>
                        <a:rPr lang="en-US" dirty="0"/>
                        <a:t>Deterrence against China and Pakistan</a:t>
                      </a:r>
                    </a:p>
                  </a:txBody>
                  <a:tcPr/>
                </a:tc>
                <a:tc>
                  <a:txBody>
                    <a:bodyPr/>
                    <a:lstStyle/>
                    <a:p>
                      <a:r>
                        <a:rPr lang="en-US" dirty="0"/>
                        <a:t>Deterrence against India's conventional military superiority</a:t>
                      </a:r>
                    </a:p>
                  </a:txBody>
                  <a:tcPr/>
                </a:tc>
                <a:extLst>
                  <a:ext uri="{0D108BD9-81ED-4DB2-BD59-A6C34878D82A}">
                    <a16:rowId xmlns:a16="http://schemas.microsoft.com/office/drawing/2014/main" val="881361150"/>
                  </a:ext>
                </a:extLst>
              </a:tr>
              <a:tr h="370840">
                <a:tc>
                  <a:txBody>
                    <a:bodyPr/>
                    <a:lstStyle/>
                    <a:p>
                      <a:r>
                        <a:rPr lang="en-US" b="1" dirty="0"/>
                        <a:t>Warhead Use</a:t>
                      </a:r>
                    </a:p>
                  </a:txBody>
                  <a:tcPr/>
                </a:tc>
                <a:tc>
                  <a:txBody>
                    <a:bodyPr/>
                    <a:lstStyle/>
                    <a:p>
                      <a:r>
                        <a:rPr lang="en-US" dirty="0"/>
                        <a:t>Strategic (not for battlefield use)</a:t>
                      </a:r>
                    </a:p>
                  </a:txBody>
                  <a:tcPr/>
                </a:tc>
                <a:tc>
                  <a:txBody>
                    <a:bodyPr/>
                    <a:lstStyle/>
                    <a:p>
                      <a:r>
                        <a:rPr lang="en-US" dirty="0"/>
                        <a:t>Strategic and </a:t>
                      </a:r>
                      <a:r>
                        <a:rPr lang="en-US" i="1" dirty="0"/>
                        <a:t>tactical</a:t>
                      </a:r>
                      <a:r>
                        <a:rPr lang="en-US" dirty="0"/>
                        <a:t> (battlefield nukes like Nasr)</a:t>
                      </a:r>
                    </a:p>
                  </a:txBody>
                  <a:tcPr/>
                </a:tc>
                <a:extLst>
                  <a:ext uri="{0D108BD9-81ED-4DB2-BD59-A6C34878D82A}">
                    <a16:rowId xmlns:a16="http://schemas.microsoft.com/office/drawing/2014/main" val="2095027337"/>
                  </a:ext>
                </a:extLst>
              </a:tr>
              <a:tr h="370840">
                <a:tc>
                  <a:txBody>
                    <a:bodyPr/>
                    <a:lstStyle/>
                    <a:p>
                      <a:r>
                        <a:rPr lang="en-US" b="1" dirty="0"/>
                        <a:t>Delivery Systems</a:t>
                      </a:r>
                      <a:endParaRPr lang="en-US" dirty="0"/>
                    </a:p>
                  </a:txBody>
                  <a:tcPr anchor="ctr"/>
                </a:tc>
                <a:tc>
                  <a:txBody>
                    <a:bodyPr/>
                    <a:lstStyle/>
                    <a:p>
                      <a:r>
                        <a:rPr lang="en-US" dirty="0"/>
                        <a:t>Triad: Land (Agni), Air, Sea (Arihant SSBNs)</a:t>
                      </a:r>
                    </a:p>
                  </a:txBody>
                  <a:tcPr/>
                </a:tc>
                <a:tc>
                  <a:txBody>
                    <a:bodyPr/>
                    <a:lstStyle/>
                    <a:p>
                      <a:r>
                        <a:rPr lang="en-US" dirty="0"/>
                        <a:t>Land (Shaheen, Babur), Air, Tactical Missiles (Nasr), Ocean (Babur-III SLCM)</a:t>
                      </a:r>
                    </a:p>
                  </a:txBody>
                  <a:tcPr/>
                </a:tc>
                <a:extLst>
                  <a:ext uri="{0D108BD9-81ED-4DB2-BD59-A6C34878D82A}">
                    <a16:rowId xmlns:a16="http://schemas.microsoft.com/office/drawing/2014/main" val="3050803415"/>
                  </a:ext>
                </a:extLst>
              </a:tr>
              <a:tr h="370840">
                <a:tc>
                  <a:txBody>
                    <a:bodyPr/>
                    <a:lstStyle/>
                    <a:p>
                      <a:r>
                        <a:rPr lang="en-US" b="1" dirty="0"/>
                        <a:t>International Commitments</a:t>
                      </a:r>
                    </a:p>
                  </a:txBody>
                  <a:tcPr/>
                </a:tc>
                <a:tc>
                  <a:txBody>
                    <a:bodyPr/>
                    <a:lstStyle/>
                    <a:p>
                      <a:r>
                        <a:rPr lang="en-US" dirty="0"/>
                        <a:t>Not part of NPT; Civil nuclear deals with US &amp; others</a:t>
                      </a:r>
                    </a:p>
                  </a:txBody>
                  <a:tcPr/>
                </a:tc>
                <a:tc>
                  <a:txBody>
                    <a:bodyPr/>
                    <a:lstStyle/>
                    <a:p>
                      <a:r>
                        <a:rPr lang="en-US" dirty="0"/>
                        <a:t>Not part of NPT; No major civil nuclear agreements except China</a:t>
                      </a:r>
                    </a:p>
                  </a:txBody>
                  <a:tcPr/>
                </a:tc>
                <a:extLst>
                  <a:ext uri="{0D108BD9-81ED-4DB2-BD59-A6C34878D82A}">
                    <a16:rowId xmlns:a16="http://schemas.microsoft.com/office/drawing/2014/main" val="2018871834"/>
                  </a:ext>
                </a:extLst>
              </a:tr>
              <a:tr h="370840">
                <a:tc>
                  <a:txBody>
                    <a:bodyPr/>
                    <a:lstStyle/>
                    <a:p>
                      <a:r>
                        <a:rPr lang="en-US" b="1" dirty="0"/>
                        <a:t>Deterrence Approach</a:t>
                      </a:r>
                    </a:p>
                  </a:txBody>
                  <a:tcPr/>
                </a:tc>
                <a:tc>
                  <a:txBody>
                    <a:bodyPr/>
                    <a:lstStyle/>
                    <a:p>
                      <a:r>
                        <a:rPr lang="en-US" i="1" dirty="0"/>
                        <a:t>Credible Minimum Deterrence</a:t>
                      </a:r>
                      <a:r>
                        <a:rPr lang="en-US" dirty="0"/>
                        <a:t>; restrained and stable</a:t>
                      </a:r>
                    </a:p>
                  </a:txBody>
                  <a:tcPr/>
                </a:tc>
                <a:tc>
                  <a:txBody>
                    <a:bodyPr/>
                    <a:lstStyle/>
                    <a:p>
                      <a:r>
                        <a:rPr lang="en-US" i="1" dirty="0"/>
                        <a:t>Full Spectrum Deterrence</a:t>
                      </a:r>
                      <a:r>
                        <a:rPr lang="en-US" dirty="0"/>
                        <a:t>; flexible and risk-ready posture</a:t>
                      </a:r>
                    </a:p>
                  </a:txBody>
                  <a:tcPr/>
                </a:tc>
                <a:extLst>
                  <a:ext uri="{0D108BD9-81ED-4DB2-BD59-A6C34878D82A}">
                    <a16:rowId xmlns:a16="http://schemas.microsoft.com/office/drawing/2014/main" val="858954255"/>
                  </a:ext>
                </a:extLst>
              </a:tr>
            </a:tbl>
          </a:graphicData>
        </a:graphic>
      </p:graphicFrame>
      <p:sp>
        <p:nvSpPr>
          <p:cNvPr id="3" name="Title 2">
            <a:extLst>
              <a:ext uri="{FF2B5EF4-FFF2-40B4-BE49-F238E27FC236}">
                <a16:creationId xmlns:a16="http://schemas.microsoft.com/office/drawing/2014/main" id="{A878E8D9-4554-EAC0-1365-83982F734498}"/>
              </a:ext>
            </a:extLst>
          </p:cNvPr>
          <p:cNvSpPr>
            <a:spLocks noGrp="1"/>
          </p:cNvSpPr>
          <p:nvPr>
            <p:ph type="title"/>
          </p:nvPr>
        </p:nvSpPr>
        <p:spPr>
          <a:xfrm>
            <a:off x="984320" y="-315686"/>
            <a:ext cx="9980682" cy="1096962"/>
          </a:xfrm>
        </p:spPr>
        <p:txBody>
          <a:bodyPr>
            <a:normAutofit/>
          </a:bodyPr>
          <a:lstStyle/>
          <a:p>
            <a:r>
              <a:rPr lang="en-US" b="1" dirty="0"/>
              <a:t>Comparison of Nuclear Policies of India and Pakistan</a:t>
            </a:r>
          </a:p>
        </p:txBody>
      </p:sp>
    </p:spTree>
    <p:extLst>
      <p:ext uri="{BB962C8B-B14F-4D97-AF65-F5344CB8AC3E}">
        <p14:creationId xmlns:p14="http://schemas.microsoft.com/office/powerpoint/2010/main" val="1122566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2:</a:t>
            </a:r>
          </a:p>
          <a:p>
            <a:r>
              <a:rPr lang="en-US" dirty="0"/>
              <a:t>A Brief History of Pakistan’s Nuclear </a:t>
            </a:r>
            <a:r>
              <a:rPr lang="en-US" dirty="0" err="1"/>
              <a:t>Programme</a:t>
            </a:r>
            <a:r>
              <a:rPr lang="en-US" dirty="0"/>
              <a:t> pre-1998</a:t>
            </a:r>
          </a:p>
          <a:p>
            <a:r>
              <a:rPr lang="en-US" dirty="0"/>
              <a:t>Dr. Abdul </a:t>
            </a:r>
            <a:r>
              <a:rPr lang="en-US" dirty="0" err="1"/>
              <a:t>Qadeer</a:t>
            </a:r>
            <a:r>
              <a:rPr lang="en-US" dirty="0"/>
              <a:t> Khan Episode</a:t>
            </a:r>
          </a:p>
          <a:p>
            <a:r>
              <a:rPr lang="en-US" dirty="0"/>
              <a:t>Current Nuclear Regime of Pakistan</a:t>
            </a:r>
          </a:p>
          <a:p>
            <a:r>
              <a:rPr lang="en-US" dirty="0"/>
              <a:t>Pakistan’s Nuclear Doctrine</a:t>
            </a:r>
          </a:p>
          <a:p>
            <a:r>
              <a:rPr lang="en-US" dirty="0"/>
              <a:t>International Concerns on Pakistan’s Nuclear Prog</a:t>
            </a:r>
          </a:p>
          <a:p>
            <a:r>
              <a:rPr lang="en-US" dirty="0"/>
              <a:t>Comparison of Nuclear Policies of India and Pakistan</a:t>
            </a:r>
          </a:p>
          <a:p>
            <a:endParaRPr lang="en-US" b="1" dirty="0"/>
          </a:p>
          <a:p>
            <a:r>
              <a:rPr lang="en-US" dirty="0"/>
              <a:t>Suggestions for Pakistan to enhance deterrence </a:t>
            </a:r>
          </a:p>
          <a:p>
            <a:r>
              <a:rPr lang="en-US" dirty="0"/>
              <a:t>Suggestions for both to maintain peace</a:t>
            </a:r>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98171-04B2-3CCB-C6FE-D7CBA4EECAF7}"/>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id="{8D0B5F40-274C-BDB0-1CDD-B038EB911E67}"/>
              </a:ext>
            </a:extLst>
          </p:cNvPr>
          <p:cNvSpPr>
            <a:spLocks noGrp="1"/>
          </p:cNvSpPr>
          <p:nvPr>
            <p:ph idx="1"/>
          </p:nvPr>
        </p:nvSpPr>
        <p:spPr/>
        <p:txBody>
          <a:bodyPr/>
          <a:lstStyle/>
          <a:p>
            <a:pPr marL="0" indent="0">
              <a:buNone/>
            </a:pPr>
            <a:r>
              <a:rPr lang="en-US" sz="2400" b="1" dirty="0"/>
              <a:t>False Flag operations by India:</a:t>
            </a:r>
          </a:p>
          <a:p>
            <a:r>
              <a:rPr lang="en-US" dirty="0"/>
              <a:t>2000  36 Sikhs killing – Bill Clinton visit </a:t>
            </a:r>
          </a:p>
          <a:p>
            <a:r>
              <a:rPr lang="en-US" dirty="0"/>
              <a:t>2001 Parliament Attack</a:t>
            </a:r>
          </a:p>
          <a:p>
            <a:r>
              <a:rPr lang="en-US" dirty="0"/>
              <a:t>2007 </a:t>
            </a:r>
            <a:r>
              <a:rPr lang="en-US" dirty="0" err="1"/>
              <a:t>Samghota</a:t>
            </a:r>
            <a:r>
              <a:rPr lang="en-US" dirty="0"/>
              <a:t> Express attack- 68 casualties </a:t>
            </a:r>
          </a:p>
          <a:p>
            <a:r>
              <a:rPr lang="en-US" dirty="0"/>
              <a:t>2008 Mumbai attack</a:t>
            </a:r>
          </a:p>
          <a:p>
            <a:r>
              <a:rPr lang="en-US" dirty="0"/>
              <a:t>2015 Pathankot Airbase attack </a:t>
            </a:r>
          </a:p>
          <a:p>
            <a:r>
              <a:rPr lang="en-US" dirty="0"/>
              <a:t>Pulwama Attack – Shah Suleiman’s visit to Pak</a:t>
            </a:r>
          </a:p>
          <a:p>
            <a:r>
              <a:rPr lang="en-US" dirty="0"/>
              <a:t>Pahalgam Attack- 25 casualties of tourists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6688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79B1-21CD-77E6-4EFE-CD39D2AB26A5}"/>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id="{0E412E5B-1867-177D-0DB9-3D92869FFA53}"/>
              </a:ext>
            </a:extLst>
          </p:cNvPr>
          <p:cNvSpPr>
            <a:spLocks noGrp="1"/>
          </p:cNvSpPr>
          <p:nvPr>
            <p:ph idx="1"/>
          </p:nvPr>
        </p:nvSpPr>
        <p:spPr>
          <a:xfrm>
            <a:off x="859809" y="1419368"/>
            <a:ext cx="10426141" cy="4730912"/>
          </a:xfrm>
        </p:spPr>
        <p:txBody>
          <a:bodyPr>
            <a:normAutofit fontScale="77500" lnSpcReduction="20000"/>
          </a:bodyPr>
          <a:lstStyle/>
          <a:p>
            <a:r>
              <a:rPr lang="en-US" dirty="0"/>
              <a:t>India was suspended from the Indus Water treaty </a:t>
            </a:r>
          </a:p>
          <a:p>
            <a:r>
              <a:rPr lang="en-US" dirty="0"/>
              <a:t>Launched Operation </a:t>
            </a:r>
            <a:r>
              <a:rPr lang="en-US" dirty="0" err="1"/>
              <a:t>Sundoor</a:t>
            </a:r>
            <a:r>
              <a:rPr lang="en-US" dirty="0"/>
              <a:t> on 7 May 2025</a:t>
            </a:r>
          </a:p>
          <a:p>
            <a:r>
              <a:rPr lang="en-US" dirty="0"/>
              <a:t>Missiles -31 killed </a:t>
            </a:r>
          </a:p>
          <a:p>
            <a:r>
              <a:rPr lang="en-US" dirty="0"/>
              <a:t>Drones Attack</a:t>
            </a:r>
          </a:p>
          <a:p>
            <a:r>
              <a:rPr lang="en-US" dirty="0"/>
              <a:t>Attack on 3 Air bases</a:t>
            </a:r>
          </a:p>
          <a:p>
            <a:pPr marL="0" indent="0">
              <a:buNone/>
            </a:pPr>
            <a:r>
              <a:rPr lang="en-US" sz="2400" b="1" dirty="0"/>
              <a:t>Pak’s Response</a:t>
            </a:r>
          </a:p>
          <a:p>
            <a:r>
              <a:rPr lang="en-US" dirty="0"/>
              <a:t>Unofficially Suspended the Shimla Agreement</a:t>
            </a:r>
          </a:p>
          <a:p>
            <a:r>
              <a:rPr lang="en-US" dirty="0"/>
              <a:t>Halt Trade with India</a:t>
            </a:r>
          </a:p>
          <a:p>
            <a:r>
              <a:rPr lang="en-US" dirty="0"/>
              <a:t>Closing Land and Air routes</a:t>
            </a:r>
          </a:p>
          <a:p>
            <a:r>
              <a:rPr lang="en-US" dirty="0"/>
              <a:t>Launched Operation Bunyan </a:t>
            </a:r>
            <a:r>
              <a:rPr lang="en-US" dirty="0" err="1"/>
              <a:t>Marsoos</a:t>
            </a:r>
            <a:endParaRPr lang="en-US" dirty="0"/>
          </a:p>
          <a:p>
            <a:r>
              <a:rPr lang="en-US" dirty="0"/>
              <a:t>Attack 7 Indian Airbases on 10 May 2025</a:t>
            </a:r>
          </a:p>
          <a:p>
            <a:r>
              <a:rPr lang="en-US" dirty="0"/>
              <a:t>If water blockage, then strict action will be taken</a:t>
            </a:r>
          </a:p>
          <a:p>
            <a:pPr marL="0" indent="0">
              <a:buNone/>
            </a:pPr>
            <a:endParaRPr lang="en-US" dirty="0"/>
          </a:p>
        </p:txBody>
      </p:sp>
    </p:spTree>
    <p:extLst>
      <p:ext uri="{BB962C8B-B14F-4D97-AF65-F5344CB8AC3E}">
        <p14:creationId xmlns:p14="http://schemas.microsoft.com/office/powerpoint/2010/main" val="351886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0A2D2-8A89-90C6-10FD-BDAC221EC077}"/>
              </a:ext>
            </a:extLst>
          </p:cNvPr>
          <p:cNvSpPr>
            <a:spLocks noGrp="1"/>
          </p:cNvSpPr>
          <p:nvPr>
            <p:ph type="title"/>
          </p:nvPr>
        </p:nvSpPr>
        <p:spPr/>
        <p:txBody>
          <a:bodyPr/>
          <a:lstStyle/>
          <a:p>
            <a:r>
              <a:rPr lang="en-US" dirty="0"/>
              <a:t>Suggestions for Pakistan to enhance deterrence </a:t>
            </a:r>
          </a:p>
        </p:txBody>
      </p:sp>
      <p:sp>
        <p:nvSpPr>
          <p:cNvPr id="3" name="Content Placeholder 2">
            <a:extLst>
              <a:ext uri="{FF2B5EF4-FFF2-40B4-BE49-F238E27FC236}">
                <a16:creationId xmlns:a16="http://schemas.microsoft.com/office/drawing/2014/main" id="{0AC13B78-1AF6-BB34-9771-F2247D890B9D}"/>
              </a:ext>
            </a:extLst>
          </p:cNvPr>
          <p:cNvSpPr>
            <a:spLocks noGrp="1"/>
          </p:cNvSpPr>
          <p:nvPr>
            <p:ph idx="1"/>
          </p:nvPr>
        </p:nvSpPr>
        <p:spPr/>
        <p:txBody>
          <a:bodyPr/>
          <a:lstStyle/>
          <a:p>
            <a:r>
              <a:rPr lang="en-US" dirty="0"/>
              <a:t>Improve leadership and economic strength </a:t>
            </a:r>
          </a:p>
          <a:p>
            <a:r>
              <a:rPr lang="en-US" dirty="0"/>
              <a:t>Develop a strong Anti-Ballistic missile system </a:t>
            </a:r>
          </a:p>
          <a:p>
            <a:r>
              <a:rPr lang="en-US" dirty="0"/>
              <a:t>Increase production of cruise missiles like Raad.</a:t>
            </a:r>
          </a:p>
          <a:p>
            <a:r>
              <a:rPr lang="en-US" dirty="0"/>
              <a:t>Increase production of MIRV (Multiple Independently Targetable Reentry Vehicles), like </a:t>
            </a:r>
            <a:r>
              <a:rPr lang="en-US" dirty="0" err="1"/>
              <a:t>Ababeel</a:t>
            </a:r>
            <a:endParaRPr lang="en-US" dirty="0"/>
          </a:p>
          <a:p>
            <a:r>
              <a:rPr lang="en-US" dirty="0"/>
              <a:t>Decoy built-up</a:t>
            </a:r>
          </a:p>
        </p:txBody>
      </p:sp>
    </p:spTree>
    <p:extLst>
      <p:ext uri="{BB962C8B-B14F-4D97-AF65-F5344CB8AC3E}">
        <p14:creationId xmlns:p14="http://schemas.microsoft.com/office/powerpoint/2010/main" val="26852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6C22-D317-8895-7478-71EDBBFC178A}"/>
              </a:ext>
            </a:extLst>
          </p:cNvPr>
          <p:cNvSpPr>
            <a:spLocks noGrp="1"/>
          </p:cNvSpPr>
          <p:nvPr>
            <p:ph type="title"/>
          </p:nvPr>
        </p:nvSpPr>
        <p:spPr>
          <a:xfrm>
            <a:off x="1104900" y="-275493"/>
            <a:ext cx="9980682" cy="1096962"/>
          </a:xfrm>
        </p:spPr>
        <p:txBody>
          <a:bodyPr/>
          <a:lstStyle/>
          <a:p>
            <a:r>
              <a:rPr lang="en-US" b="1" dirty="0"/>
              <a:t>Suggestions for both to maintain peace</a:t>
            </a:r>
          </a:p>
        </p:txBody>
      </p:sp>
      <p:sp>
        <p:nvSpPr>
          <p:cNvPr id="3" name="Content Placeholder 2">
            <a:extLst>
              <a:ext uri="{FF2B5EF4-FFF2-40B4-BE49-F238E27FC236}">
                <a16:creationId xmlns:a16="http://schemas.microsoft.com/office/drawing/2014/main" id="{AF657899-E96E-5BB9-21DC-CB621AC2C6D7}"/>
              </a:ext>
            </a:extLst>
          </p:cNvPr>
          <p:cNvSpPr>
            <a:spLocks noGrp="1"/>
          </p:cNvSpPr>
          <p:nvPr>
            <p:ph idx="1"/>
          </p:nvPr>
        </p:nvSpPr>
        <p:spPr>
          <a:xfrm>
            <a:off x="1104900" y="1486969"/>
            <a:ext cx="9982200" cy="4572000"/>
          </a:xfrm>
        </p:spPr>
        <p:txBody>
          <a:bodyPr>
            <a:normAutofit lnSpcReduction="10000"/>
          </a:bodyPr>
          <a:lstStyle/>
          <a:p>
            <a:r>
              <a:rPr lang="en-US" dirty="0"/>
              <a:t>Resume strategic dialogue</a:t>
            </a:r>
          </a:p>
          <a:p>
            <a:r>
              <a:rPr lang="en-US" dirty="0"/>
              <a:t>Strengthen hotline communication</a:t>
            </a:r>
          </a:p>
          <a:p>
            <a:r>
              <a:rPr lang="en-US" dirty="0"/>
              <a:t>Enhance confidence-building measures (CBMs)</a:t>
            </a:r>
          </a:p>
          <a:p>
            <a:r>
              <a:rPr lang="en-US" dirty="0"/>
              <a:t>Avoid an arms race</a:t>
            </a:r>
          </a:p>
          <a:p>
            <a:r>
              <a:rPr lang="en-US" dirty="0"/>
              <a:t>Clarify nuclear doctrines</a:t>
            </a:r>
          </a:p>
          <a:p>
            <a:r>
              <a:rPr lang="en-US" b="1" dirty="0"/>
              <a:t>Promote Track-II diplomacy</a:t>
            </a:r>
          </a:p>
          <a:p>
            <a:r>
              <a:rPr lang="en-US" dirty="0"/>
              <a:t>Avoid deployment of tactical nuclear weapons</a:t>
            </a:r>
          </a:p>
          <a:p>
            <a:r>
              <a:rPr lang="en-US" dirty="0"/>
              <a:t>Collaborate in peaceful nuclear uses</a:t>
            </a:r>
          </a:p>
          <a:p>
            <a:r>
              <a:rPr lang="en-US" dirty="0"/>
              <a:t>Stop proxy support and cross-border terrorism</a:t>
            </a:r>
            <a:br>
              <a:rPr lang="en-US" b="1" dirty="0"/>
            </a:br>
            <a:endParaRPr lang="en-US" dirty="0"/>
          </a:p>
          <a:p>
            <a:endParaRPr lang="en-US" dirty="0"/>
          </a:p>
        </p:txBody>
      </p:sp>
    </p:spTree>
    <p:extLst>
      <p:ext uri="{BB962C8B-B14F-4D97-AF65-F5344CB8AC3E}">
        <p14:creationId xmlns:p14="http://schemas.microsoft.com/office/powerpoint/2010/main" val="423107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Pakistan’s nuclear </a:t>
            </a:r>
            <a:r>
              <a:rPr lang="en-US" dirty="0" err="1"/>
              <a:t>programme</a:t>
            </a:r>
            <a:endParaRPr lang="en-US" dirty="0"/>
          </a:p>
        </p:txBody>
      </p:sp>
      <p:sp>
        <p:nvSpPr>
          <p:cNvPr id="6" name="Text Placeholder 5"/>
          <p:cNvSpPr>
            <a:spLocks noGrp="1"/>
          </p:cNvSpPr>
          <p:nvPr>
            <p:ph type="body" idx="1"/>
          </p:nvPr>
        </p:nvSpPr>
        <p:spPr/>
        <p:txBody>
          <a:bodyPr/>
          <a:lstStyle/>
          <a:p>
            <a:r>
              <a:rPr lang="en-US" dirty="0"/>
              <a:t>A brief history</a:t>
            </a:r>
          </a:p>
        </p:txBody>
      </p:sp>
    </p:spTree>
    <p:extLst>
      <p:ext uri="{BB962C8B-B14F-4D97-AF65-F5344CB8AC3E}">
        <p14:creationId xmlns:p14="http://schemas.microsoft.com/office/powerpoint/2010/main" val="3382004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History of Pakistan’s Nuclear </a:t>
            </a:r>
            <a:r>
              <a:rPr lang="en-US" dirty="0" err="1"/>
              <a:t>Programme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8994657"/>
              </p:ext>
            </p:extLst>
          </p:nvPr>
        </p:nvGraphicFramePr>
        <p:xfrm>
          <a:off x="1190727" y="1600200"/>
          <a:ext cx="9894856" cy="1746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7" name="Freeform 46"/>
          <p:cNvSpPr/>
          <p:nvPr/>
        </p:nvSpPr>
        <p:spPr>
          <a:xfrm rot="16200000">
            <a:off x="10593423" y="3363916"/>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sp>
        <p:nvSpPr>
          <p:cNvPr id="48" name="Freeform 47"/>
          <p:cNvSpPr/>
          <p:nvPr/>
        </p:nvSpPr>
        <p:spPr>
          <a:xfrm>
            <a:off x="585236" y="4131248"/>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graphicFrame>
        <p:nvGraphicFramePr>
          <p:cNvPr id="32" name="Content Placeholder 3"/>
          <p:cNvGraphicFramePr>
            <a:graphicFrameLocks/>
          </p:cNvGraphicFramePr>
          <p:nvPr>
            <p:extLst>
              <p:ext uri="{D42A27DB-BD31-4B8C-83A1-F6EECF244321}">
                <p14:modId xmlns:p14="http://schemas.microsoft.com/office/powerpoint/2010/main" val="104175762"/>
              </p:ext>
            </p:extLst>
          </p:nvPr>
        </p:nvGraphicFramePr>
        <p:xfrm>
          <a:off x="1325874" y="3733298"/>
          <a:ext cx="9894856" cy="174684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85299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a:t>
            </a:r>
            <a:r>
              <a:rPr lang="en-US" dirty="0" err="1"/>
              <a:t>Programme</a:t>
            </a:r>
            <a:r>
              <a:rPr lang="en-US" dirty="0"/>
              <a:t> – Pre-1971</a:t>
            </a:r>
          </a:p>
        </p:txBody>
      </p:sp>
      <p:sp>
        <p:nvSpPr>
          <p:cNvPr id="3" name="Content Placeholder 2"/>
          <p:cNvSpPr>
            <a:spLocks noGrp="1"/>
          </p:cNvSpPr>
          <p:nvPr>
            <p:ph idx="1"/>
          </p:nvPr>
        </p:nvSpPr>
        <p:spPr/>
        <p:txBody>
          <a:bodyPr>
            <a:normAutofit fontScale="92500" lnSpcReduction="10000"/>
          </a:bodyPr>
          <a:lstStyle/>
          <a:p>
            <a:r>
              <a:rPr lang="en-US" dirty="0"/>
              <a:t>Pakistan initially wanted to have a </a:t>
            </a:r>
            <a:r>
              <a:rPr lang="en-US" b="1" dirty="0"/>
              <a:t>peaceful</a:t>
            </a:r>
            <a:r>
              <a:rPr lang="en-US" dirty="0"/>
              <a:t> nuclear </a:t>
            </a:r>
            <a:r>
              <a:rPr lang="en-US" dirty="0" err="1"/>
              <a:t>programme</a:t>
            </a:r>
            <a:r>
              <a:rPr lang="en-US" dirty="0"/>
              <a:t>: </a:t>
            </a:r>
            <a:br>
              <a:rPr lang="en-US" dirty="0"/>
            </a:br>
            <a:r>
              <a:rPr lang="en-US" dirty="0"/>
              <a:t>In </a:t>
            </a:r>
            <a:r>
              <a:rPr lang="en-US" b="1" dirty="0"/>
              <a:t>1953</a:t>
            </a:r>
            <a:r>
              <a:rPr lang="en-US" dirty="0"/>
              <a:t>, </a:t>
            </a:r>
            <a:r>
              <a:rPr lang="en-US" b="1" dirty="0"/>
              <a:t>Foreign Minister Muhammad Zafarullah Khan</a:t>
            </a:r>
            <a:r>
              <a:rPr lang="en-US" dirty="0"/>
              <a:t> publicly stated that "</a:t>
            </a:r>
            <a:r>
              <a:rPr lang="en-US" u="sng" dirty="0"/>
              <a:t>Pakistan does not have a policy towards the atom bombs</a:t>
            </a:r>
            <a:r>
              <a:rPr lang="en-US" dirty="0"/>
              <a:t>".</a:t>
            </a:r>
          </a:p>
          <a:p>
            <a:r>
              <a:rPr lang="en-US" dirty="0"/>
              <a:t>Pakistan became an active part of the Atoms for Peace Program and received PARR-I in 1955</a:t>
            </a:r>
          </a:p>
          <a:p>
            <a:r>
              <a:rPr lang="en-US" dirty="0"/>
              <a:t>The Pakistan Atomic Energy Commission was formed to oversee peaceful nuclear technology in 1956</a:t>
            </a:r>
          </a:p>
          <a:p>
            <a:r>
              <a:rPr lang="en-US" dirty="0"/>
              <a:t>Pakistan Institute of Nuclear Science and Technology (PINSTECH) was also formed under Dr. Abdus Salam in 1965</a:t>
            </a:r>
          </a:p>
          <a:p>
            <a:r>
              <a:rPr lang="en-US" dirty="0"/>
              <a:t>Uranium deposits were discovered near Dera Ghazi Khan in 1970</a:t>
            </a:r>
          </a:p>
          <a:p>
            <a:r>
              <a:rPr lang="en-US" dirty="0"/>
              <a:t> The first civil-purpose nuclear power plant, built by Canada, based on the CANDU reactor technology, was constructed near Karachi</a:t>
            </a:r>
          </a:p>
          <a:p>
            <a:r>
              <a:rPr lang="en-US" dirty="0"/>
              <a:t>Called KANUPP-I, this plant was completed in 1972</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Need for Nuclear Weapons</a:t>
            </a:r>
          </a:p>
        </p:txBody>
      </p:sp>
      <p:sp>
        <p:nvSpPr>
          <p:cNvPr id="3" name="Content Placeholder 2"/>
          <p:cNvSpPr>
            <a:spLocks noGrp="1"/>
          </p:cNvSpPr>
          <p:nvPr>
            <p:ph idx="1"/>
          </p:nvPr>
        </p:nvSpPr>
        <p:spPr>
          <a:xfrm>
            <a:off x="1104900" y="1610833"/>
            <a:ext cx="9982200" cy="4556051"/>
          </a:xfrm>
        </p:spPr>
        <p:txBody>
          <a:bodyPr>
            <a:normAutofit/>
          </a:bodyPr>
          <a:lstStyle/>
          <a:p>
            <a:r>
              <a:rPr lang="en-US" dirty="0"/>
              <a:t>A lesson from the fall of Dhaka 1971 was that Pakistan could not rely on allies such as the United States or China to protect it against the much bigger and aggressive India</a:t>
            </a:r>
          </a:p>
          <a:p>
            <a:r>
              <a:rPr lang="en-US" dirty="0"/>
              <a:t>India was economically, militarily, geographically and demographically bigger than Pakistan and growing; Pakistan would not be able to deter it conventionally</a:t>
            </a:r>
          </a:p>
          <a:p>
            <a:r>
              <a:rPr lang="en-US" dirty="0"/>
              <a:t>India was already in the process of developing nuclear weapons, as Munir Ahmed Khan had already notified; a nuclear India against a non-nuclear Pakistan, would have tilted the strategic balance in South Asia dangerously against Pakistan</a:t>
            </a:r>
          </a:p>
          <a:p>
            <a:r>
              <a:rPr lang="en-US" dirty="0"/>
              <a:t>Pakistan had great scientists and engineers, such as A.Q Khan, </a:t>
            </a:r>
            <a:r>
              <a:rPr lang="en-US" dirty="0" err="1"/>
              <a:t>Abdus</a:t>
            </a:r>
            <a:r>
              <a:rPr lang="en-US" dirty="0"/>
              <a:t> Salam, </a:t>
            </a:r>
            <a:r>
              <a:rPr lang="en-US" dirty="0" err="1"/>
              <a:t>Munir</a:t>
            </a:r>
            <a:r>
              <a:rPr lang="en-US" dirty="0"/>
              <a:t> Ahmed Khan, </a:t>
            </a:r>
            <a:r>
              <a:rPr lang="en-US" dirty="0" err="1"/>
              <a:t>Raziuddin</a:t>
            </a:r>
            <a:r>
              <a:rPr lang="en-US" dirty="0"/>
              <a:t> Siddiqui, </a:t>
            </a:r>
            <a:r>
              <a:rPr lang="en-US" dirty="0" err="1"/>
              <a:t>Tufail</a:t>
            </a:r>
            <a:r>
              <a:rPr lang="en-US" dirty="0"/>
              <a:t> </a:t>
            </a:r>
            <a:r>
              <a:rPr lang="en-US" dirty="0" err="1"/>
              <a:t>Naseem</a:t>
            </a:r>
            <a:r>
              <a:rPr lang="en-US" dirty="0"/>
              <a:t>, etc., who could help her develop nuclear weapons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EA948-21ED-00AC-3433-38EC85ADFA84}"/>
              </a:ext>
            </a:extLst>
          </p:cNvPr>
          <p:cNvSpPr>
            <a:spLocks noGrp="1"/>
          </p:cNvSpPr>
          <p:nvPr>
            <p:ph type="title"/>
          </p:nvPr>
        </p:nvSpPr>
        <p:spPr/>
        <p:txBody>
          <a:bodyPr/>
          <a:lstStyle/>
          <a:p>
            <a:r>
              <a:rPr lang="en-US" dirty="0"/>
              <a:t>The Need for Nuclear Weapons</a:t>
            </a:r>
          </a:p>
        </p:txBody>
      </p:sp>
      <p:sp>
        <p:nvSpPr>
          <p:cNvPr id="3" name="Content Placeholder 2">
            <a:extLst>
              <a:ext uri="{FF2B5EF4-FFF2-40B4-BE49-F238E27FC236}">
                <a16:creationId xmlns:a16="http://schemas.microsoft.com/office/drawing/2014/main" id="{1D351376-D9DF-29BC-1571-0BA925155688}"/>
              </a:ext>
            </a:extLst>
          </p:cNvPr>
          <p:cNvSpPr>
            <a:spLocks noGrp="1"/>
          </p:cNvSpPr>
          <p:nvPr>
            <p:ph idx="1"/>
          </p:nvPr>
        </p:nvSpPr>
        <p:spPr/>
        <p:txBody>
          <a:bodyPr/>
          <a:lstStyle/>
          <a:p>
            <a:pPr marL="0" indent="0">
              <a:buNone/>
            </a:pPr>
            <a:r>
              <a:rPr lang="en-US" b="0" i="0" dirty="0">
                <a:effectLst/>
                <a:latin typeface="Google Sans"/>
              </a:rPr>
              <a:t>"</a:t>
            </a:r>
            <a:r>
              <a:rPr lang="en-US" b="1" i="0" dirty="0">
                <a:effectLst/>
                <a:latin typeface="Google Sans"/>
              </a:rPr>
              <a:t>If India builds the (atom) bomb, Pakistan will eat grass or leaves, even go hungry, but we            (Pakistan) will get one of our own (atom bomb)." </a:t>
            </a:r>
            <a:r>
              <a:rPr lang="en-US" b="0" i="0" dirty="0">
                <a:effectLst/>
                <a:latin typeface="Google Sans"/>
              </a:rPr>
              <a:t> (Z.A. Bhutto)</a:t>
            </a:r>
          </a:p>
          <a:p>
            <a:r>
              <a:rPr lang="en-US" sz="2000" dirty="0">
                <a:latin typeface="Google Sans"/>
              </a:rPr>
              <a:t>I</a:t>
            </a:r>
            <a:r>
              <a:rPr lang="en-US" sz="2000" b="0" i="0" dirty="0">
                <a:effectLst/>
                <a:latin typeface="Google Sans"/>
              </a:rPr>
              <a:t>ndia conducted its first nuclear test, codenamed "Smiling Buddha", on </a:t>
            </a:r>
            <a:r>
              <a:rPr lang="en-US" sz="2000" dirty="0"/>
              <a:t>May 18, 1974</a:t>
            </a:r>
            <a:r>
              <a:rPr lang="en-US" sz="2000" b="0" i="0" dirty="0">
                <a:effectLst/>
                <a:latin typeface="Google Sans"/>
              </a:rPr>
              <a:t>. Pokhran-II (Operation Shakti) was a series of five nuclear weapon tests conducted by India in May 1998</a:t>
            </a:r>
          </a:p>
          <a:p>
            <a:endParaRPr lang="en-US" sz="2800" dirty="0"/>
          </a:p>
          <a:p>
            <a:endParaRPr lang="en-US" dirty="0"/>
          </a:p>
        </p:txBody>
      </p:sp>
    </p:spTree>
    <p:extLst>
      <p:ext uri="{BB962C8B-B14F-4D97-AF65-F5344CB8AC3E}">
        <p14:creationId xmlns:p14="http://schemas.microsoft.com/office/powerpoint/2010/main" val="3225576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Nuclear Weapons</a:t>
            </a:r>
          </a:p>
        </p:txBody>
      </p:sp>
      <p:sp>
        <p:nvSpPr>
          <p:cNvPr id="3" name="Content Placeholder 2"/>
          <p:cNvSpPr>
            <a:spLocks noGrp="1"/>
          </p:cNvSpPr>
          <p:nvPr>
            <p:ph idx="1"/>
          </p:nvPr>
        </p:nvSpPr>
        <p:spPr/>
        <p:txBody>
          <a:bodyPr>
            <a:normAutofit fontScale="92500" lnSpcReduction="20000"/>
          </a:bodyPr>
          <a:lstStyle/>
          <a:p>
            <a:r>
              <a:rPr lang="en-US" dirty="0"/>
              <a:t>Pakistan started its development of nuclear weapons in 1972</a:t>
            </a:r>
          </a:p>
          <a:p>
            <a:r>
              <a:rPr lang="en-US" dirty="0"/>
              <a:t>Zulfiqar Ali Bhutto, Munir Ahmed Khan, and Abdus Salam gathered premier Pakistani scientists and engineers working around the world for the program</a:t>
            </a:r>
          </a:p>
          <a:p>
            <a:r>
              <a:rPr lang="en-US" dirty="0"/>
              <a:t>Initially, the less technologically advanced plutonium-based gun-type fission weapon was planned, but later on, the uranium-based implosion-type weapon was worked upon</a:t>
            </a:r>
          </a:p>
          <a:p>
            <a:r>
              <a:rPr lang="en-US" dirty="0"/>
              <a:t>AQ Khan, having worked at Urenco Group in the Netherlands, had technical expertise in gaseous centrifuges, which were then developed and used by PAEC for uranium enrichment</a:t>
            </a:r>
          </a:p>
          <a:p>
            <a:r>
              <a:rPr lang="en-US" dirty="0"/>
              <a:t>The first cold test was successfully carried out in 1983</a:t>
            </a:r>
          </a:p>
          <a:p>
            <a:r>
              <a:rPr lang="en-US" dirty="0"/>
              <a:t>Pressler Amendment 1985</a:t>
            </a:r>
          </a:p>
          <a:p>
            <a:r>
              <a:rPr lang="en-US" dirty="0"/>
              <a:t>Finally, nuclear tests were on 28</a:t>
            </a:r>
            <a:r>
              <a:rPr lang="en-US" baseline="30000" dirty="0"/>
              <a:t>th</a:t>
            </a:r>
            <a:r>
              <a:rPr lang="en-US" dirty="0"/>
              <a:t> May 1998 and 30</a:t>
            </a:r>
            <a:r>
              <a:rPr lang="en-US" baseline="30000" dirty="0"/>
              <a:t>th</a:t>
            </a:r>
            <a:r>
              <a:rPr lang="en-US" dirty="0"/>
              <a:t> May 1998</a:t>
            </a:r>
          </a:p>
          <a:p>
            <a:r>
              <a:rPr lang="en-US" dirty="0"/>
              <a:t>On the first day, series of tests named </a:t>
            </a:r>
            <a:r>
              <a:rPr lang="en-US" b="1" dirty="0"/>
              <a:t>Chagai-1</a:t>
            </a:r>
            <a:r>
              <a:rPr lang="en-US" dirty="0"/>
              <a:t> in which 5 uranium-based devices were successfully tested, while on the second day, test named </a:t>
            </a:r>
            <a:r>
              <a:rPr lang="en-US" b="1" dirty="0">
                <a:hlinkClick r:id="rId3"/>
              </a:rPr>
              <a:t>Chagai-II</a:t>
            </a:r>
            <a:r>
              <a:rPr lang="en-US" b="1" dirty="0"/>
              <a:t> </a:t>
            </a:r>
            <a:r>
              <a:rPr lang="en-US" dirty="0"/>
              <a:t>a plutonium-based device was tested successfully</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Proliferation Episode/2003 Episode/ </a:t>
            </a:r>
            <a:r>
              <a:rPr lang="en-US" dirty="0" err="1"/>
              <a:t>Dr.A.Q.khan</a:t>
            </a:r>
            <a:r>
              <a:rPr lang="en-US" dirty="0"/>
              <a:t> Episode</a:t>
            </a:r>
          </a:p>
        </p:txBody>
      </p:sp>
      <p:sp>
        <p:nvSpPr>
          <p:cNvPr id="3" name="Content Placeholder 2"/>
          <p:cNvSpPr>
            <a:spLocks noGrp="1"/>
          </p:cNvSpPr>
          <p:nvPr>
            <p:ph idx="1"/>
          </p:nvPr>
        </p:nvSpPr>
        <p:spPr/>
        <p:txBody>
          <a:bodyPr/>
          <a:lstStyle/>
          <a:p>
            <a:r>
              <a:rPr lang="en-US" dirty="0"/>
              <a:t>In 2003, Bush administration shared intelligence with Musharraf administration that P-1 type, centrifuges similar to ones designed by Pakistan were found in Iran by IAEA</a:t>
            </a:r>
          </a:p>
          <a:p>
            <a:r>
              <a:rPr lang="en-US" dirty="0"/>
              <a:t>It was alleged that a network in Pakistan had sold nuclear technology to Iran, Libya and North Korea with AQ Khan as its head</a:t>
            </a:r>
          </a:p>
          <a:p>
            <a:r>
              <a:rPr lang="en-US" dirty="0"/>
              <a:t>AQ Khan was serving as Advisor on Science and Technology to President Musharraf</a:t>
            </a:r>
          </a:p>
          <a:p>
            <a:r>
              <a:rPr lang="en-US" dirty="0"/>
              <a:t>He was fired from his post and on 4 February 2004 publicly apologized on National TV, saying that he had sold the secrets out of greed without government authorization</a:t>
            </a:r>
          </a:p>
          <a:p>
            <a:r>
              <a:rPr lang="en-US" dirty="0"/>
              <a:t>The reaction by US was subdued due to popularity of AQ Khan in Pakistan and the need of US for Musharraf and Pakistan as an ally in Afghanistan War</a:t>
            </a:r>
          </a:p>
          <a:p>
            <a:r>
              <a:rPr lang="en-US" dirty="0"/>
              <a:t>Later allegations were levelled by US, AQ Khan and some countries in Europe that past top army generals were a part of the proliferation, but never proven</a:t>
            </a:r>
          </a:p>
          <a:p>
            <a:endParaRPr lang="en-US" dirty="0"/>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3521</TotalTime>
  <Words>2376</Words>
  <Application>Microsoft Office PowerPoint</Application>
  <PresentationFormat>Widescreen</PresentationFormat>
  <Paragraphs>244</Paragraphs>
  <Slides>23</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Euphemia</vt:lpstr>
      <vt:lpstr>Google Sans</vt:lpstr>
      <vt:lpstr>Plantagenet Cherokee</vt:lpstr>
      <vt:lpstr>Times New Roman</vt:lpstr>
      <vt:lpstr>Wingdings</vt:lpstr>
      <vt:lpstr>Academic Literature 16x9</vt:lpstr>
      <vt:lpstr>Nuclear issues</vt:lpstr>
      <vt:lpstr>Content</vt:lpstr>
      <vt:lpstr>Pakistan’s nuclear programme</vt:lpstr>
      <vt:lpstr>Brief History of Pakistan’s Nuclear Programme</vt:lpstr>
      <vt:lpstr>Pakistan’s Nuclear Programme – Pre-1971</vt:lpstr>
      <vt:lpstr>The Need for Nuclear Weapons</vt:lpstr>
      <vt:lpstr>The Need for Nuclear Weapons</vt:lpstr>
      <vt:lpstr>Developing Nuclear Weapons</vt:lpstr>
      <vt:lpstr>Nuclear Proliferation Episode/2003 Episode/ Dr.A.Q.khan Episode</vt:lpstr>
      <vt:lpstr>Nuclear Security</vt:lpstr>
      <vt:lpstr>Pakistan’s Nuclear Regime</vt:lpstr>
      <vt:lpstr>Salient Features - Strategic Export Control Act</vt:lpstr>
      <vt:lpstr>Pakistan’s Nuclear Regime - Institutions and Organizations</vt:lpstr>
      <vt:lpstr>IAEA Global Concerns</vt:lpstr>
      <vt:lpstr>Pakistan specific concerns</vt:lpstr>
      <vt:lpstr>Propaganda against the Pakistan Nuclear Program</vt:lpstr>
      <vt:lpstr>Key Terminologies and explanation</vt:lpstr>
      <vt:lpstr>Pakistan’s Nuclear Doctrine</vt:lpstr>
      <vt:lpstr>Comparison of Nuclear Policies of India and Pakistan</vt:lpstr>
      <vt:lpstr>Pak-India War 2025</vt:lpstr>
      <vt:lpstr>Pak-India War 2025</vt:lpstr>
      <vt:lpstr>Suggestions for Pakistan to enhance deterrence </vt:lpstr>
      <vt:lpstr>Suggestions for both to maintain peace</vt:lpstr>
    </vt:vector>
  </TitlesOfParts>
  <Company>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Musab Umair</cp:lastModifiedBy>
  <cp:revision>96</cp:revision>
  <dcterms:created xsi:type="dcterms:W3CDTF">2021-07-30T17:20:24Z</dcterms:created>
  <dcterms:modified xsi:type="dcterms:W3CDTF">2025-09-08T12:39:51Z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