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110" autoAdjust="0"/>
  </p:normalViewPr>
  <p:slideViewPr>
    <p:cSldViewPr snapToGrid="0">
      <p:cViewPr varScale="1">
        <p:scale>
          <a:sx n="58" d="100"/>
          <a:sy n="58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4531D6-8D8D-45DB-AB5D-927BD45DDE58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84A621-F6A1-4939-A2AF-B79D62D5DBF5}">
      <dgm:prSet phldrT="[Text]"/>
      <dgm:spPr/>
      <dgm:t>
        <a:bodyPr/>
        <a:lstStyle/>
        <a:p>
          <a:r>
            <a:rPr lang="en-US" b="1" dirty="0"/>
            <a:t>Inspiration from ASEAN/EEC</a:t>
          </a:r>
        </a:p>
      </dgm:t>
    </dgm:pt>
    <dgm:pt modelId="{F0DC0FA5-E42E-4DE3-9C1B-49C545241097}" type="parTrans" cxnId="{980A562D-4FC4-401A-B7BA-ED6AD2144E41}">
      <dgm:prSet/>
      <dgm:spPr/>
      <dgm:t>
        <a:bodyPr/>
        <a:lstStyle/>
        <a:p>
          <a:endParaRPr lang="en-US"/>
        </a:p>
      </dgm:t>
    </dgm:pt>
    <dgm:pt modelId="{D9774878-A40B-4630-AC46-AD02DE908BFF}" type="sibTrans" cxnId="{980A562D-4FC4-401A-B7BA-ED6AD2144E41}">
      <dgm:prSet/>
      <dgm:spPr>
        <a:solidFill>
          <a:schemeClr val="bg2"/>
        </a:solidFill>
      </dgm:spPr>
      <dgm:t>
        <a:bodyPr/>
        <a:lstStyle/>
        <a:p>
          <a:endParaRPr lang="en-US"/>
        </a:p>
      </dgm:t>
    </dgm:pt>
    <dgm:pt modelId="{58684B8E-8346-4AD7-9903-2E3A36A08620}">
      <dgm:prSet phldrT="[Text]"/>
      <dgm:spPr/>
      <dgm:t>
        <a:bodyPr/>
        <a:lstStyle/>
        <a:p>
          <a:r>
            <a:rPr lang="en-US" b="1" dirty="0"/>
            <a:t>1980 (Push from Zia-Ur-Rehman)</a:t>
          </a:r>
        </a:p>
      </dgm:t>
    </dgm:pt>
    <dgm:pt modelId="{9B9E0BBD-5DF4-45C1-AFE5-61733C456ADB}" type="parTrans" cxnId="{97D3508B-292C-4422-8C61-0E214D5F5E05}">
      <dgm:prSet/>
      <dgm:spPr/>
      <dgm:t>
        <a:bodyPr/>
        <a:lstStyle/>
        <a:p>
          <a:endParaRPr lang="en-US"/>
        </a:p>
      </dgm:t>
    </dgm:pt>
    <dgm:pt modelId="{237ED6F5-7A66-43C5-9AD0-D0BFC8FB63AB}" type="sibTrans" cxnId="{97D3508B-292C-4422-8C61-0E214D5F5E05}">
      <dgm:prSet/>
      <dgm:spPr>
        <a:solidFill>
          <a:schemeClr val="bg2"/>
        </a:solidFill>
      </dgm:spPr>
      <dgm:t>
        <a:bodyPr/>
        <a:lstStyle/>
        <a:p>
          <a:endParaRPr lang="en-US"/>
        </a:p>
      </dgm:t>
    </dgm:pt>
    <dgm:pt modelId="{83F6C82B-7B0A-4B26-8935-71C599B7CE4B}">
      <dgm:prSet phldrT="[Text]"/>
      <dgm:spPr/>
      <dgm:t>
        <a:bodyPr/>
        <a:lstStyle/>
        <a:p>
          <a:r>
            <a:rPr lang="en-US" b="1" dirty="0"/>
            <a:t>Dhaka Declaration 1985</a:t>
          </a:r>
        </a:p>
      </dgm:t>
    </dgm:pt>
    <dgm:pt modelId="{6D6FE483-B1D0-440C-A30D-DE4202184B6E}" type="parTrans" cxnId="{CEE5A7BA-6FB9-4ADC-8F03-11FE546CB9D5}">
      <dgm:prSet/>
      <dgm:spPr/>
      <dgm:t>
        <a:bodyPr/>
        <a:lstStyle/>
        <a:p>
          <a:endParaRPr lang="en-US"/>
        </a:p>
      </dgm:t>
    </dgm:pt>
    <dgm:pt modelId="{80CD1E94-6481-4471-B6F9-333B15786FD4}" type="sibTrans" cxnId="{CEE5A7BA-6FB9-4ADC-8F03-11FE546CB9D5}">
      <dgm:prSet/>
      <dgm:spPr>
        <a:solidFill>
          <a:schemeClr val="bg2"/>
        </a:solidFill>
      </dgm:spPr>
      <dgm:t>
        <a:bodyPr/>
        <a:lstStyle/>
        <a:p>
          <a:endParaRPr lang="en-US"/>
        </a:p>
      </dgm:t>
    </dgm:pt>
    <dgm:pt modelId="{3A34B32B-C8E2-4647-8CA5-BD48B4F73A8F}">
      <dgm:prSet phldrT="[Text]"/>
      <dgm:spPr/>
      <dgm:t>
        <a:bodyPr/>
        <a:lstStyle/>
        <a:p>
          <a:r>
            <a:rPr lang="en-US" b="1" dirty="0"/>
            <a:t>SAARC was formed 1985</a:t>
          </a:r>
        </a:p>
      </dgm:t>
    </dgm:pt>
    <dgm:pt modelId="{FDD61D74-A0FA-459C-B296-D8A6641C6DF4}" type="parTrans" cxnId="{7B13C7BF-33D4-4B43-AD74-EF3F984B9F86}">
      <dgm:prSet/>
      <dgm:spPr/>
      <dgm:t>
        <a:bodyPr/>
        <a:lstStyle/>
        <a:p>
          <a:endParaRPr lang="en-US"/>
        </a:p>
      </dgm:t>
    </dgm:pt>
    <dgm:pt modelId="{C7BE0ECB-CAFD-4E31-99FE-324B5D20BF21}" type="sibTrans" cxnId="{7B13C7BF-33D4-4B43-AD74-EF3F984B9F86}">
      <dgm:prSet/>
      <dgm:spPr>
        <a:solidFill>
          <a:schemeClr val="bg2"/>
        </a:solidFill>
      </dgm:spPr>
      <dgm:t>
        <a:bodyPr/>
        <a:lstStyle/>
        <a:p>
          <a:endParaRPr lang="en-US"/>
        </a:p>
      </dgm:t>
    </dgm:pt>
    <dgm:pt modelId="{AAAD3E27-1FD6-4DF5-BD1D-333FE95E22CF}">
      <dgm:prSet phldrT="[Text]"/>
      <dgm:spPr/>
      <dgm:t>
        <a:bodyPr/>
        <a:lstStyle/>
        <a:p>
          <a:r>
            <a:rPr lang="en-US" b="1" dirty="0"/>
            <a:t>Need for a Regional Cooperation Mechanism</a:t>
          </a:r>
        </a:p>
      </dgm:t>
    </dgm:pt>
    <dgm:pt modelId="{53CA74FF-FD4D-445E-A895-8690CBD436D2}" type="parTrans" cxnId="{513E2D30-7136-45D7-BBF5-B4C2AA3E1C61}">
      <dgm:prSet/>
      <dgm:spPr/>
      <dgm:t>
        <a:bodyPr/>
        <a:lstStyle/>
        <a:p>
          <a:endParaRPr lang="en-US"/>
        </a:p>
      </dgm:t>
    </dgm:pt>
    <dgm:pt modelId="{1373A28F-E325-460D-90FB-BA65F56C9B3C}" type="sibTrans" cxnId="{513E2D30-7136-45D7-BBF5-B4C2AA3E1C61}">
      <dgm:prSet/>
      <dgm:spPr>
        <a:solidFill>
          <a:schemeClr val="bg2"/>
        </a:solidFill>
      </dgm:spPr>
      <dgm:t>
        <a:bodyPr/>
        <a:lstStyle/>
        <a:p>
          <a:endParaRPr lang="en-US"/>
        </a:p>
      </dgm:t>
    </dgm:pt>
    <dgm:pt modelId="{734891CF-DF1D-4AE7-ADF2-1436BC8E19F3}" type="pres">
      <dgm:prSet presAssocID="{DC4531D6-8D8D-45DB-AB5D-927BD45DDE58}" presName="cycle" presStyleCnt="0">
        <dgm:presLayoutVars>
          <dgm:dir/>
          <dgm:resizeHandles val="exact"/>
        </dgm:presLayoutVars>
      </dgm:prSet>
      <dgm:spPr/>
    </dgm:pt>
    <dgm:pt modelId="{D748683A-56E1-4E55-B82B-D6B5156F6147}" type="pres">
      <dgm:prSet presAssocID="{4484A621-F6A1-4939-A2AF-B79D62D5DBF5}" presName="dummy" presStyleCnt="0"/>
      <dgm:spPr/>
    </dgm:pt>
    <dgm:pt modelId="{0D63349A-0277-4295-ADF3-91A33299AFF6}" type="pres">
      <dgm:prSet presAssocID="{4484A621-F6A1-4939-A2AF-B79D62D5DBF5}" presName="node" presStyleLbl="revTx" presStyleIdx="0" presStyleCnt="5">
        <dgm:presLayoutVars>
          <dgm:bulletEnabled val="1"/>
        </dgm:presLayoutVars>
      </dgm:prSet>
      <dgm:spPr/>
    </dgm:pt>
    <dgm:pt modelId="{29E273F0-1EDB-4E31-AB90-2C234E8E17B4}" type="pres">
      <dgm:prSet presAssocID="{D9774878-A40B-4630-AC46-AD02DE908BFF}" presName="sibTrans" presStyleLbl="node1" presStyleIdx="0" presStyleCnt="5"/>
      <dgm:spPr/>
    </dgm:pt>
    <dgm:pt modelId="{C0C1770E-B1C9-42B3-AC0D-D06C16391B50}" type="pres">
      <dgm:prSet presAssocID="{58684B8E-8346-4AD7-9903-2E3A36A08620}" presName="dummy" presStyleCnt="0"/>
      <dgm:spPr/>
    </dgm:pt>
    <dgm:pt modelId="{5F47EC92-9705-469F-921F-8758A60BB2B2}" type="pres">
      <dgm:prSet presAssocID="{58684B8E-8346-4AD7-9903-2E3A36A08620}" presName="node" presStyleLbl="revTx" presStyleIdx="1" presStyleCnt="5">
        <dgm:presLayoutVars>
          <dgm:bulletEnabled val="1"/>
        </dgm:presLayoutVars>
      </dgm:prSet>
      <dgm:spPr/>
    </dgm:pt>
    <dgm:pt modelId="{9923B986-CCC8-42E2-B271-466FADD2038C}" type="pres">
      <dgm:prSet presAssocID="{237ED6F5-7A66-43C5-9AD0-D0BFC8FB63AB}" presName="sibTrans" presStyleLbl="node1" presStyleIdx="1" presStyleCnt="5"/>
      <dgm:spPr/>
    </dgm:pt>
    <dgm:pt modelId="{9B562FE2-9250-4459-B9CE-09E112D0422D}" type="pres">
      <dgm:prSet presAssocID="{83F6C82B-7B0A-4B26-8935-71C599B7CE4B}" presName="dummy" presStyleCnt="0"/>
      <dgm:spPr/>
    </dgm:pt>
    <dgm:pt modelId="{98D2E00D-F53F-44AD-AE62-CB9445EC726B}" type="pres">
      <dgm:prSet presAssocID="{83F6C82B-7B0A-4B26-8935-71C599B7CE4B}" presName="node" presStyleLbl="revTx" presStyleIdx="2" presStyleCnt="5">
        <dgm:presLayoutVars>
          <dgm:bulletEnabled val="1"/>
        </dgm:presLayoutVars>
      </dgm:prSet>
      <dgm:spPr/>
    </dgm:pt>
    <dgm:pt modelId="{75AF4666-6EE7-4879-9833-778C23486466}" type="pres">
      <dgm:prSet presAssocID="{80CD1E94-6481-4471-B6F9-333B15786FD4}" presName="sibTrans" presStyleLbl="node1" presStyleIdx="2" presStyleCnt="5"/>
      <dgm:spPr/>
    </dgm:pt>
    <dgm:pt modelId="{6F448DF5-9A9C-4931-B58E-B935CAA32616}" type="pres">
      <dgm:prSet presAssocID="{3A34B32B-C8E2-4647-8CA5-BD48B4F73A8F}" presName="dummy" presStyleCnt="0"/>
      <dgm:spPr/>
    </dgm:pt>
    <dgm:pt modelId="{EA162AF1-E548-46ED-A770-3E001C6D815E}" type="pres">
      <dgm:prSet presAssocID="{3A34B32B-C8E2-4647-8CA5-BD48B4F73A8F}" presName="node" presStyleLbl="revTx" presStyleIdx="3" presStyleCnt="5">
        <dgm:presLayoutVars>
          <dgm:bulletEnabled val="1"/>
        </dgm:presLayoutVars>
      </dgm:prSet>
      <dgm:spPr/>
    </dgm:pt>
    <dgm:pt modelId="{C32217E9-6D2E-4F20-BCA1-59610BF48FFC}" type="pres">
      <dgm:prSet presAssocID="{C7BE0ECB-CAFD-4E31-99FE-324B5D20BF21}" presName="sibTrans" presStyleLbl="node1" presStyleIdx="3" presStyleCnt="5"/>
      <dgm:spPr/>
    </dgm:pt>
    <dgm:pt modelId="{DC3F019A-418E-4AFF-89AF-330603CC733D}" type="pres">
      <dgm:prSet presAssocID="{AAAD3E27-1FD6-4DF5-BD1D-333FE95E22CF}" presName="dummy" presStyleCnt="0"/>
      <dgm:spPr/>
    </dgm:pt>
    <dgm:pt modelId="{8AAE331D-54FD-4E0C-878B-3E415EE6ABCD}" type="pres">
      <dgm:prSet presAssocID="{AAAD3E27-1FD6-4DF5-BD1D-333FE95E22CF}" presName="node" presStyleLbl="revTx" presStyleIdx="4" presStyleCnt="5" custScaleX="110924" custScaleY="111965">
        <dgm:presLayoutVars>
          <dgm:bulletEnabled val="1"/>
        </dgm:presLayoutVars>
      </dgm:prSet>
      <dgm:spPr/>
    </dgm:pt>
    <dgm:pt modelId="{E3BE1931-16DE-4438-B30A-45F232FE147F}" type="pres">
      <dgm:prSet presAssocID="{1373A28F-E325-460D-90FB-BA65F56C9B3C}" presName="sibTrans" presStyleLbl="node1" presStyleIdx="4" presStyleCnt="5"/>
      <dgm:spPr/>
    </dgm:pt>
  </dgm:ptLst>
  <dgm:cxnLst>
    <dgm:cxn modelId="{A94CEB05-2FD0-4111-86E0-1DE39E09D417}" type="presOf" srcId="{3A34B32B-C8E2-4647-8CA5-BD48B4F73A8F}" destId="{EA162AF1-E548-46ED-A770-3E001C6D815E}" srcOrd="0" destOrd="0" presId="urn:microsoft.com/office/officeart/2005/8/layout/cycle1"/>
    <dgm:cxn modelId="{9ECEF61A-0287-4935-89B6-2319D6697BB9}" type="presOf" srcId="{58684B8E-8346-4AD7-9903-2E3A36A08620}" destId="{5F47EC92-9705-469F-921F-8758A60BB2B2}" srcOrd="0" destOrd="0" presId="urn:microsoft.com/office/officeart/2005/8/layout/cycle1"/>
    <dgm:cxn modelId="{980A562D-4FC4-401A-B7BA-ED6AD2144E41}" srcId="{DC4531D6-8D8D-45DB-AB5D-927BD45DDE58}" destId="{4484A621-F6A1-4939-A2AF-B79D62D5DBF5}" srcOrd="0" destOrd="0" parTransId="{F0DC0FA5-E42E-4DE3-9C1B-49C545241097}" sibTransId="{D9774878-A40B-4630-AC46-AD02DE908BFF}"/>
    <dgm:cxn modelId="{513E2D30-7136-45D7-BBF5-B4C2AA3E1C61}" srcId="{DC4531D6-8D8D-45DB-AB5D-927BD45DDE58}" destId="{AAAD3E27-1FD6-4DF5-BD1D-333FE95E22CF}" srcOrd="4" destOrd="0" parTransId="{53CA74FF-FD4D-445E-A895-8690CBD436D2}" sibTransId="{1373A28F-E325-460D-90FB-BA65F56C9B3C}"/>
    <dgm:cxn modelId="{9A284637-9EB3-454A-82C3-8667015881DF}" type="presOf" srcId="{AAAD3E27-1FD6-4DF5-BD1D-333FE95E22CF}" destId="{8AAE331D-54FD-4E0C-878B-3E415EE6ABCD}" srcOrd="0" destOrd="0" presId="urn:microsoft.com/office/officeart/2005/8/layout/cycle1"/>
    <dgm:cxn modelId="{44788145-E6E9-48F4-8DDA-C0CFB91B8DBB}" type="presOf" srcId="{D9774878-A40B-4630-AC46-AD02DE908BFF}" destId="{29E273F0-1EDB-4E31-AB90-2C234E8E17B4}" srcOrd="0" destOrd="0" presId="urn:microsoft.com/office/officeart/2005/8/layout/cycle1"/>
    <dgm:cxn modelId="{080E7C4B-942B-4699-A9F2-13D87BAB2A9C}" type="presOf" srcId="{1373A28F-E325-460D-90FB-BA65F56C9B3C}" destId="{E3BE1931-16DE-4438-B30A-45F232FE147F}" srcOrd="0" destOrd="0" presId="urn:microsoft.com/office/officeart/2005/8/layout/cycle1"/>
    <dgm:cxn modelId="{B59A8986-97B4-4CA6-AA9F-2B88053681E4}" type="presOf" srcId="{237ED6F5-7A66-43C5-9AD0-D0BFC8FB63AB}" destId="{9923B986-CCC8-42E2-B271-466FADD2038C}" srcOrd="0" destOrd="0" presId="urn:microsoft.com/office/officeart/2005/8/layout/cycle1"/>
    <dgm:cxn modelId="{97D3508B-292C-4422-8C61-0E214D5F5E05}" srcId="{DC4531D6-8D8D-45DB-AB5D-927BD45DDE58}" destId="{58684B8E-8346-4AD7-9903-2E3A36A08620}" srcOrd="1" destOrd="0" parTransId="{9B9E0BBD-5DF4-45C1-AFE5-61733C456ADB}" sibTransId="{237ED6F5-7A66-43C5-9AD0-D0BFC8FB63AB}"/>
    <dgm:cxn modelId="{252FE19C-620F-4AC3-BF48-93D49559295A}" type="presOf" srcId="{83F6C82B-7B0A-4B26-8935-71C599B7CE4B}" destId="{98D2E00D-F53F-44AD-AE62-CB9445EC726B}" srcOrd="0" destOrd="0" presId="urn:microsoft.com/office/officeart/2005/8/layout/cycle1"/>
    <dgm:cxn modelId="{61A06DA2-484D-4E61-BD2D-906B822601F7}" type="presOf" srcId="{4484A621-F6A1-4939-A2AF-B79D62D5DBF5}" destId="{0D63349A-0277-4295-ADF3-91A33299AFF6}" srcOrd="0" destOrd="0" presId="urn:microsoft.com/office/officeart/2005/8/layout/cycle1"/>
    <dgm:cxn modelId="{8C55E0A2-FD4B-46F3-A55D-B0D57510E54C}" type="presOf" srcId="{C7BE0ECB-CAFD-4E31-99FE-324B5D20BF21}" destId="{C32217E9-6D2E-4F20-BCA1-59610BF48FFC}" srcOrd="0" destOrd="0" presId="urn:microsoft.com/office/officeart/2005/8/layout/cycle1"/>
    <dgm:cxn modelId="{CEE5A7BA-6FB9-4ADC-8F03-11FE546CB9D5}" srcId="{DC4531D6-8D8D-45DB-AB5D-927BD45DDE58}" destId="{83F6C82B-7B0A-4B26-8935-71C599B7CE4B}" srcOrd="2" destOrd="0" parTransId="{6D6FE483-B1D0-440C-A30D-DE4202184B6E}" sibTransId="{80CD1E94-6481-4471-B6F9-333B15786FD4}"/>
    <dgm:cxn modelId="{7B13C7BF-33D4-4B43-AD74-EF3F984B9F86}" srcId="{DC4531D6-8D8D-45DB-AB5D-927BD45DDE58}" destId="{3A34B32B-C8E2-4647-8CA5-BD48B4F73A8F}" srcOrd="3" destOrd="0" parTransId="{FDD61D74-A0FA-459C-B296-D8A6641C6DF4}" sibTransId="{C7BE0ECB-CAFD-4E31-99FE-324B5D20BF21}"/>
    <dgm:cxn modelId="{8A2E90CB-EF03-4676-9CAE-4ECCA679DBE3}" type="presOf" srcId="{DC4531D6-8D8D-45DB-AB5D-927BD45DDE58}" destId="{734891CF-DF1D-4AE7-ADF2-1436BC8E19F3}" srcOrd="0" destOrd="0" presId="urn:microsoft.com/office/officeart/2005/8/layout/cycle1"/>
    <dgm:cxn modelId="{DBCE7DDE-0E98-4BBC-81E4-75EA28167196}" type="presOf" srcId="{80CD1E94-6481-4471-B6F9-333B15786FD4}" destId="{75AF4666-6EE7-4879-9833-778C23486466}" srcOrd="0" destOrd="0" presId="urn:microsoft.com/office/officeart/2005/8/layout/cycle1"/>
    <dgm:cxn modelId="{356D2C5F-F37E-491C-8D26-ADBF665D9DEA}" type="presParOf" srcId="{734891CF-DF1D-4AE7-ADF2-1436BC8E19F3}" destId="{D748683A-56E1-4E55-B82B-D6B5156F6147}" srcOrd="0" destOrd="0" presId="urn:microsoft.com/office/officeart/2005/8/layout/cycle1"/>
    <dgm:cxn modelId="{3970FC0F-31C9-420C-A70E-C1490874FFFA}" type="presParOf" srcId="{734891CF-DF1D-4AE7-ADF2-1436BC8E19F3}" destId="{0D63349A-0277-4295-ADF3-91A33299AFF6}" srcOrd="1" destOrd="0" presId="urn:microsoft.com/office/officeart/2005/8/layout/cycle1"/>
    <dgm:cxn modelId="{E806885E-DDBF-4BB3-82E9-A80C71BA7AEA}" type="presParOf" srcId="{734891CF-DF1D-4AE7-ADF2-1436BC8E19F3}" destId="{29E273F0-1EDB-4E31-AB90-2C234E8E17B4}" srcOrd="2" destOrd="0" presId="urn:microsoft.com/office/officeart/2005/8/layout/cycle1"/>
    <dgm:cxn modelId="{71122E96-BD3E-4042-9871-F62A979B0395}" type="presParOf" srcId="{734891CF-DF1D-4AE7-ADF2-1436BC8E19F3}" destId="{C0C1770E-B1C9-42B3-AC0D-D06C16391B50}" srcOrd="3" destOrd="0" presId="urn:microsoft.com/office/officeart/2005/8/layout/cycle1"/>
    <dgm:cxn modelId="{B823CEAE-A63F-43B1-99DC-C95DD02A4DBF}" type="presParOf" srcId="{734891CF-DF1D-4AE7-ADF2-1436BC8E19F3}" destId="{5F47EC92-9705-469F-921F-8758A60BB2B2}" srcOrd="4" destOrd="0" presId="urn:microsoft.com/office/officeart/2005/8/layout/cycle1"/>
    <dgm:cxn modelId="{E149A8AF-52D2-4C77-9AFB-EEFA1446A1E7}" type="presParOf" srcId="{734891CF-DF1D-4AE7-ADF2-1436BC8E19F3}" destId="{9923B986-CCC8-42E2-B271-466FADD2038C}" srcOrd="5" destOrd="0" presId="urn:microsoft.com/office/officeart/2005/8/layout/cycle1"/>
    <dgm:cxn modelId="{78A76FD2-1C5D-4796-A942-185AE8493E87}" type="presParOf" srcId="{734891CF-DF1D-4AE7-ADF2-1436BC8E19F3}" destId="{9B562FE2-9250-4459-B9CE-09E112D0422D}" srcOrd="6" destOrd="0" presId="urn:microsoft.com/office/officeart/2005/8/layout/cycle1"/>
    <dgm:cxn modelId="{60EF2263-DF7A-4614-9518-AF048965EBFF}" type="presParOf" srcId="{734891CF-DF1D-4AE7-ADF2-1436BC8E19F3}" destId="{98D2E00D-F53F-44AD-AE62-CB9445EC726B}" srcOrd="7" destOrd="0" presId="urn:microsoft.com/office/officeart/2005/8/layout/cycle1"/>
    <dgm:cxn modelId="{634803FF-6350-4F01-A9BD-8B466F13DD05}" type="presParOf" srcId="{734891CF-DF1D-4AE7-ADF2-1436BC8E19F3}" destId="{75AF4666-6EE7-4879-9833-778C23486466}" srcOrd="8" destOrd="0" presId="urn:microsoft.com/office/officeart/2005/8/layout/cycle1"/>
    <dgm:cxn modelId="{37E9433E-5C06-4F48-8668-695E5EED5265}" type="presParOf" srcId="{734891CF-DF1D-4AE7-ADF2-1436BC8E19F3}" destId="{6F448DF5-9A9C-4931-B58E-B935CAA32616}" srcOrd="9" destOrd="0" presId="urn:microsoft.com/office/officeart/2005/8/layout/cycle1"/>
    <dgm:cxn modelId="{744502D8-F680-452E-A0F4-3A997AE43747}" type="presParOf" srcId="{734891CF-DF1D-4AE7-ADF2-1436BC8E19F3}" destId="{EA162AF1-E548-46ED-A770-3E001C6D815E}" srcOrd="10" destOrd="0" presId="urn:microsoft.com/office/officeart/2005/8/layout/cycle1"/>
    <dgm:cxn modelId="{D64F4509-246D-4C97-A4B2-5ED94CFAF23B}" type="presParOf" srcId="{734891CF-DF1D-4AE7-ADF2-1436BC8E19F3}" destId="{C32217E9-6D2E-4F20-BCA1-59610BF48FFC}" srcOrd="11" destOrd="0" presId="urn:microsoft.com/office/officeart/2005/8/layout/cycle1"/>
    <dgm:cxn modelId="{237CFB72-E576-4F53-931A-427215A978C5}" type="presParOf" srcId="{734891CF-DF1D-4AE7-ADF2-1436BC8E19F3}" destId="{DC3F019A-418E-4AFF-89AF-330603CC733D}" srcOrd="12" destOrd="0" presId="urn:microsoft.com/office/officeart/2005/8/layout/cycle1"/>
    <dgm:cxn modelId="{94D6F12D-3CEA-468C-AB77-7228EA2DB931}" type="presParOf" srcId="{734891CF-DF1D-4AE7-ADF2-1436BC8E19F3}" destId="{8AAE331D-54FD-4E0C-878B-3E415EE6ABCD}" srcOrd="13" destOrd="0" presId="urn:microsoft.com/office/officeart/2005/8/layout/cycle1"/>
    <dgm:cxn modelId="{87A25CFA-A8CD-44EB-A97D-AF1BD066D232}" type="presParOf" srcId="{734891CF-DF1D-4AE7-ADF2-1436BC8E19F3}" destId="{E3BE1931-16DE-4438-B30A-45F232FE147F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63349A-0277-4295-ADF3-91A33299AFF6}">
      <dsp:nvSpPr>
        <dsp:cNvPr id="0" name=""/>
        <dsp:cNvSpPr/>
      </dsp:nvSpPr>
      <dsp:spPr>
        <a:xfrm>
          <a:off x="5263525" y="65577"/>
          <a:ext cx="1440812" cy="1440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Inspiration from ASEAN/EEC</a:t>
          </a:r>
        </a:p>
      </dsp:txBody>
      <dsp:txXfrm>
        <a:off x="5263525" y="65577"/>
        <a:ext cx="1440812" cy="1440812"/>
      </dsp:txXfrm>
    </dsp:sp>
    <dsp:sp modelId="{29E273F0-1EDB-4E31-AB90-2C234E8E17B4}">
      <dsp:nvSpPr>
        <dsp:cNvPr id="0" name=""/>
        <dsp:cNvSpPr/>
      </dsp:nvSpPr>
      <dsp:spPr>
        <a:xfrm>
          <a:off x="1873231" y="23776"/>
          <a:ext cx="5403257" cy="5403257"/>
        </a:xfrm>
        <a:prstGeom prst="circularArrow">
          <a:avLst>
            <a:gd name="adj1" fmla="val 5200"/>
            <a:gd name="adj2" fmla="val 335887"/>
            <a:gd name="adj3" fmla="val 21293349"/>
            <a:gd name="adj4" fmla="val 19766145"/>
            <a:gd name="adj5" fmla="val 6066"/>
          </a:avLst>
        </a:prstGeom>
        <a:solidFill>
          <a:schemeClr val="bg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47EC92-9705-469F-921F-8758A60BB2B2}">
      <dsp:nvSpPr>
        <dsp:cNvPr id="0" name=""/>
        <dsp:cNvSpPr/>
      </dsp:nvSpPr>
      <dsp:spPr>
        <a:xfrm>
          <a:off x="6134380" y="2745792"/>
          <a:ext cx="1440812" cy="1440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1980 (Push from Zia-Ur-Rehman)</a:t>
          </a:r>
        </a:p>
      </dsp:txBody>
      <dsp:txXfrm>
        <a:off x="6134380" y="2745792"/>
        <a:ext cx="1440812" cy="1440812"/>
      </dsp:txXfrm>
    </dsp:sp>
    <dsp:sp modelId="{9923B986-CCC8-42E2-B271-466FADD2038C}">
      <dsp:nvSpPr>
        <dsp:cNvPr id="0" name=""/>
        <dsp:cNvSpPr/>
      </dsp:nvSpPr>
      <dsp:spPr>
        <a:xfrm>
          <a:off x="1873231" y="23776"/>
          <a:ext cx="5403257" cy="5403257"/>
        </a:xfrm>
        <a:prstGeom prst="circularArrow">
          <a:avLst>
            <a:gd name="adj1" fmla="val 5200"/>
            <a:gd name="adj2" fmla="val 335887"/>
            <a:gd name="adj3" fmla="val 4014809"/>
            <a:gd name="adj4" fmla="val 2253331"/>
            <a:gd name="adj5" fmla="val 6066"/>
          </a:avLst>
        </a:prstGeom>
        <a:solidFill>
          <a:schemeClr val="bg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D2E00D-F53F-44AD-AE62-CB9445EC726B}">
      <dsp:nvSpPr>
        <dsp:cNvPr id="0" name=""/>
        <dsp:cNvSpPr/>
      </dsp:nvSpPr>
      <dsp:spPr>
        <a:xfrm>
          <a:off x="3854453" y="4402256"/>
          <a:ext cx="1440812" cy="1440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Dhaka Declaration 1985</a:t>
          </a:r>
        </a:p>
      </dsp:txBody>
      <dsp:txXfrm>
        <a:off x="3854453" y="4402256"/>
        <a:ext cx="1440812" cy="1440812"/>
      </dsp:txXfrm>
    </dsp:sp>
    <dsp:sp modelId="{75AF4666-6EE7-4879-9833-778C23486466}">
      <dsp:nvSpPr>
        <dsp:cNvPr id="0" name=""/>
        <dsp:cNvSpPr/>
      </dsp:nvSpPr>
      <dsp:spPr>
        <a:xfrm>
          <a:off x="1873231" y="23776"/>
          <a:ext cx="5403257" cy="5403257"/>
        </a:xfrm>
        <a:prstGeom prst="circularArrow">
          <a:avLst>
            <a:gd name="adj1" fmla="val 5200"/>
            <a:gd name="adj2" fmla="val 335887"/>
            <a:gd name="adj3" fmla="val 8210782"/>
            <a:gd name="adj4" fmla="val 6449304"/>
            <a:gd name="adj5" fmla="val 6066"/>
          </a:avLst>
        </a:prstGeom>
        <a:solidFill>
          <a:schemeClr val="bg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162AF1-E548-46ED-A770-3E001C6D815E}">
      <dsp:nvSpPr>
        <dsp:cNvPr id="0" name=""/>
        <dsp:cNvSpPr/>
      </dsp:nvSpPr>
      <dsp:spPr>
        <a:xfrm>
          <a:off x="1574526" y="2745792"/>
          <a:ext cx="1440812" cy="1440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SAARC was formed 1985</a:t>
          </a:r>
        </a:p>
      </dsp:txBody>
      <dsp:txXfrm>
        <a:off x="1574526" y="2745792"/>
        <a:ext cx="1440812" cy="1440812"/>
      </dsp:txXfrm>
    </dsp:sp>
    <dsp:sp modelId="{C32217E9-6D2E-4F20-BCA1-59610BF48FFC}">
      <dsp:nvSpPr>
        <dsp:cNvPr id="0" name=""/>
        <dsp:cNvSpPr/>
      </dsp:nvSpPr>
      <dsp:spPr>
        <a:xfrm>
          <a:off x="1873231" y="23776"/>
          <a:ext cx="5403257" cy="5403257"/>
        </a:xfrm>
        <a:prstGeom prst="circularArrow">
          <a:avLst>
            <a:gd name="adj1" fmla="val 5200"/>
            <a:gd name="adj2" fmla="val 335887"/>
            <a:gd name="adj3" fmla="val 12156102"/>
            <a:gd name="adj4" fmla="val 10770764"/>
            <a:gd name="adj5" fmla="val 6066"/>
          </a:avLst>
        </a:prstGeom>
        <a:solidFill>
          <a:schemeClr val="bg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AE331D-54FD-4E0C-878B-3E415EE6ABCD}">
      <dsp:nvSpPr>
        <dsp:cNvPr id="0" name=""/>
        <dsp:cNvSpPr/>
      </dsp:nvSpPr>
      <dsp:spPr>
        <a:xfrm>
          <a:off x="2366684" y="-20619"/>
          <a:ext cx="1598207" cy="16132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Need for a Regional Cooperation Mechanism</a:t>
          </a:r>
        </a:p>
      </dsp:txBody>
      <dsp:txXfrm>
        <a:off x="2366684" y="-20619"/>
        <a:ext cx="1598207" cy="1613206"/>
      </dsp:txXfrm>
    </dsp:sp>
    <dsp:sp modelId="{E3BE1931-16DE-4438-B30A-45F232FE147F}">
      <dsp:nvSpPr>
        <dsp:cNvPr id="0" name=""/>
        <dsp:cNvSpPr/>
      </dsp:nvSpPr>
      <dsp:spPr>
        <a:xfrm>
          <a:off x="1873231" y="23776"/>
          <a:ext cx="5403257" cy="5403257"/>
        </a:xfrm>
        <a:prstGeom prst="circularArrow">
          <a:avLst>
            <a:gd name="adj1" fmla="val 5200"/>
            <a:gd name="adj2" fmla="val 335887"/>
            <a:gd name="adj3" fmla="val 16865797"/>
            <a:gd name="adj4" fmla="val 15315560"/>
            <a:gd name="adj5" fmla="val 6066"/>
          </a:avLst>
        </a:prstGeom>
        <a:solidFill>
          <a:schemeClr val="bg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F63D6-E2F2-4D92-ABDD-8DB01B5296AE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CF4E4-F947-46AD-B7F8-110DCC7BD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00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DCF4E4-F947-46AD-B7F8-110DCC7BDCA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283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DCF4E4-F947-46AD-B7F8-110DCC7BDCA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024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352-E619-408F-9E5A-9D4BBC46D367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2EEA-4087-4606-B505-0361AE6B3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41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352-E619-408F-9E5A-9D4BBC46D367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2EEA-4087-4606-B505-0361AE6B3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911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352-E619-408F-9E5A-9D4BBC46D367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2EEA-4087-4606-B505-0361AE6B3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352-E619-408F-9E5A-9D4BBC46D367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2EEA-4087-4606-B505-0361AE6B33C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8490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352-E619-408F-9E5A-9D4BBC46D367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2EEA-4087-4606-B505-0361AE6B3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8935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352-E619-408F-9E5A-9D4BBC46D367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2EEA-4087-4606-B505-0361AE6B3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823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352-E619-408F-9E5A-9D4BBC46D367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2EEA-4087-4606-B505-0361AE6B3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799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352-E619-408F-9E5A-9D4BBC46D367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2EEA-4087-4606-B505-0361AE6B3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559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352-E619-408F-9E5A-9D4BBC46D367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2EEA-4087-4606-B505-0361AE6B3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13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352-E619-408F-9E5A-9D4BBC46D367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2EEA-4087-4606-B505-0361AE6B3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75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352-E619-408F-9E5A-9D4BBC46D367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2EEA-4087-4606-B505-0361AE6B3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9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352-E619-408F-9E5A-9D4BBC46D367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2EEA-4087-4606-B505-0361AE6B3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575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352-E619-408F-9E5A-9D4BBC46D367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2EEA-4087-4606-B505-0361AE6B3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45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352-E619-408F-9E5A-9D4BBC46D367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2EEA-4087-4606-B505-0361AE6B3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360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352-E619-408F-9E5A-9D4BBC46D367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2EEA-4087-4606-B505-0361AE6B3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687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352-E619-408F-9E5A-9D4BBC46D367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2EEA-4087-4606-B505-0361AE6B3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06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352-E619-408F-9E5A-9D4BBC46D367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2EEA-4087-4606-B505-0361AE6B3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82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7347352-E619-408F-9E5A-9D4BBC46D367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52EEA-4087-4606-B505-0361AE6B3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0519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13834-9C46-4B0D-8411-533FE3A0A8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South Asian Association for regional Cooperation (</a:t>
            </a:r>
            <a:r>
              <a:rPr lang="en-US" sz="4800" b="1" dirty="0"/>
              <a:t>SAARC)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4876FC-F51B-482F-A177-F86FC6E954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Regional IGO</a:t>
            </a:r>
          </a:p>
        </p:txBody>
      </p:sp>
    </p:spTree>
    <p:extLst>
      <p:ext uri="{BB962C8B-B14F-4D97-AF65-F5344CB8AC3E}">
        <p14:creationId xmlns:p14="http://schemas.microsoft.com/office/powerpoint/2010/main" val="2713879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AF2E6-DA09-4DDC-BC60-CBDD7F591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SAARC (Historical Background)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A45D53D-8E4B-413B-961A-A89B09ABB0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1860302"/>
              </p:ext>
            </p:extLst>
          </p:nvPr>
        </p:nvGraphicFramePr>
        <p:xfrm>
          <a:off x="-654113" y="1152983"/>
          <a:ext cx="9149720" cy="5822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820FE549-E4A7-4FE9-8F23-FC0C927C66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588745"/>
              </p:ext>
            </p:extLst>
          </p:nvPr>
        </p:nvGraphicFramePr>
        <p:xfrm>
          <a:off x="8943572" y="2832844"/>
          <a:ext cx="302768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7680">
                  <a:extLst>
                    <a:ext uri="{9D8B030D-6E8A-4147-A177-3AD203B41FA5}">
                      <a16:colId xmlns:a16="http://schemas.microsoft.com/office/drawing/2014/main" val="13105099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SAARC Members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7704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India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1438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Pakistan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9629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Bhutan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7017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Nepal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0225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Bangladesh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0664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Maldives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9501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Siri Lanka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8190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Afghanistan (2007)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7233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3521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53294-5AA7-438C-8F4B-32674CD9D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SAARC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FA52A0-5FB1-4BEB-83E7-13822D3EE4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5250" y="911647"/>
            <a:ext cx="7828468" cy="172766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D647E22-5916-4269-A241-FA0F4B0C7A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183" y="2587091"/>
            <a:ext cx="6554038" cy="140052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CC61642-9013-431E-86EC-8D8ED22AB8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3870061"/>
            <a:ext cx="5953125" cy="11906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F1C58FE-C481-496B-B667-3DAF7574A9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183" y="4164250"/>
            <a:ext cx="5778817" cy="124515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F5A76B6-36ED-4664-9B62-FBB44C04F7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63532" y="5409409"/>
            <a:ext cx="7551904" cy="1402871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55DB8387-4BA0-41BB-A170-156A8EAF4C9A}"/>
              </a:ext>
            </a:extLst>
          </p:cNvPr>
          <p:cNvSpPr/>
          <p:nvPr/>
        </p:nvSpPr>
        <p:spPr>
          <a:xfrm>
            <a:off x="246514" y="1230668"/>
            <a:ext cx="3789304" cy="1245159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Map SAARC’s objectives with it’s current progress?</a:t>
            </a:r>
          </a:p>
        </p:txBody>
      </p:sp>
    </p:spTree>
    <p:extLst>
      <p:ext uri="{BB962C8B-B14F-4D97-AF65-F5344CB8AC3E}">
        <p14:creationId xmlns:p14="http://schemas.microsoft.com/office/powerpoint/2010/main" val="1675163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A884F-82FC-4B20-8873-1D8E56527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SAARC (</a:t>
            </a:r>
            <a:r>
              <a:rPr lang="en-US" sz="4000" b="1" dirty="0"/>
              <a:t>Reasons for ineffectiveness</a:t>
            </a:r>
            <a:r>
              <a:rPr lang="en-US" dirty="0"/>
              <a:t>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1B7174-6655-404E-98FE-359BF49307C8}"/>
              </a:ext>
            </a:extLst>
          </p:cNvPr>
          <p:cNvSpPr/>
          <p:nvPr/>
        </p:nvSpPr>
        <p:spPr>
          <a:xfrm>
            <a:off x="1330035" y="2560075"/>
            <a:ext cx="2244437" cy="173785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Inter-State Conflicts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75680A-3053-411F-87E0-9BF379A88489}"/>
              </a:ext>
            </a:extLst>
          </p:cNvPr>
          <p:cNvSpPr/>
          <p:nvPr/>
        </p:nvSpPr>
        <p:spPr>
          <a:xfrm>
            <a:off x="3685308" y="2560075"/>
            <a:ext cx="2244437" cy="173785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Indian State centric posture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2C93CE-7032-47EC-AAED-E3B537164639}"/>
              </a:ext>
            </a:extLst>
          </p:cNvPr>
          <p:cNvSpPr/>
          <p:nvPr/>
        </p:nvSpPr>
        <p:spPr>
          <a:xfrm>
            <a:off x="6137564" y="2560075"/>
            <a:ext cx="2244437" cy="173785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Ineffective Conflict Resolution Mechanism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68413B1-C8BD-4A47-9C99-CDCC5CA6E5FF}"/>
              </a:ext>
            </a:extLst>
          </p:cNvPr>
          <p:cNvSpPr/>
          <p:nvPr/>
        </p:nvSpPr>
        <p:spPr>
          <a:xfrm>
            <a:off x="8589820" y="2560075"/>
            <a:ext cx="2244437" cy="173785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Lack of Economic Integration</a:t>
            </a:r>
          </a:p>
        </p:txBody>
      </p:sp>
    </p:spTree>
    <p:extLst>
      <p:ext uri="{BB962C8B-B14F-4D97-AF65-F5344CB8AC3E}">
        <p14:creationId xmlns:p14="http://schemas.microsoft.com/office/powerpoint/2010/main" val="3482586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88</TotalTime>
  <Words>85</Words>
  <Application>Microsoft Office PowerPoint</Application>
  <PresentationFormat>Widescreen</PresentationFormat>
  <Paragraphs>26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Ion</vt:lpstr>
      <vt:lpstr>South Asian Association for regional Cooperation (SAARC)</vt:lpstr>
      <vt:lpstr>SAARC (Historical Background)</vt:lpstr>
      <vt:lpstr>SAARC</vt:lpstr>
      <vt:lpstr>SAARC (Reasons for ineffectiveness)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 Asian Association for regional Cooperation (SAARC)</dc:title>
  <dc:creator>EOBI</dc:creator>
  <cp:lastModifiedBy>EOBI</cp:lastModifiedBy>
  <cp:revision>30</cp:revision>
  <dcterms:created xsi:type="dcterms:W3CDTF">2024-01-09T06:43:48Z</dcterms:created>
  <dcterms:modified xsi:type="dcterms:W3CDTF">2024-01-09T08:14:15Z</dcterms:modified>
</cp:coreProperties>
</file>