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344" autoAdjust="0"/>
  </p:normalViewPr>
  <p:slideViewPr>
    <p:cSldViewPr snapToGrid="0">
      <p:cViewPr varScale="1">
        <p:scale>
          <a:sx n="66" d="100"/>
          <a:sy n="66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BE2520-4AB7-4108-9E01-E7C6BA02B6D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B8BC26-6A07-40B7-8467-3F6F489830FA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2001 (Jim O’Neil)- BRIC</a:t>
          </a:r>
        </a:p>
      </dgm:t>
    </dgm:pt>
    <dgm:pt modelId="{D1F63238-9076-49E1-97A5-524991156971}" type="parTrans" cxnId="{9F79E68C-EDDC-4F42-A721-6DFED40D563C}">
      <dgm:prSet/>
      <dgm:spPr/>
      <dgm:t>
        <a:bodyPr/>
        <a:lstStyle/>
        <a:p>
          <a:endParaRPr lang="en-US"/>
        </a:p>
      </dgm:t>
    </dgm:pt>
    <dgm:pt modelId="{060B04B5-956D-42A0-BD85-44100DAAE3A9}" type="sibTrans" cxnId="{9F79E68C-EDDC-4F42-A721-6DFED40D563C}">
      <dgm:prSet/>
      <dgm:spPr/>
      <dgm:t>
        <a:bodyPr/>
        <a:lstStyle/>
        <a:p>
          <a:endParaRPr lang="en-US"/>
        </a:p>
      </dgm:t>
    </dgm:pt>
    <dgm:pt modelId="{9744091C-D175-43F7-A725-2EF039F71844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BRIC Summit 2009</a:t>
          </a:r>
        </a:p>
      </dgm:t>
    </dgm:pt>
    <dgm:pt modelId="{41B769FB-60C3-4DC1-89D6-FC93D736F315}" type="parTrans" cxnId="{349C6936-6464-442F-AA45-F935B8974287}">
      <dgm:prSet/>
      <dgm:spPr/>
      <dgm:t>
        <a:bodyPr/>
        <a:lstStyle/>
        <a:p>
          <a:endParaRPr lang="en-US"/>
        </a:p>
      </dgm:t>
    </dgm:pt>
    <dgm:pt modelId="{B717FBEC-D53B-4CCD-A175-4EF9839ECF21}" type="sibTrans" cxnId="{349C6936-6464-442F-AA45-F935B8974287}">
      <dgm:prSet/>
      <dgm:spPr/>
      <dgm:t>
        <a:bodyPr/>
        <a:lstStyle/>
        <a:p>
          <a:endParaRPr lang="en-US"/>
        </a:p>
      </dgm:t>
    </dgm:pt>
    <dgm:pt modelId="{3193218F-6859-4CD4-91B8-E7D1A9C18500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BRICS 2010</a:t>
          </a:r>
        </a:p>
      </dgm:t>
    </dgm:pt>
    <dgm:pt modelId="{8A6AAD93-6973-42CD-9A76-8B3789006323}" type="parTrans" cxnId="{CD1D8468-92B3-4DD8-8689-D541CA150ADC}">
      <dgm:prSet/>
      <dgm:spPr/>
      <dgm:t>
        <a:bodyPr/>
        <a:lstStyle/>
        <a:p>
          <a:endParaRPr lang="en-US"/>
        </a:p>
      </dgm:t>
    </dgm:pt>
    <dgm:pt modelId="{35A36901-D70F-403D-95C6-226C0C704530}" type="sibTrans" cxnId="{CD1D8468-92B3-4DD8-8689-D541CA150ADC}">
      <dgm:prSet/>
      <dgm:spPr/>
      <dgm:t>
        <a:bodyPr/>
        <a:lstStyle/>
        <a:p>
          <a:endParaRPr lang="en-US"/>
        </a:p>
      </dgm:t>
    </dgm:pt>
    <dgm:pt modelId="{6385E86D-41D8-435D-8794-4827F77703B0}" type="pres">
      <dgm:prSet presAssocID="{E1BE2520-4AB7-4108-9E01-E7C6BA02B6DC}" presName="Name0" presStyleCnt="0">
        <dgm:presLayoutVars>
          <dgm:dir/>
          <dgm:animLvl val="lvl"/>
          <dgm:resizeHandles val="exact"/>
        </dgm:presLayoutVars>
      </dgm:prSet>
      <dgm:spPr/>
    </dgm:pt>
    <dgm:pt modelId="{AC92E9F5-3AC2-43C2-B309-E840B4D4D445}" type="pres">
      <dgm:prSet presAssocID="{B8B8BC26-6A07-40B7-8467-3F6F489830F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6A42C901-F509-4BDB-B111-0FEFC02D01ED}" type="pres">
      <dgm:prSet presAssocID="{060B04B5-956D-42A0-BD85-44100DAAE3A9}" presName="parTxOnlySpace" presStyleCnt="0"/>
      <dgm:spPr/>
    </dgm:pt>
    <dgm:pt modelId="{A856DBA2-672A-446A-B1DD-8358F1BC9A4A}" type="pres">
      <dgm:prSet presAssocID="{9744091C-D175-43F7-A725-2EF039F7184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CEF10AD-4FA6-4EC0-89E0-B0E9909A95BA}" type="pres">
      <dgm:prSet presAssocID="{B717FBEC-D53B-4CCD-A175-4EF9839ECF21}" presName="parTxOnlySpace" presStyleCnt="0"/>
      <dgm:spPr/>
    </dgm:pt>
    <dgm:pt modelId="{B66EF9E3-F05D-4097-98EA-5292D90EEA1F}" type="pres">
      <dgm:prSet presAssocID="{3193218F-6859-4CD4-91B8-E7D1A9C18500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49C6936-6464-442F-AA45-F935B8974287}" srcId="{E1BE2520-4AB7-4108-9E01-E7C6BA02B6DC}" destId="{9744091C-D175-43F7-A725-2EF039F71844}" srcOrd="1" destOrd="0" parTransId="{41B769FB-60C3-4DC1-89D6-FC93D736F315}" sibTransId="{B717FBEC-D53B-4CCD-A175-4EF9839ECF21}"/>
    <dgm:cxn modelId="{1F0AA143-6917-4491-9F46-99576B0FB644}" type="presOf" srcId="{E1BE2520-4AB7-4108-9E01-E7C6BA02B6DC}" destId="{6385E86D-41D8-435D-8794-4827F77703B0}" srcOrd="0" destOrd="0" presId="urn:microsoft.com/office/officeart/2005/8/layout/chevron1"/>
    <dgm:cxn modelId="{CD1D8468-92B3-4DD8-8689-D541CA150ADC}" srcId="{E1BE2520-4AB7-4108-9E01-E7C6BA02B6DC}" destId="{3193218F-6859-4CD4-91B8-E7D1A9C18500}" srcOrd="2" destOrd="0" parTransId="{8A6AAD93-6973-42CD-9A76-8B3789006323}" sibTransId="{35A36901-D70F-403D-95C6-226C0C704530}"/>
    <dgm:cxn modelId="{F131847E-96B9-42EC-BBAA-5DFF7FB7D3ED}" type="presOf" srcId="{B8B8BC26-6A07-40B7-8467-3F6F489830FA}" destId="{AC92E9F5-3AC2-43C2-B309-E840B4D4D445}" srcOrd="0" destOrd="0" presId="urn:microsoft.com/office/officeart/2005/8/layout/chevron1"/>
    <dgm:cxn modelId="{47F94685-4BA7-498B-8650-688A1B72A8FF}" type="presOf" srcId="{9744091C-D175-43F7-A725-2EF039F71844}" destId="{A856DBA2-672A-446A-B1DD-8358F1BC9A4A}" srcOrd="0" destOrd="0" presId="urn:microsoft.com/office/officeart/2005/8/layout/chevron1"/>
    <dgm:cxn modelId="{9F79E68C-EDDC-4F42-A721-6DFED40D563C}" srcId="{E1BE2520-4AB7-4108-9E01-E7C6BA02B6DC}" destId="{B8B8BC26-6A07-40B7-8467-3F6F489830FA}" srcOrd="0" destOrd="0" parTransId="{D1F63238-9076-49E1-97A5-524991156971}" sibTransId="{060B04B5-956D-42A0-BD85-44100DAAE3A9}"/>
    <dgm:cxn modelId="{1C5D3DB0-C31C-4DE4-A64A-003A062DC883}" type="presOf" srcId="{3193218F-6859-4CD4-91B8-E7D1A9C18500}" destId="{B66EF9E3-F05D-4097-98EA-5292D90EEA1F}" srcOrd="0" destOrd="0" presId="urn:microsoft.com/office/officeart/2005/8/layout/chevron1"/>
    <dgm:cxn modelId="{C0D321A0-A88E-4CE9-B2BB-F46EDF4D584E}" type="presParOf" srcId="{6385E86D-41D8-435D-8794-4827F77703B0}" destId="{AC92E9F5-3AC2-43C2-B309-E840B4D4D445}" srcOrd="0" destOrd="0" presId="urn:microsoft.com/office/officeart/2005/8/layout/chevron1"/>
    <dgm:cxn modelId="{C2038F8A-799E-446F-B863-C3112DF009A0}" type="presParOf" srcId="{6385E86D-41D8-435D-8794-4827F77703B0}" destId="{6A42C901-F509-4BDB-B111-0FEFC02D01ED}" srcOrd="1" destOrd="0" presId="urn:microsoft.com/office/officeart/2005/8/layout/chevron1"/>
    <dgm:cxn modelId="{359411D3-FF14-4538-BF34-43563E9020BA}" type="presParOf" srcId="{6385E86D-41D8-435D-8794-4827F77703B0}" destId="{A856DBA2-672A-446A-B1DD-8358F1BC9A4A}" srcOrd="2" destOrd="0" presId="urn:microsoft.com/office/officeart/2005/8/layout/chevron1"/>
    <dgm:cxn modelId="{C150FEBB-3B1B-4AD6-8668-FEB7963B1C6E}" type="presParOf" srcId="{6385E86D-41D8-435D-8794-4827F77703B0}" destId="{BCEF10AD-4FA6-4EC0-89E0-B0E9909A95BA}" srcOrd="3" destOrd="0" presId="urn:microsoft.com/office/officeart/2005/8/layout/chevron1"/>
    <dgm:cxn modelId="{D601A0D4-DB79-417A-BC98-9A27D880B54C}" type="presParOf" srcId="{6385E86D-41D8-435D-8794-4827F77703B0}" destId="{B66EF9E3-F05D-4097-98EA-5292D90EEA1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2E9F5-3AC2-43C2-B309-E840B4D4D445}">
      <dsp:nvSpPr>
        <dsp:cNvPr id="0" name=""/>
        <dsp:cNvSpPr/>
      </dsp:nvSpPr>
      <dsp:spPr>
        <a:xfrm>
          <a:off x="2700" y="2327769"/>
          <a:ext cx="3289703" cy="1315881"/>
        </a:xfrm>
        <a:prstGeom prst="chevron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2001 (Jim O’Neil)- BRIC</a:t>
          </a:r>
        </a:p>
      </dsp:txBody>
      <dsp:txXfrm>
        <a:off x="660641" y="2327769"/>
        <a:ext cx="1973822" cy="1315881"/>
      </dsp:txXfrm>
    </dsp:sp>
    <dsp:sp modelId="{A856DBA2-672A-446A-B1DD-8358F1BC9A4A}">
      <dsp:nvSpPr>
        <dsp:cNvPr id="0" name=""/>
        <dsp:cNvSpPr/>
      </dsp:nvSpPr>
      <dsp:spPr>
        <a:xfrm>
          <a:off x="2963433" y="2327769"/>
          <a:ext cx="3289703" cy="1315881"/>
        </a:xfrm>
        <a:prstGeom prst="chevron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BRIC Summit 2009</a:t>
          </a:r>
        </a:p>
      </dsp:txBody>
      <dsp:txXfrm>
        <a:off x="3621374" y="2327769"/>
        <a:ext cx="1973822" cy="1315881"/>
      </dsp:txXfrm>
    </dsp:sp>
    <dsp:sp modelId="{B66EF9E3-F05D-4097-98EA-5292D90EEA1F}">
      <dsp:nvSpPr>
        <dsp:cNvPr id="0" name=""/>
        <dsp:cNvSpPr/>
      </dsp:nvSpPr>
      <dsp:spPr>
        <a:xfrm>
          <a:off x="5924167" y="2327769"/>
          <a:ext cx="3289703" cy="1315881"/>
        </a:xfrm>
        <a:prstGeom prst="chevron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BRICS 2010</a:t>
          </a:r>
        </a:p>
      </dsp:txBody>
      <dsp:txXfrm>
        <a:off x="6582108" y="2327769"/>
        <a:ext cx="1973822" cy="1315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BF118-A430-4E3B-918F-0960FCBBFD4A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C9E88-CF07-41F8-8480-6EA68E0CB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4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C9E88-CF07-41F8-8480-6EA68E0CB9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50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C9E88-CF07-41F8-8480-6EA68E0CB9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56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C9E88-CF07-41F8-8480-6EA68E0CB9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46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C9E88-CF07-41F8-8480-6EA68E0CB9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28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C9E88-CF07-41F8-8480-6EA68E0CB9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8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1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4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48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1392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74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10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7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7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74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17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0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9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4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5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2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5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42F3080-18D0-429E-B0FD-64BB71C4B653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466E7-52BC-437E-B610-BE76DD46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4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3B0D5-6D94-4492-952B-D98530B21F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BRICS+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B66F9-8110-4F53-A6C0-7B19184674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69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B260D-0A77-4E6B-967B-C0B471ACF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E1336-C067-4363-94DD-ABDEFFDDE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660615"/>
            <a:ext cx="9205901" cy="4744667"/>
          </a:xfrm>
        </p:spPr>
        <p:txBody>
          <a:bodyPr/>
          <a:lstStyle/>
          <a:p>
            <a:r>
              <a:rPr lang="en-US" dirty="0"/>
              <a:t>Let’s revisit what the “</a:t>
            </a:r>
            <a:r>
              <a:rPr lang="en-US" b="1" dirty="0"/>
              <a:t>Contemporary Financial Architecture is &amp; what issues it faces?”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85DDB1-6725-466A-BCE0-48105593337F}"/>
              </a:ext>
            </a:extLst>
          </p:cNvPr>
          <p:cNvSpPr/>
          <p:nvPr/>
        </p:nvSpPr>
        <p:spPr>
          <a:xfrm>
            <a:off x="1881806" y="2780272"/>
            <a:ext cx="3511827" cy="14005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Crafted after the WW2</a:t>
            </a:r>
          </a:p>
          <a:p>
            <a:pPr algn="ctr"/>
            <a:r>
              <a:rPr lang="en-US" dirty="0"/>
              <a:t>(Bretton Woods Conference)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FCF284-B6FD-4D73-85E9-E0A58D03FFE2}"/>
              </a:ext>
            </a:extLst>
          </p:cNvPr>
          <p:cNvSpPr/>
          <p:nvPr/>
        </p:nvSpPr>
        <p:spPr>
          <a:xfrm>
            <a:off x="1908312" y="4405016"/>
            <a:ext cx="3511827" cy="79237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West Dominated</a:t>
            </a:r>
          </a:p>
          <a:p>
            <a:pPr algn="ctr"/>
            <a:r>
              <a:rPr lang="en-US" dirty="0"/>
              <a:t>(Frameworks, Institutions, Rules, Markets)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A11892-B4B1-4E26-B8AB-8840E93317FF}"/>
              </a:ext>
            </a:extLst>
          </p:cNvPr>
          <p:cNvSpPr/>
          <p:nvPr/>
        </p:nvSpPr>
        <p:spPr>
          <a:xfrm>
            <a:off x="1908312" y="5513703"/>
            <a:ext cx="1060175" cy="44578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5968B-CB04-4722-856D-21718E86FA5A}"/>
              </a:ext>
            </a:extLst>
          </p:cNvPr>
          <p:cNvSpPr/>
          <p:nvPr/>
        </p:nvSpPr>
        <p:spPr>
          <a:xfrm>
            <a:off x="3134138" y="5507876"/>
            <a:ext cx="1060175" cy="44578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WB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7CFA2E-C8F4-4F54-8A8F-A4DD99638CA3}"/>
              </a:ext>
            </a:extLst>
          </p:cNvPr>
          <p:cNvSpPr/>
          <p:nvPr/>
        </p:nvSpPr>
        <p:spPr>
          <a:xfrm>
            <a:off x="4359964" y="5507876"/>
            <a:ext cx="1060175" cy="44578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WTO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502A6B-BB5C-452A-8B0B-1F8E97652812}"/>
              </a:ext>
            </a:extLst>
          </p:cNvPr>
          <p:cNvSpPr/>
          <p:nvPr/>
        </p:nvSpPr>
        <p:spPr>
          <a:xfrm>
            <a:off x="6539005" y="2811854"/>
            <a:ext cx="3930209" cy="8613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Shortcomings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F1B28F-CFAC-46CB-9F3D-FD254588E652}"/>
              </a:ext>
            </a:extLst>
          </p:cNvPr>
          <p:cNvSpPr/>
          <p:nvPr/>
        </p:nvSpPr>
        <p:spPr>
          <a:xfrm>
            <a:off x="6539003" y="3879113"/>
            <a:ext cx="3930211" cy="79237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Inability to warn/avoid Financial Crisis (Asian Crisis 1997+GFC 2008)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B62EE5-39B4-4349-A04A-91515B8DFC43}"/>
              </a:ext>
            </a:extLst>
          </p:cNvPr>
          <p:cNvSpPr/>
          <p:nvPr/>
        </p:nvSpPr>
        <p:spPr>
          <a:xfrm>
            <a:off x="6539002" y="4751597"/>
            <a:ext cx="3930209" cy="201023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Inability to adjust to changing dynamics:</a:t>
            </a:r>
          </a:p>
          <a:p>
            <a:pPr marL="342900" indent="-342900" algn="ctr">
              <a:buAutoNum type="arabicPeriod"/>
            </a:pPr>
            <a:r>
              <a:rPr lang="en-US" dirty="0"/>
              <a:t>Unrelenting Climate Change</a:t>
            </a:r>
          </a:p>
          <a:p>
            <a:pPr marL="342900" indent="-342900" algn="ctr">
              <a:buAutoNum type="arabicPeriod"/>
            </a:pPr>
            <a:r>
              <a:rPr lang="en-US" dirty="0"/>
              <a:t>Extreme inequality</a:t>
            </a:r>
          </a:p>
          <a:p>
            <a:pPr marL="342900" indent="-342900" algn="ctr">
              <a:buAutoNum type="arabicPeriod"/>
            </a:pPr>
            <a:r>
              <a:rPr lang="en-US" dirty="0"/>
              <a:t>Entrenched Gender Bias</a:t>
            </a:r>
          </a:p>
          <a:p>
            <a:pPr marL="342900" indent="-342900" algn="ctr">
              <a:buAutoNum type="arabicPeriod"/>
            </a:pPr>
            <a:r>
              <a:rPr lang="en-US" dirty="0"/>
              <a:t>Economic and Geo-political changes</a:t>
            </a:r>
          </a:p>
        </p:txBody>
      </p:sp>
    </p:spTree>
    <p:extLst>
      <p:ext uri="{BB962C8B-B14F-4D97-AF65-F5344CB8AC3E}">
        <p14:creationId xmlns:p14="http://schemas.microsoft.com/office/powerpoint/2010/main" val="412654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CF1AB-9369-478C-84A8-D5E1D180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2A4AC-DE9E-4306-BCFF-D69A5E2DD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did it came into being?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1F6531E-8945-4A4B-9BB9-63FD473BD7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8629209"/>
              </p:ext>
            </p:extLst>
          </p:nvPr>
        </p:nvGraphicFramePr>
        <p:xfrm>
          <a:off x="943429" y="719666"/>
          <a:ext cx="9216571" cy="5971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xplosion: 8 Points 5">
            <a:extLst>
              <a:ext uri="{FF2B5EF4-FFF2-40B4-BE49-F238E27FC236}">
                <a16:creationId xmlns:a16="http://schemas.microsoft.com/office/drawing/2014/main" id="{5DB18B31-6370-4871-B463-E15FC1DCDC41}"/>
              </a:ext>
            </a:extLst>
          </p:cNvPr>
          <p:cNvSpPr/>
          <p:nvPr/>
        </p:nvSpPr>
        <p:spPr>
          <a:xfrm>
            <a:off x="4432824" y="4474126"/>
            <a:ext cx="2002972" cy="1973943"/>
          </a:xfrm>
          <a:prstGeom prst="irregularSeal1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GFC 2008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A2A60F-C59C-4CD1-BF56-81A336CB0765}"/>
              </a:ext>
            </a:extLst>
          </p:cNvPr>
          <p:cNvSpPr txBox="1"/>
          <p:nvPr/>
        </p:nvSpPr>
        <p:spPr>
          <a:xfrm>
            <a:off x="7762336" y="4547741"/>
            <a:ext cx="20029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“</a:t>
            </a:r>
            <a:r>
              <a:rPr lang="en-US" b="1" i="1" u="sng" dirty="0"/>
              <a:t>Just and democratic transition into multipolarity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981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E18D0-190D-4A44-90B0-10A54C47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F7F49-267F-4FB4-B744-BC1573BD1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has BRICS+ done so far to create/reform, “</a:t>
            </a:r>
            <a:r>
              <a:rPr lang="en-US" b="1" dirty="0"/>
              <a:t>An alternative Financial Architecture?”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6E380C-7885-407D-8683-880127D810C6}"/>
              </a:ext>
            </a:extLst>
          </p:cNvPr>
          <p:cNvSpPr/>
          <p:nvPr/>
        </p:nvSpPr>
        <p:spPr>
          <a:xfrm>
            <a:off x="1911749" y="3174711"/>
            <a:ext cx="2703794" cy="87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New Development Bank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A189DF-C03A-4611-A0BC-8AF7E3BF8904}"/>
              </a:ext>
            </a:extLst>
          </p:cNvPr>
          <p:cNvSpPr/>
          <p:nvPr/>
        </p:nvSpPr>
        <p:spPr>
          <a:xfrm>
            <a:off x="6520036" y="3174711"/>
            <a:ext cx="2703794" cy="87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Contingent Reserve Arrangement</a:t>
            </a:r>
          </a:p>
        </p:txBody>
      </p:sp>
    </p:spTree>
    <p:extLst>
      <p:ext uri="{BB962C8B-B14F-4D97-AF65-F5344CB8AC3E}">
        <p14:creationId xmlns:p14="http://schemas.microsoft.com/office/powerpoint/2010/main" val="4273207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4487-079B-4452-BEF6-EECE9D5D9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7C9EC-BA16-47D7-9E50-3387B1330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15</a:t>
            </a:r>
            <a:r>
              <a:rPr lang="en-US" baseline="30000" dirty="0"/>
              <a:t>th</a:t>
            </a:r>
            <a:r>
              <a:rPr lang="en-US" dirty="0"/>
              <a:t> BRICS Summit (August, 2023)- South Africa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7A8AE4-59C8-4F9F-B723-95BD388A5650}"/>
              </a:ext>
            </a:extLst>
          </p:cNvPr>
          <p:cNvSpPr/>
          <p:nvPr/>
        </p:nvSpPr>
        <p:spPr>
          <a:xfrm>
            <a:off x="1884789" y="2797339"/>
            <a:ext cx="8422422" cy="87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BRICS and Africa: Partnership for Mutually Accelerated Growth, Sustainable Development and Inclusive Multilateralism”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0BAB77-65EF-48E1-9002-F3D5F44D85ED}"/>
              </a:ext>
            </a:extLst>
          </p:cNvPr>
          <p:cNvSpPr/>
          <p:nvPr/>
        </p:nvSpPr>
        <p:spPr>
          <a:xfrm>
            <a:off x="4463462" y="4416535"/>
            <a:ext cx="3620995" cy="4602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Key takeaways?</a:t>
            </a:r>
          </a:p>
        </p:txBody>
      </p:sp>
    </p:spTree>
    <p:extLst>
      <p:ext uri="{BB962C8B-B14F-4D97-AF65-F5344CB8AC3E}">
        <p14:creationId xmlns:p14="http://schemas.microsoft.com/office/powerpoint/2010/main" val="253207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02F87-5BBD-4BC8-9C91-E5D0C3636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2C86E-156E-4B3F-9FB4-EE066C906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Pakistan and BRICS?</a:t>
            </a:r>
          </a:p>
          <a:p>
            <a:r>
              <a:rPr lang="en-US" dirty="0"/>
              <a:t>Challenges for Pakistan?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Reading Material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675A74-41F2-4AA8-BEDD-91420E706B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157280"/>
              </p:ext>
            </p:extLst>
          </p:nvPr>
        </p:nvGraphicFramePr>
        <p:xfrm>
          <a:off x="4673827" y="3404553"/>
          <a:ext cx="7228115" cy="3200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228115">
                  <a:extLst>
                    <a:ext uri="{9D8B030D-6E8A-4147-A177-3AD203B41FA5}">
                      <a16:colId xmlns:a16="http://schemas.microsoft.com/office/drawing/2014/main" val="3609549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" action="ppaction://noaction"/>
                        </a:rPr>
                        <a:t>https://sdgs.un.org/sites/default/files/2023-08/our-common-agenda-policy-brief-international-finance-architecture-en.pdf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770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" action="ppaction://noaction"/>
                        </a:rPr>
                        <a:t>https://issi.org.pk/wp-content/uploads/2023/09/IB_Farwa_Sept_20_2023.pdf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568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" action="ppaction://noaction"/>
                        </a:rPr>
                        <a:t>https://www.aljazeera.com/news/2023/11/24/pakistan-seeks-brics-membership-despite-india-roadblock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658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linkClick r:id="" action="ppaction://noaction"/>
                        </a:rPr>
                        <a:t>https://thediplomat.com/2023/11/pakistans-brics-aspiration/</a:t>
                      </a:r>
                      <a:endParaRPr lang="en-US" dirty="0"/>
                    </a:p>
                    <a:p>
                      <a:pPr algn="ctr"/>
                      <a:r>
                        <a:rPr lang="en-US" dirty="0">
                          <a:hlinkClick r:id="" action="ppaction://noaction"/>
                        </a:rPr>
                        <a:t>https://www.arabnews.pk/node/2415801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72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https://tribune.com.pk/story/2432196/pakistans-economic-problems-a-hurdle-to-joining-brics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484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400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</TotalTime>
  <Words>270</Words>
  <Application>Microsoft Office PowerPoint</Application>
  <PresentationFormat>Widescreen</PresentationFormat>
  <Paragraphs>49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</vt:lpstr>
      <vt:lpstr>BRICS+</vt:lpstr>
      <vt:lpstr>BRICS+</vt:lpstr>
      <vt:lpstr>BRICS+</vt:lpstr>
      <vt:lpstr>BRICS+</vt:lpstr>
      <vt:lpstr>BRICS+</vt:lpstr>
      <vt:lpstr>BRICS+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BRICS+</dc:title>
  <dc:creator>EOBI</dc:creator>
  <cp:lastModifiedBy>EOBI</cp:lastModifiedBy>
  <cp:revision>24</cp:revision>
  <dcterms:created xsi:type="dcterms:W3CDTF">2024-01-02T04:54:13Z</dcterms:created>
  <dcterms:modified xsi:type="dcterms:W3CDTF">2024-01-02T05:56:53Z</dcterms:modified>
</cp:coreProperties>
</file>