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4" r:id="rId1"/>
  </p:sldMasterIdLst>
  <p:notesMasterIdLst>
    <p:notesMasterId r:id="rId11"/>
  </p:notesMasterIdLst>
  <p:sldIdLst>
    <p:sldId id="256" r:id="rId2"/>
    <p:sldId id="258" r:id="rId3"/>
    <p:sldId id="271" r:id="rId4"/>
    <p:sldId id="263" r:id="rId5"/>
    <p:sldId id="264" r:id="rId6"/>
    <p:sldId id="265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8800"/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3741" autoAdjust="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E659B6-9534-AA49-AAD4-2522111ABA56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6D7CC3D6-30FD-D944-81B8-AF2037A4D07F}">
      <dgm:prSet phldrT="[Text]"/>
      <dgm:spPr>
        <a:solidFill>
          <a:schemeClr val="accent3"/>
        </a:solidFill>
      </dgm:spPr>
      <dgm:t>
        <a:bodyPr/>
        <a:lstStyle/>
        <a:p>
          <a:pPr rtl="0"/>
          <a:r>
            <a:rPr lang="en-GB" b="1" dirty="0">
              <a:solidFill>
                <a:schemeClr val="bg1"/>
              </a:solidFill>
            </a:rPr>
            <a:t>World War I</a:t>
          </a:r>
        </a:p>
        <a:p>
          <a:pPr rtl="0"/>
          <a:r>
            <a:rPr lang="en-GB" b="1" dirty="0">
              <a:solidFill>
                <a:schemeClr val="bg1"/>
              </a:solidFill>
            </a:rPr>
            <a:t>(1914-1918)</a:t>
          </a:r>
        </a:p>
      </dgm:t>
    </dgm:pt>
    <dgm:pt modelId="{45851D3D-DAD7-3E46-8FD7-0044222D52E3}" type="parTrans" cxnId="{EE426529-E3B9-4445-9EA0-1ADB7B1C21DD}">
      <dgm:prSet/>
      <dgm:spPr/>
      <dgm:t>
        <a:bodyPr/>
        <a:lstStyle/>
        <a:p>
          <a:endParaRPr lang="en-GB"/>
        </a:p>
      </dgm:t>
    </dgm:pt>
    <dgm:pt modelId="{F40955D3-38B6-7149-8AAA-547A0B4B24E4}" type="sibTrans" cxnId="{EE426529-E3B9-4445-9EA0-1ADB7B1C21DD}">
      <dgm:prSet/>
      <dgm:spPr>
        <a:solidFill>
          <a:schemeClr val="tx1"/>
        </a:solidFill>
      </dgm:spPr>
      <dgm:t>
        <a:bodyPr/>
        <a:lstStyle/>
        <a:p>
          <a:endParaRPr lang="en-GB"/>
        </a:p>
      </dgm:t>
    </dgm:pt>
    <dgm:pt modelId="{5CFD9C59-DF22-064A-AC53-BE9D335B48A3}">
      <dgm:prSet phldrT="[Text]"/>
      <dgm:spPr>
        <a:solidFill>
          <a:schemeClr val="accent3"/>
        </a:solidFill>
      </dgm:spPr>
      <dgm:t>
        <a:bodyPr/>
        <a:lstStyle/>
        <a:p>
          <a:pPr rtl="0"/>
          <a:r>
            <a:rPr lang="en-GB" b="1" dirty="0">
              <a:solidFill>
                <a:schemeClr val="bg1"/>
              </a:solidFill>
            </a:rPr>
            <a:t>League of Nations </a:t>
          </a:r>
        </a:p>
        <a:p>
          <a:pPr rtl="0"/>
          <a:r>
            <a:rPr lang="en-GB" b="1" dirty="0">
              <a:solidFill>
                <a:schemeClr val="bg1"/>
              </a:solidFill>
            </a:rPr>
            <a:t>(1919)</a:t>
          </a:r>
        </a:p>
      </dgm:t>
    </dgm:pt>
    <dgm:pt modelId="{185AE7F5-0E72-D541-9ED8-538DB45075AF}" type="parTrans" cxnId="{E5AC55B0-4555-354D-8F31-99E515B0A384}">
      <dgm:prSet/>
      <dgm:spPr/>
      <dgm:t>
        <a:bodyPr/>
        <a:lstStyle/>
        <a:p>
          <a:endParaRPr lang="en-GB"/>
        </a:p>
      </dgm:t>
    </dgm:pt>
    <dgm:pt modelId="{B3222892-4445-184E-83FE-A5FAF16BB9F1}" type="sibTrans" cxnId="{E5AC55B0-4555-354D-8F31-99E515B0A384}">
      <dgm:prSet/>
      <dgm:spPr>
        <a:solidFill>
          <a:schemeClr val="tx1"/>
        </a:solidFill>
      </dgm:spPr>
      <dgm:t>
        <a:bodyPr/>
        <a:lstStyle/>
        <a:p>
          <a:endParaRPr lang="en-GB"/>
        </a:p>
      </dgm:t>
    </dgm:pt>
    <dgm:pt modelId="{0C28FFD6-0C6E-394A-B8A4-FB1894E52563}">
      <dgm:prSet phldrT="[Text]"/>
      <dgm:spPr>
        <a:solidFill>
          <a:schemeClr val="accent3"/>
        </a:solidFill>
      </dgm:spPr>
      <dgm:t>
        <a:bodyPr/>
        <a:lstStyle/>
        <a:p>
          <a:pPr rtl="0"/>
          <a:r>
            <a:rPr lang="en-GB" b="1" dirty="0">
              <a:solidFill>
                <a:schemeClr val="bg1"/>
              </a:solidFill>
            </a:rPr>
            <a:t>World War II (1939-1945)</a:t>
          </a:r>
        </a:p>
      </dgm:t>
    </dgm:pt>
    <dgm:pt modelId="{586A2D03-6900-9E4A-8F6C-EACCCA7A6DD7}" type="parTrans" cxnId="{BA26C501-C8FB-E04A-8CB9-244722B31242}">
      <dgm:prSet/>
      <dgm:spPr/>
      <dgm:t>
        <a:bodyPr/>
        <a:lstStyle/>
        <a:p>
          <a:endParaRPr lang="en-GB"/>
        </a:p>
      </dgm:t>
    </dgm:pt>
    <dgm:pt modelId="{69EF63A1-E92C-1040-8047-4B41A1281E76}" type="sibTrans" cxnId="{BA26C501-C8FB-E04A-8CB9-244722B31242}">
      <dgm:prSet/>
      <dgm:spPr>
        <a:solidFill>
          <a:schemeClr val="tx1"/>
        </a:solidFill>
      </dgm:spPr>
      <dgm:t>
        <a:bodyPr/>
        <a:lstStyle/>
        <a:p>
          <a:endParaRPr lang="en-GB"/>
        </a:p>
      </dgm:t>
    </dgm:pt>
    <dgm:pt modelId="{94819F49-DA57-4C47-8598-A2E575BAE76E}">
      <dgm:prSet/>
      <dgm:spPr>
        <a:solidFill>
          <a:schemeClr val="accent3"/>
        </a:solidFill>
      </dgm:spPr>
      <dgm:t>
        <a:bodyPr/>
        <a:lstStyle/>
        <a:p>
          <a:pPr rtl="0"/>
          <a:r>
            <a:rPr lang="en-GB" b="1" dirty="0">
              <a:solidFill>
                <a:schemeClr val="bg1"/>
              </a:solidFill>
            </a:rPr>
            <a:t>United Nations</a:t>
          </a:r>
        </a:p>
        <a:p>
          <a:pPr rtl="0"/>
          <a:r>
            <a:rPr lang="en-GB" b="1" dirty="0">
              <a:solidFill>
                <a:schemeClr val="bg1"/>
              </a:solidFill>
            </a:rPr>
            <a:t>(1945)</a:t>
          </a:r>
        </a:p>
      </dgm:t>
    </dgm:pt>
    <dgm:pt modelId="{8283B84C-B69B-E949-94DC-4C118C0073AE}" type="parTrans" cxnId="{329F74F2-DDCD-7D4E-B5F5-E108F2AE789D}">
      <dgm:prSet/>
      <dgm:spPr/>
      <dgm:t>
        <a:bodyPr/>
        <a:lstStyle/>
        <a:p>
          <a:endParaRPr lang="en-GB"/>
        </a:p>
      </dgm:t>
    </dgm:pt>
    <dgm:pt modelId="{83B0ED42-7CC4-E14B-83B8-DBDEE4958C04}" type="sibTrans" cxnId="{329F74F2-DDCD-7D4E-B5F5-E108F2AE789D}">
      <dgm:prSet/>
      <dgm:spPr/>
      <dgm:t>
        <a:bodyPr/>
        <a:lstStyle/>
        <a:p>
          <a:endParaRPr lang="en-GB"/>
        </a:p>
      </dgm:t>
    </dgm:pt>
    <dgm:pt modelId="{A3D447E8-0AB8-9F4E-936E-EA520411E415}" type="pres">
      <dgm:prSet presAssocID="{0FE659B6-9534-AA49-AAD4-2522111ABA56}" presName="Name0" presStyleCnt="0">
        <dgm:presLayoutVars>
          <dgm:dir/>
          <dgm:resizeHandles val="exact"/>
        </dgm:presLayoutVars>
      </dgm:prSet>
      <dgm:spPr/>
    </dgm:pt>
    <dgm:pt modelId="{6749AF67-19A4-5F4F-859B-1BF95586AF64}" type="pres">
      <dgm:prSet presAssocID="{6D7CC3D6-30FD-D944-81B8-AF2037A4D07F}" presName="node" presStyleLbl="node1" presStyleIdx="0" presStyleCnt="4">
        <dgm:presLayoutVars>
          <dgm:bulletEnabled val="1"/>
        </dgm:presLayoutVars>
      </dgm:prSet>
      <dgm:spPr/>
    </dgm:pt>
    <dgm:pt modelId="{E5EF16A6-8619-E640-82E2-61C46E6BC3A6}" type="pres">
      <dgm:prSet presAssocID="{F40955D3-38B6-7149-8AAA-547A0B4B24E4}" presName="sibTrans" presStyleLbl="sibTrans2D1" presStyleIdx="0" presStyleCnt="3"/>
      <dgm:spPr/>
    </dgm:pt>
    <dgm:pt modelId="{75CB601A-FE2E-0E44-B526-48F6D7A1182E}" type="pres">
      <dgm:prSet presAssocID="{F40955D3-38B6-7149-8AAA-547A0B4B24E4}" presName="connectorText" presStyleLbl="sibTrans2D1" presStyleIdx="0" presStyleCnt="3"/>
      <dgm:spPr/>
    </dgm:pt>
    <dgm:pt modelId="{FD07CC24-AFA5-C54E-BDE1-77680DA1B55C}" type="pres">
      <dgm:prSet presAssocID="{5CFD9C59-DF22-064A-AC53-BE9D335B48A3}" presName="node" presStyleLbl="node1" presStyleIdx="1" presStyleCnt="4">
        <dgm:presLayoutVars>
          <dgm:bulletEnabled val="1"/>
        </dgm:presLayoutVars>
      </dgm:prSet>
      <dgm:spPr/>
    </dgm:pt>
    <dgm:pt modelId="{4C265B6E-B0AC-7F48-9F53-433EBF77B299}" type="pres">
      <dgm:prSet presAssocID="{B3222892-4445-184E-83FE-A5FAF16BB9F1}" presName="sibTrans" presStyleLbl="sibTrans2D1" presStyleIdx="1" presStyleCnt="3"/>
      <dgm:spPr/>
    </dgm:pt>
    <dgm:pt modelId="{0B83B7E2-BE68-FD4F-B114-DE0F81FCF2D7}" type="pres">
      <dgm:prSet presAssocID="{B3222892-4445-184E-83FE-A5FAF16BB9F1}" presName="connectorText" presStyleLbl="sibTrans2D1" presStyleIdx="1" presStyleCnt="3"/>
      <dgm:spPr/>
    </dgm:pt>
    <dgm:pt modelId="{8B346A72-DC62-AF4A-8CC0-8B58F3EF13EE}" type="pres">
      <dgm:prSet presAssocID="{0C28FFD6-0C6E-394A-B8A4-FB1894E52563}" presName="node" presStyleLbl="node1" presStyleIdx="2" presStyleCnt="4">
        <dgm:presLayoutVars>
          <dgm:bulletEnabled val="1"/>
        </dgm:presLayoutVars>
      </dgm:prSet>
      <dgm:spPr/>
    </dgm:pt>
    <dgm:pt modelId="{478EB629-1BB3-0140-9202-252DAB1DCB1A}" type="pres">
      <dgm:prSet presAssocID="{69EF63A1-E92C-1040-8047-4B41A1281E76}" presName="sibTrans" presStyleLbl="sibTrans2D1" presStyleIdx="2" presStyleCnt="3"/>
      <dgm:spPr/>
    </dgm:pt>
    <dgm:pt modelId="{919B38D8-07CD-2C46-A704-FD8374AC4193}" type="pres">
      <dgm:prSet presAssocID="{69EF63A1-E92C-1040-8047-4B41A1281E76}" presName="connectorText" presStyleLbl="sibTrans2D1" presStyleIdx="2" presStyleCnt="3"/>
      <dgm:spPr/>
    </dgm:pt>
    <dgm:pt modelId="{EC6011EF-B454-CE41-B5C0-C14C62A05EC7}" type="pres">
      <dgm:prSet presAssocID="{94819F49-DA57-4C47-8598-A2E575BAE76E}" presName="node" presStyleLbl="node1" presStyleIdx="3" presStyleCnt="4">
        <dgm:presLayoutVars>
          <dgm:bulletEnabled val="1"/>
        </dgm:presLayoutVars>
      </dgm:prSet>
      <dgm:spPr/>
    </dgm:pt>
  </dgm:ptLst>
  <dgm:cxnLst>
    <dgm:cxn modelId="{BA26C501-C8FB-E04A-8CB9-244722B31242}" srcId="{0FE659B6-9534-AA49-AAD4-2522111ABA56}" destId="{0C28FFD6-0C6E-394A-B8A4-FB1894E52563}" srcOrd="2" destOrd="0" parTransId="{586A2D03-6900-9E4A-8F6C-EACCCA7A6DD7}" sibTransId="{69EF63A1-E92C-1040-8047-4B41A1281E76}"/>
    <dgm:cxn modelId="{C713A90D-10DC-BD46-B789-EC6465C70C63}" type="presOf" srcId="{94819F49-DA57-4C47-8598-A2E575BAE76E}" destId="{EC6011EF-B454-CE41-B5C0-C14C62A05EC7}" srcOrd="0" destOrd="0" presId="urn:microsoft.com/office/officeart/2005/8/layout/process1"/>
    <dgm:cxn modelId="{8582D018-E818-6B48-9DCA-721194552C77}" type="presOf" srcId="{B3222892-4445-184E-83FE-A5FAF16BB9F1}" destId="{0B83B7E2-BE68-FD4F-B114-DE0F81FCF2D7}" srcOrd="1" destOrd="0" presId="urn:microsoft.com/office/officeart/2005/8/layout/process1"/>
    <dgm:cxn modelId="{EE426529-E3B9-4445-9EA0-1ADB7B1C21DD}" srcId="{0FE659B6-9534-AA49-AAD4-2522111ABA56}" destId="{6D7CC3D6-30FD-D944-81B8-AF2037A4D07F}" srcOrd="0" destOrd="0" parTransId="{45851D3D-DAD7-3E46-8FD7-0044222D52E3}" sibTransId="{F40955D3-38B6-7149-8AAA-547A0B4B24E4}"/>
    <dgm:cxn modelId="{51B85489-AB94-DF4D-B7F7-FC4B0DCB2B42}" type="presOf" srcId="{F40955D3-38B6-7149-8AAA-547A0B4B24E4}" destId="{E5EF16A6-8619-E640-82E2-61C46E6BC3A6}" srcOrd="0" destOrd="0" presId="urn:microsoft.com/office/officeart/2005/8/layout/process1"/>
    <dgm:cxn modelId="{B1EA628B-D90E-EE47-916E-A220F27794D2}" type="presOf" srcId="{B3222892-4445-184E-83FE-A5FAF16BB9F1}" destId="{4C265B6E-B0AC-7F48-9F53-433EBF77B299}" srcOrd="0" destOrd="0" presId="urn:microsoft.com/office/officeart/2005/8/layout/process1"/>
    <dgm:cxn modelId="{892D088F-1D6D-DF40-A07B-7E2776BFDC52}" type="presOf" srcId="{6D7CC3D6-30FD-D944-81B8-AF2037A4D07F}" destId="{6749AF67-19A4-5F4F-859B-1BF95586AF64}" srcOrd="0" destOrd="0" presId="urn:microsoft.com/office/officeart/2005/8/layout/process1"/>
    <dgm:cxn modelId="{FE43E593-86FE-D343-867F-763409B1BE2E}" type="presOf" srcId="{0C28FFD6-0C6E-394A-B8A4-FB1894E52563}" destId="{8B346A72-DC62-AF4A-8CC0-8B58F3EF13EE}" srcOrd="0" destOrd="0" presId="urn:microsoft.com/office/officeart/2005/8/layout/process1"/>
    <dgm:cxn modelId="{2F2FB0A2-60D3-B94B-8070-DE7B0F185F0F}" type="presOf" srcId="{0FE659B6-9534-AA49-AAD4-2522111ABA56}" destId="{A3D447E8-0AB8-9F4E-936E-EA520411E415}" srcOrd="0" destOrd="0" presId="urn:microsoft.com/office/officeart/2005/8/layout/process1"/>
    <dgm:cxn modelId="{E5AC55B0-4555-354D-8F31-99E515B0A384}" srcId="{0FE659B6-9534-AA49-AAD4-2522111ABA56}" destId="{5CFD9C59-DF22-064A-AC53-BE9D335B48A3}" srcOrd="1" destOrd="0" parTransId="{185AE7F5-0E72-D541-9ED8-538DB45075AF}" sibTransId="{B3222892-4445-184E-83FE-A5FAF16BB9F1}"/>
    <dgm:cxn modelId="{BE4BE1BC-54D0-C24B-8DCA-8A0ECDB50F5C}" type="presOf" srcId="{5CFD9C59-DF22-064A-AC53-BE9D335B48A3}" destId="{FD07CC24-AFA5-C54E-BDE1-77680DA1B55C}" srcOrd="0" destOrd="0" presId="urn:microsoft.com/office/officeart/2005/8/layout/process1"/>
    <dgm:cxn modelId="{F1672CBD-1CC4-294B-9033-E36E45234B6D}" type="presOf" srcId="{69EF63A1-E92C-1040-8047-4B41A1281E76}" destId="{478EB629-1BB3-0140-9202-252DAB1DCB1A}" srcOrd="0" destOrd="0" presId="urn:microsoft.com/office/officeart/2005/8/layout/process1"/>
    <dgm:cxn modelId="{325EF1EB-BE6A-2145-BE2B-217E748D2E74}" type="presOf" srcId="{F40955D3-38B6-7149-8AAA-547A0B4B24E4}" destId="{75CB601A-FE2E-0E44-B526-48F6D7A1182E}" srcOrd="1" destOrd="0" presId="urn:microsoft.com/office/officeart/2005/8/layout/process1"/>
    <dgm:cxn modelId="{329F74F2-DDCD-7D4E-B5F5-E108F2AE789D}" srcId="{0FE659B6-9534-AA49-AAD4-2522111ABA56}" destId="{94819F49-DA57-4C47-8598-A2E575BAE76E}" srcOrd="3" destOrd="0" parTransId="{8283B84C-B69B-E949-94DC-4C118C0073AE}" sibTransId="{83B0ED42-7CC4-E14B-83B8-DBDEE4958C04}"/>
    <dgm:cxn modelId="{D5BCA2F6-5985-BE4E-BEED-D84872AD6F34}" type="presOf" srcId="{69EF63A1-E92C-1040-8047-4B41A1281E76}" destId="{919B38D8-07CD-2C46-A704-FD8374AC4193}" srcOrd="1" destOrd="0" presId="urn:microsoft.com/office/officeart/2005/8/layout/process1"/>
    <dgm:cxn modelId="{025DA4DA-80B9-D540-BCC1-4B3EDA686B76}" type="presParOf" srcId="{A3D447E8-0AB8-9F4E-936E-EA520411E415}" destId="{6749AF67-19A4-5F4F-859B-1BF95586AF64}" srcOrd="0" destOrd="0" presId="urn:microsoft.com/office/officeart/2005/8/layout/process1"/>
    <dgm:cxn modelId="{BBFCCFE2-ADF7-4B4F-84D2-C150011266B7}" type="presParOf" srcId="{A3D447E8-0AB8-9F4E-936E-EA520411E415}" destId="{E5EF16A6-8619-E640-82E2-61C46E6BC3A6}" srcOrd="1" destOrd="0" presId="urn:microsoft.com/office/officeart/2005/8/layout/process1"/>
    <dgm:cxn modelId="{9983ED5D-5292-FF4C-BBCA-A975BE3CBE1A}" type="presParOf" srcId="{E5EF16A6-8619-E640-82E2-61C46E6BC3A6}" destId="{75CB601A-FE2E-0E44-B526-48F6D7A1182E}" srcOrd="0" destOrd="0" presId="urn:microsoft.com/office/officeart/2005/8/layout/process1"/>
    <dgm:cxn modelId="{E6002648-F1E6-BC47-B0F9-ADBE481A8F17}" type="presParOf" srcId="{A3D447E8-0AB8-9F4E-936E-EA520411E415}" destId="{FD07CC24-AFA5-C54E-BDE1-77680DA1B55C}" srcOrd="2" destOrd="0" presId="urn:microsoft.com/office/officeart/2005/8/layout/process1"/>
    <dgm:cxn modelId="{D0EF6424-5541-374D-876C-FD06CC2A6D53}" type="presParOf" srcId="{A3D447E8-0AB8-9F4E-936E-EA520411E415}" destId="{4C265B6E-B0AC-7F48-9F53-433EBF77B299}" srcOrd="3" destOrd="0" presId="urn:microsoft.com/office/officeart/2005/8/layout/process1"/>
    <dgm:cxn modelId="{8FF346FC-B689-514A-AD84-D52CCDF04D91}" type="presParOf" srcId="{4C265B6E-B0AC-7F48-9F53-433EBF77B299}" destId="{0B83B7E2-BE68-FD4F-B114-DE0F81FCF2D7}" srcOrd="0" destOrd="0" presId="urn:microsoft.com/office/officeart/2005/8/layout/process1"/>
    <dgm:cxn modelId="{6A23F8CD-6BA5-3242-8E9A-D240C5464A56}" type="presParOf" srcId="{A3D447E8-0AB8-9F4E-936E-EA520411E415}" destId="{8B346A72-DC62-AF4A-8CC0-8B58F3EF13EE}" srcOrd="4" destOrd="0" presId="urn:microsoft.com/office/officeart/2005/8/layout/process1"/>
    <dgm:cxn modelId="{F1DE790F-23DD-8D44-B748-963FBFAC7100}" type="presParOf" srcId="{A3D447E8-0AB8-9F4E-936E-EA520411E415}" destId="{478EB629-1BB3-0140-9202-252DAB1DCB1A}" srcOrd="5" destOrd="0" presId="urn:microsoft.com/office/officeart/2005/8/layout/process1"/>
    <dgm:cxn modelId="{726B024B-BADE-0A47-A1AF-E2863CFF75C0}" type="presParOf" srcId="{478EB629-1BB3-0140-9202-252DAB1DCB1A}" destId="{919B38D8-07CD-2C46-A704-FD8374AC4193}" srcOrd="0" destOrd="0" presId="urn:microsoft.com/office/officeart/2005/8/layout/process1"/>
    <dgm:cxn modelId="{45707CC0-A982-8945-8465-A3270768D688}" type="presParOf" srcId="{A3D447E8-0AB8-9F4E-936E-EA520411E415}" destId="{EC6011EF-B454-CE41-B5C0-C14C62A05EC7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49AF67-19A4-5F4F-859B-1BF95586AF64}">
      <dsp:nvSpPr>
        <dsp:cNvPr id="0" name=""/>
        <dsp:cNvSpPr/>
      </dsp:nvSpPr>
      <dsp:spPr>
        <a:xfrm>
          <a:off x="3571" y="2174938"/>
          <a:ext cx="1561703" cy="1068790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bg1"/>
              </a:solidFill>
            </a:rPr>
            <a:t>World War I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bg1"/>
              </a:solidFill>
            </a:rPr>
            <a:t>(1914-1918)</a:t>
          </a:r>
        </a:p>
      </dsp:txBody>
      <dsp:txXfrm>
        <a:off x="34875" y="2206242"/>
        <a:ext cx="1499095" cy="1006182"/>
      </dsp:txXfrm>
    </dsp:sp>
    <dsp:sp modelId="{E5EF16A6-8619-E640-82E2-61C46E6BC3A6}">
      <dsp:nvSpPr>
        <dsp:cNvPr id="0" name=""/>
        <dsp:cNvSpPr/>
      </dsp:nvSpPr>
      <dsp:spPr>
        <a:xfrm>
          <a:off x="1721445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1721445" y="2593142"/>
        <a:ext cx="231757" cy="232382"/>
      </dsp:txXfrm>
    </dsp:sp>
    <dsp:sp modelId="{FD07CC24-AFA5-C54E-BDE1-77680DA1B55C}">
      <dsp:nvSpPr>
        <dsp:cNvPr id="0" name=""/>
        <dsp:cNvSpPr/>
      </dsp:nvSpPr>
      <dsp:spPr>
        <a:xfrm>
          <a:off x="2189956" y="2174938"/>
          <a:ext cx="1561703" cy="1068790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bg1"/>
              </a:solidFill>
            </a:rPr>
            <a:t>League of Nations 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bg1"/>
              </a:solidFill>
            </a:rPr>
            <a:t>(1919)</a:t>
          </a:r>
        </a:p>
      </dsp:txBody>
      <dsp:txXfrm>
        <a:off x="2221260" y="2206242"/>
        <a:ext cx="1499095" cy="1006182"/>
      </dsp:txXfrm>
    </dsp:sp>
    <dsp:sp modelId="{4C265B6E-B0AC-7F48-9F53-433EBF77B299}">
      <dsp:nvSpPr>
        <dsp:cNvPr id="0" name=""/>
        <dsp:cNvSpPr/>
      </dsp:nvSpPr>
      <dsp:spPr>
        <a:xfrm>
          <a:off x="3907829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3907829" y="2593142"/>
        <a:ext cx="231757" cy="232382"/>
      </dsp:txXfrm>
    </dsp:sp>
    <dsp:sp modelId="{8B346A72-DC62-AF4A-8CC0-8B58F3EF13EE}">
      <dsp:nvSpPr>
        <dsp:cNvPr id="0" name=""/>
        <dsp:cNvSpPr/>
      </dsp:nvSpPr>
      <dsp:spPr>
        <a:xfrm>
          <a:off x="4376340" y="2174938"/>
          <a:ext cx="1561703" cy="1068790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bg1"/>
              </a:solidFill>
            </a:rPr>
            <a:t>World War II (1939-1945)</a:t>
          </a:r>
        </a:p>
      </dsp:txBody>
      <dsp:txXfrm>
        <a:off x="4407644" y="2206242"/>
        <a:ext cx="1499095" cy="1006182"/>
      </dsp:txXfrm>
    </dsp:sp>
    <dsp:sp modelId="{478EB629-1BB3-0140-9202-252DAB1DCB1A}">
      <dsp:nvSpPr>
        <dsp:cNvPr id="0" name=""/>
        <dsp:cNvSpPr/>
      </dsp:nvSpPr>
      <dsp:spPr>
        <a:xfrm>
          <a:off x="6094214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6094214" y="2593142"/>
        <a:ext cx="231757" cy="232382"/>
      </dsp:txXfrm>
    </dsp:sp>
    <dsp:sp modelId="{EC6011EF-B454-CE41-B5C0-C14C62A05EC7}">
      <dsp:nvSpPr>
        <dsp:cNvPr id="0" name=""/>
        <dsp:cNvSpPr/>
      </dsp:nvSpPr>
      <dsp:spPr>
        <a:xfrm>
          <a:off x="6562724" y="2174938"/>
          <a:ext cx="1561703" cy="1068790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bg1"/>
              </a:solidFill>
            </a:rPr>
            <a:t>United Nations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bg1"/>
              </a:solidFill>
            </a:rPr>
            <a:t>(1945)</a:t>
          </a:r>
        </a:p>
      </dsp:txBody>
      <dsp:txXfrm>
        <a:off x="6594028" y="2206242"/>
        <a:ext cx="1499095" cy="10061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B6EEE-81A1-9144-95FB-BB37EFB0E416}" type="datetimeFigureOut">
              <a:rPr lang="en-PK" smtClean="0"/>
              <a:t>09/04/2025</a:t>
            </a:fld>
            <a:endParaRPr lang="en-P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9EC80-7BED-F74D-98F4-10AA058989F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071145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2" name="Google Shape;26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27578073585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3" name="Google Shape;273;g2757807358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Relevance of the UN for Pakistan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Diplomatic Platform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 The UN provides Pakistan with a global stage to articulate its positions on critical issues such as Kashmir, Islamophobia, climate change, and sustainable development.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Soft Power Projection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 Through UNGA speeches and initiatives, Pakistan highlights its role as a voice for the Global South, Islamic solidarity, and peacekeeping (being one of the largest troop contributors).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Balancing Major Powers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 In a multipolar world, Pakistan uses the UN to navigate between competing blocs (e.g., U.S.-China tensions) while maintaining strategic partnerships.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Pakistan’s Voting Patterns</a:t>
            </a:r>
          </a:p>
          <a:p>
            <a:pPr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Pakistan’s voting behavior in the UN reflects its alignment with: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Islamic and Non-Aligned Blocs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 Pakistan frequently votes alongside the Organization of Islamic Cooperation (OIC) and the Non-Aligned Movement (NAM) on issues like Palestinian statehood, anti-Islamophobia resolutions, and self-determination.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Selective Alignment with Major Powers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 On Ukraine, Pakistan abstained from several UN votes condemning Russia (March 2022, February 2023), reflecting its balancing act between Western pressure and its ties with China and Russia.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Opposition to India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 Pakistan consistently supports resolutions critical of human rights violations in Kashmir, though with limited success due to India’s growing diplomatic clout.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Recent speeches by Pakistani leaders (e.g., PM Shahbaz Sharif in 2022, 2023) emphasize: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Kashmir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 Calling for UN intervention and implementation of Security Council resolutions.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Climate Justice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 Highlighting Pakistan’s vulnerability to climate disasters (e.g., post-2022 floods) and demanding financial support from developed nations.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Islamophobia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 Advocating for global measures against religious discrimination, often referencing India’s treatment of Muslims.</a:t>
            </a: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DeepSeek-CJK-patch"/>
              </a:rPr>
              <a:t>Economic Equity</a:t>
            </a:r>
            <a:r>
              <a:rPr lang="en-US" b="0" i="0" dirty="0">
                <a:solidFill>
                  <a:srgbClr val="404040"/>
                </a:solidFill>
                <a:effectLst/>
                <a:latin typeface="DeepSeek-CJK-patch"/>
              </a:rPr>
              <a:t>: Pushing for debt relief and reform of international financial institutions.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0" name="Google Shape;150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31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89584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5778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09082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41961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795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51263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262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99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9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336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50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831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06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54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16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43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380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BDCBE-7672-9F43-5DDA-FFD13BB073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PK" dirty="0"/>
              <a:t>United Nations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3851D6-C218-31F8-BBA2-D19B914937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PK" dirty="0"/>
              <a:t>International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385312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8B082-749A-0DFF-6C3D-F2A1F2691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583543" cy="1400530"/>
          </a:xfrm>
        </p:spPr>
        <p:txBody>
          <a:bodyPr/>
          <a:lstStyle/>
          <a:p>
            <a:pPr algn="l"/>
            <a:r>
              <a:rPr lang="en-PK" dirty="0"/>
              <a:t>Background/ Historical Development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E6AA9958-9171-D408-CFC3-13935259D0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285586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Cloud 9">
            <a:extLst>
              <a:ext uri="{FF2B5EF4-FFF2-40B4-BE49-F238E27FC236}">
                <a16:creationId xmlns:a16="http://schemas.microsoft.com/office/drawing/2014/main" id="{FE9B314C-0771-C503-1F2E-EB1A772117CD}"/>
              </a:ext>
            </a:extLst>
          </p:cNvPr>
          <p:cNvSpPr/>
          <p:nvPr/>
        </p:nvSpPr>
        <p:spPr>
          <a:xfrm>
            <a:off x="4080509" y="4469130"/>
            <a:ext cx="1944905" cy="1739166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K" b="1" dirty="0">
                <a:solidFill>
                  <a:schemeClr val="bg1"/>
                </a:solidFill>
              </a:rPr>
              <a:t>Why the League Failed</a:t>
            </a:r>
            <a:r>
              <a:rPr lang="en-PK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37984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650F2-DFA6-A6BB-4DDD-6681AA22F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D8485-415E-0AFD-810C-82112816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PK" dirty="0"/>
              <a:t>Structure of the Organization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93E91F-0DEF-F47B-85DB-FEC72A8BF7C0}"/>
              </a:ext>
            </a:extLst>
          </p:cNvPr>
          <p:cNvSpPr/>
          <p:nvPr/>
        </p:nvSpPr>
        <p:spPr>
          <a:xfrm>
            <a:off x="4904071" y="3559645"/>
            <a:ext cx="1876927" cy="979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United Nations </a:t>
            </a:r>
            <a:endParaRPr lang="en-PK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970BAC-96D6-D965-99B0-9506C6D4D629}"/>
              </a:ext>
            </a:extLst>
          </p:cNvPr>
          <p:cNvSpPr/>
          <p:nvPr/>
        </p:nvSpPr>
        <p:spPr>
          <a:xfrm>
            <a:off x="2136808" y="2088680"/>
            <a:ext cx="1857676" cy="9240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0"/>
            <a:r>
              <a:rPr lang="en-GB" b="1" dirty="0">
                <a:solidFill>
                  <a:schemeClr val="bg1"/>
                </a:solidFill>
              </a:rPr>
              <a:t>Economic and Social Council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436472E-7E53-6182-3099-685DD6BCAD36}"/>
              </a:ext>
            </a:extLst>
          </p:cNvPr>
          <p:cNvSpPr/>
          <p:nvPr/>
        </p:nvSpPr>
        <p:spPr>
          <a:xfrm>
            <a:off x="4916905" y="2088680"/>
            <a:ext cx="1857676" cy="9240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Secretariat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5FAFF6-B868-427D-A36A-E23EA489DF27}"/>
              </a:ext>
            </a:extLst>
          </p:cNvPr>
          <p:cNvSpPr/>
          <p:nvPr/>
        </p:nvSpPr>
        <p:spPr>
          <a:xfrm>
            <a:off x="7623208" y="2088680"/>
            <a:ext cx="1857676" cy="9240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0"/>
            <a:r>
              <a:rPr lang="en-GB" b="1" dirty="0">
                <a:solidFill>
                  <a:schemeClr val="bg1"/>
                </a:solidFill>
              </a:rPr>
              <a:t>International Court of Justice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CC2A8B0-CD4A-0253-5057-D8CE23B196E7}"/>
              </a:ext>
            </a:extLst>
          </p:cNvPr>
          <p:cNvSpPr/>
          <p:nvPr/>
        </p:nvSpPr>
        <p:spPr>
          <a:xfrm>
            <a:off x="7623208" y="5085955"/>
            <a:ext cx="1857676" cy="9240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0"/>
            <a:r>
              <a:rPr lang="en-GB" b="1" dirty="0">
                <a:solidFill>
                  <a:schemeClr val="bg1"/>
                </a:solidFill>
              </a:rPr>
              <a:t>Security Council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52B88D9-3B0C-FB40-2AE3-03189F6197D4}"/>
              </a:ext>
            </a:extLst>
          </p:cNvPr>
          <p:cNvSpPr/>
          <p:nvPr/>
        </p:nvSpPr>
        <p:spPr>
          <a:xfrm>
            <a:off x="2136808" y="5085955"/>
            <a:ext cx="1857676" cy="9240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0"/>
            <a:r>
              <a:rPr lang="en-GB" b="1" dirty="0">
                <a:solidFill>
                  <a:schemeClr val="bg1"/>
                </a:solidFill>
              </a:rPr>
              <a:t>General Assembly</a:t>
            </a: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2990BFC3-222F-207A-BAFA-45D62FA0D6EC}"/>
              </a:ext>
            </a:extLst>
          </p:cNvPr>
          <p:cNvCxnSpPr>
            <a:stCxn id="9" idx="1"/>
            <a:endCxn id="10" idx="2"/>
          </p:cNvCxnSpPr>
          <p:nvPr/>
        </p:nvCxnSpPr>
        <p:spPr>
          <a:xfrm rot="10800000">
            <a:off x="3065647" y="3012705"/>
            <a:ext cx="1838425" cy="1036626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D227E291-2FF6-904C-FBA6-D2A924AA7FAC}"/>
              </a:ext>
            </a:extLst>
          </p:cNvPr>
          <p:cNvCxnSpPr>
            <a:stCxn id="9" idx="3"/>
            <a:endCxn id="12" idx="2"/>
          </p:cNvCxnSpPr>
          <p:nvPr/>
        </p:nvCxnSpPr>
        <p:spPr>
          <a:xfrm flipV="1">
            <a:off x="6780998" y="3012705"/>
            <a:ext cx="1771048" cy="1036626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0B61F481-BD83-2F8B-82D9-0101ADD134B0}"/>
              </a:ext>
            </a:extLst>
          </p:cNvPr>
          <p:cNvCxnSpPr>
            <a:cxnSpLocks/>
            <a:stCxn id="9" idx="1"/>
            <a:endCxn id="15" idx="0"/>
          </p:cNvCxnSpPr>
          <p:nvPr/>
        </p:nvCxnSpPr>
        <p:spPr>
          <a:xfrm rot="10800000" flipV="1">
            <a:off x="3065647" y="4049331"/>
            <a:ext cx="1838425" cy="1036624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C126AB6B-FA56-B625-B093-BBAD3F80A9D4}"/>
              </a:ext>
            </a:extLst>
          </p:cNvPr>
          <p:cNvCxnSpPr>
            <a:stCxn id="9" idx="3"/>
            <a:endCxn id="13" idx="0"/>
          </p:cNvCxnSpPr>
          <p:nvPr/>
        </p:nvCxnSpPr>
        <p:spPr>
          <a:xfrm>
            <a:off x="6780998" y="4049331"/>
            <a:ext cx="1771048" cy="1036624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4B20213D-8061-078D-577B-7A043E2434D5}"/>
              </a:ext>
            </a:extLst>
          </p:cNvPr>
          <p:cNvCxnSpPr>
            <a:stCxn id="9" idx="0"/>
            <a:endCxn id="11" idx="2"/>
          </p:cNvCxnSpPr>
          <p:nvPr/>
        </p:nvCxnSpPr>
        <p:spPr>
          <a:xfrm rot="5400000" flipH="1" flipV="1">
            <a:off x="5570669" y="3284571"/>
            <a:ext cx="546940" cy="320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2013D40A-AEBB-45A2-44EB-3A114A991AFA}"/>
              </a:ext>
            </a:extLst>
          </p:cNvPr>
          <p:cNvSpPr/>
          <p:nvPr/>
        </p:nvSpPr>
        <p:spPr>
          <a:xfrm>
            <a:off x="462012" y="1491916"/>
            <a:ext cx="3696101" cy="4841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Socio-Economic Development</a:t>
            </a:r>
            <a:endParaRPr lang="en-PK" b="1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70D6B0A1-3866-4137-2D6A-C0437B97E73F}"/>
              </a:ext>
            </a:extLst>
          </p:cNvPr>
          <p:cNvSpPr/>
          <p:nvPr/>
        </p:nvSpPr>
        <p:spPr>
          <a:xfrm>
            <a:off x="7623208" y="1430499"/>
            <a:ext cx="3696101" cy="4841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Dispute Resolution</a:t>
            </a:r>
            <a:endParaRPr lang="en-PK" b="1" dirty="0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56C3A4B5-5B32-C4BA-22D2-878A1B39FC00}"/>
              </a:ext>
            </a:extLst>
          </p:cNvPr>
          <p:cNvSpPr/>
          <p:nvPr/>
        </p:nvSpPr>
        <p:spPr>
          <a:xfrm>
            <a:off x="393031" y="6122578"/>
            <a:ext cx="3890211" cy="4841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Delibrations</a:t>
            </a:r>
            <a:r>
              <a:rPr lang="en-US" b="1" dirty="0"/>
              <a:t> on overall functions</a:t>
            </a:r>
            <a:endParaRPr lang="en-PK" b="1" dirty="0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728DEE20-3991-29DD-9FD1-7697800813BD}"/>
              </a:ext>
            </a:extLst>
          </p:cNvPr>
          <p:cNvSpPr/>
          <p:nvPr/>
        </p:nvSpPr>
        <p:spPr>
          <a:xfrm>
            <a:off x="7666522" y="6163199"/>
            <a:ext cx="3890211" cy="4841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International Peace &amp; Security</a:t>
            </a:r>
            <a:endParaRPr lang="en-PK" b="1" dirty="0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FB73346-A67B-4CD2-0345-07F096317DCF}"/>
              </a:ext>
            </a:extLst>
          </p:cNvPr>
          <p:cNvSpPr/>
          <p:nvPr/>
        </p:nvSpPr>
        <p:spPr>
          <a:xfrm>
            <a:off x="4485886" y="1486418"/>
            <a:ext cx="2713295" cy="4841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Admin Support</a:t>
            </a:r>
            <a:endParaRPr lang="en-PK" b="1" dirty="0"/>
          </a:p>
        </p:txBody>
      </p:sp>
    </p:spTree>
    <p:extLst>
      <p:ext uri="{BB962C8B-B14F-4D97-AF65-F5344CB8AC3E}">
        <p14:creationId xmlns:p14="http://schemas.microsoft.com/office/powerpoint/2010/main" val="319662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8BEF1-3FFC-7DF1-6FB0-B5F7402FF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Other side of the Coin</a:t>
            </a:r>
            <a:endParaRPr lang="en-PK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8C1A3CC-AEE8-6C48-850C-927737B97E49}"/>
              </a:ext>
            </a:extLst>
          </p:cNvPr>
          <p:cNvSpPr/>
          <p:nvPr/>
        </p:nvSpPr>
        <p:spPr>
          <a:xfrm>
            <a:off x="1078029" y="2064861"/>
            <a:ext cx="4504624" cy="616017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Ineffectiveness in Conflict Resolution</a:t>
            </a:r>
            <a:endParaRPr lang="en-PK" b="1" dirty="0">
              <a:solidFill>
                <a:sysClr val="windowText" lastClr="000000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D9BD4BC-6073-492A-F63F-3C35D07EA2CD}"/>
              </a:ext>
            </a:extLst>
          </p:cNvPr>
          <p:cNvSpPr/>
          <p:nvPr/>
        </p:nvSpPr>
        <p:spPr>
          <a:xfrm>
            <a:off x="1078029" y="3268019"/>
            <a:ext cx="4504624" cy="616017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Security Council Power Imbalance</a:t>
            </a:r>
            <a:endParaRPr lang="en-PK" b="1" dirty="0">
              <a:solidFill>
                <a:sysClr val="windowText" lastClr="000000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2CA84FE-DA4F-D506-4D55-B90D6AD58BA5}"/>
              </a:ext>
            </a:extLst>
          </p:cNvPr>
          <p:cNvSpPr/>
          <p:nvPr/>
        </p:nvSpPr>
        <p:spPr>
          <a:xfrm>
            <a:off x="1078029" y="4416581"/>
            <a:ext cx="4504624" cy="616017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Human Rights Violations</a:t>
            </a:r>
            <a:endParaRPr lang="en-PK" b="1" dirty="0">
              <a:solidFill>
                <a:sysClr val="windowText" lastClr="000000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72B4902-3F43-DDC2-8AA1-F8DC01CACEED}"/>
              </a:ext>
            </a:extLst>
          </p:cNvPr>
          <p:cNvSpPr/>
          <p:nvPr/>
        </p:nvSpPr>
        <p:spPr>
          <a:xfrm>
            <a:off x="1078029" y="5579635"/>
            <a:ext cx="4504624" cy="616017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Lack of Reform and Modernization</a:t>
            </a:r>
            <a:endParaRPr lang="en-PK" b="1" dirty="0">
              <a:solidFill>
                <a:schemeClr val="bg1"/>
              </a:solidFill>
            </a:endParaRPr>
          </a:p>
        </p:txBody>
      </p:sp>
      <p:sp>
        <p:nvSpPr>
          <p:cNvPr id="13" name="Double Brace 12">
            <a:extLst>
              <a:ext uri="{FF2B5EF4-FFF2-40B4-BE49-F238E27FC236}">
                <a16:creationId xmlns:a16="http://schemas.microsoft.com/office/drawing/2014/main" id="{9A5C3C1E-A51F-844F-F95D-0CA04F4EBA6A}"/>
              </a:ext>
            </a:extLst>
          </p:cNvPr>
          <p:cNvSpPr/>
          <p:nvPr/>
        </p:nvSpPr>
        <p:spPr>
          <a:xfrm>
            <a:off x="6217920" y="2069916"/>
            <a:ext cx="5611528" cy="389581"/>
          </a:xfrm>
          <a:prstGeom prst="bracePair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Israel-Palestine conflict, Russia-Ukraine War</a:t>
            </a:r>
            <a:endParaRPr lang="en-PK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Double Brace 13">
            <a:extLst>
              <a:ext uri="{FF2B5EF4-FFF2-40B4-BE49-F238E27FC236}">
                <a16:creationId xmlns:a16="http://schemas.microsoft.com/office/drawing/2014/main" id="{894498F2-9E1D-20E0-0E39-AADC9879388C}"/>
              </a:ext>
            </a:extLst>
          </p:cNvPr>
          <p:cNvSpPr/>
          <p:nvPr/>
        </p:nvSpPr>
        <p:spPr>
          <a:xfrm>
            <a:off x="6217920" y="3381236"/>
            <a:ext cx="5611528" cy="389581"/>
          </a:xfrm>
          <a:prstGeom prst="bracePair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Use of Veto dominated by National Interest</a:t>
            </a:r>
            <a:endParaRPr lang="en-PK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Double Brace 14">
            <a:extLst>
              <a:ext uri="{FF2B5EF4-FFF2-40B4-BE49-F238E27FC236}">
                <a16:creationId xmlns:a16="http://schemas.microsoft.com/office/drawing/2014/main" id="{78482C38-5FD7-9FC4-ED6A-70E66C57B102}"/>
              </a:ext>
            </a:extLst>
          </p:cNvPr>
          <p:cNvSpPr/>
          <p:nvPr/>
        </p:nvSpPr>
        <p:spPr>
          <a:xfrm>
            <a:off x="6217920" y="4529798"/>
            <a:ext cx="5611528" cy="389581"/>
          </a:xfrm>
          <a:prstGeom prst="bracePair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Rohingya Genocide, Palestinian Ethnic Cleansing, Uyghur Muslims etc.</a:t>
            </a:r>
            <a:endParaRPr lang="en-PK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Double Brace 15">
            <a:extLst>
              <a:ext uri="{FF2B5EF4-FFF2-40B4-BE49-F238E27FC236}">
                <a16:creationId xmlns:a16="http://schemas.microsoft.com/office/drawing/2014/main" id="{72169222-5E40-D75A-D89E-E03A929A32C6}"/>
              </a:ext>
            </a:extLst>
          </p:cNvPr>
          <p:cNvSpPr/>
          <p:nvPr/>
        </p:nvSpPr>
        <p:spPr>
          <a:xfrm>
            <a:off x="6217920" y="5678360"/>
            <a:ext cx="5611528" cy="389581"/>
          </a:xfrm>
          <a:prstGeom prst="bracePair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Lack of Structural and Voting reforms</a:t>
            </a:r>
            <a:endParaRPr lang="en-PK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EB28BEE5-15A0-8237-D313-6964B4BDA4CF}"/>
              </a:ext>
            </a:extLst>
          </p:cNvPr>
          <p:cNvSpPr/>
          <p:nvPr/>
        </p:nvSpPr>
        <p:spPr>
          <a:xfrm>
            <a:off x="572703" y="2189989"/>
            <a:ext cx="375385" cy="1605133"/>
          </a:xfrm>
          <a:prstGeom prst="lef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FD17825-0EC9-E77B-421A-7E56B51E708A}"/>
              </a:ext>
            </a:extLst>
          </p:cNvPr>
          <p:cNvSpPr/>
          <p:nvPr/>
        </p:nvSpPr>
        <p:spPr>
          <a:xfrm rot="16200000">
            <a:off x="-603002" y="2798652"/>
            <a:ext cx="1885385" cy="244643"/>
          </a:xfrm>
          <a:prstGeom prst="roundRect">
            <a:avLst/>
          </a:prstGeom>
          <a:solidFill>
            <a:srgbClr val="A2000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Interconnected</a:t>
            </a:r>
            <a:endParaRPr lang="en-PK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147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B6993-61B1-9DAB-E2B2-8DB95259D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1" y="180071"/>
            <a:ext cx="7958331" cy="1077229"/>
          </a:xfrm>
        </p:spPr>
        <p:txBody>
          <a:bodyPr/>
          <a:lstStyle/>
          <a:p>
            <a:pPr algn="l"/>
            <a:r>
              <a:rPr lang="en-PK" dirty="0"/>
              <a:t>Reforming the Security Council</a:t>
            </a:r>
          </a:p>
        </p:txBody>
      </p:sp>
      <p:graphicFrame>
        <p:nvGraphicFramePr>
          <p:cNvPr id="5" name="Google Shape;253;g25d4a27d688_0_1">
            <a:extLst>
              <a:ext uri="{FF2B5EF4-FFF2-40B4-BE49-F238E27FC236}">
                <a16:creationId xmlns:a16="http://schemas.microsoft.com/office/drawing/2014/main" id="{F86FA6B3-E175-9591-094A-DFA89572E61F}"/>
              </a:ext>
            </a:extLst>
          </p:cNvPr>
          <p:cNvGraphicFramePr/>
          <p:nvPr/>
        </p:nvGraphicFramePr>
        <p:xfrm>
          <a:off x="965201" y="1669154"/>
          <a:ext cx="10171228" cy="509850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05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66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5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50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4401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Specific Name</a:t>
                      </a:r>
                      <a:endParaRPr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888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Countries Representing the Reform</a:t>
                      </a:r>
                      <a:endParaRPr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888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Member Structure</a:t>
                      </a:r>
                      <a:endParaRPr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888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Veto Power</a:t>
                      </a:r>
                      <a:endParaRPr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888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Justification/Advocation</a:t>
                      </a:r>
                      <a:endParaRPr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888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1921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</a:rPr>
                        <a:t>G4 Proposal</a:t>
                      </a:r>
                      <a:endParaRPr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</a:rPr>
                        <a:t>Germany, Japan, India, Brazil.</a:t>
                      </a:r>
                      <a:endParaRPr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Increase total members from 15 to 25: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300"/>
                        <a:buChar char="-"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06 PM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300"/>
                        <a:buChar char="-"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04 NPM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New PM not to use VETO for 15 years.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Limit VETO to Security matters (avoid on Humanitarian issues)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Size and Population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Contributions to the UN (Budget, Peacekeeping)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Commitment to Int. Law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b="1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4706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dirty="0" err="1">
                          <a:solidFill>
                            <a:schemeClr val="lt1"/>
                          </a:solidFill>
                        </a:rPr>
                        <a:t>UfC</a:t>
                      </a:r>
                      <a:r>
                        <a:rPr lang="en-US" sz="1300" b="1" dirty="0">
                          <a:solidFill>
                            <a:schemeClr val="lt1"/>
                          </a:solidFill>
                        </a:rPr>
                        <a:t> Model</a:t>
                      </a:r>
                      <a:endParaRPr sz="1300" b="1" dirty="0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group is led by </a:t>
                      </a:r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Italy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and includes countries like </a:t>
                      </a:r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Pakistan, South Korea, Argentina, Mexico, Turkey, Spain, Canada, and others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sz="1050" b="1" dirty="0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New Permanent Members</a:t>
                      </a: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Expansion of Non-Permanent Seats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Suggests adding </a:t>
                      </a:r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new non-permanent seats</a:t>
                      </a:r>
                      <a:endParaRPr sz="800" b="1" dirty="0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dirty="0">
                          <a:solidFill>
                            <a:schemeClr val="lt1"/>
                          </a:solidFill>
                        </a:rPr>
                        <a:t>Advocates for voluntary restraints </a:t>
                      </a:r>
                      <a:endParaRPr sz="1300" b="1" dirty="0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Preventing further Power Imbalance</a:t>
                      </a:r>
                      <a:endParaRPr sz="1050" b="1" dirty="0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7852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</a:rPr>
                        <a:t>Open-Ended Working Group on Security Council Reform (OEWG)</a:t>
                      </a:r>
                      <a:endParaRPr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All UN member states (proposed by the General Assembly in 2009)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Increase total members from 15 to 20/25: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300"/>
                        <a:buChar char="-"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Concept of “Permanent rotation”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</a:rPr>
                        <a:t>Limiting the use of VETO or abolishing it completely.</a:t>
                      </a:r>
                      <a:endParaRPr sz="1300" b="1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</a:rPr>
                        <a:t>Making SC more equitable, accountable and democratic (reducing the influence of the PM)</a:t>
                      </a:r>
                      <a:endParaRPr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241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oogle Shape;258;g25d4a27d688_0_9">
            <a:extLst>
              <a:ext uri="{FF2B5EF4-FFF2-40B4-BE49-F238E27FC236}">
                <a16:creationId xmlns:a16="http://schemas.microsoft.com/office/drawing/2014/main" id="{997318C5-E37C-1995-3C43-64055C8C202D}"/>
              </a:ext>
            </a:extLst>
          </p:cNvPr>
          <p:cNvGraphicFramePr/>
          <p:nvPr/>
        </p:nvGraphicFramePr>
        <p:xfrm>
          <a:off x="1159396" y="995423"/>
          <a:ext cx="9873208" cy="324920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68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83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83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24602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lt1"/>
                          </a:solidFill>
                        </a:rPr>
                        <a:t>Italian Regional Model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lt1"/>
                          </a:solidFill>
                        </a:rPr>
                        <a:t>Italy.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lt1"/>
                          </a:solidFill>
                        </a:rPr>
                        <a:t>Create a new category of membership for countries that would have a permanent seat on the UNSC, but only for a specific region.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dirty="0">
                          <a:solidFill>
                            <a:schemeClr val="lt1"/>
                          </a:solidFill>
                        </a:rPr>
                        <a:t>This would allow for the expansion of the UNSC in a way that is more representative of the current distribution of power in the world.</a:t>
                      </a:r>
                      <a:endParaRPr sz="1300" b="1" dirty="0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4602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lt1"/>
                          </a:solidFill>
                        </a:rPr>
                        <a:t>L69 Proposal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lt1"/>
                          </a:solidFill>
                        </a:rPr>
                        <a:t>Various countries.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lt1"/>
                          </a:solidFill>
                        </a:rPr>
                        <a:t>Create a new UNSC with 40 members, all of which would be elected by the UN General Assembly. Eliminate the veto power.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dirty="0">
                          <a:solidFill>
                            <a:schemeClr val="lt1"/>
                          </a:solidFill>
                        </a:rPr>
                        <a:t>This is a radical proposal that would completely overhaul the UNSC and make it more representative of the current distribution of power in the world.</a:t>
                      </a:r>
                      <a:endParaRPr sz="1300" b="1" dirty="0">
                        <a:solidFill>
                          <a:schemeClr val="lt1"/>
                        </a:solidFill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048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8"/>
          <p:cNvSpPr txBox="1"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lang="en-US" dirty="0"/>
              <a:t>		Group Exercise #1</a:t>
            </a:r>
            <a:endParaRPr dirty="0"/>
          </a:p>
        </p:txBody>
      </p:sp>
      <p:sp>
        <p:nvSpPr>
          <p:cNvPr id="265" name="Google Shape;265;p8"/>
          <p:cNvSpPr/>
          <p:nvPr/>
        </p:nvSpPr>
        <p:spPr>
          <a:xfrm>
            <a:off x="3234567" y="2038721"/>
            <a:ext cx="4471800" cy="524400"/>
          </a:xfrm>
          <a:prstGeom prst="rect">
            <a:avLst/>
          </a:prstGeom>
          <a:solidFill>
            <a:schemeClr val="accent5"/>
          </a:solidFill>
          <a:ln w="19050" cap="rnd" cmpd="sng">
            <a:solidFill>
              <a:srgbClr val="3D6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 successful or failed?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8"/>
          <p:cNvSpPr/>
          <p:nvPr/>
        </p:nvSpPr>
        <p:spPr>
          <a:xfrm>
            <a:off x="3969425" y="2904600"/>
            <a:ext cx="3002100" cy="524400"/>
          </a:xfrm>
          <a:prstGeom prst="rect">
            <a:avLst/>
          </a:prstGeom>
          <a:solidFill>
            <a:schemeClr val="accent1"/>
          </a:solidFill>
          <a:ln w="19050" cap="rnd" cmpd="sng">
            <a:solidFill>
              <a:srgbClr val="3D6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Analyse the Objectives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8"/>
          <p:cNvSpPr/>
          <p:nvPr/>
        </p:nvSpPr>
        <p:spPr>
          <a:xfrm>
            <a:off x="3969425" y="3722550"/>
            <a:ext cx="3002100" cy="616500"/>
          </a:xfrm>
          <a:prstGeom prst="rect">
            <a:avLst/>
          </a:prstGeom>
          <a:solidFill>
            <a:schemeClr val="accent1"/>
          </a:solidFill>
          <a:ln w="19050" cap="rnd" cmpd="sng">
            <a:solidFill>
              <a:srgbClr val="3D6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Consider Contemporary affairs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8"/>
          <p:cNvSpPr/>
          <p:nvPr/>
        </p:nvSpPr>
        <p:spPr>
          <a:xfrm>
            <a:off x="3969425" y="4566325"/>
            <a:ext cx="3002100" cy="524400"/>
          </a:xfrm>
          <a:prstGeom prst="rect">
            <a:avLst/>
          </a:prstGeom>
          <a:solidFill>
            <a:schemeClr val="accent1"/>
          </a:solidFill>
          <a:ln w="19050" cap="rnd" cmpd="sng">
            <a:solidFill>
              <a:srgbClr val="3D6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Select an Answer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27578073585_0_2"/>
          <p:cNvSpPr txBox="1">
            <a:spLocks noGrp="1"/>
          </p:cNvSpPr>
          <p:nvPr>
            <p:ph type="title"/>
          </p:nvPr>
        </p:nvSpPr>
        <p:spPr>
          <a:xfrm>
            <a:off x="646111" y="452718"/>
            <a:ext cx="9404700" cy="14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lang="en-US" dirty="0"/>
              <a:t>		Group Exercise #2</a:t>
            </a:r>
            <a:endParaRPr dirty="0"/>
          </a:p>
        </p:txBody>
      </p:sp>
      <p:sp>
        <p:nvSpPr>
          <p:cNvPr id="276" name="Google Shape;276;g27578073585_0_2"/>
          <p:cNvSpPr/>
          <p:nvPr/>
        </p:nvSpPr>
        <p:spPr>
          <a:xfrm>
            <a:off x="3234575" y="2038729"/>
            <a:ext cx="4575900" cy="1035900"/>
          </a:xfrm>
          <a:prstGeom prst="rect">
            <a:avLst/>
          </a:prstGeom>
          <a:solidFill>
            <a:schemeClr val="accent5"/>
          </a:solidFill>
          <a:ln w="19050" cap="rnd" cmpd="sng">
            <a:solidFill>
              <a:srgbClr val="3D6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Draft a proposal for reforming the Security Council w.r.t its structure and Voting procedures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g27578073585_0_2"/>
          <p:cNvSpPr/>
          <p:nvPr/>
        </p:nvSpPr>
        <p:spPr>
          <a:xfrm>
            <a:off x="3969425" y="3691200"/>
            <a:ext cx="3002100" cy="790200"/>
          </a:xfrm>
          <a:prstGeom prst="rect">
            <a:avLst/>
          </a:prstGeom>
          <a:solidFill>
            <a:schemeClr val="accent1"/>
          </a:solidFill>
          <a:ln w="19050" cap="rnd" cmpd="sng">
            <a:solidFill>
              <a:srgbClr val="3D6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Analyse deficiencies of the Security Council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g27578073585_0_2"/>
          <p:cNvSpPr/>
          <p:nvPr/>
        </p:nvSpPr>
        <p:spPr>
          <a:xfrm>
            <a:off x="3969425" y="5066000"/>
            <a:ext cx="3002100" cy="912900"/>
          </a:xfrm>
          <a:prstGeom prst="rect">
            <a:avLst/>
          </a:prstGeom>
          <a:solidFill>
            <a:schemeClr val="accent1"/>
          </a:solidFill>
          <a:ln w="19050" cap="rnd" cmpd="sng">
            <a:solidFill>
              <a:srgbClr val="3D6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Consider the needs of your region/continent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g27578073585_0_2"/>
          <p:cNvSpPr/>
          <p:nvPr/>
        </p:nvSpPr>
        <p:spPr>
          <a:xfrm>
            <a:off x="8025250" y="1422225"/>
            <a:ext cx="3238500" cy="616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highlight>
                  <a:srgbClr val="000080"/>
                </a:highlight>
              </a:rPr>
              <a:t>Instructions</a:t>
            </a:r>
            <a:endParaRPr sz="2200" b="1" dirty="0">
              <a:highlight>
                <a:srgbClr val="000080"/>
              </a:highlight>
            </a:endParaRPr>
          </a:p>
        </p:txBody>
      </p:sp>
      <p:sp>
        <p:nvSpPr>
          <p:cNvPr id="280" name="Google Shape;280;g27578073585_0_2"/>
          <p:cNvSpPr/>
          <p:nvPr/>
        </p:nvSpPr>
        <p:spPr>
          <a:xfrm>
            <a:off x="8025250" y="2038725"/>
            <a:ext cx="3238500" cy="4467600"/>
          </a:xfrm>
          <a:prstGeom prst="rect">
            <a:avLst/>
          </a:prstGeom>
          <a:solidFill>
            <a:schemeClr val="accent5"/>
          </a:solidFill>
          <a:ln w="19050" cap="rnd" cmpd="sng">
            <a:solidFill>
              <a:srgbClr val="3D60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Multiple Groups will be made and Regions/Continents assigned (</a:t>
            </a:r>
            <a:r>
              <a:rPr lang="en-US" sz="20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South Asia, Eurasia/Central Asia, Middle East, Africa, Europe</a:t>
            </a:r>
            <a:r>
              <a:rPr lang="en-US" sz="20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)</a:t>
            </a:r>
            <a:endParaRPr sz="2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10 mins to discuss.</a:t>
            </a:r>
            <a:endParaRPr sz="2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Select 01 focal person to present.</a:t>
            </a:r>
            <a:endParaRPr sz="2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2min presentation time.</a:t>
            </a:r>
            <a:endParaRPr sz="2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8"/>
          <p:cNvSpPr txBox="1">
            <a:spLocks noGrp="1"/>
          </p:cNvSpPr>
          <p:nvPr>
            <p:ph type="title"/>
          </p:nvPr>
        </p:nvSpPr>
        <p:spPr>
          <a:xfrm>
            <a:off x="1118294" y="260413"/>
            <a:ext cx="9404723" cy="140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r>
              <a:rPr lang="en-US" dirty="0"/>
              <a:t>What to Expect? Question Analysis</a:t>
            </a:r>
            <a:endParaRPr dirty="0"/>
          </a:p>
        </p:txBody>
      </p:sp>
      <p:sp>
        <p:nvSpPr>
          <p:cNvPr id="153" name="Google Shape;153;p28"/>
          <p:cNvSpPr/>
          <p:nvPr/>
        </p:nvSpPr>
        <p:spPr>
          <a:xfrm>
            <a:off x="673768" y="1895231"/>
            <a:ext cx="11223057" cy="4247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Q# The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United Nations </a:t>
            </a:r>
            <a:r>
              <a:rPr lang="en-US" b="1" dirty="0"/>
              <a:t>has increasingly been critiqued for its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inability to resolve protracted conflicts </a:t>
            </a:r>
            <a:r>
              <a:rPr lang="en-US" b="1" dirty="0"/>
              <a:t>such as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Kashmir and Palestine</a:t>
            </a:r>
            <a:r>
              <a:rPr lang="en-US" b="1" dirty="0"/>
              <a:t>. Evaluate the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structural limitations </a:t>
            </a:r>
            <a:r>
              <a:rPr lang="en-US" b="1" dirty="0"/>
              <a:t>of the UN in addressing such issues?</a:t>
            </a:r>
            <a:endParaRPr lang="en-US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Q# Critically analyze the impact of the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veto power </a:t>
            </a:r>
            <a:r>
              <a:rPr lang="en-US" b="1" dirty="0"/>
              <a:t>in the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UN Security Council </a:t>
            </a:r>
            <a:r>
              <a:rPr lang="en-US" b="1" dirty="0"/>
              <a:t>on the legitimacy and effectiveness of the United Nations. Should the veto be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reformed or abolished?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Q# Analyze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Pakistan’s strategic interests </a:t>
            </a:r>
            <a:r>
              <a:rPr lang="en-US" b="1" dirty="0"/>
              <a:t>and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diplomatic challenges </a:t>
            </a:r>
            <a:r>
              <a:rPr lang="en-US" b="1" dirty="0"/>
              <a:t>in the context of proposed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reforms</a:t>
            </a:r>
            <a:r>
              <a:rPr lang="en-US" b="1" dirty="0"/>
              <a:t> of the United Nations Security Council (UNSC). How should Pakistan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reposition</a:t>
            </a:r>
            <a:r>
              <a:rPr lang="en-US" b="1" dirty="0"/>
              <a:t> itself in a changing multilateral order?</a:t>
            </a:r>
            <a:endParaRPr lang="en-US" b="1" dirty="0">
              <a:solidFill>
                <a:schemeClr val="lt1"/>
              </a:solidFill>
              <a:latin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Q# In an era of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shifting global power centers </a:t>
            </a:r>
            <a:r>
              <a:rPr lang="en-US" b="1" dirty="0"/>
              <a:t>and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multipolarity</a:t>
            </a:r>
            <a:r>
              <a:rPr lang="en-US" b="1" dirty="0"/>
              <a:t>, how relevant is the United Nations as a platform for middle powers like Pakistan? Examine with reference to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Pakistan’s recent voting patterns</a:t>
            </a:r>
            <a:r>
              <a:rPr lang="en-US" b="1" dirty="0"/>
              <a:t>, and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UNGA speeches?</a:t>
            </a:r>
            <a:endParaRPr lang="en-US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298</TotalTime>
  <Words>990</Words>
  <Application>Microsoft Office PowerPoint</Application>
  <PresentationFormat>Widescreen</PresentationFormat>
  <Paragraphs>111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DeepSeek-CJK-patch</vt:lpstr>
      <vt:lpstr>Wingdings 3</vt:lpstr>
      <vt:lpstr>Ion</vt:lpstr>
      <vt:lpstr>United Nations</vt:lpstr>
      <vt:lpstr>Background/ Historical Development</vt:lpstr>
      <vt:lpstr>Structure of the Organization</vt:lpstr>
      <vt:lpstr>Other side of the Coin</vt:lpstr>
      <vt:lpstr>Reforming the Security Council</vt:lpstr>
      <vt:lpstr>PowerPoint Presentation</vt:lpstr>
      <vt:lpstr>  Group Exercise #1</vt:lpstr>
      <vt:lpstr>  Group Exercise #2</vt:lpstr>
      <vt:lpstr>What to Expect? Question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Nations</dc:title>
  <dc:creator>Faryal Shujaat</dc:creator>
  <cp:lastModifiedBy>LENOVO USER</cp:lastModifiedBy>
  <cp:revision>45</cp:revision>
  <dcterms:created xsi:type="dcterms:W3CDTF">2023-12-03T16:28:10Z</dcterms:created>
  <dcterms:modified xsi:type="dcterms:W3CDTF">2025-04-09T12:00:37Z</dcterms:modified>
</cp:coreProperties>
</file>