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8" r:id="rId12"/>
    <p:sldId id="267" r:id="rId13"/>
    <p:sldId id="269" r:id="rId14"/>
    <p:sldId id="265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FBBE4-8775-4E68-B8D2-804246C1EEB7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6E4BE-497E-4CA5-A1AD-1B9EB191F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452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FBBE4-8775-4E68-B8D2-804246C1EEB7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6E4BE-497E-4CA5-A1AD-1B9EB191F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368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FBBE4-8775-4E68-B8D2-804246C1EEB7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6E4BE-497E-4CA5-A1AD-1B9EB191F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92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FBBE4-8775-4E68-B8D2-804246C1EEB7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6E4BE-497E-4CA5-A1AD-1B9EB191F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7025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FBBE4-8775-4E68-B8D2-804246C1EEB7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6E4BE-497E-4CA5-A1AD-1B9EB191F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62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FBBE4-8775-4E68-B8D2-804246C1EEB7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6E4BE-497E-4CA5-A1AD-1B9EB191F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145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FBBE4-8775-4E68-B8D2-804246C1EEB7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6E4BE-497E-4CA5-A1AD-1B9EB191F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35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FBBE4-8775-4E68-B8D2-804246C1EEB7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6E4BE-497E-4CA5-A1AD-1B9EB191F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749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FBBE4-8775-4E68-B8D2-804246C1EEB7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6E4BE-497E-4CA5-A1AD-1B9EB191F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8529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FBBE4-8775-4E68-B8D2-804246C1EEB7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6E4BE-497E-4CA5-A1AD-1B9EB191F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169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FBBE4-8775-4E68-B8D2-804246C1EEB7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6E4BE-497E-4CA5-A1AD-1B9EB191FF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790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FBBE4-8775-4E68-B8D2-804246C1EEB7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B6E4BE-497E-4CA5-A1AD-1B9EB191FF2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3124200" y="2423939"/>
            <a:ext cx="5359400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900" dirty="0" smtClean="0">
                <a:solidFill>
                  <a:schemeClr val="bg1">
                    <a:lumMod val="95000"/>
                  </a:schemeClr>
                </a:solidFill>
              </a:rPr>
              <a:t>NOA</a:t>
            </a:r>
            <a:endParaRPr lang="en-US" sz="19900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0325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arululoom-deoband.com/english/" TargetMode="External"/><Relationship Id="rId2" Type="http://schemas.openxmlformats.org/officeDocument/2006/relationships/hyperlink" Target="https://www.files.ethz.ch/isn/125623/WP219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islam.ru/en/content/story/what-tariqa-and-shariah-what-difference-between-them" TargetMode="External"/><Relationship Id="rId4" Type="http://schemas.openxmlformats.org/officeDocument/2006/relationships/hyperlink" Target="https://www.britannica.com/topic/Deoband-school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Reform Movements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dirty="0" err="1" smtClean="0"/>
              <a:t>Deoband</a:t>
            </a:r>
            <a:r>
              <a:rPr lang="en-US" sz="4000" dirty="0" smtClean="0"/>
              <a:t>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856734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Impact of </a:t>
            </a:r>
            <a:r>
              <a:rPr lang="en-US" dirty="0" err="1" smtClean="0"/>
              <a:t>Deoband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Pakistan--- denunciation of terrorism by Muhammad </a:t>
            </a:r>
            <a:r>
              <a:rPr lang="en-US" dirty="0" err="1" smtClean="0"/>
              <a:t>Tahi</a:t>
            </a:r>
            <a:r>
              <a:rPr lang="en-US" dirty="0" smtClean="0"/>
              <a:t> </a:t>
            </a:r>
            <a:r>
              <a:rPr lang="en-US" dirty="0" err="1" smtClean="0"/>
              <a:t>ul</a:t>
            </a:r>
            <a:r>
              <a:rPr lang="en-US" dirty="0" smtClean="0"/>
              <a:t>- </a:t>
            </a:r>
            <a:r>
              <a:rPr lang="en-US" dirty="0" err="1" smtClean="0"/>
              <a:t>Qadri</a:t>
            </a:r>
            <a:r>
              <a:rPr lang="en-US" dirty="0" smtClean="0"/>
              <a:t>, 2010</a:t>
            </a:r>
          </a:p>
          <a:p>
            <a:r>
              <a:rPr lang="en-US" dirty="0" err="1" smtClean="0"/>
              <a:t>Qadri’s</a:t>
            </a:r>
            <a:r>
              <a:rPr lang="en-US" dirty="0" smtClean="0"/>
              <a:t> fatwa was endorsed by the British govt.</a:t>
            </a:r>
          </a:p>
          <a:p>
            <a:r>
              <a:rPr lang="en-US" dirty="0" smtClean="0"/>
              <a:t>Welcomed by the State Department of the USA</a:t>
            </a:r>
          </a:p>
          <a:p>
            <a:r>
              <a:rPr lang="en-US" dirty="0" smtClean="0"/>
              <a:t>Indonesian religious organization like </a:t>
            </a:r>
            <a:r>
              <a:rPr lang="en-US" dirty="0" err="1" smtClean="0"/>
              <a:t>Nahdatul</a:t>
            </a:r>
            <a:r>
              <a:rPr lang="en-US" dirty="0" smtClean="0"/>
              <a:t> – </a:t>
            </a:r>
            <a:r>
              <a:rPr lang="en-US" dirty="0" err="1" smtClean="0"/>
              <a:t>Ulema</a:t>
            </a:r>
            <a:r>
              <a:rPr lang="en-US" dirty="0" smtClean="0"/>
              <a:t> and </a:t>
            </a:r>
            <a:r>
              <a:rPr lang="en-US" dirty="0" err="1" smtClean="0"/>
              <a:t>Muhammadiya</a:t>
            </a:r>
            <a:r>
              <a:rPr lang="en-US" dirty="0" smtClean="0"/>
              <a:t> also denounced terrorism following </a:t>
            </a:r>
            <a:r>
              <a:rPr lang="en-US" dirty="0" err="1" smtClean="0"/>
              <a:t>Deoaband</a:t>
            </a:r>
            <a:r>
              <a:rPr lang="en-US" dirty="0" smtClean="0"/>
              <a:t>  </a:t>
            </a:r>
          </a:p>
          <a:p>
            <a:pPr marL="0" indent="0">
              <a:buNone/>
            </a:pPr>
            <a:endParaRPr lang="en-US" dirty="0" smtClean="0"/>
          </a:p>
          <a:p>
            <a:pPr lvl="2"/>
            <a:endParaRPr lang="en-US" dirty="0"/>
          </a:p>
          <a:p>
            <a:r>
              <a:rPr lang="en-US" dirty="0" smtClean="0"/>
              <a:t>Who are you ? Food for thought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99423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Deoband</a:t>
            </a:r>
            <a:r>
              <a:rPr lang="en-US" dirty="0" smtClean="0"/>
              <a:t> – legacy in Pakistan 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3563" y="1444487"/>
            <a:ext cx="2473394" cy="4548187"/>
          </a:xfr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469" y="1444488"/>
            <a:ext cx="2466975" cy="445273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750365" y="1690688"/>
            <a:ext cx="394914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Two strands in Pakistan since 1947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Scholarship vs. Politics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Jihad and Terrorism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Mujahid</a:t>
            </a:r>
            <a:r>
              <a:rPr lang="en-US" dirty="0" smtClean="0"/>
              <a:t> vs. </a:t>
            </a:r>
            <a:r>
              <a:rPr lang="en-US" dirty="0" err="1" smtClean="0"/>
              <a:t>karkun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1565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Aligarh Vs. </a:t>
            </a:r>
            <a:r>
              <a:rPr lang="en-US" dirty="0" err="1" smtClean="0"/>
              <a:t>Deoband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690687"/>
            <a:ext cx="2753139" cy="3875225"/>
          </a:xfrm>
        </p:spPr>
      </p:pic>
      <p:sp>
        <p:nvSpPr>
          <p:cNvPr id="10" name="TextBox 9"/>
          <p:cNvSpPr txBox="1"/>
          <p:nvPr/>
        </p:nvSpPr>
        <p:spPr>
          <a:xfrm>
            <a:off x="3750365" y="1948070"/>
            <a:ext cx="4678018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 smtClean="0"/>
              <a:t>A debate between Mr. &amp; Mullah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 smtClean="0"/>
              <a:t>Unity of Purpose – Revival of Muslim  Power in India &amp; protection of Muslims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 smtClean="0"/>
              <a:t>Difference – Modus operandi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 smtClean="0"/>
              <a:t>Religious Education VS. Modern Education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 smtClean="0"/>
              <a:t>Different Political paths – INC Vs. AIML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 smtClean="0"/>
              <a:t>Connected to Pakistan Movement</a:t>
            </a:r>
          </a:p>
          <a:p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2147" y="1590261"/>
            <a:ext cx="2797244" cy="3790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693347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Further Readings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https://www.files.ethz.ch/isn/125623/WP219.pdf</a:t>
            </a:r>
            <a:endParaRPr lang="en-US" dirty="0" smtClean="0"/>
          </a:p>
          <a:p>
            <a:r>
              <a:rPr lang="en-US" dirty="0" smtClean="0">
                <a:hlinkClick r:id="rId3"/>
              </a:rPr>
              <a:t>http://www.darululoom-deoband.com/english/</a:t>
            </a:r>
            <a:endParaRPr lang="en-US" dirty="0" smtClean="0"/>
          </a:p>
          <a:p>
            <a:r>
              <a:rPr lang="en-US" dirty="0" smtClean="0">
                <a:hlinkClick r:id="rId4"/>
              </a:rPr>
              <a:t>https://www.britannica.com/topic/Deoband-school</a:t>
            </a:r>
            <a:endParaRPr lang="en-US" dirty="0" smtClean="0"/>
          </a:p>
          <a:p>
            <a:r>
              <a:rPr lang="en-US" dirty="0" smtClean="0">
                <a:hlinkClick r:id="rId5"/>
              </a:rPr>
              <a:t>http://www.islam.ru/en/content/story/what-tariqa-and-shariah-what-difference-between-them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204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097" y="304800"/>
            <a:ext cx="10946294" cy="6082748"/>
          </a:xfrm>
        </p:spPr>
      </p:pic>
    </p:spTree>
    <p:extLst>
      <p:ext uri="{BB962C8B-B14F-4D97-AF65-F5344CB8AC3E}">
        <p14:creationId xmlns:p14="http://schemas.microsoft.com/office/powerpoint/2010/main" val="932509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785" y="480646"/>
            <a:ext cx="9847383" cy="5615354"/>
          </a:xfrm>
        </p:spPr>
      </p:pic>
    </p:spTree>
    <p:extLst>
      <p:ext uri="{BB962C8B-B14F-4D97-AF65-F5344CB8AC3E}">
        <p14:creationId xmlns:p14="http://schemas.microsoft.com/office/powerpoint/2010/main" val="1383244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Deoband</a:t>
            </a:r>
            <a:r>
              <a:rPr lang="en-US" dirty="0" smtClean="0"/>
              <a:t> – A brief History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Legacy of </a:t>
            </a:r>
            <a:r>
              <a:rPr lang="en-US" dirty="0" err="1" smtClean="0"/>
              <a:t>Hazrat</a:t>
            </a:r>
            <a:r>
              <a:rPr lang="en-US" dirty="0" smtClean="0"/>
              <a:t> Shah </a:t>
            </a:r>
            <a:r>
              <a:rPr lang="en-US" dirty="0" err="1" smtClean="0"/>
              <a:t>Waili</a:t>
            </a:r>
            <a:r>
              <a:rPr lang="en-US" dirty="0" smtClean="0"/>
              <a:t> </a:t>
            </a:r>
            <a:r>
              <a:rPr lang="en-US" dirty="0" err="1" smtClean="0"/>
              <a:t>Ullah</a:t>
            </a:r>
            <a:r>
              <a:rPr lang="en-US" dirty="0" smtClean="0"/>
              <a:t> (</a:t>
            </a:r>
            <a:r>
              <a:rPr lang="en-US" dirty="0"/>
              <a:t>Allah's mercy be on </a:t>
            </a:r>
            <a:r>
              <a:rPr lang="en-US" dirty="0" smtClean="0"/>
              <a:t>him)</a:t>
            </a:r>
          </a:p>
          <a:p>
            <a:r>
              <a:rPr lang="en-US" dirty="0" smtClean="0"/>
              <a:t>Established – 30</a:t>
            </a:r>
            <a:r>
              <a:rPr lang="en-US" baseline="30000" dirty="0" smtClean="0"/>
              <a:t>th</a:t>
            </a:r>
            <a:r>
              <a:rPr lang="en-US" dirty="0" smtClean="0"/>
              <a:t> May, 1866- Muhammad </a:t>
            </a:r>
            <a:r>
              <a:rPr lang="en-US" dirty="0" err="1" smtClean="0"/>
              <a:t>Qasim</a:t>
            </a:r>
            <a:r>
              <a:rPr lang="en-US" dirty="0" smtClean="0"/>
              <a:t> </a:t>
            </a:r>
            <a:r>
              <a:rPr lang="en-US" dirty="0" err="1" smtClean="0"/>
              <a:t>Nanautavi</a:t>
            </a:r>
            <a:r>
              <a:rPr lang="en-US" dirty="0" smtClean="0"/>
              <a:t> &amp; Rashid Ahmad </a:t>
            </a:r>
            <a:r>
              <a:rPr lang="en-US" dirty="0" err="1" smtClean="0"/>
              <a:t>Gangohi</a:t>
            </a:r>
            <a:r>
              <a:rPr lang="en-US" dirty="0" smtClean="0"/>
              <a:t>- Principal founders</a:t>
            </a:r>
          </a:p>
          <a:p>
            <a:r>
              <a:rPr lang="en-US" dirty="0" smtClean="0"/>
              <a:t>1857 – </a:t>
            </a:r>
            <a:r>
              <a:rPr lang="en-US" dirty="0" err="1" smtClean="0"/>
              <a:t>Ulema</a:t>
            </a:r>
            <a:r>
              <a:rPr lang="en-US" dirty="0" smtClean="0"/>
              <a:t> participated &amp; even led the struggle  </a:t>
            </a:r>
          </a:p>
          <a:p>
            <a:r>
              <a:rPr lang="en-US" dirty="0" smtClean="0"/>
              <a:t>Downfall of education – </a:t>
            </a:r>
            <a:r>
              <a:rPr lang="en-US" dirty="0" err="1" smtClean="0"/>
              <a:t>Madaris</a:t>
            </a:r>
            <a:r>
              <a:rPr lang="en-US" dirty="0" smtClean="0"/>
              <a:t> </a:t>
            </a:r>
          </a:p>
          <a:p>
            <a:r>
              <a:rPr lang="en-US" dirty="0" smtClean="0"/>
              <a:t>The British rule as a threat – Various strategies to stem the tide of decline – Renaissance </a:t>
            </a:r>
          </a:p>
          <a:p>
            <a:r>
              <a:rPr lang="en-US" dirty="0" smtClean="0"/>
              <a:t>Renaissance ---- Political (education) and Religious </a:t>
            </a:r>
            <a:r>
              <a:rPr lang="en-US" dirty="0"/>
              <a:t>(</a:t>
            </a:r>
            <a:r>
              <a:rPr lang="en-US" dirty="0" smtClean="0"/>
              <a:t>education)</a:t>
            </a:r>
          </a:p>
          <a:p>
            <a:r>
              <a:rPr lang="en-US" dirty="0" smtClean="0"/>
              <a:t>Political path led in the creation of Pakistan </a:t>
            </a:r>
          </a:p>
          <a:p>
            <a:r>
              <a:rPr lang="en-US" dirty="0" smtClean="0"/>
              <a:t>Religious path led to the revivalist movements to purify Islam– </a:t>
            </a:r>
            <a:r>
              <a:rPr lang="en-US" dirty="0" err="1" smtClean="0"/>
              <a:t>Bralvi</a:t>
            </a:r>
            <a:r>
              <a:rPr lang="en-US" dirty="0" smtClean="0"/>
              <a:t>, </a:t>
            </a:r>
            <a:r>
              <a:rPr lang="en-US" dirty="0" err="1" smtClean="0"/>
              <a:t>Ahle</a:t>
            </a:r>
            <a:r>
              <a:rPr lang="en-US" dirty="0" smtClean="0"/>
              <a:t> Hadith, </a:t>
            </a:r>
            <a:r>
              <a:rPr lang="en-US" dirty="0" err="1" smtClean="0"/>
              <a:t>Nadwa</a:t>
            </a:r>
            <a:r>
              <a:rPr lang="en-US" dirty="0" smtClean="0"/>
              <a:t> , </a:t>
            </a:r>
            <a:r>
              <a:rPr lang="en-US" dirty="0" err="1" smtClean="0"/>
              <a:t>Tablighi</a:t>
            </a:r>
            <a:r>
              <a:rPr lang="en-US" dirty="0" smtClean="0"/>
              <a:t> </a:t>
            </a:r>
            <a:r>
              <a:rPr lang="en-US" dirty="0" err="1" smtClean="0"/>
              <a:t>Jamaat</a:t>
            </a:r>
            <a:r>
              <a:rPr lang="en-US" dirty="0" smtClean="0"/>
              <a:t>, </a:t>
            </a:r>
            <a:r>
              <a:rPr lang="en-US" dirty="0" err="1" smtClean="0"/>
              <a:t>Jamat</a:t>
            </a:r>
            <a:r>
              <a:rPr lang="en-US" dirty="0" smtClean="0"/>
              <a:t> -</a:t>
            </a:r>
            <a:r>
              <a:rPr lang="en-US" dirty="0" err="1" smtClean="0"/>
              <a:t>i</a:t>
            </a:r>
            <a:r>
              <a:rPr lang="en-US" dirty="0" smtClean="0"/>
              <a:t>- </a:t>
            </a:r>
            <a:r>
              <a:rPr lang="en-US" dirty="0" err="1" smtClean="0"/>
              <a:t>Islami</a:t>
            </a:r>
            <a:r>
              <a:rPr lang="en-US" dirty="0" smtClean="0"/>
              <a:t> etc.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398827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system of Education – </a:t>
            </a:r>
            <a:r>
              <a:rPr lang="en-US" dirty="0" err="1" smtClean="0"/>
              <a:t>Deoband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Syllabus – influenced by </a:t>
            </a:r>
            <a:r>
              <a:rPr lang="en-US" dirty="0" err="1" smtClean="0"/>
              <a:t>Dars</a:t>
            </a:r>
            <a:r>
              <a:rPr lang="en-US" dirty="0" smtClean="0"/>
              <a:t>-</a:t>
            </a:r>
            <a:r>
              <a:rPr lang="en-US" dirty="0" err="1" smtClean="0"/>
              <a:t>i</a:t>
            </a:r>
            <a:r>
              <a:rPr lang="en-US" dirty="0" smtClean="0"/>
              <a:t>-</a:t>
            </a:r>
            <a:r>
              <a:rPr lang="en-US" dirty="0" err="1" smtClean="0"/>
              <a:t>Nizami</a:t>
            </a:r>
            <a:r>
              <a:rPr lang="en-US" dirty="0" smtClean="0"/>
              <a:t>---developed in 18</a:t>
            </a:r>
            <a:r>
              <a:rPr lang="en-US" baseline="30000" dirty="0" smtClean="0"/>
              <a:t>th</a:t>
            </a:r>
            <a:r>
              <a:rPr lang="en-US" dirty="0" smtClean="0"/>
              <a:t> century  </a:t>
            </a:r>
          </a:p>
          <a:p>
            <a:r>
              <a:rPr lang="en-US" dirty="0" smtClean="0"/>
              <a:t>Emphasis on </a:t>
            </a:r>
            <a:r>
              <a:rPr lang="en-US" dirty="0" err="1" smtClean="0"/>
              <a:t>manqualt</a:t>
            </a:r>
            <a:r>
              <a:rPr lang="en-US" dirty="0" smtClean="0"/>
              <a:t> (revealed sciences) instead of </a:t>
            </a:r>
            <a:r>
              <a:rPr lang="en-US" dirty="0" err="1" smtClean="0"/>
              <a:t>maqulat</a:t>
            </a:r>
            <a:r>
              <a:rPr lang="en-US" dirty="0" smtClean="0"/>
              <a:t> ( rational sciences)</a:t>
            </a:r>
          </a:p>
          <a:p>
            <a:r>
              <a:rPr lang="en-US" dirty="0" smtClean="0"/>
              <a:t>Create &amp; train a community of believers to serve the spiritual needs of Muslims and defend Islam </a:t>
            </a:r>
          </a:p>
          <a:p>
            <a:r>
              <a:rPr lang="en-US" dirty="0" smtClean="0"/>
              <a:t>Writers- preachers – teachers &amp; prayer leaders (Imam) to disseminate knowledge </a:t>
            </a:r>
          </a:p>
          <a:p>
            <a:r>
              <a:rPr lang="en-US" dirty="0" smtClean="0"/>
              <a:t>Academic excellence &amp; moral character</a:t>
            </a:r>
          </a:p>
          <a:p>
            <a:r>
              <a:rPr lang="en-US" dirty="0" smtClean="0"/>
              <a:t>Religious orientation --- </a:t>
            </a:r>
            <a:r>
              <a:rPr lang="en-US" dirty="0" err="1" smtClean="0"/>
              <a:t>Ahl</a:t>
            </a:r>
            <a:r>
              <a:rPr lang="en-US" dirty="0" smtClean="0"/>
              <a:t> al-</a:t>
            </a:r>
            <a:r>
              <a:rPr lang="en-US" dirty="0" err="1" smtClean="0"/>
              <a:t>Sunnah</a:t>
            </a:r>
            <a:r>
              <a:rPr lang="en-US" dirty="0" smtClean="0"/>
              <a:t> </a:t>
            </a:r>
            <a:r>
              <a:rPr lang="en-US" dirty="0" err="1" smtClean="0"/>
              <a:t>wal-jamaat</a:t>
            </a:r>
            <a:r>
              <a:rPr lang="en-US" dirty="0" smtClean="0"/>
              <a:t> (people of the </a:t>
            </a:r>
            <a:r>
              <a:rPr lang="en-US" dirty="0" err="1" smtClean="0"/>
              <a:t>Sunna</a:t>
            </a:r>
            <a:r>
              <a:rPr lang="en-US" dirty="0" smtClean="0"/>
              <a:t> and </a:t>
            </a:r>
            <a:r>
              <a:rPr lang="en-US" dirty="0" err="1" smtClean="0"/>
              <a:t>jamaat</a:t>
            </a:r>
            <a:r>
              <a:rPr lang="en-US" dirty="0" smtClean="0"/>
              <a:t>) ---Life based on the teachings and practices of </a:t>
            </a:r>
            <a:r>
              <a:rPr lang="en-US" dirty="0" err="1" smtClean="0"/>
              <a:t>Hazrat</a:t>
            </a:r>
            <a:r>
              <a:rPr lang="en-US" dirty="0" smtClean="0"/>
              <a:t> Muhammad (PBUH)</a:t>
            </a:r>
          </a:p>
          <a:p>
            <a:r>
              <a:rPr lang="en-US" dirty="0" smtClean="0"/>
              <a:t>Guidance from the Quran and </a:t>
            </a:r>
            <a:r>
              <a:rPr lang="en-US" dirty="0" err="1" smtClean="0"/>
              <a:t>sunnah</a:t>
            </a:r>
            <a:endParaRPr lang="en-US" dirty="0" smtClean="0"/>
          </a:p>
          <a:p>
            <a:r>
              <a:rPr lang="en-US" dirty="0" smtClean="0"/>
              <a:t>Belief in theological puritanism </a:t>
            </a:r>
          </a:p>
          <a:p>
            <a:r>
              <a:rPr lang="en-US" dirty="0" smtClean="0"/>
              <a:t>Oppose Western Ideas &amp; values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Oppose shrine-based </a:t>
            </a:r>
            <a:r>
              <a:rPr lang="en-US" dirty="0" err="1" smtClean="0">
                <a:solidFill>
                  <a:srgbClr val="FF0000"/>
                </a:solidFill>
              </a:rPr>
              <a:t>sufi</a:t>
            </a:r>
            <a:r>
              <a:rPr lang="en-US" dirty="0" smtClean="0">
                <a:solidFill>
                  <a:srgbClr val="FF0000"/>
                </a:solidFill>
              </a:rPr>
              <a:t> Islam </a:t>
            </a:r>
          </a:p>
          <a:p>
            <a:r>
              <a:rPr lang="en-US" dirty="0"/>
              <a:t>Service to religion, support to Islam, renaissance of Islamic arts and sciences and their dissemination, and help to the students craving religious </a:t>
            </a:r>
            <a:r>
              <a:rPr lang="en-US" dirty="0" smtClean="0"/>
              <a:t>knowledge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111843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Services – Contribution – Achievements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3300" b="1" dirty="0" smtClean="0"/>
              <a:t>Religious service  </a:t>
            </a:r>
          </a:p>
          <a:p>
            <a:r>
              <a:rPr lang="en-US" dirty="0" smtClean="0"/>
              <a:t>Free religious education to Muslims </a:t>
            </a:r>
          </a:p>
          <a:p>
            <a:r>
              <a:rPr lang="en-US" dirty="0" smtClean="0"/>
              <a:t>Incomparable teaching </a:t>
            </a:r>
            <a:r>
              <a:rPr lang="en-US" dirty="0"/>
              <a:t>institution for the religious education of the Muslims not only in the sub-continent but also throughout the Islamic </a:t>
            </a:r>
            <a:r>
              <a:rPr lang="en-US" dirty="0" smtClean="0"/>
              <a:t>world</a:t>
            </a:r>
          </a:p>
          <a:p>
            <a:r>
              <a:rPr lang="en-US" dirty="0" smtClean="0"/>
              <a:t>The </a:t>
            </a:r>
            <a:r>
              <a:rPr lang="en-US" dirty="0"/>
              <a:t>most popular educational institution of the Islamic world, students from the Islamic countries flocking to it for the study and research of different arts and </a:t>
            </a:r>
            <a:r>
              <a:rPr lang="en-US" dirty="0" smtClean="0"/>
              <a:t>sciences</a:t>
            </a:r>
          </a:p>
          <a:p>
            <a:r>
              <a:rPr lang="en-US" dirty="0" smtClean="0"/>
              <a:t>Religion</a:t>
            </a:r>
            <a:r>
              <a:rPr lang="en-US" dirty="0"/>
              <a:t>, education, missionary-work </a:t>
            </a:r>
            <a:r>
              <a:rPr lang="en-US" dirty="0" smtClean="0"/>
              <a:t>and knowledge creation by writing books </a:t>
            </a:r>
          </a:p>
          <a:p>
            <a:r>
              <a:rPr lang="en-US" dirty="0" smtClean="0"/>
              <a:t>A clarion call to the Muslims in the Subcontinent to come to the fold of Islam  </a:t>
            </a:r>
          </a:p>
          <a:p>
            <a:r>
              <a:rPr lang="en-US" dirty="0" smtClean="0"/>
              <a:t>A center </a:t>
            </a:r>
            <a:r>
              <a:rPr lang="en-US" dirty="0"/>
              <a:t>of both the </a:t>
            </a:r>
            <a:r>
              <a:rPr lang="en-US" dirty="0" err="1"/>
              <a:t>Shariah</a:t>
            </a:r>
            <a:r>
              <a:rPr lang="en-US" dirty="0"/>
              <a:t> and the </a:t>
            </a:r>
            <a:r>
              <a:rPr lang="en-US" dirty="0" err="1" smtClean="0"/>
              <a:t>Tariqa</a:t>
            </a:r>
            <a:endParaRPr lang="en-US" dirty="0" smtClean="0"/>
          </a:p>
          <a:p>
            <a:r>
              <a:rPr lang="en-US" dirty="0" smtClean="0"/>
              <a:t>Revival of the spirit of Jihad</a:t>
            </a:r>
          </a:p>
          <a:p>
            <a:r>
              <a:rPr lang="en-US" dirty="0" smtClean="0"/>
              <a:t>Bulwark of Islam in India </a:t>
            </a:r>
          </a:p>
          <a:p>
            <a:r>
              <a:rPr lang="en-US" dirty="0" smtClean="0"/>
              <a:t>Connected to Pakistan Movement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442164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Services – Contribution – Achievements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b="1" dirty="0" smtClean="0"/>
              <a:t>Educational Services</a:t>
            </a:r>
          </a:p>
          <a:p>
            <a:r>
              <a:rPr lang="en-US" dirty="0" smtClean="0"/>
              <a:t>Free education to Muslims</a:t>
            </a:r>
          </a:p>
          <a:p>
            <a:r>
              <a:rPr lang="en-US" dirty="0" smtClean="0"/>
              <a:t>Spread of religious teaching</a:t>
            </a:r>
          </a:p>
          <a:p>
            <a:r>
              <a:rPr lang="en-US" dirty="0" smtClean="0"/>
              <a:t>knowledge creation by teaching &amp; writing books etc. </a:t>
            </a:r>
          </a:p>
          <a:p>
            <a:r>
              <a:rPr lang="en-US" dirty="0" smtClean="0"/>
              <a:t>Training of </a:t>
            </a:r>
            <a:r>
              <a:rPr lang="en-US" dirty="0" err="1" smtClean="0"/>
              <a:t>Ulema</a:t>
            </a:r>
            <a:r>
              <a:rPr lang="en-US" dirty="0" smtClean="0"/>
              <a:t> </a:t>
            </a:r>
          </a:p>
          <a:p>
            <a:r>
              <a:rPr lang="en-US" dirty="0" smtClean="0"/>
              <a:t>Character building </a:t>
            </a:r>
          </a:p>
          <a:p>
            <a:r>
              <a:rPr lang="en-US" dirty="0" smtClean="0"/>
              <a:t>Guidance &amp; leadership</a:t>
            </a:r>
          </a:p>
          <a:p>
            <a:r>
              <a:rPr lang="en-US" dirty="0" smtClean="0"/>
              <a:t>Connected to Pakistan Movement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393795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Services – Contribution – Achievements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Political Services </a:t>
            </a:r>
          </a:p>
          <a:p>
            <a:r>
              <a:rPr lang="en-US" dirty="0" smtClean="0"/>
              <a:t>Raising consciousness of Muslim identity in India</a:t>
            </a:r>
          </a:p>
          <a:p>
            <a:r>
              <a:rPr lang="en-US" dirty="0" smtClean="0"/>
              <a:t>Muslim Nationalism </a:t>
            </a:r>
          </a:p>
          <a:p>
            <a:r>
              <a:rPr lang="en-US" dirty="0" smtClean="0"/>
              <a:t>Separate political identity of Muslims in India based on Islam &amp; Muslim Rule </a:t>
            </a:r>
          </a:p>
          <a:p>
            <a:r>
              <a:rPr lang="en-US" dirty="0" smtClean="0"/>
              <a:t>Resistance to the British Rule </a:t>
            </a:r>
          </a:p>
          <a:p>
            <a:r>
              <a:rPr lang="en-US" dirty="0" smtClean="0"/>
              <a:t>Teaching Muslims the art of resisting foreign rule </a:t>
            </a:r>
          </a:p>
          <a:p>
            <a:r>
              <a:rPr lang="en-US" dirty="0" err="1" smtClean="0"/>
              <a:t>Jamiat</a:t>
            </a:r>
            <a:r>
              <a:rPr lang="en-US" dirty="0" smtClean="0"/>
              <a:t> </a:t>
            </a:r>
            <a:r>
              <a:rPr lang="en-US" dirty="0" err="1" smtClean="0"/>
              <a:t>Ulema-i</a:t>
            </a:r>
            <a:r>
              <a:rPr lang="en-US" dirty="0" smtClean="0"/>
              <a:t>- Hind ----- Struggle against the British Rule</a:t>
            </a:r>
          </a:p>
          <a:p>
            <a:r>
              <a:rPr lang="en-US" dirty="0" smtClean="0"/>
              <a:t>Connected to Pakistan Movement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132454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Changing Character of </a:t>
            </a:r>
            <a:r>
              <a:rPr lang="en-US" dirty="0" err="1" smtClean="0"/>
              <a:t>Deoband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Deobandi</a:t>
            </a:r>
            <a:r>
              <a:rPr lang="en-US" dirty="0" smtClean="0"/>
              <a:t> Leadership under the banner of </a:t>
            </a:r>
            <a:r>
              <a:rPr lang="en-US" dirty="0" err="1" smtClean="0"/>
              <a:t>Jamiat</a:t>
            </a:r>
            <a:r>
              <a:rPr lang="en-US" dirty="0" smtClean="0"/>
              <a:t> </a:t>
            </a:r>
            <a:r>
              <a:rPr lang="en-US" dirty="0" err="1" smtClean="0"/>
              <a:t>Ulema</a:t>
            </a:r>
            <a:r>
              <a:rPr lang="en-US" dirty="0" smtClean="0"/>
              <a:t>-</a:t>
            </a:r>
            <a:r>
              <a:rPr lang="en-US" dirty="0" err="1" smtClean="0"/>
              <a:t>i</a:t>
            </a:r>
            <a:r>
              <a:rPr lang="en-US" dirty="0" smtClean="0"/>
              <a:t>-Hind </a:t>
            </a:r>
            <a:r>
              <a:rPr lang="en-US" dirty="0" err="1" smtClean="0"/>
              <a:t>opposd</a:t>
            </a:r>
            <a:r>
              <a:rPr lang="en-US" dirty="0" smtClean="0"/>
              <a:t> the Two Nation Theory of Muslim League </a:t>
            </a:r>
          </a:p>
          <a:p>
            <a:r>
              <a:rPr lang="en-US" dirty="0" smtClean="0"/>
              <a:t>Aligned with the INC to fight the British </a:t>
            </a:r>
          </a:p>
          <a:p>
            <a:r>
              <a:rPr lang="en-US" dirty="0" smtClean="0"/>
              <a:t>After 1947, </a:t>
            </a:r>
            <a:r>
              <a:rPr lang="en-US" dirty="0" err="1" smtClean="0"/>
              <a:t>Deoband</a:t>
            </a:r>
            <a:r>
              <a:rPr lang="en-US" dirty="0" smtClean="0"/>
              <a:t> played a moderate role by participating in political regimes </a:t>
            </a:r>
          </a:p>
          <a:p>
            <a:r>
              <a:rPr lang="en-US" dirty="0" smtClean="0"/>
              <a:t>Confined to religious education &amp; spiritual guidance</a:t>
            </a:r>
          </a:p>
          <a:p>
            <a:r>
              <a:rPr lang="en-US" dirty="0" smtClean="0"/>
              <a:t>Fatwa against Terrorism -2008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900872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Modern Challenges and </a:t>
            </a:r>
            <a:r>
              <a:rPr lang="en-US" dirty="0" err="1" smtClean="0"/>
              <a:t>Deoband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Conservative Approach </a:t>
            </a:r>
          </a:p>
          <a:p>
            <a:r>
              <a:rPr lang="en-US" dirty="0" smtClean="0"/>
              <a:t>Fatwa against Muslim women to observe veil</a:t>
            </a:r>
          </a:p>
          <a:p>
            <a:r>
              <a:rPr lang="en-US" dirty="0" smtClean="0"/>
              <a:t>Opposed by various groups as fatwa can only be issued on religious maters </a:t>
            </a:r>
          </a:p>
          <a:p>
            <a:r>
              <a:rPr lang="en-US" dirty="0" smtClean="0"/>
              <a:t>Fatwa against Muslim women working in government and private institutions – severely  criticized </a:t>
            </a:r>
          </a:p>
          <a:p>
            <a:r>
              <a:rPr lang="en-US" dirty="0" smtClean="0"/>
              <a:t>Opposition of modernizing </a:t>
            </a:r>
            <a:r>
              <a:rPr lang="en-US" dirty="0" err="1" smtClean="0"/>
              <a:t>madaris</a:t>
            </a:r>
            <a:r>
              <a:rPr lang="en-US" dirty="0" smtClean="0"/>
              <a:t> – undue interference by the govt.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0493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1199</TotalTime>
  <Words>695</Words>
  <Application>Microsoft Office PowerPoint</Application>
  <PresentationFormat>Widescreen</PresentationFormat>
  <Paragraphs>91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Reform Movements</vt:lpstr>
      <vt:lpstr>PowerPoint Presentation</vt:lpstr>
      <vt:lpstr>Deoband – A brief History </vt:lpstr>
      <vt:lpstr>The system of Education – Deoband </vt:lpstr>
      <vt:lpstr>Services – Contribution – Achievements </vt:lpstr>
      <vt:lpstr>Services – Contribution – Achievements </vt:lpstr>
      <vt:lpstr>Services – Contribution – Achievements </vt:lpstr>
      <vt:lpstr>Changing Character of Deoband </vt:lpstr>
      <vt:lpstr>Modern Challenges and Deoband </vt:lpstr>
      <vt:lpstr>Impact of Deoband</vt:lpstr>
      <vt:lpstr>Deoband – legacy in Pakistan </vt:lpstr>
      <vt:lpstr>Aligarh Vs. Deoband</vt:lpstr>
      <vt:lpstr>Further Readings 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Reform Movements</dc:title>
  <dc:creator>hp</dc:creator>
  <cp:lastModifiedBy>Yousaf Gondal</cp:lastModifiedBy>
  <cp:revision>21</cp:revision>
  <dcterms:created xsi:type="dcterms:W3CDTF">2020-07-23T07:43:15Z</dcterms:created>
  <dcterms:modified xsi:type="dcterms:W3CDTF">2020-09-23T05:24:34Z</dcterms:modified>
</cp:coreProperties>
</file>