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67" r:id="rId5"/>
    <p:sldId id="261" r:id="rId6"/>
    <p:sldId id="263" r:id="rId7"/>
    <p:sldId id="264" r:id="rId8"/>
    <p:sldId id="265" r:id="rId9"/>
    <p:sldId id="266"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1BA563D-B89A-465A-8CBB-D191305B00CA}" type="datetimeFigureOut">
              <a:rPr lang="en-US" smtClean="0"/>
              <a:t>6/27/2021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6CBB8C-C57B-4073-9DCC-D2A36BB14609}" type="slidenum">
              <a:rPr lang="en-US" smtClean="0"/>
              <a:t>‹#›</a:t>
            </a:fld>
            <a:endParaRPr lang="en-US"/>
          </a:p>
        </p:txBody>
      </p:sp>
    </p:spTree>
    <p:extLst>
      <p:ext uri="{BB962C8B-B14F-4D97-AF65-F5344CB8AC3E}">
        <p14:creationId xmlns:p14="http://schemas.microsoft.com/office/powerpoint/2010/main" val="19502097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BA563D-B89A-465A-8CBB-D191305B00CA}" type="datetimeFigureOut">
              <a:rPr lang="en-US" smtClean="0"/>
              <a:t>6/27/2021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6CBB8C-C57B-4073-9DCC-D2A36BB14609}" type="slidenum">
              <a:rPr lang="en-US" smtClean="0"/>
              <a:t>‹#›</a:t>
            </a:fld>
            <a:endParaRPr lang="en-US"/>
          </a:p>
        </p:txBody>
      </p:sp>
    </p:spTree>
    <p:extLst>
      <p:ext uri="{BB962C8B-B14F-4D97-AF65-F5344CB8AC3E}">
        <p14:creationId xmlns:p14="http://schemas.microsoft.com/office/powerpoint/2010/main" val="50059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BA563D-B89A-465A-8CBB-D191305B00CA}" type="datetimeFigureOut">
              <a:rPr lang="en-US" smtClean="0"/>
              <a:t>6/27/2021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6CBB8C-C57B-4073-9DCC-D2A36BB14609}" type="slidenum">
              <a:rPr lang="en-US" smtClean="0"/>
              <a:t>‹#›</a:t>
            </a:fld>
            <a:endParaRPr lang="en-US"/>
          </a:p>
        </p:txBody>
      </p:sp>
    </p:spTree>
    <p:extLst>
      <p:ext uri="{BB962C8B-B14F-4D97-AF65-F5344CB8AC3E}">
        <p14:creationId xmlns:p14="http://schemas.microsoft.com/office/powerpoint/2010/main" val="5653338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BA563D-B89A-465A-8CBB-D191305B00CA}" type="datetimeFigureOut">
              <a:rPr lang="en-US" smtClean="0"/>
              <a:t>6/27/2021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6CBB8C-C57B-4073-9DCC-D2A36BB14609}" type="slidenum">
              <a:rPr lang="en-US" smtClean="0"/>
              <a:t>‹#›</a:t>
            </a:fld>
            <a:endParaRPr lang="en-US"/>
          </a:p>
        </p:txBody>
      </p:sp>
    </p:spTree>
    <p:extLst>
      <p:ext uri="{BB962C8B-B14F-4D97-AF65-F5344CB8AC3E}">
        <p14:creationId xmlns:p14="http://schemas.microsoft.com/office/powerpoint/2010/main" val="206928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1BA563D-B89A-465A-8CBB-D191305B00CA}" type="datetimeFigureOut">
              <a:rPr lang="en-US" smtClean="0"/>
              <a:t>6/27/2021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6CBB8C-C57B-4073-9DCC-D2A36BB14609}" type="slidenum">
              <a:rPr lang="en-US" smtClean="0"/>
              <a:t>‹#›</a:t>
            </a:fld>
            <a:endParaRPr lang="en-US"/>
          </a:p>
        </p:txBody>
      </p:sp>
    </p:spTree>
    <p:extLst>
      <p:ext uri="{BB962C8B-B14F-4D97-AF65-F5344CB8AC3E}">
        <p14:creationId xmlns:p14="http://schemas.microsoft.com/office/powerpoint/2010/main" val="2708032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1BA563D-B89A-465A-8CBB-D191305B00CA}" type="datetimeFigureOut">
              <a:rPr lang="en-US" smtClean="0"/>
              <a:t>6/27/2021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6CBB8C-C57B-4073-9DCC-D2A36BB14609}" type="slidenum">
              <a:rPr lang="en-US" smtClean="0"/>
              <a:t>‹#›</a:t>
            </a:fld>
            <a:endParaRPr lang="en-US"/>
          </a:p>
        </p:txBody>
      </p:sp>
    </p:spTree>
    <p:extLst>
      <p:ext uri="{BB962C8B-B14F-4D97-AF65-F5344CB8AC3E}">
        <p14:creationId xmlns:p14="http://schemas.microsoft.com/office/powerpoint/2010/main" val="24740110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1BA563D-B89A-465A-8CBB-D191305B00CA}" type="datetimeFigureOut">
              <a:rPr lang="en-US" smtClean="0"/>
              <a:t>6/27/2021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96CBB8C-C57B-4073-9DCC-D2A36BB14609}" type="slidenum">
              <a:rPr lang="en-US" smtClean="0"/>
              <a:t>‹#›</a:t>
            </a:fld>
            <a:endParaRPr lang="en-US"/>
          </a:p>
        </p:txBody>
      </p:sp>
    </p:spTree>
    <p:extLst>
      <p:ext uri="{BB962C8B-B14F-4D97-AF65-F5344CB8AC3E}">
        <p14:creationId xmlns:p14="http://schemas.microsoft.com/office/powerpoint/2010/main" val="17016491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1BA563D-B89A-465A-8CBB-D191305B00CA}" type="datetimeFigureOut">
              <a:rPr lang="en-US" smtClean="0"/>
              <a:t>6/27/2021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96CBB8C-C57B-4073-9DCC-D2A36BB14609}" type="slidenum">
              <a:rPr lang="en-US" smtClean="0"/>
              <a:t>‹#›</a:t>
            </a:fld>
            <a:endParaRPr lang="en-US"/>
          </a:p>
        </p:txBody>
      </p:sp>
    </p:spTree>
    <p:extLst>
      <p:ext uri="{BB962C8B-B14F-4D97-AF65-F5344CB8AC3E}">
        <p14:creationId xmlns:p14="http://schemas.microsoft.com/office/powerpoint/2010/main" val="42181139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BA563D-B89A-465A-8CBB-D191305B00CA}" type="datetimeFigureOut">
              <a:rPr lang="en-US" smtClean="0"/>
              <a:t>6/27/2021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96CBB8C-C57B-4073-9DCC-D2A36BB14609}" type="slidenum">
              <a:rPr lang="en-US" smtClean="0"/>
              <a:t>‹#›</a:t>
            </a:fld>
            <a:endParaRPr lang="en-US"/>
          </a:p>
        </p:txBody>
      </p:sp>
    </p:spTree>
    <p:extLst>
      <p:ext uri="{BB962C8B-B14F-4D97-AF65-F5344CB8AC3E}">
        <p14:creationId xmlns:p14="http://schemas.microsoft.com/office/powerpoint/2010/main" val="18580729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BA563D-B89A-465A-8CBB-D191305B00CA}" type="datetimeFigureOut">
              <a:rPr lang="en-US" smtClean="0"/>
              <a:t>6/27/2021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6CBB8C-C57B-4073-9DCC-D2A36BB14609}" type="slidenum">
              <a:rPr lang="en-US" smtClean="0"/>
              <a:t>‹#›</a:t>
            </a:fld>
            <a:endParaRPr lang="en-US"/>
          </a:p>
        </p:txBody>
      </p:sp>
    </p:spTree>
    <p:extLst>
      <p:ext uri="{BB962C8B-B14F-4D97-AF65-F5344CB8AC3E}">
        <p14:creationId xmlns:p14="http://schemas.microsoft.com/office/powerpoint/2010/main" val="14648263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BA563D-B89A-465A-8CBB-D191305B00CA}" type="datetimeFigureOut">
              <a:rPr lang="en-US" smtClean="0"/>
              <a:t>6/27/2021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6CBB8C-C57B-4073-9DCC-D2A36BB14609}" type="slidenum">
              <a:rPr lang="en-US" smtClean="0"/>
              <a:t>‹#›</a:t>
            </a:fld>
            <a:endParaRPr lang="en-US"/>
          </a:p>
        </p:txBody>
      </p:sp>
    </p:spTree>
    <p:extLst>
      <p:ext uri="{BB962C8B-B14F-4D97-AF65-F5344CB8AC3E}">
        <p14:creationId xmlns:p14="http://schemas.microsoft.com/office/powerpoint/2010/main" val="7541749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BA563D-B89A-465A-8CBB-D191305B00CA}" type="datetimeFigureOut">
              <a:rPr lang="en-US" smtClean="0"/>
              <a:t>6/27/2021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6CBB8C-C57B-4073-9DCC-D2A36BB14609}" type="slidenum">
              <a:rPr lang="en-US" smtClean="0"/>
              <a:t>‹#›</a:t>
            </a:fld>
            <a:endParaRPr lang="en-US"/>
          </a:p>
        </p:txBody>
      </p:sp>
    </p:spTree>
    <p:extLst>
      <p:ext uri="{BB962C8B-B14F-4D97-AF65-F5344CB8AC3E}">
        <p14:creationId xmlns:p14="http://schemas.microsoft.com/office/powerpoint/2010/main" val="19029335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NADWATUL ULEMA</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9587761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p:txBody>
          <a:bodyPr/>
          <a:lstStyle/>
          <a:p>
            <a:r>
              <a:rPr lang="en-US" dirty="0" smtClean="0"/>
              <a:t>1857- War of Independence </a:t>
            </a:r>
          </a:p>
          <a:p>
            <a:r>
              <a:rPr lang="en-US" dirty="0" smtClean="0"/>
              <a:t>Ascendency of the British Raj </a:t>
            </a:r>
          </a:p>
          <a:p>
            <a:r>
              <a:rPr lang="en-US" dirty="0" smtClean="0"/>
              <a:t>Spread of Christianity – Missionary Activities </a:t>
            </a:r>
          </a:p>
          <a:p>
            <a:r>
              <a:rPr lang="en-US" dirty="0" smtClean="0"/>
              <a:t>Muslim Response – Education </a:t>
            </a:r>
          </a:p>
          <a:p>
            <a:r>
              <a:rPr lang="en-US" dirty="0" smtClean="0"/>
              <a:t>Aligarh – Modern Education and modernity </a:t>
            </a:r>
          </a:p>
          <a:p>
            <a:r>
              <a:rPr lang="en-US" dirty="0" err="1" smtClean="0"/>
              <a:t>Deoband</a:t>
            </a:r>
            <a:r>
              <a:rPr lang="en-US" dirty="0" smtClean="0"/>
              <a:t> – Focus on Religious Education – Traditional Approach </a:t>
            </a:r>
          </a:p>
          <a:p>
            <a:r>
              <a:rPr lang="en-US" dirty="0" smtClean="0"/>
              <a:t>A new approach was required </a:t>
            </a:r>
          </a:p>
        </p:txBody>
      </p:sp>
    </p:spTree>
    <p:extLst>
      <p:ext uri="{BB962C8B-B14F-4D97-AF65-F5344CB8AC3E}">
        <p14:creationId xmlns:p14="http://schemas.microsoft.com/office/powerpoint/2010/main" val="7840830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 calcmode="lin" valueType="num">
                                      <p:cBhvr additive="base">
                                        <p:cTn id="36"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additive="base">
                                        <p:cTn id="42"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3">
                                            <p:txEl>
                                              <p:pRg st="6" end="6"/>
                                            </p:txEl>
                                          </p:spTgt>
                                        </p:tgtEl>
                                        <p:attrNameLst>
                                          <p:attrName>style.visibility</p:attrName>
                                        </p:attrNameLst>
                                      </p:cBhvr>
                                      <p:to>
                                        <p:strVal val="visible"/>
                                      </p:to>
                                    </p:set>
                                    <p:anim calcmode="lin" valueType="num">
                                      <p:cBhvr additive="base">
                                        <p:cTn id="48"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Establishment </a:t>
            </a:r>
            <a:endParaRPr lang="en-US" dirty="0"/>
          </a:p>
        </p:txBody>
      </p:sp>
      <p:sp>
        <p:nvSpPr>
          <p:cNvPr id="3" name="Content Placeholder 2"/>
          <p:cNvSpPr>
            <a:spLocks noGrp="1"/>
          </p:cNvSpPr>
          <p:nvPr>
            <p:ph idx="1"/>
          </p:nvPr>
        </p:nvSpPr>
        <p:spPr/>
        <p:txBody>
          <a:bodyPr>
            <a:normAutofit fontScale="92500" lnSpcReduction="20000"/>
          </a:bodyPr>
          <a:lstStyle/>
          <a:p>
            <a:r>
              <a:rPr lang="en-US" dirty="0"/>
              <a:t>In 1893, during the convocation of </a:t>
            </a:r>
            <a:r>
              <a:rPr lang="en-US" dirty="0" err="1"/>
              <a:t>Madressah</a:t>
            </a:r>
            <a:r>
              <a:rPr lang="en-US" dirty="0"/>
              <a:t> </a:t>
            </a:r>
            <a:r>
              <a:rPr lang="en-US" dirty="0" err="1"/>
              <a:t>Faiz</a:t>
            </a:r>
            <a:r>
              <a:rPr lang="en-US" dirty="0"/>
              <a:t>-e-</a:t>
            </a:r>
            <a:r>
              <a:rPr lang="en-US" dirty="0" err="1"/>
              <a:t>Aam</a:t>
            </a:r>
            <a:r>
              <a:rPr lang="en-US" dirty="0"/>
              <a:t> at Kanpur, a number of religious leaders – including Maulana Mohammad Ali </a:t>
            </a:r>
            <a:r>
              <a:rPr lang="en-US" dirty="0" err="1"/>
              <a:t>Mungeri</a:t>
            </a:r>
            <a:r>
              <a:rPr lang="en-US" dirty="0"/>
              <a:t>, Maulana </a:t>
            </a:r>
            <a:r>
              <a:rPr lang="en-US" dirty="0" err="1"/>
              <a:t>Lutfullah</a:t>
            </a:r>
            <a:r>
              <a:rPr lang="en-US" dirty="0"/>
              <a:t> and Maulana Ashraf Ali </a:t>
            </a:r>
            <a:r>
              <a:rPr lang="en-US" dirty="0" err="1"/>
              <a:t>Thanwi</a:t>
            </a:r>
            <a:r>
              <a:rPr lang="en-US" dirty="0"/>
              <a:t> – got together and proposed to form a group of religious </a:t>
            </a:r>
            <a:r>
              <a:rPr lang="en-US" dirty="0" smtClean="0"/>
              <a:t>scholars</a:t>
            </a:r>
          </a:p>
          <a:p>
            <a:r>
              <a:rPr lang="en-US" dirty="0" smtClean="0"/>
              <a:t>This </a:t>
            </a:r>
            <a:r>
              <a:rPr lang="en-US" dirty="0"/>
              <a:t>group was called the </a:t>
            </a:r>
            <a:r>
              <a:rPr lang="en-US" dirty="0" err="1"/>
              <a:t>Nadvatul</a:t>
            </a:r>
            <a:r>
              <a:rPr lang="en-US" dirty="0"/>
              <a:t> </a:t>
            </a:r>
            <a:r>
              <a:rPr lang="en-US" dirty="0" err="1"/>
              <a:t>Ulema</a:t>
            </a:r>
            <a:r>
              <a:rPr lang="en-US" dirty="0"/>
              <a:t>. The first convention of the </a:t>
            </a:r>
            <a:r>
              <a:rPr lang="en-US" dirty="0" err="1"/>
              <a:t>Nadvatul</a:t>
            </a:r>
            <a:r>
              <a:rPr lang="en-US" dirty="0"/>
              <a:t> </a:t>
            </a:r>
            <a:r>
              <a:rPr lang="en-US" dirty="0" err="1"/>
              <a:t>Ulema</a:t>
            </a:r>
            <a:r>
              <a:rPr lang="en-US" dirty="0"/>
              <a:t> was held between April 22 and April 24, 1894. </a:t>
            </a:r>
            <a:endParaRPr lang="en-US" dirty="0" smtClean="0"/>
          </a:p>
          <a:p>
            <a:r>
              <a:rPr lang="en-US" dirty="0" smtClean="0"/>
              <a:t>Maulana </a:t>
            </a:r>
            <a:r>
              <a:rPr lang="en-US" dirty="0" err="1"/>
              <a:t>Shibli</a:t>
            </a:r>
            <a:r>
              <a:rPr lang="en-US" dirty="0"/>
              <a:t> </a:t>
            </a:r>
            <a:r>
              <a:rPr lang="en-US" dirty="0" err="1"/>
              <a:t>Nomani</a:t>
            </a:r>
            <a:r>
              <a:rPr lang="en-US" dirty="0"/>
              <a:t> played an important role in preparing the guidelines of </a:t>
            </a:r>
            <a:r>
              <a:rPr lang="en-US" dirty="0" err="1" smtClean="0"/>
              <a:t>Nadva</a:t>
            </a:r>
            <a:endParaRPr lang="en-US" dirty="0" smtClean="0"/>
          </a:p>
          <a:p>
            <a:r>
              <a:rPr lang="en-US" dirty="0" err="1" smtClean="0"/>
              <a:t>Shibli</a:t>
            </a:r>
            <a:r>
              <a:rPr lang="en-US" dirty="0" smtClean="0"/>
              <a:t> </a:t>
            </a:r>
            <a:r>
              <a:rPr lang="en-US" dirty="0" err="1"/>
              <a:t>Nomani</a:t>
            </a:r>
            <a:r>
              <a:rPr lang="en-US" dirty="0"/>
              <a:t> had taught at Sir Syed’s </a:t>
            </a:r>
            <a:r>
              <a:rPr lang="en-US" dirty="0" err="1"/>
              <a:t>Muhammadan</a:t>
            </a:r>
            <a:r>
              <a:rPr lang="en-US" dirty="0"/>
              <a:t> Anglo-Oriental College for 16 years and was well-versed in the modern system of education</a:t>
            </a:r>
            <a:r>
              <a:rPr lang="en-US" dirty="0" smtClean="0"/>
              <a:t>.</a:t>
            </a:r>
          </a:p>
          <a:p>
            <a:r>
              <a:rPr lang="en-US" dirty="0" smtClean="0"/>
              <a:t> </a:t>
            </a:r>
            <a:r>
              <a:rPr lang="en-US" dirty="0"/>
              <a:t>In addition to his exposure to modern education, </a:t>
            </a:r>
            <a:r>
              <a:rPr lang="en-US" dirty="0" err="1"/>
              <a:t>Shibli</a:t>
            </a:r>
            <a:r>
              <a:rPr lang="en-US" dirty="0"/>
              <a:t> </a:t>
            </a:r>
            <a:r>
              <a:rPr lang="en-US" dirty="0" err="1"/>
              <a:t>Nomani</a:t>
            </a:r>
            <a:r>
              <a:rPr lang="en-US" dirty="0"/>
              <a:t> </a:t>
            </a:r>
            <a:r>
              <a:rPr lang="en-US" dirty="0" smtClean="0"/>
              <a:t>was also a great </a:t>
            </a:r>
            <a:r>
              <a:rPr lang="en-US" dirty="0"/>
              <a:t>religious scholar.</a:t>
            </a:r>
          </a:p>
        </p:txBody>
      </p:sp>
    </p:spTree>
    <p:extLst>
      <p:ext uri="{BB962C8B-B14F-4D97-AF65-F5344CB8AC3E}">
        <p14:creationId xmlns:p14="http://schemas.microsoft.com/office/powerpoint/2010/main" val="20276994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Aims &amp; Objectives </a:t>
            </a:r>
            <a:endParaRPr lang="en-US" dirty="0"/>
          </a:p>
        </p:txBody>
      </p:sp>
      <p:sp>
        <p:nvSpPr>
          <p:cNvPr id="3" name="Content Placeholder 2"/>
          <p:cNvSpPr>
            <a:spLocks noGrp="1"/>
          </p:cNvSpPr>
          <p:nvPr>
            <p:ph idx="1"/>
          </p:nvPr>
        </p:nvSpPr>
        <p:spPr/>
        <p:txBody>
          <a:bodyPr>
            <a:normAutofit lnSpcReduction="10000"/>
          </a:bodyPr>
          <a:lstStyle/>
          <a:p>
            <a:r>
              <a:rPr lang="en-US" dirty="0"/>
              <a:t> </a:t>
            </a:r>
            <a:r>
              <a:rPr lang="en-US" dirty="0" smtClean="0"/>
              <a:t>To introduce </a:t>
            </a:r>
            <a:r>
              <a:rPr lang="en-US" dirty="0"/>
              <a:t>suitable changes in the syllabi of Islamic theological institutions with a view to bringing </a:t>
            </a:r>
            <a:r>
              <a:rPr lang="en-US" dirty="0" smtClean="0"/>
              <a:t>them </a:t>
            </a:r>
            <a:r>
              <a:rPr lang="en-US" dirty="0"/>
              <a:t>in line with the changed conditions of the modern </a:t>
            </a:r>
            <a:r>
              <a:rPr lang="en-US" dirty="0" smtClean="0"/>
              <a:t>age</a:t>
            </a:r>
          </a:p>
          <a:p>
            <a:r>
              <a:rPr lang="en-US" dirty="0"/>
              <a:t>To examine the </a:t>
            </a:r>
            <a:r>
              <a:rPr lang="en-US" b="1" dirty="0"/>
              <a:t>principles and injunctions</a:t>
            </a:r>
            <a:r>
              <a:rPr lang="en-US" dirty="0"/>
              <a:t> of the </a:t>
            </a:r>
            <a:r>
              <a:rPr lang="en-US" dirty="0" err="1"/>
              <a:t>Shariat</a:t>
            </a:r>
            <a:r>
              <a:rPr lang="en-US" dirty="0"/>
              <a:t> with a view to keep it in conformity with the fundamental guidance of the Quran and the </a:t>
            </a:r>
            <a:r>
              <a:rPr lang="en-US" dirty="0" err="1"/>
              <a:t>Sunnat</a:t>
            </a:r>
            <a:r>
              <a:rPr lang="en-US" dirty="0"/>
              <a:t> so as to address the ever-increasing modern questions and </a:t>
            </a:r>
            <a:r>
              <a:rPr lang="en-US" dirty="0" smtClean="0"/>
              <a:t>problems</a:t>
            </a:r>
          </a:p>
          <a:p>
            <a:r>
              <a:rPr lang="en-US" dirty="0" smtClean="0"/>
              <a:t>To  </a:t>
            </a:r>
            <a:r>
              <a:rPr lang="en-US" dirty="0"/>
              <a:t>establish a central library in northern India which could serve as a useful </a:t>
            </a:r>
            <a:r>
              <a:rPr lang="en-US" dirty="0" err="1"/>
              <a:t>centre</a:t>
            </a:r>
            <a:r>
              <a:rPr lang="en-US" dirty="0"/>
              <a:t> of study and research in </a:t>
            </a:r>
            <a:r>
              <a:rPr lang="en-US" dirty="0" smtClean="0"/>
              <a:t>Islamic Studies</a:t>
            </a:r>
          </a:p>
          <a:p>
            <a:r>
              <a:rPr lang="en-US" dirty="0"/>
              <a:t>To</a:t>
            </a:r>
            <a:r>
              <a:rPr lang="en-US" b="1" dirty="0"/>
              <a:t> propagate Islamic faith </a:t>
            </a:r>
            <a:r>
              <a:rPr lang="en-US" dirty="0"/>
              <a:t>and</a:t>
            </a:r>
            <a:r>
              <a:rPr lang="en-US" b="1" dirty="0"/>
              <a:t> ideals</a:t>
            </a:r>
            <a:r>
              <a:rPr lang="en-US" dirty="0"/>
              <a:t> by suitable literature and making arrangements for its publication</a:t>
            </a:r>
          </a:p>
        </p:txBody>
      </p:sp>
    </p:spTree>
    <p:extLst>
      <p:ext uri="{BB962C8B-B14F-4D97-AF65-F5344CB8AC3E}">
        <p14:creationId xmlns:p14="http://schemas.microsoft.com/office/powerpoint/2010/main" val="921358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Main Features </a:t>
            </a:r>
            <a:endParaRPr lang="en-US" dirty="0"/>
          </a:p>
        </p:txBody>
      </p:sp>
      <p:sp>
        <p:nvSpPr>
          <p:cNvPr id="3" name="Content Placeholder 2"/>
          <p:cNvSpPr>
            <a:spLocks noGrp="1"/>
          </p:cNvSpPr>
          <p:nvPr>
            <p:ph idx="1"/>
          </p:nvPr>
        </p:nvSpPr>
        <p:spPr/>
        <p:txBody>
          <a:bodyPr>
            <a:normAutofit/>
          </a:bodyPr>
          <a:lstStyle/>
          <a:p>
            <a:r>
              <a:rPr lang="en-US" dirty="0"/>
              <a:t>The formation of a confederation of </a:t>
            </a:r>
            <a:r>
              <a:rPr lang="en-US" dirty="0" err="1"/>
              <a:t>madressahs</a:t>
            </a:r>
            <a:r>
              <a:rPr lang="en-US" dirty="0"/>
              <a:t> belonging to different sects was </a:t>
            </a:r>
            <a:r>
              <a:rPr lang="en-US" dirty="0" smtClean="0"/>
              <a:t>emphasized</a:t>
            </a:r>
          </a:p>
          <a:p>
            <a:r>
              <a:rPr lang="en-US" dirty="0" smtClean="0"/>
              <a:t>Major </a:t>
            </a:r>
            <a:r>
              <a:rPr lang="en-US" dirty="0"/>
              <a:t>reforms were required in the prevailing educational </a:t>
            </a:r>
            <a:r>
              <a:rPr lang="en-US" dirty="0" smtClean="0"/>
              <a:t>system</a:t>
            </a:r>
          </a:p>
          <a:p>
            <a:r>
              <a:rPr lang="en-US" dirty="0" smtClean="0"/>
              <a:t>To </a:t>
            </a:r>
            <a:r>
              <a:rPr lang="en-US" dirty="0"/>
              <a:t>set up a ‘</a:t>
            </a:r>
            <a:r>
              <a:rPr lang="en-US" dirty="0" err="1"/>
              <a:t>darul</a:t>
            </a:r>
            <a:r>
              <a:rPr lang="en-US" dirty="0"/>
              <a:t> </a:t>
            </a:r>
            <a:r>
              <a:rPr lang="en-US" dirty="0" err="1"/>
              <a:t>uloom</a:t>
            </a:r>
            <a:r>
              <a:rPr lang="en-US" dirty="0"/>
              <a:t>’ to </a:t>
            </a:r>
            <a:r>
              <a:rPr lang="en-US" dirty="0" err="1"/>
              <a:t>realise</a:t>
            </a:r>
            <a:r>
              <a:rPr lang="en-US" dirty="0"/>
              <a:t> the required changes in the educational </a:t>
            </a:r>
            <a:r>
              <a:rPr lang="en-US" dirty="0" smtClean="0"/>
              <a:t>system</a:t>
            </a:r>
          </a:p>
          <a:p>
            <a:r>
              <a:rPr lang="en-US" dirty="0" smtClean="0"/>
              <a:t>Producing </a:t>
            </a:r>
            <a:r>
              <a:rPr lang="en-US" dirty="0"/>
              <a:t>more </a:t>
            </a:r>
            <a:r>
              <a:rPr lang="en-US" u="sng" dirty="0"/>
              <a:t>balanced graduates</a:t>
            </a:r>
            <a:r>
              <a:rPr lang="en-US" dirty="0"/>
              <a:t> who would have a deep knowledge of Islam with a modern </a:t>
            </a:r>
            <a:r>
              <a:rPr lang="en-US" dirty="0" smtClean="0"/>
              <a:t>outlook</a:t>
            </a:r>
          </a:p>
          <a:p>
            <a:r>
              <a:rPr lang="en-US" dirty="0" smtClean="0"/>
              <a:t>To </a:t>
            </a:r>
            <a:r>
              <a:rPr lang="en-US" dirty="0" err="1"/>
              <a:t>realise</a:t>
            </a:r>
            <a:r>
              <a:rPr lang="en-US" dirty="0"/>
              <a:t> these objectives, a </a:t>
            </a:r>
            <a:r>
              <a:rPr lang="en-US" dirty="0" err="1"/>
              <a:t>madressah</a:t>
            </a:r>
            <a:r>
              <a:rPr lang="en-US" dirty="0"/>
              <a:t> was established in 1898 which was upgraded to the </a:t>
            </a:r>
            <a:r>
              <a:rPr lang="en-US" dirty="0" err="1"/>
              <a:t>Darul</a:t>
            </a:r>
            <a:r>
              <a:rPr lang="en-US" dirty="0"/>
              <a:t> </a:t>
            </a:r>
            <a:r>
              <a:rPr lang="en-US" dirty="0" err="1"/>
              <a:t>Uloom</a:t>
            </a:r>
            <a:r>
              <a:rPr lang="en-US" dirty="0"/>
              <a:t> </a:t>
            </a:r>
            <a:r>
              <a:rPr lang="en-US" dirty="0" err="1"/>
              <a:t>Nadvatul</a:t>
            </a:r>
            <a:r>
              <a:rPr lang="en-US" dirty="0"/>
              <a:t> </a:t>
            </a:r>
            <a:r>
              <a:rPr lang="en-US" dirty="0" err="1"/>
              <a:t>Ulema</a:t>
            </a:r>
            <a:r>
              <a:rPr lang="en-US" dirty="0"/>
              <a:t>.</a:t>
            </a:r>
          </a:p>
        </p:txBody>
      </p:sp>
    </p:spTree>
    <p:extLst>
      <p:ext uri="{BB962C8B-B14F-4D97-AF65-F5344CB8AC3E}">
        <p14:creationId xmlns:p14="http://schemas.microsoft.com/office/powerpoint/2010/main" val="303141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Nadwa</a:t>
            </a:r>
            <a:r>
              <a:rPr lang="en-US" dirty="0" smtClean="0"/>
              <a:t> - Explanation</a:t>
            </a:r>
            <a:endParaRPr lang="en-US" dirty="0"/>
          </a:p>
        </p:txBody>
      </p:sp>
      <p:sp>
        <p:nvSpPr>
          <p:cNvPr id="3" name="Content Placeholder 2"/>
          <p:cNvSpPr>
            <a:spLocks noGrp="1"/>
          </p:cNvSpPr>
          <p:nvPr>
            <p:ph idx="1"/>
          </p:nvPr>
        </p:nvSpPr>
        <p:spPr/>
        <p:txBody>
          <a:bodyPr>
            <a:normAutofit fontScale="77500" lnSpcReduction="20000"/>
          </a:bodyPr>
          <a:lstStyle/>
          <a:p>
            <a:r>
              <a:rPr lang="en-US" dirty="0"/>
              <a:t>The </a:t>
            </a:r>
            <a:r>
              <a:rPr lang="en-US" dirty="0" err="1"/>
              <a:t>Nadvatul</a:t>
            </a:r>
            <a:r>
              <a:rPr lang="en-US" dirty="0"/>
              <a:t> </a:t>
            </a:r>
            <a:r>
              <a:rPr lang="en-US" dirty="0" err="1"/>
              <a:t>Uloom</a:t>
            </a:r>
            <a:r>
              <a:rPr lang="en-US" dirty="0"/>
              <a:t> was not just a traditional </a:t>
            </a:r>
            <a:r>
              <a:rPr lang="en-US" dirty="0" err="1"/>
              <a:t>madressah</a:t>
            </a:r>
            <a:r>
              <a:rPr lang="en-US" dirty="0"/>
              <a:t> but was envisioned by its pioneers as a movement of social </a:t>
            </a:r>
            <a:r>
              <a:rPr lang="en-US" dirty="0" smtClean="0"/>
              <a:t>reformation</a:t>
            </a:r>
          </a:p>
          <a:p>
            <a:r>
              <a:rPr lang="en-US" dirty="0" smtClean="0"/>
              <a:t>To </a:t>
            </a:r>
            <a:r>
              <a:rPr lang="en-US" dirty="0"/>
              <a:t>influence a broader circle of people, it was necessary to publish a journal to influence the minds with scholarly </a:t>
            </a:r>
            <a:r>
              <a:rPr lang="en-US" dirty="0" smtClean="0"/>
              <a:t>articles</a:t>
            </a:r>
          </a:p>
          <a:p>
            <a:r>
              <a:rPr lang="en-US" dirty="0" smtClean="0"/>
              <a:t>In </a:t>
            </a:r>
            <a:r>
              <a:rPr lang="en-US" dirty="0"/>
              <a:t>1904, the first issue of Al-</a:t>
            </a:r>
            <a:r>
              <a:rPr lang="en-US" dirty="0" err="1"/>
              <a:t>Nadva</a:t>
            </a:r>
            <a:r>
              <a:rPr lang="en-US" dirty="0"/>
              <a:t>, a scholarly journal of the </a:t>
            </a:r>
            <a:r>
              <a:rPr lang="en-US" dirty="0" err="1"/>
              <a:t>Nadvatul</a:t>
            </a:r>
            <a:r>
              <a:rPr lang="en-US" dirty="0"/>
              <a:t> </a:t>
            </a:r>
            <a:r>
              <a:rPr lang="en-US" dirty="0" err="1"/>
              <a:t>Uloom</a:t>
            </a:r>
            <a:r>
              <a:rPr lang="en-US" dirty="0"/>
              <a:t> was </a:t>
            </a:r>
            <a:r>
              <a:rPr lang="en-US" dirty="0" smtClean="0"/>
              <a:t>published</a:t>
            </a:r>
          </a:p>
          <a:p>
            <a:r>
              <a:rPr lang="en-US" dirty="0" smtClean="0"/>
              <a:t>The </a:t>
            </a:r>
            <a:r>
              <a:rPr lang="en-US" dirty="0"/>
              <a:t>pioneer editors were of Al-</a:t>
            </a:r>
            <a:r>
              <a:rPr lang="en-US" dirty="0" err="1"/>
              <a:t>Nadva</a:t>
            </a:r>
            <a:r>
              <a:rPr lang="en-US" dirty="0"/>
              <a:t> were Maulana </a:t>
            </a:r>
            <a:r>
              <a:rPr lang="en-US" dirty="0" err="1"/>
              <a:t>Habibur</a:t>
            </a:r>
            <a:r>
              <a:rPr lang="en-US" dirty="0"/>
              <a:t> Rahman Khan </a:t>
            </a:r>
            <a:r>
              <a:rPr lang="en-US" dirty="0" err="1"/>
              <a:t>Shirwani</a:t>
            </a:r>
            <a:r>
              <a:rPr lang="en-US" dirty="0"/>
              <a:t> and Maulana </a:t>
            </a:r>
            <a:r>
              <a:rPr lang="en-US" dirty="0" err="1"/>
              <a:t>Shibli</a:t>
            </a:r>
            <a:r>
              <a:rPr lang="en-US" dirty="0"/>
              <a:t> </a:t>
            </a:r>
            <a:r>
              <a:rPr lang="en-US" dirty="0" err="1" smtClean="0"/>
              <a:t>Nomani</a:t>
            </a:r>
            <a:endParaRPr lang="en-US" dirty="0" smtClean="0"/>
          </a:p>
          <a:p>
            <a:r>
              <a:rPr lang="en-US" dirty="0" smtClean="0"/>
              <a:t>The </a:t>
            </a:r>
            <a:r>
              <a:rPr lang="en-US" dirty="0"/>
              <a:t>journal, like </a:t>
            </a:r>
            <a:r>
              <a:rPr lang="en-US" dirty="0" err="1"/>
              <a:t>Darul</a:t>
            </a:r>
            <a:r>
              <a:rPr lang="en-US" dirty="0"/>
              <a:t> </a:t>
            </a:r>
            <a:r>
              <a:rPr lang="en-US" dirty="0" err="1"/>
              <a:t>Uloom</a:t>
            </a:r>
            <a:r>
              <a:rPr lang="en-US" dirty="0"/>
              <a:t>, aimed to challenge some of the conservative beliefs with logical </a:t>
            </a:r>
            <a:r>
              <a:rPr lang="en-US" dirty="0" smtClean="0"/>
              <a:t>analysis</a:t>
            </a:r>
          </a:p>
          <a:p>
            <a:r>
              <a:rPr lang="en-US" dirty="0" smtClean="0"/>
              <a:t>In 1905, </a:t>
            </a:r>
            <a:r>
              <a:rPr lang="en-US" dirty="0" smtClean="0"/>
              <a:t>Maulana </a:t>
            </a:r>
            <a:r>
              <a:rPr lang="en-US" dirty="0" err="1" smtClean="0"/>
              <a:t>Shibli</a:t>
            </a:r>
            <a:r>
              <a:rPr lang="en-US" dirty="0" smtClean="0"/>
              <a:t> </a:t>
            </a:r>
            <a:r>
              <a:rPr lang="en-US" dirty="0" err="1" smtClean="0"/>
              <a:t>Nomani</a:t>
            </a:r>
            <a:r>
              <a:rPr lang="en-US" dirty="0" smtClean="0"/>
              <a:t> </a:t>
            </a:r>
            <a:r>
              <a:rPr lang="en-US" dirty="0" smtClean="0"/>
              <a:t>brought </a:t>
            </a:r>
            <a:r>
              <a:rPr lang="en-US" dirty="0"/>
              <a:t>some major changes in the educational practices of the </a:t>
            </a:r>
            <a:r>
              <a:rPr lang="en-US" dirty="0" err="1"/>
              <a:t>Nadva</a:t>
            </a:r>
            <a:r>
              <a:rPr lang="en-US" dirty="0"/>
              <a:t>. He tried to improve the existing curriculum of the </a:t>
            </a:r>
            <a:r>
              <a:rPr lang="en-US" dirty="0" err="1"/>
              <a:t>Nadva</a:t>
            </a:r>
            <a:r>
              <a:rPr lang="en-US" dirty="0"/>
              <a:t> and laid special emphasis on the teaching of languages, including modern Arabic, English, Hindi and Sanskrit. The induction of the English language in a </a:t>
            </a:r>
            <a:r>
              <a:rPr lang="en-US" dirty="0" err="1"/>
              <a:t>madressah</a:t>
            </a:r>
            <a:r>
              <a:rPr lang="en-US" dirty="0"/>
              <a:t> was a bold step as there was initial resistance from conservative quarters.</a:t>
            </a:r>
          </a:p>
        </p:txBody>
      </p:sp>
    </p:spTree>
    <p:extLst>
      <p:ext uri="{BB962C8B-B14F-4D97-AF65-F5344CB8AC3E}">
        <p14:creationId xmlns:p14="http://schemas.microsoft.com/office/powerpoint/2010/main" val="34802962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Methodology </a:t>
            </a:r>
            <a:endParaRPr lang="en-US" dirty="0"/>
          </a:p>
        </p:txBody>
      </p:sp>
      <p:sp>
        <p:nvSpPr>
          <p:cNvPr id="3" name="Content Placeholder 2"/>
          <p:cNvSpPr>
            <a:spLocks noGrp="1"/>
          </p:cNvSpPr>
          <p:nvPr>
            <p:ph idx="1"/>
          </p:nvPr>
        </p:nvSpPr>
        <p:spPr/>
        <p:txBody>
          <a:bodyPr/>
          <a:lstStyle/>
          <a:p>
            <a:r>
              <a:rPr lang="en-US" dirty="0"/>
              <a:t>The educational practices in </a:t>
            </a:r>
            <a:r>
              <a:rPr lang="en-US" dirty="0" err="1"/>
              <a:t>Nadvatul</a:t>
            </a:r>
            <a:r>
              <a:rPr lang="en-US" dirty="0"/>
              <a:t> </a:t>
            </a:r>
            <a:r>
              <a:rPr lang="en-US" dirty="0" err="1"/>
              <a:t>Uloom</a:t>
            </a:r>
            <a:r>
              <a:rPr lang="en-US" dirty="0"/>
              <a:t> were not just confined to the lectures that were held within its four walls but were also reflected through special talks that were arranged where eminent scholars would share their ideas with </a:t>
            </a:r>
            <a:r>
              <a:rPr lang="en-US" dirty="0" smtClean="0"/>
              <a:t>students</a:t>
            </a:r>
          </a:p>
          <a:p>
            <a:r>
              <a:rPr lang="en-US" dirty="0" smtClean="0"/>
              <a:t>There </a:t>
            </a:r>
            <a:r>
              <a:rPr lang="en-US" dirty="0"/>
              <a:t>was a special emphasis on the art of rhetoric and regular debating activities were </a:t>
            </a:r>
            <a:r>
              <a:rPr lang="en-US" dirty="0" err="1"/>
              <a:t>organised</a:t>
            </a:r>
            <a:r>
              <a:rPr lang="en-US" dirty="0"/>
              <a:t> for </a:t>
            </a:r>
            <a:r>
              <a:rPr lang="en-US" dirty="0" smtClean="0"/>
              <a:t>students</a:t>
            </a:r>
          </a:p>
          <a:p>
            <a:r>
              <a:rPr lang="en-US" dirty="0" smtClean="0"/>
              <a:t>Similarly</a:t>
            </a:r>
            <a:r>
              <a:rPr lang="en-US" dirty="0"/>
              <a:t>, there was a strong focus on writing skills and students were trained on how to write a </a:t>
            </a:r>
            <a:r>
              <a:rPr lang="en-US" dirty="0" smtClean="0"/>
              <a:t>fatwa</a:t>
            </a:r>
          </a:p>
          <a:p>
            <a:r>
              <a:rPr lang="en-US" dirty="0" smtClean="0"/>
              <a:t>At </a:t>
            </a:r>
            <a:r>
              <a:rPr lang="en-US" dirty="0"/>
              <a:t>the </a:t>
            </a:r>
            <a:r>
              <a:rPr lang="en-US" dirty="0" err="1"/>
              <a:t>Nadvatul</a:t>
            </a:r>
            <a:r>
              <a:rPr lang="en-US" dirty="0"/>
              <a:t> </a:t>
            </a:r>
            <a:r>
              <a:rPr lang="en-US" dirty="0" err="1"/>
              <a:t>Uloom</a:t>
            </a:r>
            <a:r>
              <a:rPr lang="en-US" dirty="0"/>
              <a:t>, student went through scientific grooming to enhance their life skills.</a:t>
            </a:r>
          </a:p>
        </p:txBody>
      </p:sp>
    </p:spTree>
    <p:extLst>
      <p:ext uri="{BB962C8B-B14F-4D97-AF65-F5344CB8AC3E}">
        <p14:creationId xmlns:p14="http://schemas.microsoft.com/office/powerpoint/2010/main" val="4277230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Critical Analysis </a:t>
            </a:r>
            <a:endParaRPr lang="en-US" dirty="0"/>
          </a:p>
        </p:txBody>
      </p:sp>
      <p:sp>
        <p:nvSpPr>
          <p:cNvPr id="3" name="Content Placeholder 2"/>
          <p:cNvSpPr>
            <a:spLocks noGrp="1"/>
          </p:cNvSpPr>
          <p:nvPr>
            <p:ph idx="1"/>
          </p:nvPr>
        </p:nvSpPr>
        <p:spPr/>
        <p:txBody>
          <a:bodyPr>
            <a:normAutofit fontScale="92500" lnSpcReduction="20000"/>
          </a:bodyPr>
          <a:lstStyle/>
          <a:p>
            <a:pPr marL="514350" indent="-514350">
              <a:buFont typeface="+mj-lt"/>
              <a:buAutoNum type="arabicPeriod"/>
            </a:pPr>
            <a:r>
              <a:rPr lang="en-US" dirty="0"/>
              <a:t>The </a:t>
            </a:r>
            <a:r>
              <a:rPr lang="en-US" dirty="0" err="1"/>
              <a:t>Nadvatul</a:t>
            </a:r>
            <a:r>
              <a:rPr lang="en-US" dirty="0"/>
              <a:t> </a:t>
            </a:r>
            <a:r>
              <a:rPr lang="en-US" dirty="0" err="1"/>
              <a:t>Uloom</a:t>
            </a:r>
            <a:r>
              <a:rPr lang="en-US" dirty="0"/>
              <a:t> was close to Aligarh in terms of </a:t>
            </a:r>
            <a:r>
              <a:rPr lang="en-US" dirty="0" smtClean="0"/>
              <a:t>its approach </a:t>
            </a:r>
            <a:r>
              <a:rPr lang="en-US" dirty="0"/>
              <a:t>to the British </a:t>
            </a:r>
            <a:r>
              <a:rPr lang="en-US" dirty="0" smtClean="0"/>
              <a:t>government</a:t>
            </a:r>
          </a:p>
          <a:p>
            <a:pPr marL="514350" indent="-514350">
              <a:buFont typeface="+mj-lt"/>
              <a:buAutoNum type="arabicPeriod"/>
            </a:pPr>
            <a:r>
              <a:rPr lang="en-US" dirty="0" smtClean="0"/>
              <a:t>Instead </a:t>
            </a:r>
            <a:r>
              <a:rPr lang="en-US" dirty="0"/>
              <a:t>of an upfront confrontation, the </a:t>
            </a:r>
            <a:r>
              <a:rPr lang="en-US" dirty="0" err="1"/>
              <a:t>Nadvatul</a:t>
            </a:r>
            <a:r>
              <a:rPr lang="en-US" dirty="0"/>
              <a:t> </a:t>
            </a:r>
            <a:r>
              <a:rPr lang="en-US" dirty="0" err="1"/>
              <a:t>Uloom</a:t>
            </a:r>
            <a:r>
              <a:rPr lang="en-US" dirty="0"/>
              <a:t> had a cordial relationship with the government and received grant from the </a:t>
            </a:r>
            <a:r>
              <a:rPr lang="en-US" dirty="0" smtClean="0"/>
              <a:t>government</a:t>
            </a:r>
          </a:p>
          <a:p>
            <a:pPr marL="514350" indent="-514350">
              <a:buFont typeface="+mj-lt"/>
              <a:buAutoNum type="arabicPeriod"/>
            </a:pPr>
            <a:r>
              <a:rPr lang="en-US" dirty="0" smtClean="0"/>
              <a:t>Its </a:t>
            </a:r>
            <a:r>
              <a:rPr lang="en-US" dirty="0"/>
              <a:t>whole focus was the empowerment of Muslims by providing them religious knowledge and a modern </a:t>
            </a:r>
            <a:r>
              <a:rPr lang="en-US" dirty="0" smtClean="0"/>
              <a:t>outlook</a:t>
            </a:r>
          </a:p>
          <a:p>
            <a:pPr marL="514350" indent="-514350">
              <a:buFont typeface="+mj-lt"/>
              <a:buAutoNum type="arabicPeriod"/>
            </a:pPr>
            <a:r>
              <a:rPr lang="en-US" dirty="0" smtClean="0"/>
              <a:t>The </a:t>
            </a:r>
            <a:r>
              <a:rPr lang="en-US" dirty="0" err="1"/>
              <a:t>Nadvatul</a:t>
            </a:r>
            <a:r>
              <a:rPr lang="en-US" dirty="0"/>
              <a:t> </a:t>
            </a:r>
            <a:r>
              <a:rPr lang="en-US" dirty="0" err="1"/>
              <a:t>Uloom</a:t>
            </a:r>
            <a:r>
              <a:rPr lang="en-US" dirty="0"/>
              <a:t> also resembled the </a:t>
            </a:r>
            <a:r>
              <a:rPr lang="en-US" dirty="0" err="1"/>
              <a:t>Darul</a:t>
            </a:r>
            <a:r>
              <a:rPr lang="en-US" dirty="0"/>
              <a:t> </a:t>
            </a:r>
            <a:r>
              <a:rPr lang="en-US" dirty="0" err="1"/>
              <a:t>Uloom</a:t>
            </a:r>
            <a:r>
              <a:rPr lang="en-US" dirty="0"/>
              <a:t> </a:t>
            </a:r>
            <a:r>
              <a:rPr lang="en-US" dirty="0" err="1"/>
              <a:t>Deoband</a:t>
            </a:r>
            <a:r>
              <a:rPr lang="en-US" dirty="0"/>
              <a:t> in terms of their emphasis on religious education and the development of religious </a:t>
            </a:r>
            <a:r>
              <a:rPr lang="en-US" dirty="0" smtClean="0"/>
              <a:t>scholars</a:t>
            </a:r>
          </a:p>
          <a:p>
            <a:pPr marL="514350" indent="-514350">
              <a:buFont typeface="+mj-lt"/>
              <a:buAutoNum type="arabicPeriod"/>
            </a:pPr>
            <a:r>
              <a:rPr lang="en-US" dirty="0" smtClean="0"/>
              <a:t>The </a:t>
            </a:r>
            <a:r>
              <a:rPr lang="en-US" dirty="0" err="1"/>
              <a:t>Nadvatul</a:t>
            </a:r>
            <a:r>
              <a:rPr lang="en-US" dirty="0"/>
              <a:t> </a:t>
            </a:r>
            <a:r>
              <a:rPr lang="en-US" dirty="0" err="1"/>
              <a:t>Uloom</a:t>
            </a:r>
            <a:r>
              <a:rPr lang="en-US" dirty="0"/>
              <a:t> manifested the mild version of nationalism and special effort was made to inculcate the passion of patriotism</a:t>
            </a:r>
          </a:p>
        </p:txBody>
      </p:sp>
    </p:spTree>
    <p:extLst>
      <p:ext uri="{BB962C8B-B14F-4D97-AF65-F5344CB8AC3E}">
        <p14:creationId xmlns:p14="http://schemas.microsoft.com/office/powerpoint/2010/main" val="9430743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Critical Analysis </a:t>
            </a:r>
            <a:endParaRPr lang="en-US" dirty="0"/>
          </a:p>
        </p:txBody>
      </p:sp>
      <p:sp>
        <p:nvSpPr>
          <p:cNvPr id="3" name="Content Placeholder 2"/>
          <p:cNvSpPr>
            <a:spLocks noGrp="1"/>
          </p:cNvSpPr>
          <p:nvPr>
            <p:ph idx="1"/>
          </p:nvPr>
        </p:nvSpPr>
        <p:spPr/>
        <p:txBody>
          <a:bodyPr/>
          <a:lstStyle/>
          <a:p>
            <a:pPr marL="514350" indent="-514350">
              <a:buFont typeface="+mj-lt"/>
              <a:buAutoNum type="arabicPeriod" startAt="6"/>
            </a:pPr>
            <a:r>
              <a:rPr lang="en-US" dirty="0"/>
              <a:t>The </a:t>
            </a:r>
            <a:r>
              <a:rPr lang="en-US" dirty="0" err="1"/>
              <a:t>Nadvatul</a:t>
            </a:r>
            <a:r>
              <a:rPr lang="en-US" dirty="0"/>
              <a:t> </a:t>
            </a:r>
            <a:r>
              <a:rPr lang="en-US" dirty="0" err="1"/>
              <a:t>Uloom</a:t>
            </a:r>
            <a:r>
              <a:rPr lang="en-US" dirty="0"/>
              <a:t> </a:t>
            </a:r>
            <a:r>
              <a:rPr lang="en-US" dirty="0" smtClean="0"/>
              <a:t>proved </a:t>
            </a:r>
            <a:r>
              <a:rPr lang="en-US" dirty="0"/>
              <a:t>to be an effective component of the movement initiated by the </a:t>
            </a:r>
            <a:r>
              <a:rPr lang="en-US" dirty="0" err="1"/>
              <a:t>Nadvatul</a:t>
            </a:r>
            <a:r>
              <a:rPr lang="en-US" dirty="0"/>
              <a:t> </a:t>
            </a:r>
            <a:r>
              <a:rPr lang="en-US" dirty="0" err="1"/>
              <a:t>Ulema</a:t>
            </a:r>
            <a:r>
              <a:rPr lang="en-US" dirty="0"/>
              <a:t> </a:t>
            </a:r>
            <a:endParaRPr lang="en-US" dirty="0" smtClean="0"/>
          </a:p>
          <a:p>
            <a:pPr marL="514350" indent="-514350">
              <a:buFont typeface="+mj-lt"/>
              <a:buAutoNum type="arabicPeriod" startAt="6"/>
            </a:pPr>
            <a:r>
              <a:rPr lang="en-US" dirty="0" smtClean="0"/>
              <a:t>It </a:t>
            </a:r>
            <a:r>
              <a:rPr lang="en-US" dirty="0"/>
              <a:t>impacted a large number of Muslims through its enlightened approach in teaching and non-conservative approach in writing through </a:t>
            </a:r>
            <a:r>
              <a:rPr lang="en-US" dirty="0" smtClean="0"/>
              <a:t>Al-</a:t>
            </a:r>
            <a:r>
              <a:rPr lang="en-US" dirty="0" err="1" smtClean="0"/>
              <a:t>Nadva</a:t>
            </a:r>
            <a:endParaRPr lang="en-US" dirty="0" smtClean="0"/>
          </a:p>
          <a:p>
            <a:pPr marL="514350" indent="-514350">
              <a:buFont typeface="+mj-lt"/>
              <a:buAutoNum type="arabicPeriod" startAt="6"/>
            </a:pPr>
            <a:r>
              <a:rPr lang="en-US" dirty="0" smtClean="0"/>
              <a:t>The </a:t>
            </a:r>
            <a:r>
              <a:rPr lang="en-US" dirty="0" err="1"/>
              <a:t>Nadvatul</a:t>
            </a:r>
            <a:r>
              <a:rPr lang="en-US" dirty="0"/>
              <a:t> </a:t>
            </a:r>
            <a:r>
              <a:rPr lang="en-US" dirty="0" err="1"/>
              <a:t>Uloom</a:t>
            </a:r>
            <a:r>
              <a:rPr lang="en-US" dirty="0"/>
              <a:t> </a:t>
            </a:r>
            <a:r>
              <a:rPr lang="en-US" dirty="0" err="1"/>
              <a:t>modernised</a:t>
            </a:r>
            <a:r>
              <a:rPr lang="en-US" dirty="0"/>
              <a:t> the concept of </a:t>
            </a:r>
            <a:r>
              <a:rPr lang="en-US" dirty="0" err="1"/>
              <a:t>madressahs</a:t>
            </a:r>
            <a:r>
              <a:rPr lang="en-US" dirty="0"/>
              <a:t> by incorporating the scientific approach of training into writing and speaking </a:t>
            </a:r>
            <a:r>
              <a:rPr lang="en-US" dirty="0" smtClean="0"/>
              <a:t>skills</a:t>
            </a:r>
          </a:p>
          <a:p>
            <a:pPr marL="514350" indent="-514350">
              <a:buFont typeface="+mj-lt"/>
              <a:buAutoNum type="arabicPeriod" startAt="6"/>
            </a:pPr>
            <a:r>
              <a:rPr lang="en-US" dirty="0" smtClean="0"/>
              <a:t>It exposed </a:t>
            </a:r>
            <a:r>
              <a:rPr lang="en-US" dirty="0"/>
              <a:t>students to English and other languages and </a:t>
            </a:r>
            <a:r>
              <a:rPr lang="en-US" dirty="0" smtClean="0"/>
              <a:t>empowered </a:t>
            </a:r>
            <a:r>
              <a:rPr lang="en-US" dirty="0"/>
              <a:t>students with a classical and modern view of </a:t>
            </a:r>
            <a:r>
              <a:rPr lang="en-US" dirty="0" smtClean="0"/>
              <a:t>religion</a:t>
            </a:r>
            <a:endParaRPr lang="en-US" dirty="0"/>
          </a:p>
        </p:txBody>
      </p:sp>
    </p:spTree>
    <p:extLst>
      <p:ext uri="{BB962C8B-B14F-4D97-AF65-F5344CB8AC3E}">
        <p14:creationId xmlns:p14="http://schemas.microsoft.com/office/powerpoint/2010/main" val="39252340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TotalTime>
  <Words>688</Words>
  <Application>Microsoft Office PowerPoint</Application>
  <PresentationFormat>Widescreen</PresentationFormat>
  <Paragraphs>49</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NADWATUL ULEMA</vt:lpstr>
      <vt:lpstr>BACKGROUND</vt:lpstr>
      <vt:lpstr>Establishment </vt:lpstr>
      <vt:lpstr>Aims &amp; Objectives </vt:lpstr>
      <vt:lpstr>Main Features </vt:lpstr>
      <vt:lpstr>Nadwa - Explanation</vt:lpstr>
      <vt:lpstr>Methodology </vt:lpstr>
      <vt:lpstr>Critical Analysis </vt:lpstr>
      <vt:lpstr>Critical Analysis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NADWATUL ULEMA</dc:title>
  <dc:creator>Yousaf Gondal</dc:creator>
  <cp:lastModifiedBy>Yousaf Gondal</cp:lastModifiedBy>
  <cp:revision>5</cp:revision>
  <dcterms:created xsi:type="dcterms:W3CDTF">2021-06-27T11:03:38Z</dcterms:created>
  <dcterms:modified xsi:type="dcterms:W3CDTF">2021-06-27T11:51:47Z</dcterms:modified>
</cp:coreProperties>
</file>