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7" r:id="rId2"/>
    <p:sldId id="256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3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4367A-A64C-4DD3-A549-FB1BB6A0E17F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5EA33-5EB8-4D59-9112-411B1E534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36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16C6-F051-4F27-9E52-A6308F7E0A07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8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ECF3C-66B6-49E8-BA07-29BCC2A0326B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0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D110-A479-4E57-9331-ADEDEB01F714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9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056E2-6A23-4783-BCCA-6369B05B5A77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0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0943C-CBAC-4592-8599-1EC0A95EF336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3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A2AF4-D52A-45A7-861C-CCCA4A297968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3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EED7-EFA6-43D2-8EF3-8D48E5B316D8}" type="datetime1">
              <a:rPr lang="en-US" smtClean="0"/>
              <a:t>10/7/2023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4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27042-5037-481A-81DF-C1EE10503F8F}" type="datetime1">
              <a:rPr lang="en-US" smtClean="0"/>
              <a:t>10/7/2023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880A4-AAA8-48E2-BA74-7092600FC651}" type="datetime1">
              <a:rPr lang="en-US" smtClean="0"/>
              <a:t>10/7/2023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9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11CF6-582C-4477-83A7-70F0CE3546FB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4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14D8-FF7E-49E1-A4F9-079105E15651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9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2B17C-C7CD-4A0D-B6B9-09157B954736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C1B50-DED0-4B79-89D7-A90DFF83E8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422400" y="2286000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dirty="0">
                <a:solidFill>
                  <a:schemeClr val="bg1">
                    <a:lumMod val="85000"/>
                  </a:schemeClr>
                </a:solidFill>
              </a:rPr>
              <a:t>NOA</a:t>
            </a:r>
          </a:p>
        </p:txBody>
      </p:sp>
    </p:spTree>
    <p:extLst>
      <p:ext uri="{BB962C8B-B14F-4D97-AF65-F5344CB8AC3E}">
        <p14:creationId xmlns:p14="http://schemas.microsoft.com/office/powerpoint/2010/main" val="103954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ble" TargetMode="External"/><Relationship Id="rId2" Type="http://schemas.openxmlformats.org/officeDocument/2006/relationships/hyperlink" Target="https://en.wikipedia.org/w/index.php?title=Asaar-us-sanadeed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io.com/book/ahkam-e-taam-e-ahl-e/d/1209553112" TargetMode="External"/><Relationship Id="rId5" Type="http://schemas.openxmlformats.org/officeDocument/2006/relationships/hyperlink" Target="https://en.wikipedia.org/wiki/Abrahamic_religion" TargetMode="External"/><Relationship Id="rId4" Type="http://schemas.openxmlformats.org/officeDocument/2006/relationships/hyperlink" Target="https://en.wikipedia.org/wiki/Christianity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biography/Sayyid-Ahmad-Khan" TargetMode="External"/><Relationship Id="rId2" Type="http://schemas.openxmlformats.org/officeDocument/2006/relationships/hyperlink" Target="https://www.aligarhmovement.com/sir_sy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mu.ac.in/pdf/sseresources/35.%20Sir%20Syed%20and%20Aligarh%20Movement-%20A%20Bicentinary%20Bibliography%20(vol.%201%20-%20Books)%20Compiled%20&amp;%20Edited%20by%20Dr.%20Shayesta%20Khan.pdf" TargetMode="External"/><Relationship Id="rId5" Type="http://schemas.openxmlformats.org/officeDocument/2006/relationships/hyperlink" Target="https://www.rekhta.org/qita/hamaarii-baaten-hii-baaten-hain-sayyad-kaam-kartaa-hai-akbar-allahabadi-qita?lang=ur" TargetMode="External"/><Relationship Id="rId4" Type="http://schemas.openxmlformats.org/officeDocument/2006/relationships/hyperlink" Target="https://www.britannica.com/topic/majoritarianis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ligarh_Institute_Gazett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Trek%20to%20Pakistan%20by%20Ahmad%20Saeed%20(z-lib.org)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Trek%20to%20Pakistan%20by%20Ahmad%20Saeed%20(z-lib.org)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484E-6DA6-4116-8845-FF20D5F57689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532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Few Works by Sir Syed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dirty="0" err="1"/>
              <a:t>Tafsir-ul-Qura'n</a:t>
            </a:r>
            <a:r>
              <a:rPr lang="en-US" sz="2400" dirty="0"/>
              <a:t>  </a:t>
            </a:r>
          </a:p>
          <a:p>
            <a:r>
              <a:rPr lang="en-US" sz="2400" i="1" dirty="0" err="1">
                <a:hlinkClick r:id="rId2" tooltip="Asaar-us-sanadeed (page does not exist)"/>
              </a:rPr>
              <a:t>Asaar</a:t>
            </a:r>
            <a:r>
              <a:rPr lang="en-US" sz="2400" i="1" dirty="0">
                <a:hlinkClick r:id="rId2" tooltip="Asaar-us-sanadeed (page does not exist)"/>
              </a:rPr>
              <a:t>-us-</a:t>
            </a:r>
            <a:r>
              <a:rPr lang="en-US" sz="2400" i="1" dirty="0" err="1">
                <a:hlinkClick r:id="rId2" tooltip="Asaar-us-sanadeed (page does not exist)"/>
              </a:rPr>
              <a:t>sanadeed</a:t>
            </a:r>
            <a:r>
              <a:rPr lang="en-US" sz="2400" dirty="0"/>
              <a:t> (</a:t>
            </a:r>
            <a:r>
              <a:rPr lang="en-US" sz="2400" i="1" dirty="0"/>
              <a:t>Great Monuments</a:t>
            </a:r>
            <a:r>
              <a:rPr lang="en-US" sz="2400" dirty="0"/>
              <a:t>) documenting antiquities of Delhi dating from the medieval era.</a:t>
            </a:r>
          </a:p>
          <a:p>
            <a:r>
              <a:rPr lang="en-US" sz="2400" dirty="0"/>
              <a:t>He also worked on a commentary on the </a:t>
            </a:r>
            <a:r>
              <a:rPr lang="en-US" sz="2400" dirty="0">
                <a:hlinkClick r:id="rId3"/>
              </a:rPr>
              <a:t>Bible</a:t>
            </a:r>
            <a:r>
              <a:rPr lang="en-US" sz="2400" dirty="0"/>
              <a:t> – the first by a Muslim – in which he argued that Islam was the closest religion to </a:t>
            </a:r>
            <a:r>
              <a:rPr lang="en-US" sz="2400" dirty="0">
                <a:hlinkClick r:id="rId4" tooltip="Christianity"/>
              </a:rPr>
              <a:t>Christianity</a:t>
            </a:r>
            <a:r>
              <a:rPr lang="en-US" sz="2400" dirty="0"/>
              <a:t>, with a common lineage from </a:t>
            </a:r>
            <a:r>
              <a:rPr lang="en-US" sz="2400" u="sng" dirty="0">
                <a:hlinkClick r:id="rId5" tooltip="Abrahamic religion"/>
              </a:rPr>
              <a:t>Abrahamic religions</a:t>
            </a:r>
            <a:endParaRPr lang="en-US" sz="2400" u="sng" dirty="0"/>
          </a:p>
          <a:p>
            <a:r>
              <a:rPr lang="en-US" sz="2400" i="1" dirty="0"/>
              <a:t>Loyal </a:t>
            </a:r>
            <a:r>
              <a:rPr lang="en-US" sz="2400" i="1" dirty="0" err="1"/>
              <a:t>Muhammadans</a:t>
            </a:r>
            <a:r>
              <a:rPr lang="en-US" sz="2400" i="1" dirty="0"/>
              <a:t> of India</a:t>
            </a:r>
            <a:endParaRPr lang="en-US" sz="2400" dirty="0"/>
          </a:p>
          <a:p>
            <a:r>
              <a:rPr lang="en-US" sz="2400" dirty="0"/>
              <a:t> </a:t>
            </a:r>
            <a:r>
              <a:rPr lang="en-US" sz="2400" i="1" dirty="0" err="1"/>
              <a:t>Tabyin-ul-Kalam</a:t>
            </a:r>
            <a:endParaRPr lang="en-US" sz="2400" i="1" dirty="0"/>
          </a:p>
          <a:p>
            <a:r>
              <a:rPr lang="en-US" sz="2400" i="1" dirty="0" err="1"/>
              <a:t>Tahdhīb</a:t>
            </a:r>
            <a:r>
              <a:rPr lang="en-US" sz="2400" i="1" dirty="0"/>
              <a:t> al-</a:t>
            </a:r>
            <a:r>
              <a:rPr lang="en-US" sz="2400" i="1" dirty="0" err="1"/>
              <a:t>Akhlāq</a:t>
            </a:r>
            <a:r>
              <a:rPr lang="en-US" sz="2400" dirty="0"/>
              <a:t> (“Social Reform”), for the uplift and reform of the Muslim</a:t>
            </a:r>
          </a:p>
          <a:p>
            <a:r>
              <a:rPr lang="pt-BR" sz="2400" u="sng" dirty="0">
                <a:hlinkClick r:id="rId6"/>
              </a:rPr>
              <a:t>Risaala i Ahkam E Taam E Ahl E Kitab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056E2-6A23-4783-BCCA-6369B05B5A77}" type="datetime1">
              <a:rPr lang="en-US" smtClean="0"/>
              <a:t>10/7/2023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61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62940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41858-A971-4B73-839B-D4A39307BFA4}" type="datetime1">
              <a:rPr lang="en-US" smtClean="0"/>
              <a:t>10/7/2023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30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“Come for More”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https://www.aligarhmovement.com/sir_syed</a:t>
            </a:r>
            <a:endParaRPr lang="en-US" dirty="0"/>
          </a:p>
          <a:p>
            <a:r>
              <a:rPr lang="en-US" dirty="0">
                <a:hlinkClick r:id="rId3"/>
              </a:rPr>
              <a:t>https://www.britannica.com/biography/Sayyid-Ahmad-Khan</a:t>
            </a:r>
            <a:endParaRPr lang="en-US" dirty="0"/>
          </a:p>
          <a:p>
            <a:r>
              <a:rPr lang="en-US" dirty="0">
                <a:hlinkClick r:id="rId4"/>
              </a:rPr>
              <a:t>https://www.britannica.com/topic/majoritarianism</a:t>
            </a:r>
            <a:endParaRPr lang="ur-PK" dirty="0"/>
          </a:p>
          <a:p>
            <a:r>
              <a:rPr lang="en-US" dirty="0">
                <a:hlinkClick r:id="rId5"/>
              </a:rPr>
              <a:t>https://www.rekhta.org/qita/hamaarii-baaten-hii-baaten-hain-sayyad-kaam-kartaa-hai-akbar-allahabadi-qita?lang=ur</a:t>
            </a:r>
            <a:endParaRPr lang="en-US" dirty="0"/>
          </a:p>
          <a:p>
            <a:r>
              <a:rPr lang="en-US" dirty="0">
                <a:hlinkClick r:id="rId6"/>
              </a:rPr>
              <a:t>https://www.amu.ac.in/pdf/sseresources/35.%20Sir%20Syed%20and%20Aligarh%20Movement-%20A%20Bicentinary%20Bibliography%20(vol.%201%20-%20Books)%20Compiled%20&amp;%20Edited%20by%20Dr.%20Shayesta%20Khan.pdf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58640-03E2-4EB7-AC29-8D2A392EDA96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8273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Sir Syed Ahmad Khan &amp;</a:t>
            </a:r>
            <a:br>
              <a:rPr lang="en-US" dirty="0"/>
            </a:br>
            <a:r>
              <a:rPr lang="en-US" dirty="0"/>
              <a:t>Aligarh Movement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NOA, Islamabad</a:t>
            </a:r>
          </a:p>
        </p:txBody>
      </p:sp>
    </p:spTree>
    <p:extLst>
      <p:ext uri="{BB962C8B-B14F-4D97-AF65-F5344CB8AC3E}">
        <p14:creationId xmlns:p14="http://schemas.microsoft.com/office/powerpoint/2010/main" val="253369846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27"/>
            <a:ext cx="8229600" cy="1143000"/>
          </a:xfrm>
        </p:spPr>
        <p:txBody>
          <a:bodyPr/>
          <a:lstStyle/>
          <a:p>
            <a:r>
              <a:rPr lang="en-US" dirty="0"/>
              <a:t>Sir Syed Ahmad Khan- The 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/>
              <a:t>“The architect of modern India”</a:t>
            </a:r>
          </a:p>
          <a:p>
            <a:r>
              <a:rPr lang="en-US" sz="2900" dirty="0"/>
              <a:t>The real greatness of the man (Sir Syed) consists in the fact that he was the first Indian Muslim who felt the need of a fresh orientation of Islam and worked for it’’ (Sir </a:t>
            </a:r>
            <a:r>
              <a:rPr lang="en-US" sz="2900" dirty="0" err="1"/>
              <a:t>Allama</a:t>
            </a:r>
            <a:r>
              <a:rPr lang="en-US" sz="2900" dirty="0"/>
              <a:t> Iqbal)</a:t>
            </a:r>
          </a:p>
          <a:p>
            <a:r>
              <a:rPr lang="en-US" sz="2900" dirty="0"/>
              <a:t>“Sir Syed was a prophet </a:t>
            </a:r>
            <a:r>
              <a:rPr lang="en-US" sz="2900"/>
              <a:t>of education” </a:t>
            </a:r>
            <a:r>
              <a:rPr lang="en-US" sz="2900" dirty="0"/>
              <a:t>(Mahatma Gandhi)</a:t>
            </a:r>
          </a:p>
          <a:p>
            <a:r>
              <a:rPr lang="en-US" sz="2900" dirty="0"/>
              <a:t>“Sir Syed was an ardent reformer”  Jawaharlal Nehru</a:t>
            </a:r>
            <a:endParaRPr lang="ur-PK" sz="2900" dirty="0"/>
          </a:p>
          <a:p>
            <a:pPr fontAlgn="base"/>
            <a:r>
              <a:rPr lang="ur-PK" sz="2800" dirty="0"/>
              <a:t>ہماری باتیں ہی باتیں ہیں سید کام کرتا ہے </a:t>
            </a:r>
          </a:p>
          <a:p>
            <a:pPr fontAlgn="base"/>
            <a:r>
              <a:rPr lang="ur-PK" sz="2800" dirty="0"/>
              <a:t>نہ بھولو فرق جو ہے کہنے والے کرنے والے میں </a:t>
            </a:r>
          </a:p>
          <a:p>
            <a:pPr fontAlgn="base"/>
            <a:r>
              <a:rPr lang="ur-PK" sz="2800" dirty="0"/>
              <a:t>کہا جو چاہے کوئی میں تو کہتا ہوں کہ اے اکبرؔ </a:t>
            </a:r>
          </a:p>
          <a:p>
            <a:pPr fontAlgn="base"/>
            <a:r>
              <a:rPr lang="ur-PK" sz="2800" dirty="0"/>
              <a:t>خدا بخشے بہت سی خوبیاں تھیں مرنے والے میں </a:t>
            </a:r>
            <a:endParaRPr lang="en-US" sz="2800" dirty="0"/>
          </a:p>
          <a:p>
            <a:pPr fontAlgn="base"/>
            <a:r>
              <a:rPr lang="en-US" sz="2800" dirty="0"/>
              <a:t> </a:t>
            </a:r>
            <a:r>
              <a:rPr lang="ur-PK" sz="2800" dirty="0"/>
              <a:t>حیاتِ جاوید از الطاف حسین حالی </a:t>
            </a:r>
            <a:r>
              <a:rPr lang="en-US" sz="2800" dirty="0"/>
              <a:t> A tribute to Sir Syed </a:t>
            </a:r>
            <a:endParaRPr lang="ur-PK" sz="2800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3693-980B-49A0-8D3C-8CBEC61CBE92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92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Sir Syed Ahmad Khan- The 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1857- Beginning of the British Raj &amp; British wrath</a:t>
            </a:r>
          </a:p>
          <a:p>
            <a:r>
              <a:rPr lang="en-US" dirty="0"/>
              <a:t>The British Raj- No animosity with the Hindus &amp; other communities except for the Muslims</a:t>
            </a:r>
          </a:p>
          <a:p>
            <a:r>
              <a:rPr lang="en-US" dirty="0"/>
              <a:t>Muslims had to bear the brunt of WOI- 1857</a:t>
            </a:r>
          </a:p>
          <a:p>
            <a:r>
              <a:rPr lang="en-US" dirty="0"/>
              <a:t>Elimination of Muslims as a nation- Economically, Politically, Social &amp; Culturally, Religiously</a:t>
            </a:r>
          </a:p>
          <a:p>
            <a:r>
              <a:rPr lang="en-US" dirty="0"/>
              <a:t>No one dared to confront the Raj but----</a:t>
            </a:r>
          </a:p>
          <a:p>
            <a:r>
              <a:rPr lang="en-US" dirty="0"/>
              <a:t>No one had the courage to speak for Muslims but…</a:t>
            </a:r>
          </a:p>
          <a:p>
            <a:r>
              <a:rPr lang="en-US" dirty="0"/>
              <a:t>No one was able enough to guide &amp; lead Muslims but…</a:t>
            </a:r>
          </a:p>
          <a:p>
            <a:r>
              <a:rPr lang="en-US" dirty="0"/>
              <a:t>No one was willing to sacrifice his life for the renaissance of Muslims but….  Sir Syed Ahmad Khan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FE398-E5CD-4FD4-A700-5C6E428EECE2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8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Sir Syed Ahmad Khan (Part-1)the 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17 October, 1817- Muslim nobility in Delhi</a:t>
            </a:r>
          </a:p>
          <a:p>
            <a:r>
              <a:rPr lang="en-US" dirty="0"/>
              <a:t>Joined the civil service and rose to the rank of judge </a:t>
            </a:r>
          </a:p>
          <a:p>
            <a:r>
              <a:rPr lang="en-US" dirty="0"/>
              <a:t>Went to England – 1869- studied English education system at Cambridge </a:t>
            </a:r>
          </a:p>
          <a:p>
            <a:r>
              <a:rPr lang="en-US" dirty="0" err="1"/>
              <a:t>Khutbat</a:t>
            </a:r>
            <a:r>
              <a:rPr lang="en-US" dirty="0"/>
              <a:t>-e-</a:t>
            </a:r>
            <a:r>
              <a:rPr lang="en-US" dirty="0" err="1"/>
              <a:t>Ahmadia</a:t>
            </a:r>
            <a:endParaRPr lang="en-US" dirty="0"/>
          </a:p>
          <a:p>
            <a:r>
              <a:rPr lang="en-US" dirty="0"/>
              <a:t>Retired in 1876 – settled in Aligarh</a:t>
            </a:r>
          </a:p>
          <a:p>
            <a:r>
              <a:rPr lang="en-US" dirty="0"/>
              <a:t>Became the first Indian member of the Imperial Legislative Council</a:t>
            </a:r>
          </a:p>
          <a:p>
            <a:r>
              <a:rPr lang="en-US" dirty="0"/>
              <a:t>Renaissance – Education- Society – Politics- Economics</a:t>
            </a:r>
          </a:p>
          <a:p>
            <a:r>
              <a:rPr lang="en-US" dirty="0"/>
              <a:t>In 1888 he was made a Knight Commander of the Star of India</a:t>
            </a:r>
          </a:p>
          <a:p>
            <a:r>
              <a:rPr lang="en-US" dirty="0"/>
              <a:t>Died 27 March, 1898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A70B3-D1DE-48C1-93D1-75547F7BC3F1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78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Sir Syed Ahmad Khan (part-2)</a:t>
            </a:r>
            <a:br>
              <a:rPr lang="en-US" dirty="0"/>
            </a:br>
            <a:r>
              <a:rPr lang="en-US" dirty="0"/>
              <a:t>The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 supreme interest of </a:t>
            </a:r>
            <a:r>
              <a:rPr lang="en-US" dirty="0" err="1"/>
              <a:t>Syed’slife</a:t>
            </a:r>
            <a:r>
              <a:rPr lang="en-US" dirty="0"/>
              <a:t> was education—in its widest sense. He began by establishing schools, at </a:t>
            </a:r>
            <a:r>
              <a:rPr lang="en-US" dirty="0" err="1"/>
              <a:t>Muradabad</a:t>
            </a:r>
            <a:r>
              <a:rPr lang="en-US" dirty="0"/>
              <a:t> (1858) and </a:t>
            </a:r>
            <a:r>
              <a:rPr lang="en-US" dirty="0" err="1"/>
              <a:t>Ghāzīpur</a:t>
            </a:r>
            <a:r>
              <a:rPr lang="en-US" dirty="0"/>
              <a:t> (1863)</a:t>
            </a:r>
          </a:p>
          <a:p>
            <a:r>
              <a:rPr lang="en-US" dirty="0" err="1"/>
              <a:t>Muhammdan</a:t>
            </a:r>
            <a:r>
              <a:rPr lang="en-US" dirty="0"/>
              <a:t> Anglo-</a:t>
            </a:r>
            <a:r>
              <a:rPr lang="en-US" dirty="0" err="1"/>
              <a:t>Oreintal</a:t>
            </a:r>
            <a:r>
              <a:rPr lang="en-US" dirty="0"/>
              <a:t> School 1875 later MAO College 1877</a:t>
            </a:r>
          </a:p>
          <a:p>
            <a:r>
              <a:rPr lang="en-US" dirty="0"/>
              <a:t> A more ambitious undertaking was the foundation of the Scientific Society, which published translations of many educational texts and issued a bilingual journal—in Urdu and English - -</a:t>
            </a:r>
            <a:r>
              <a:rPr lang="en-US" u="sng" dirty="0">
                <a:hlinkClick r:id="rId2"/>
              </a:rPr>
              <a:t> Aligarh Institute Gazette</a:t>
            </a:r>
            <a:r>
              <a:rPr lang="en-US" dirty="0"/>
              <a:t> </a:t>
            </a:r>
            <a:r>
              <a:rPr lang="en-US" u="sng" dirty="0"/>
              <a:t> </a:t>
            </a:r>
            <a:endParaRPr lang="en-US" dirty="0"/>
          </a:p>
          <a:p>
            <a:r>
              <a:rPr lang="en-US" dirty="0"/>
              <a:t>In 1867 he was transferred to Benares, a city on the Ganges with great religious significance for the Hindus where a movement started to replace Urdu, the language cultivated by the Muslims, with v</a:t>
            </a:r>
          </a:p>
          <a:p>
            <a:r>
              <a:rPr lang="en-US" dirty="0"/>
              <a:t> This movement and the attempts to substitute Hindi for Urdu convinced Syed that the paths of the Hindus and the Muslims must diverge – the birth of Two </a:t>
            </a:r>
            <a:r>
              <a:rPr lang="en-US" b="1" dirty="0"/>
              <a:t>Nation Theory </a:t>
            </a:r>
          </a:p>
          <a:p>
            <a:r>
              <a:rPr lang="en-US" b="1" dirty="0"/>
              <a:t>Books- Article- Journals – Translations  “Education and only education”</a:t>
            </a:r>
          </a:p>
          <a:p>
            <a:r>
              <a:rPr lang="en-US" b="1" dirty="0"/>
              <a:t>Indian National Congress -1885 by A.O. Hume – </a:t>
            </a:r>
            <a:r>
              <a:rPr lang="en-US" b="1" dirty="0">
                <a:solidFill>
                  <a:srgbClr val="FF0000"/>
                </a:solidFill>
              </a:rPr>
              <a:t>“ The larger community (Hindus) would totally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override</a:t>
            </a:r>
            <a:r>
              <a:rPr lang="en-US" b="1" dirty="0">
                <a:solidFill>
                  <a:srgbClr val="FF0000"/>
                </a:solidFill>
              </a:rPr>
              <a:t> the interest of the smaller community (the Muslims)” </a:t>
            </a:r>
            <a:r>
              <a:rPr lang="en-US" b="1" dirty="0"/>
              <a:t>observed Sir Syed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/>
              <a:t>Political Platform – AIMEC- 1886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858-E269-470A-B027-7FA57A78E28F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8850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Aligarh Movement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1857</a:t>
            </a:r>
          </a:p>
          <a:p>
            <a:pPr lvl="1"/>
            <a:r>
              <a:rPr lang="en-US" dirty="0"/>
              <a:t>-a watershed event in the history of Muslim India </a:t>
            </a:r>
          </a:p>
          <a:p>
            <a:pPr lvl="1"/>
            <a:r>
              <a:rPr lang="en-US" dirty="0"/>
              <a:t>British wrath &amp; victimization of Muslims </a:t>
            </a:r>
          </a:p>
          <a:p>
            <a:pPr lvl="1"/>
            <a:r>
              <a:rPr lang="en-US" dirty="0"/>
              <a:t>Sir Syed – Rapprochement- an establishment or resumption of harmonious relations </a:t>
            </a:r>
          </a:p>
          <a:p>
            <a:r>
              <a:rPr lang="en-US" dirty="0"/>
              <a:t>Hindu Muslim Relationship</a:t>
            </a:r>
          </a:p>
          <a:p>
            <a:pPr lvl="1"/>
            <a:r>
              <a:rPr lang="en-US" dirty="0"/>
              <a:t>A staunch advocate of Hindu-Muslim Unity </a:t>
            </a:r>
          </a:p>
          <a:p>
            <a:pPr lvl="1"/>
            <a:r>
              <a:rPr lang="en-US" dirty="0"/>
              <a:t>Hindi-Urdu controversy -1867 changed his </a:t>
            </a:r>
            <a:r>
              <a:rPr lang="en-US" dirty="0">
                <a:solidFill>
                  <a:srgbClr val="FF0000"/>
                </a:solidFill>
              </a:rPr>
              <a:t>“political outlook”</a:t>
            </a:r>
            <a:r>
              <a:rPr lang="en-US" dirty="0"/>
              <a:t> Ahmed Saeed</a:t>
            </a:r>
          </a:p>
          <a:p>
            <a:pPr lvl="1"/>
            <a:r>
              <a:rPr lang="en-US" dirty="0"/>
              <a:t>Two national couldn’t </a:t>
            </a:r>
            <a:r>
              <a:rPr lang="en-US" dirty="0">
                <a:solidFill>
                  <a:srgbClr val="FF0000"/>
                </a:solidFill>
              </a:rPr>
              <a:t>“co-exist”  also the “enmity &amp; conflict” would grow overtime due to “educated people” observed Sir Syed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2886-D55D-45C3-858B-286C7C35FAFA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278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Aligarh Movement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Urdu – </a:t>
            </a:r>
            <a:r>
              <a:rPr lang="ur-PK" dirty="0"/>
              <a:t>سارے جہاں میں دھوم ھماری زباں کی ہے</a:t>
            </a:r>
          </a:p>
          <a:p>
            <a:pPr lvl="1"/>
            <a:r>
              <a:rPr lang="en-US" dirty="0"/>
              <a:t> extremely import for Muslims’ survival </a:t>
            </a:r>
          </a:p>
          <a:p>
            <a:pPr lvl="1"/>
            <a:r>
              <a:rPr lang="en-US" dirty="0"/>
              <a:t>Hindu dislike for Urdu –replacement of Urdu with Hindi as official language</a:t>
            </a:r>
          </a:p>
          <a:p>
            <a:r>
              <a:rPr lang="en-US" dirty="0"/>
              <a:t>Indian National Congress  (INC)– opposed its formation and demands (Election- civil service exam </a:t>
            </a:r>
          </a:p>
          <a:p>
            <a:pPr lvl="1"/>
            <a:r>
              <a:rPr lang="en-US" dirty="0"/>
              <a:t>Muslims to stay away from INC  </a:t>
            </a:r>
          </a:p>
          <a:p>
            <a:pPr lvl="1"/>
            <a:r>
              <a:rPr lang="en-US" dirty="0"/>
              <a:t>No such thing in India as one Nation &amp; called it “misnamed National Congress” (p-31) </a:t>
            </a:r>
            <a:r>
              <a:rPr lang="en-US" dirty="0">
                <a:hlinkClick r:id="rId2" action="ppaction://hlinkfile"/>
              </a:rPr>
              <a:t>Shan Mohammad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9EE76-B256-4FD5-A736-165D7C85661E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54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Aligarh Movement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Politics </a:t>
            </a:r>
          </a:p>
          <a:p>
            <a:pPr lvl="1"/>
            <a:r>
              <a:rPr lang="en-US" dirty="0"/>
              <a:t> Elections &amp; Parliamentary systems - not suitable for the Indian </a:t>
            </a:r>
            <a:r>
              <a:rPr lang="en-US" dirty="0">
                <a:solidFill>
                  <a:srgbClr val="FF0000"/>
                </a:solidFill>
              </a:rPr>
              <a:t>environment</a:t>
            </a:r>
          </a:p>
          <a:p>
            <a:pPr lvl="1"/>
            <a:r>
              <a:rPr lang="en-US" dirty="0"/>
              <a:t> Hindu Majoritarianism - the idea that the numerical majority of a population should have the final say</a:t>
            </a:r>
          </a:p>
          <a:p>
            <a:pPr lvl="1"/>
            <a:r>
              <a:rPr lang="en-US" dirty="0"/>
              <a:t>India – a multinational country- Majoritarianism will fail</a:t>
            </a:r>
          </a:p>
          <a:p>
            <a:pPr lvl="1"/>
            <a:r>
              <a:rPr lang="en-US" dirty="0"/>
              <a:t>A trap of slavery for minorities </a:t>
            </a:r>
          </a:p>
          <a:p>
            <a:pPr lvl="1"/>
            <a:r>
              <a:rPr lang="en-US" dirty="0"/>
              <a:t>Muslims would suffer due to this system</a:t>
            </a:r>
          </a:p>
          <a:p>
            <a:pPr lvl="1"/>
            <a:r>
              <a:rPr lang="en-US" dirty="0"/>
              <a:t>Muslims would be in a “</a:t>
            </a:r>
            <a:r>
              <a:rPr lang="en-US" dirty="0">
                <a:solidFill>
                  <a:srgbClr val="FF0000"/>
                </a:solidFill>
              </a:rPr>
              <a:t>permanent minority</a:t>
            </a:r>
            <a:r>
              <a:rPr lang="en-US" dirty="0"/>
              <a:t>” </a:t>
            </a:r>
            <a:r>
              <a:rPr lang="en-US" dirty="0" err="1">
                <a:hlinkClick r:id="rId2" action="ppaction://hlinkfile"/>
              </a:rPr>
              <a:t>Yousaf</a:t>
            </a:r>
            <a:r>
              <a:rPr lang="en-US" dirty="0">
                <a:hlinkClick r:id="rId2" action="ppaction://hlinkfile"/>
              </a:rPr>
              <a:t> </a:t>
            </a:r>
            <a:r>
              <a:rPr lang="en-US" dirty="0" err="1">
                <a:hlinkClick r:id="rId2" action="ppaction://hlinkfile"/>
              </a:rPr>
              <a:t>Abbasi</a:t>
            </a:r>
            <a:endParaRPr lang="en-US" dirty="0"/>
          </a:p>
          <a:p>
            <a:pPr lvl="1"/>
            <a:r>
              <a:rPr lang="en-US" dirty="0"/>
              <a:t>Civil Service Exam – Age reduction from 21 to 19 – a conspiracy – opposed holding of exam in India</a:t>
            </a:r>
          </a:p>
          <a:p>
            <a:pPr lvl="1"/>
            <a:r>
              <a:rPr lang="en-US" dirty="0"/>
              <a:t>For review of allegations on Sir Syed and for further details please consult Ahmed Saeed’s book Trek to Pakistan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AC8B7-0141-477F-898B-1A4B64398144}" type="datetime1">
              <a:rPr lang="en-US" smtClean="0"/>
              <a:t>10/7/2023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C1B50-DED0-4B79-89D7-A90DFF83E8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164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1012</Words>
  <Application>Microsoft Office PowerPoint</Application>
  <PresentationFormat>On-screen Show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Sir Syed Ahmad Khan &amp; Aligarh Movement </vt:lpstr>
      <vt:lpstr>Sir Syed Ahmad Khan- The Man</vt:lpstr>
      <vt:lpstr>Sir Syed Ahmad Khan- The Man</vt:lpstr>
      <vt:lpstr>Sir Syed Ahmad Khan (Part-1)the Man</vt:lpstr>
      <vt:lpstr>Sir Syed Ahmad Khan (part-2) The Movement</vt:lpstr>
      <vt:lpstr>The Aligarh Movement </vt:lpstr>
      <vt:lpstr>The Aligarh Movement </vt:lpstr>
      <vt:lpstr>The Aligarh Movement </vt:lpstr>
      <vt:lpstr>Few Works by Sir Syed </vt:lpstr>
      <vt:lpstr>PowerPoint Presentation</vt:lpstr>
      <vt:lpstr>“Come for More”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NITB</cp:lastModifiedBy>
  <cp:revision>23</cp:revision>
  <dcterms:created xsi:type="dcterms:W3CDTF">2020-07-18T21:50:44Z</dcterms:created>
  <dcterms:modified xsi:type="dcterms:W3CDTF">2023-10-07T11:31:27Z</dcterms:modified>
</cp:coreProperties>
</file>