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256" r:id="rId2"/>
    <p:sldId id="325" r:id="rId3"/>
    <p:sldId id="297" r:id="rId4"/>
    <p:sldId id="299" r:id="rId5"/>
    <p:sldId id="322" r:id="rId6"/>
    <p:sldId id="298" r:id="rId7"/>
    <p:sldId id="259" r:id="rId8"/>
    <p:sldId id="258" r:id="rId9"/>
    <p:sldId id="285" r:id="rId10"/>
    <p:sldId id="265" r:id="rId11"/>
    <p:sldId id="261" r:id="rId12"/>
    <p:sldId id="308" r:id="rId13"/>
    <p:sldId id="309" r:id="rId14"/>
    <p:sldId id="323" r:id="rId15"/>
    <p:sldId id="311" r:id="rId16"/>
    <p:sldId id="314" r:id="rId17"/>
    <p:sldId id="324" r:id="rId18"/>
    <p:sldId id="315" r:id="rId19"/>
    <p:sldId id="316" r:id="rId20"/>
    <p:sldId id="317" r:id="rId21"/>
    <p:sldId id="318" r:id="rId22"/>
    <p:sldId id="319" r:id="rId23"/>
    <p:sldId id="320" r:id="rId24"/>
    <p:sldId id="321" r:id="rId25"/>
    <p:sldId id="302" r:id="rId26"/>
    <p:sldId id="303" r:id="rId27"/>
    <p:sldId id="266" r:id="rId28"/>
    <p:sldId id="264" r:id="rId29"/>
    <p:sldId id="267" r:id="rId30"/>
    <p:sldId id="268" r:id="rId31"/>
    <p:sldId id="312" r:id="rId32"/>
    <p:sldId id="344" r:id="rId33"/>
    <p:sldId id="345" r:id="rId34"/>
    <p:sldId id="326" r:id="rId35"/>
    <p:sldId id="313" r:id="rId36"/>
    <p:sldId id="327" r:id="rId37"/>
    <p:sldId id="328" r:id="rId38"/>
    <p:sldId id="329" r:id="rId39"/>
    <p:sldId id="330" r:id="rId40"/>
    <p:sldId id="331" r:id="rId41"/>
    <p:sldId id="306" r:id="rId42"/>
    <p:sldId id="332" r:id="rId43"/>
    <p:sldId id="333" r:id="rId44"/>
    <p:sldId id="334" r:id="rId45"/>
    <p:sldId id="335" r:id="rId46"/>
    <p:sldId id="336" r:id="rId47"/>
    <p:sldId id="337" r:id="rId48"/>
    <p:sldId id="338" r:id="rId49"/>
    <p:sldId id="339" r:id="rId50"/>
    <p:sldId id="340" r:id="rId51"/>
    <p:sldId id="341" r:id="rId52"/>
    <p:sldId id="342" r:id="rId53"/>
    <p:sldId id="343"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autoAdjust="0"/>
  </p:normalViewPr>
  <p:slideViewPr>
    <p:cSldViewPr snapToGrid="0">
      <p:cViewPr varScale="1">
        <p:scale>
          <a:sx n="73" d="100"/>
          <a:sy n="73" d="100"/>
        </p:scale>
        <p:origin x="-62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79834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640163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77304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72626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874462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38563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623719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6041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14516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35240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93553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656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623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5280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3132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388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966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2839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2/26/2026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775021208"/>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EED0ED-0F17-706B-C9F1-D0FF5533C2C6}"/>
              </a:ext>
            </a:extLst>
          </p:cNvPr>
          <p:cNvSpPr>
            <a:spLocks noGrp="1"/>
          </p:cNvSpPr>
          <p:nvPr>
            <p:ph type="ctrTitle"/>
          </p:nvPr>
        </p:nvSpPr>
        <p:spPr>
          <a:xfrm>
            <a:off x="2084241" y="1413162"/>
            <a:ext cx="8791575" cy="3560619"/>
          </a:xfrm>
        </p:spPr>
        <p:txBody>
          <a:bodyPr/>
          <a:lstStyle/>
          <a:p>
            <a:r>
              <a:rPr lang="en-US" sz="4000" b="1" dirty="0">
                <a:solidFill>
                  <a:schemeClr val="tx1"/>
                </a:solidFill>
                <a:latin typeface="Times New Roman" panose="02020603050405020304" pitchFamily="18" charset="0"/>
                <a:cs typeface="Arial" panose="020B0604020202020204" pitchFamily="34" charset="0"/>
              </a:rPr>
              <a:t>	</a:t>
            </a:r>
            <a:r>
              <a:rPr lang="en-US" sz="4000" b="1" dirty="0" smtClean="0">
                <a:solidFill>
                  <a:schemeClr val="tx1"/>
                </a:solidFill>
                <a:latin typeface="Times New Roman" panose="02020603050405020304" pitchFamily="18" charset="0"/>
                <a:cs typeface="Arial" panose="020B0604020202020204" pitchFamily="34" charset="0"/>
              </a:rPr>
              <a:t>				</a:t>
            </a:r>
            <a:r>
              <a:rPr lang="en-US" sz="4000" b="1" u="sng" dirty="0" smtClean="0"/>
              <a:t>LECTURE # 4</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t/>
            </a:r>
            <a:b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br>
            <a: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Pakistan </a:t>
            </a: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Affairs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(Constitution)</a:t>
            </a:r>
            <a:endParaRPr lang="en-US" dirty="0">
              <a:solidFill>
                <a:schemeClr val="tx1"/>
              </a:solidFill>
            </a:endParaRPr>
          </a:p>
        </p:txBody>
      </p:sp>
    </p:spTree>
    <p:extLst>
      <p:ext uri="{BB962C8B-B14F-4D97-AF65-F5344CB8AC3E}">
        <p14:creationId xmlns:p14="http://schemas.microsoft.com/office/powerpoint/2010/main" xmlns="" val="2219269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8105880E-4FA6-BB66-C517-1004EB3D392F}"/>
              </a:ext>
            </a:extLst>
          </p:cNvPr>
          <p:cNvSpPr>
            <a:spLocks noGrp="1"/>
          </p:cNvSpPr>
          <p:nvPr>
            <p:ph idx="1"/>
          </p:nvPr>
        </p:nvSpPr>
        <p:spPr>
          <a:xfrm>
            <a:off x="888643" y="811369"/>
            <a:ext cx="9504610" cy="5100034"/>
          </a:xfrm>
        </p:spPr>
        <p:txBody>
          <a:bodyPr>
            <a:normAutofit/>
          </a:bodyPr>
          <a:lstStyle/>
          <a:p>
            <a:pPr marL="0" indent="0">
              <a:buNone/>
            </a:pPr>
            <a:r>
              <a:rPr lang="en-US" sz="2800" dirty="0"/>
              <a:t>Unlike the previous awards which was solely based one indicator i.e. population, the instant award is based on four indicators</a:t>
            </a:r>
            <a:r>
              <a:rPr lang="en-US" sz="2800" dirty="0" smtClean="0"/>
              <a:t>.</a:t>
            </a:r>
          </a:p>
          <a:p>
            <a:pPr marL="0" indent="0">
              <a:buNone/>
            </a:pPr>
            <a:endParaRPr lang="en-US" sz="2800" dirty="0"/>
          </a:p>
          <a:p>
            <a:pPr marL="514350" lvl="0" indent="-514350">
              <a:buFont typeface="+mj-lt"/>
              <a:buAutoNum type="arabicPeriod"/>
            </a:pPr>
            <a:r>
              <a:rPr lang="en-US" sz="2800" dirty="0"/>
              <a:t>Population </a:t>
            </a:r>
            <a:r>
              <a:rPr lang="en-US" sz="2800" dirty="0" smtClean="0"/>
              <a:t>82%</a:t>
            </a:r>
          </a:p>
          <a:p>
            <a:pPr marL="514350" lvl="0" indent="-514350">
              <a:buFont typeface="+mj-lt"/>
              <a:buAutoNum type="arabicPeriod"/>
            </a:pPr>
            <a:r>
              <a:rPr lang="en-US" sz="2800" dirty="0" smtClean="0"/>
              <a:t>Poverty</a:t>
            </a:r>
            <a:r>
              <a:rPr lang="en-US" sz="2800" dirty="0"/>
              <a:t>/ backwardness </a:t>
            </a:r>
            <a:r>
              <a:rPr lang="en-US" sz="2800" dirty="0" smtClean="0"/>
              <a:t>10.3%</a:t>
            </a:r>
          </a:p>
          <a:p>
            <a:pPr marL="514350" lvl="0" indent="-514350">
              <a:buFont typeface="+mj-lt"/>
              <a:buAutoNum type="arabicPeriod"/>
            </a:pPr>
            <a:r>
              <a:rPr lang="en-US" sz="2800" dirty="0" smtClean="0"/>
              <a:t>Revenue 5%</a:t>
            </a:r>
          </a:p>
          <a:p>
            <a:pPr marL="514350" lvl="0" indent="-514350">
              <a:buFont typeface="+mj-lt"/>
              <a:buAutoNum type="arabicPeriod"/>
            </a:pPr>
            <a:r>
              <a:rPr lang="en-US" sz="2800" dirty="0" smtClean="0"/>
              <a:t>Inverse </a:t>
            </a:r>
            <a:r>
              <a:rPr lang="en-US" sz="2800" dirty="0"/>
              <a:t>population density 2.7%</a:t>
            </a:r>
          </a:p>
          <a:p>
            <a:pPr algn="just"/>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784469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8DD77D73-12EF-F81A-DCFC-7E9A6A0C7211}"/>
              </a:ext>
            </a:extLst>
          </p:cNvPr>
          <p:cNvSpPr>
            <a:spLocks noGrp="1"/>
          </p:cNvSpPr>
          <p:nvPr>
            <p:ph type="subTitle" idx="1"/>
          </p:nvPr>
        </p:nvSpPr>
        <p:spPr>
          <a:xfrm>
            <a:off x="476518" y="257579"/>
            <a:ext cx="10238705" cy="6465193"/>
          </a:xfrm>
        </p:spPr>
        <p:txBody>
          <a:bodyPr>
            <a:noAutofit/>
          </a:bodyPr>
          <a:lstStyle/>
          <a:p>
            <a:pPr algn="just">
              <a:lnSpc>
                <a:spcPct val="150000"/>
              </a:lnSpc>
            </a:pPr>
            <a:r>
              <a:rPr lang="en-US" sz="2800" b="1" dirty="0" smtClean="0">
                <a:latin typeface="Times New Roman" pitchFamily="18" charset="0"/>
                <a:cs typeface="Times New Roman" pitchFamily="18" charset="0"/>
              </a:rPr>
              <a:t>	 </a:t>
            </a:r>
            <a:r>
              <a:rPr lang="en-US" sz="2800" b="1" dirty="0">
                <a:solidFill>
                  <a:schemeClr val="tx1"/>
                </a:solidFill>
                <a:latin typeface="Times New Roman" pitchFamily="18" charset="0"/>
                <a:cs typeface="Times New Roman" pitchFamily="18" charset="0"/>
              </a:rPr>
              <a:t>Addition of Indicators in 07</a:t>
            </a:r>
            <a:r>
              <a:rPr lang="en-US" sz="2800" b="1" baseline="30000" dirty="0">
                <a:solidFill>
                  <a:schemeClr val="tx1"/>
                </a:solidFill>
                <a:latin typeface="Times New Roman" pitchFamily="18" charset="0"/>
                <a:cs typeface="Times New Roman" pitchFamily="18" charset="0"/>
              </a:rPr>
              <a:t>th</a:t>
            </a:r>
            <a:r>
              <a:rPr lang="en-US" sz="2800" b="1" dirty="0">
                <a:solidFill>
                  <a:schemeClr val="tx1"/>
                </a:solidFill>
                <a:latin typeface="Times New Roman" pitchFamily="18" charset="0"/>
                <a:cs typeface="Times New Roman" pitchFamily="18" charset="0"/>
              </a:rPr>
              <a:t> NFC Award </a:t>
            </a:r>
            <a:endParaRPr lang="en-US" sz="2800" b="1" dirty="0" smtClean="0">
              <a:solidFill>
                <a:schemeClr val="tx1"/>
              </a:solidFill>
              <a:latin typeface="Times New Roman" pitchFamily="18" charset="0"/>
              <a:cs typeface="Times New Roman" pitchFamily="18" charset="0"/>
            </a:endParaRP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Population was the sole distribution criteria adopted in previous NFC awards </a:t>
            </a: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Demographic changes </a:t>
            </a:r>
            <a:r>
              <a:rPr lang="en-US" sz="2800" cap="none" dirty="0">
                <a:solidFill>
                  <a:schemeClr val="tx1"/>
                </a:solidFill>
                <a:latin typeface="Times New Roman" pitchFamily="18" charset="0"/>
                <a:cs typeface="Times New Roman" pitchFamily="18" charset="0"/>
              </a:rPr>
              <a:t> </a:t>
            </a:r>
            <a:r>
              <a:rPr lang="en-US" sz="2800" cap="none" dirty="0" smtClean="0">
                <a:solidFill>
                  <a:schemeClr val="tx1"/>
                </a:solidFill>
                <a:latin typeface="Times New Roman" pitchFamily="18" charset="0"/>
                <a:cs typeface="Times New Roman" pitchFamily="18" charset="0"/>
              </a:rPr>
              <a:t>and </a:t>
            </a:r>
            <a:r>
              <a:rPr lang="en-US" sz="2800" cap="none" dirty="0">
                <a:solidFill>
                  <a:schemeClr val="tx1"/>
                </a:solidFill>
                <a:latin typeface="Times New Roman" pitchFamily="18" charset="0"/>
                <a:cs typeface="Times New Roman" pitchFamily="18" charset="0"/>
              </a:rPr>
              <a:t>distribution of resources </a:t>
            </a:r>
            <a:r>
              <a:rPr lang="en-US" sz="2800" cap="none" dirty="0" smtClean="0">
                <a:solidFill>
                  <a:schemeClr val="tx1"/>
                </a:solidFill>
                <a:latin typeface="Times New Roman" pitchFamily="18" charset="0"/>
                <a:cs typeface="Times New Roman" pitchFamily="18" charset="0"/>
              </a:rPr>
              <a:t>on the basis of </a:t>
            </a:r>
            <a:r>
              <a:rPr lang="en-US" sz="2800" cap="none" dirty="0">
                <a:solidFill>
                  <a:schemeClr val="tx1"/>
                </a:solidFill>
                <a:latin typeface="Times New Roman" pitchFamily="18" charset="0"/>
                <a:cs typeface="Times New Roman" pitchFamily="18" charset="0"/>
              </a:rPr>
              <a:t>sole criteria </a:t>
            </a:r>
            <a:r>
              <a:rPr lang="en-US" sz="2800" cap="none" dirty="0" smtClean="0">
                <a:solidFill>
                  <a:schemeClr val="tx1"/>
                </a:solidFill>
                <a:latin typeface="Times New Roman" pitchFamily="18" charset="0"/>
                <a:cs typeface="Times New Roman" pitchFamily="18" charset="0"/>
              </a:rPr>
              <a:t>of population </a:t>
            </a: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Addition </a:t>
            </a:r>
            <a:r>
              <a:rPr lang="en-US" sz="2800" cap="none" dirty="0">
                <a:solidFill>
                  <a:schemeClr val="tx1"/>
                </a:solidFill>
                <a:latin typeface="Times New Roman" pitchFamily="18" charset="0"/>
                <a:cs typeface="Times New Roman" pitchFamily="18" charset="0"/>
              </a:rPr>
              <a:t>of other factors for development and </a:t>
            </a:r>
            <a:r>
              <a:rPr lang="en-US" sz="2800" cap="none" dirty="0" smtClean="0">
                <a:solidFill>
                  <a:schemeClr val="tx1"/>
                </a:solidFill>
                <a:latin typeface="Times New Roman" pitchFamily="18" charset="0"/>
                <a:cs typeface="Times New Roman" pitchFamily="18" charset="0"/>
              </a:rPr>
              <a:t>prosperity</a:t>
            </a:r>
            <a:endParaRPr lang="en-US" sz="2800" cap="none" dirty="0">
              <a:solidFill>
                <a:schemeClr val="tx1"/>
              </a:solidFill>
              <a:latin typeface="Times New Roman" pitchFamily="18" charset="0"/>
              <a:cs typeface="Times New Roman" pitchFamily="18" charset="0"/>
            </a:endParaRP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Interest/Recommendation of Sind, Balochistan, Khyber </a:t>
            </a:r>
            <a:r>
              <a:rPr lang="en-US" sz="2800" cap="none" dirty="0">
                <a:solidFill>
                  <a:schemeClr val="tx1"/>
                </a:solidFill>
                <a:latin typeface="Times New Roman" pitchFamily="18" charset="0"/>
                <a:cs typeface="Times New Roman" pitchFamily="18" charset="0"/>
              </a:rPr>
              <a:t>P</a:t>
            </a:r>
            <a:r>
              <a:rPr lang="en-US" sz="2800" cap="none" dirty="0" smtClean="0">
                <a:solidFill>
                  <a:schemeClr val="tx1"/>
                </a:solidFill>
                <a:latin typeface="Times New Roman" pitchFamily="18" charset="0"/>
                <a:cs typeface="Times New Roman" pitchFamily="18" charset="0"/>
              </a:rPr>
              <a:t>akhtunkhwa and Balochistan</a:t>
            </a:r>
            <a:endParaRPr lang="en-US" sz="2800" cap="none"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182835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786784180"/>
              </p:ext>
            </p:extLst>
          </p:nvPr>
        </p:nvGraphicFramePr>
        <p:xfrm>
          <a:off x="437884" y="437882"/>
          <a:ext cx="10496281" cy="6040193"/>
        </p:xfrm>
        <a:graphic>
          <a:graphicData uri="http://schemas.openxmlformats.org/drawingml/2006/table">
            <a:tbl>
              <a:tblPr firstRow="1" firstCol="1" bandRow="1">
                <a:tableStyleId>{5C22544A-7EE6-4342-B048-85BDC9FD1C3A}</a:tableStyleId>
              </a:tblPr>
              <a:tblGrid>
                <a:gridCol w="3668724"/>
                <a:gridCol w="1343126"/>
                <a:gridCol w="1231199"/>
                <a:gridCol w="1231199"/>
                <a:gridCol w="1231199"/>
                <a:gridCol w="1790834"/>
              </a:tblGrid>
              <a:tr h="666898">
                <a:tc gridSpan="6">
                  <a:txBody>
                    <a:bodyPr/>
                    <a:lstStyle/>
                    <a:p>
                      <a:pPr algn="ctr">
                        <a:lnSpc>
                          <a:spcPct val="150000"/>
                        </a:lnSpc>
                        <a:spcAft>
                          <a:spcPts val="0"/>
                        </a:spcAft>
                      </a:pPr>
                      <a:r>
                        <a:rPr lang="en-US" sz="2400" dirty="0">
                          <a:effectLst/>
                        </a:rPr>
                        <a:t>Revenue Sharing Formula for the 7</a:t>
                      </a:r>
                      <a:r>
                        <a:rPr lang="en-US" sz="2400" baseline="30000" dirty="0">
                          <a:effectLst/>
                        </a:rPr>
                        <a:t>th</a:t>
                      </a:r>
                      <a:r>
                        <a:rPr lang="en-US" sz="2400" dirty="0">
                          <a:effectLst/>
                        </a:rPr>
                        <a:t> NFC Award, 2009</a:t>
                      </a:r>
                      <a:endParaRPr lang="en-US" sz="2400" dirty="0">
                        <a:effectLst/>
                        <a:latin typeface="Calibri"/>
                        <a:ea typeface="Times New Roman"/>
                        <a:cs typeface="Arial"/>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4073">
                <a:tc>
                  <a:txBody>
                    <a:bodyPr/>
                    <a:lstStyle/>
                    <a:p>
                      <a:pPr>
                        <a:lnSpc>
                          <a:spcPct val="150000"/>
                        </a:lnSpc>
                        <a:spcAft>
                          <a:spcPts val="0"/>
                        </a:spcAft>
                      </a:pPr>
                      <a:r>
                        <a:rPr lang="en-US" sz="2000" dirty="0" smtClean="0">
                          <a:effectLst/>
                        </a:rPr>
                        <a:t> Indicators</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1600" b="1" kern="1200" dirty="0" smtClean="0">
                          <a:solidFill>
                            <a:schemeClr val="dk1"/>
                          </a:solidFill>
                          <a:effectLst/>
                          <a:latin typeface="+mn-lt"/>
                          <a:ea typeface="+mn-ea"/>
                          <a:cs typeface="+mn-cs"/>
                        </a:rPr>
                        <a:t>Weightage</a:t>
                      </a:r>
                      <a:endParaRPr lang="en-US" sz="18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a:effectLst/>
                        </a:rPr>
                        <a:t>Punjab</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err="1" smtClean="0">
                          <a:effectLst/>
                        </a:rPr>
                        <a:t>Sindh</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a:effectLst/>
                        </a:rPr>
                        <a:t>KPK</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smtClean="0">
                          <a:effectLst/>
                        </a:rPr>
                        <a:t>Balochistan</a:t>
                      </a:r>
                      <a:endParaRPr lang="en-US" sz="2000" b="1" dirty="0">
                        <a:effectLst/>
                        <a:latin typeface="Calibri"/>
                        <a:ea typeface="Times New Roman"/>
                        <a:cs typeface="Arial"/>
                      </a:endParaRPr>
                    </a:p>
                  </a:txBody>
                  <a:tcPr marL="68580" marR="68580" marT="0" marB="0" anchor="ctr"/>
                </a:tc>
              </a:tr>
              <a:tr h="654073">
                <a:tc>
                  <a:txBody>
                    <a:bodyPr/>
                    <a:lstStyle/>
                    <a:p>
                      <a:pPr>
                        <a:lnSpc>
                          <a:spcPct val="150000"/>
                        </a:lnSpc>
                        <a:spcAft>
                          <a:spcPts val="0"/>
                        </a:spcAft>
                      </a:pPr>
                      <a:r>
                        <a:rPr lang="en-US" sz="1800" dirty="0">
                          <a:effectLst/>
                        </a:rPr>
                        <a:t>Population </a:t>
                      </a:r>
                      <a:r>
                        <a:rPr lang="en-US" sz="2000" dirty="0">
                          <a:effectLst/>
                        </a:rPr>
                        <a:t>Share</a:t>
                      </a:r>
                      <a:endParaRPr lang="en-US" sz="18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82.0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57.36</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23.71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13.82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5.11</a:t>
                      </a:r>
                      <a:endParaRPr lang="en-US" sz="2000">
                        <a:effectLst/>
                        <a:latin typeface="Calibri"/>
                        <a:ea typeface="Times New Roman"/>
                        <a:cs typeface="Arial"/>
                      </a:endParaRPr>
                    </a:p>
                  </a:txBody>
                  <a:tcPr marL="68580" marR="68580" marT="0" marB="0" anchor="ctr"/>
                </a:tc>
              </a:tr>
              <a:tr h="666898">
                <a:tc>
                  <a:txBody>
                    <a:bodyPr/>
                    <a:lstStyle/>
                    <a:p>
                      <a:pPr>
                        <a:lnSpc>
                          <a:spcPct val="150000"/>
                        </a:lnSpc>
                        <a:spcAft>
                          <a:spcPts val="0"/>
                        </a:spcAft>
                      </a:pPr>
                      <a:r>
                        <a:rPr lang="en-US" sz="2000" dirty="0">
                          <a:effectLst/>
                        </a:rPr>
                        <a:t>Poverty/Backwardness</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10.3</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23.16</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23.41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27.82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25.61</a:t>
                      </a:r>
                      <a:endParaRPr lang="en-US" sz="2000">
                        <a:effectLst/>
                        <a:latin typeface="Calibri"/>
                        <a:ea typeface="Times New Roman"/>
                        <a:cs typeface="Arial"/>
                      </a:endParaRPr>
                    </a:p>
                  </a:txBody>
                  <a:tcPr marL="68580" marR="68580" marT="0" marB="0" anchor="ctr"/>
                </a:tc>
              </a:tr>
              <a:tr h="1372089">
                <a:tc>
                  <a:txBody>
                    <a:bodyPr/>
                    <a:lstStyle/>
                    <a:p>
                      <a:pPr>
                        <a:lnSpc>
                          <a:spcPct val="150000"/>
                        </a:lnSpc>
                        <a:spcAft>
                          <a:spcPts val="0"/>
                        </a:spcAft>
                      </a:pPr>
                      <a:r>
                        <a:rPr lang="en-US" sz="1800" dirty="0">
                          <a:effectLst/>
                        </a:rPr>
                        <a:t>Revenue Generation/Collection</a:t>
                      </a:r>
                      <a:endParaRPr lang="en-US" sz="18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44.0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50.0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a:t>
                      </a:r>
                      <a:endParaRPr lang="en-US" sz="2000">
                        <a:effectLst/>
                        <a:latin typeface="Calibri"/>
                        <a:ea typeface="Times New Roman"/>
                        <a:cs typeface="Arial"/>
                      </a:endParaRPr>
                    </a:p>
                  </a:txBody>
                  <a:tcPr marL="68580" marR="68580" marT="0" marB="0" anchor="ctr"/>
                </a:tc>
              </a:tr>
              <a:tr h="1372089">
                <a:tc>
                  <a:txBody>
                    <a:bodyPr/>
                    <a:lstStyle/>
                    <a:p>
                      <a:pPr>
                        <a:lnSpc>
                          <a:spcPct val="150000"/>
                        </a:lnSpc>
                        <a:spcAft>
                          <a:spcPts val="0"/>
                        </a:spcAft>
                      </a:pPr>
                      <a:r>
                        <a:rPr lang="en-US" sz="2000" dirty="0">
                          <a:effectLst/>
                        </a:rPr>
                        <a:t>Inverse Population </a:t>
                      </a:r>
                      <a:r>
                        <a:rPr lang="en-US" sz="2000" dirty="0" err="1" smtClean="0">
                          <a:effectLst/>
                        </a:rPr>
                        <a:t>Denisty</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2.7</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4.34</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7.21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6.54</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81.92</a:t>
                      </a:r>
                      <a:endParaRPr lang="en-US" sz="2000" dirty="0">
                        <a:effectLst/>
                        <a:latin typeface="Calibri"/>
                        <a:ea typeface="Times New Roman"/>
                        <a:cs typeface="Arial"/>
                      </a:endParaRPr>
                    </a:p>
                  </a:txBody>
                  <a:tcPr marL="68580" marR="68580" marT="0" marB="0" anchor="ctr"/>
                </a:tc>
              </a:tr>
              <a:tr h="654073">
                <a:tc>
                  <a:txBody>
                    <a:bodyPr/>
                    <a:lstStyle/>
                    <a:p>
                      <a:pPr>
                        <a:lnSpc>
                          <a:spcPct val="150000"/>
                        </a:lnSpc>
                        <a:spcAft>
                          <a:spcPts val="0"/>
                        </a:spcAft>
                      </a:pPr>
                      <a:r>
                        <a:rPr lang="en-US" sz="2000" dirty="0">
                          <a:effectLst/>
                        </a:rPr>
                        <a:t>Total Share</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51.74</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24.55</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14.62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9.09</a:t>
                      </a:r>
                      <a:endParaRPr lang="en-US" sz="2000" dirty="0">
                        <a:effectLst/>
                        <a:latin typeface="Calibri"/>
                        <a:ea typeface="Times New Roman"/>
                        <a:cs typeface="Arial"/>
                      </a:endParaRPr>
                    </a:p>
                  </a:txBody>
                  <a:tcPr marL="68580" marR="68580" marT="0" marB="0" anchor="ctr"/>
                </a:tc>
              </a:tr>
            </a:tbl>
          </a:graphicData>
        </a:graphic>
      </p:graphicFrame>
    </p:spTree>
    <p:extLst>
      <p:ext uri="{BB962C8B-B14F-4D97-AF65-F5344CB8AC3E}">
        <p14:creationId xmlns:p14="http://schemas.microsoft.com/office/powerpoint/2010/main" xmlns="" val="427951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8" y="1184856"/>
            <a:ext cx="9573335" cy="5063544"/>
          </a:xfrm>
        </p:spPr>
        <p:txBody>
          <a:bodyPr>
            <a:normAutofit/>
          </a:bodyPr>
          <a:lstStyle/>
          <a:p>
            <a:pPr marL="514350" indent="-514350" algn="just">
              <a:buFont typeface="+mj-lt"/>
              <a:buAutoNum type="arabicPeriod"/>
            </a:pPr>
            <a:r>
              <a:rPr lang="en-US" sz="2800" dirty="0" smtClean="0">
                <a:latin typeface="Times New Roman" pitchFamily="18" charset="0"/>
                <a:cs typeface="Times New Roman" pitchFamily="18" charset="0"/>
              </a:rPr>
              <a:t>Federation sacrificed more than 10 percent of its share to provinces. </a:t>
            </a:r>
          </a:p>
          <a:p>
            <a:pPr marL="514350" indent="-514350" algn="just">
              <a:buFont typeface="+mj-lt"/>
              <a:buAutoNum type="arabicPeriod"/>
            </a:pPr>
            <a:r>
              <a:rPr lang="en-US" sz="2800" dirty="0" smtClean="0">
                <a:latin typeface="Times New Roman" pitchFamily="18" charset="0"/>
                <a:cs typeface="Times New Roman" pitchFamily="18" charset="0"/>
              </a:rPr>
              <a:t>The provincial share of the divisible pool would increase from 47.5 percent to 56 percent in the first year of NFC award FY 2010-10 and 57.5 percent in the remaining years of the award. </a:t>
            </a:r>
          </a:p>
          <a:p>
            <a:pPr marL="514350" indent="-514350" algn="just">
              <a:buFont typeface="+mj-lt"/>
              <a:buAutoNum type="arabicPeriod"/>
            </a:pPr>
            <a:r>
              <a:rPr lang="en-US" sz="2800" dirty="0" smtClean="0">
                <a:latin typeface="Times New Roman" pitchFamily="18" charset="0"/>
                <a:cs typeface="Times New Roman" pitchFamily="18" charset="0"/>
              </a:rPr>
              <a:t>In order to recognize the role of KPK as a front line province in war against terror the province has been given 1 percent of divisible pool.</a:t>
            </a:r>
          </a:p>
          <a:p>
            <a:pPr marL="514350" indent="-514350" algn="just">
              <a:buFont typeface="+mj-lt"/>
              <a:buAutoNum type="arabicPeriod"/>
            </a:pPr>
            <a:r>
              <a:rPr lang="en-US" sz="2800" dirty="0" smtClean="0">
                <a:latin typeface="Times New Roman" pitchFamily="18" charset="0"/>
                <a:cs typeface="Times New Roman" pitchFamily="18" charset="0"/>
              </a:rPr>
              <a:t>There is no similar formula adopted by provinces for PFC awards. Therefore, there is no fix formula or indicators.</a:t>
            </a:r>
          </a:p>
          <a:p>
            <a:pPr algn="just"/>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760000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a:latin typeface="Times New Roman" pitchFamily="18" charset="0"/>
                <a:cs typeface="Times New Roman" pitchFamily="18" charset="0"/>
              </a:rPr>
              <a:t>7</a:t>
            </a:r>
            <a:r>
              <a:rPr lang="en-US" sz="4400" baseline="30000" dirty="0">
                <a:latin typeface="Times New Roman" pitchFamily="18" charset="0"/>
                <a:cs typeface="Times New Roman" pitchFamily="18" charset="0"/>
              </a:rPr>
              <a:t>th</a:t>
            </a:r>
            <a:r>
              <a:rPr lang="en-US" sz="4400" dirty="0">
                <a:latin typeface="Times New Roman" pitchFamily="18" charset="0"/>
                <a:cs typeface="Times New Roman" pitchFamily="18" charset="0"/>
              </a:rPr>
              <a:t> </a:t>
            </a:r>
            <a:r>
              <a:rPr lang="en-US" sz="4400" dirty="0" smtClean="0">
                <a:latin typeface="Times New Roman" pitchFamily="18" charset="0"/>
                <a:cs typeface="Times New Roman" pitchFamily="18" charset="0"/>
              </a:rPr>
              <a:t> NFC </a:t>
            </a:r>
            <a:r>
              <a:rPr lang="en-US" sz="4400" dirty="0">
                <a:latin typeface="Times New Roman" pitchFamily="18" charset="0"/>
                <a:cs typeface="Times New Roman" pitchFamily="18" charset="0"/>
              </a:rPr>
              <a:t>Award</a:t>
            </a:r>
            <a:endParaRPr lang="en-US" dirty="0"/>
          </a:p>
        </p:txBody>
      </p:sp>
      <p:sp>
        <p:nvSpPr>
          <p:cNvPr id="3" name="Content Placeholder 2"/>
          <p:cNvSpPr>
            <a:spLocks noGrp="1"/>
          </p:cNvSpPr>
          <p:nvPr>
            <p:ph idx="1"/>
          </p:nvPr>
        </p:nvSpPr>
        <p:spPr>
          <a:xfrm>
            <a:off x="1502557" y="1756704"/>
            <a:ext cx="8946541" cy="4195481"/>
          </a:xfrm>
        </p:spPr>
        <p:txBody>
          <a:bodyPr>
            <a:normAutofit/>
          </a:bodyPr>
          <a:lstStyle/>
          <a:p>
            <a:pPr marL="457200" indent="-457200">
              <a:buFont typeface="+mj-lt"/>
              <a:buAutoNum type="arabicPeriod"/>
            </a:pPr>
            <a:r>
              <a:rPr lang="en-US" sz="4400" dirty="0" smtClean="0">
                <a:latin typeface="Times New Roman" pitchFamily="18" charset="0"/>
                <a:cs typeface="Times New Roman" pitchFamily="18" charset="0"/>
              </a:rPr>
              <a:t>ANALYSIS</a:t>
            </a:r>
          </a:p>
          <a:p>
            <a:pPr marL="457200" indent="-457200">
              <a:buFont typeface="+mj-lt"/>
              <a:buAutoNum type="arabicPeriod"/>
            </a:pPr>
            <a:r>
              <a:rPr lang="en-US" sz="4400" dirty="0" smtClean="0">
                <a:latin typeface="Times New Roman" pitchFamily="18" charset="0"/>
                <a:cs typeface="Times New Roman" pitchFamily="18" charset="0"/>
              </a:rPr>
              <a:t>MERITS </a:t>
            </a:r>
          </a:p>
          <a:p>
            <a:pPr marL="457200" indent="-457200">
              <a:buFont typeface="+mj-lt"/>
              <a:buAutoNum type="arabicPeriod"/>
            </a:pPr>
            <a:r>
              <a:rPr lang="en-US" sz="4400" dirty="0" smtClean="0">
                <a:latin typeface="Times New Roman" pitchFamily="18" charset="0"/>
                <a:cs typeface="Times New Roman" pitchFamily="18" charset="0"/>
              </a:rPr>
              <a:t>DEMERITS</a:t>
            </a:r>
            <a:endParaRPr lang="en-US" sz="4400" dirty="0"/>
          </a:p>
        </p:txBody>
      </p:sp>
    </p:spTree>
    <p:extLst>
      <p:ext uri="{BB962C8B-B14F-4D97-AF65-F5344CB8AC3E}">
        <p14:creationId xmlns:p14="http://schemas.microsoft.com/office/powerpoint/2010/main" xmlns="" val="3156512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0009817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7176" y="2848189"/>
            <a:ext cx="9404723" cy="1400530"/>
          </a:xfrm>
        </p:spPr>
        <p:txBody>
          <a:bodyPr/>
          <a:lstStyle/>
          <a:p>
            <a:pPr algn="ctr"/>
            <a:r>
              <a:rPr lang="en-US" sz="4000" b="1" dirty="0">
                <a:latin typeface="Times New Roman" pitchFamily="18" charset="0"/>
                <a:cs typeface="Times New Roman" pitchFamily="18" charset="0"/>
              </a:rPr>
              <a:t>JUDICIAL ACTIVISM</a:t>
            </a:r>
            <a:endParaRPr lang="en-US" dirty="0"/>
          </a:p>
        </p:txBody>
      </p:sp>
    </p:spTree>
    <p:extLst>
      <p:ext uri="{BB962C8B-B14F-4D97-AF65-F5344CB8AC3E}">
        <p14:creationId xmlns:p14="http://schemas.microsoft.com/office/powerpoint/2010/main" xmlns="" val="3537514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155" y="399246"/>
            <a:ext cx="9800821" cy="6143222"/>
          </a:xfrm>
        </p:spPr>
        <p:txBody>
          <a:bodyPr>
            <a:normAutofit/>
          </a:bodyPr>
          <a:lstStyle/>
          <a:p>
            <a:pPr marL="0" lvl="8" indent="0" algn="ctr">
              <a:buNone/>
            </a:pPr>
            <a:r>
              <a:rPr lang="en-US" sz="4000" b="1" dirty="0">
                <a:latin typeface="Times New Roman" pitchFamily="18" charset="0"/>
                <a:cs typeface="Times New Roman" pitchFamily="18" charset="0"/>
              </a:rPr>
              <a:t>JUDICIAL ACTIVISM</a:t>
            </a:r>
          </a:p>
          <a:p>
            <a:pPr marL="342900" lvl="8" indent="-342900" algn="just">
              <a:buFont typeface="+mj-lt"/>
              <a:buAutoNum type="arabicPeriod"/>
            </a:pPr>
            <a:r>
              <a:rPr lang="en-US" sz="2800" b="1" dirty="0">
                <a:latin typeface="Times New Roman" pitchFamily="18" charset="0"/>
                <a:cs typeface="Times New Roman" pitchFamily="18" charset="0"/>
              </a:rPr>
              <a:t>Definition</a:t>
            </a:r>
          </a:p>
          <a:p>
            <a:pPr marL="342900" lvl="8" indent="-342900" algn="just">
              <a:buFont typeface="+mj-lt"/>
              <a:buAutoNum type="arabicPeriod"/>
            </a:pPr>
            <a:r>
              <a:rPr lang="en-US" sz="2800" b="1" dirty="0">
                <a:latin typeface="Times New Roman" pitchFamily="18" charset="0"/>
                <a:cs typeface="Times New Roman" pitchFamily="18" charset="0"/>
              </a:rPr>
              <a:t>Judicial restrain ...Vs... Judicial activism </a:t>
            </a:r>
          </a:p>
          <a:p>
            <a:pPr marL="342900" lvl="8" indent="-342900" algn="just">
              <a:buFont typeface="+mj-lt"/>
              <a:buAutoNum type="arabicPeriod"/>
            </a:pPr>
            <a:r>
              <a:rPr lang="en-US" sz="2800" b="1" dirty="0">
                <a:latin typeface="Times New Roman" pitchFamily="18" charset="0"/>
                <a:cs typeface="Times New Roman" pitchFamily="18" charset="0"/>
              </a:rPr>
              <a:t> Origin of judicial activism</a:t>
            </a:r>
          </a:p>
          <a:p>
            <a:pPr marL="342900" lvl="8" indent="-342900" algn="just">
              <a:buFont typeface="+mj-lt"/>
              <a:buAutoNum type="arabicPeriod"/>
            </a:pPr>
            <a:r>
              <a:rPr lang="en-US" sz="2800" b="1" dirty="0">
                <a:latin typeface="Times New Roman" pitchFamily="18" charset="0"/>
                <a:cs typeface="Times New Roman" pitchFamily="18" charset="0"/>
              </a:rPr>
              <a:t>Judicial activism in Pakistan under </a:t>
            </a:r>
            <a:r>
              <a:rPr lang="en-US" sz="2800" b="1" dirty="0" err="1">
                <a:latin typeface="Times New Roman" pitchFamily="18" charset="0"/>
                <a:cs typeface="Times New Roman" pitchFamily="18" charset="0"/>
              </a:rPr>
              <a:t>suo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moto</a:t>
            </a:r>
            <a:endParaRPr lang="en-US" sz="2800" b="1" dirty="0">
              <a:latin typeface="Times New Roman" pitchFamily="18" charset="0"/>
              <a:cs typeface="Times New Roman" pitchFamily="18" charset="0"/>
            </a:endParaRPr>
          </a:p>
          <a:p>
            <a:pPr marL="342900" lvl="8" indent="-342900" algn="just">
              <a:buFont typeface="+mj-lt"/>
              <a:buAutoNum type="arabicPeriod"/>
            </a:pPr>
            <a:r>
              <a:rPr lang="en-US" sz="2800" b="1" dirty="0">
                <a:latin typeface="Times New Roman" pitchFamily="18" charset="0"/>
                <a:cs typeface="Times New Roman" pitchFamily="18" charset="0"/>
              </a:rPr>
              <a:t>Important articles </a:t>
            </a:r>
          </a:p>
          <a:p>
            <a:pPr marL="342900" lvl="8" indent="-342900" algn="just">
              <a:buFont typeface="+mj-lt"/>
              <a:buAutoNum type="arabicPeriod"/>
            </a:pPr>
            <a:r>
              <a:rPr lang="en-US" sz="2800" b="1" dirty="0">
                <a:latin typeface="Times New Roman" pitchFamily="18" charset="0"/>
                <a:cs typeface="Times New Roman" pitchFamily="18" charset="0"/>
              </a:rPr>
              <a:t>Constitutionality of judicial activism and its impact on democratic process in Pakistan</a:t>
            </a:r>
          </a:p>
          <a:p>
            <a:pPr marL="342900" lvl="8" indent="-342900" algn="just">
              <a:buFont typeface="+mj-lt"/>
              <a:buAutoNum type="arabicPeriod"/>
            </a:pPr>
            <a:r>
              <a:rPr lang="en-US" sz="2800" b="1" dirty="0">
                <a:latin typeface="Times New Roman" pitchFamily="18" charset="0"/>
                <a:cs typeface="Times New Roman" pitchFamily="18" charset="0"/>
              </a:rPr>
              <a:t>Analysis</a:t>
            </a:r>
          </a:p>
          <a:p>
            <a:pPr marL="342900" lvl="8" indent="-342900" algn="just">
              <a:buFont typeface="+mj-lt"/>
              <a:buAutoNum type="arabicPeriod"/>
            </a:pPr>
            <a:r>
              <a:rPr lang="en-US" sz="2800" b="1" dirty="0">
                <a:latin typeface="Times New Roman" pitchFamily="18" charset="0"/>
                <a:cs typeface="Times New Roman" pitchFamily="18" charset="0"/>
              </a:rPr>
              <a:t>Merits and demerits</a:t>
            </a:r>
          </a:p>
          <a:p>
            <a:endParaRPr lang="en-US" dirty="0"/>
          </a:p>
        </p:txBody>
      </p:sp>
    </p:spTree>
    <p:extLst>
      <p:ext uri="{BB962C8B-B14F-4D97-AF65-F5344CB8AC3E}">
        <p14:creationId xmlns:p14="http://schemas.microsoft.com/office/powerpoint/2010/main" xmlns="" val="4372774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1103313" y="1442434"/>
            <a:ext cx="8947150" cy="4805966"/>
          </a:xfrm>
        </p:spPr>
        <p:txBody>
          <a:bodyPr/>
          <a:lstStyle/>
          <a:p>
            <a:pPr marL="0" indent="0">
              <a:buNone/>
            </a:pPr>
            <a:r>
              <a:rPr lang="en-US" sz="2800" b="1" dirty="0" smtClean="0">
                <a:latin typeface="Times New Roman" pitchFamily="18" charset="0"/>
                <a:cs typeface="Times New Roman" pitchFamily="18" charset="0"/>
              </a:rPr>
              <a:t>Definition:</a:t>
            </a:r>
            <a:endParaRPr lang="en-US" sz="28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	Black’s law dictionary</a:t>
            </a:r>
          </a:p>
          <a:p>
            <a:pPr marL="0" indent="0">
              <a:buNone/>
            </a:pPr>
            <a:endParaRPr lang="en-US" sz="2400" dirty="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pPr marL="0" indent="0">
              <a:buNone/>
            </a:pPr>
            <a:r>
              <a:rPr lang="en-US" sz="2800" b="1" dirty="0"/>
              <a:t>General Understanding:</a:t>
            </a:r>
            <a:endParaRPr lang="en-US" sz="2800" dirty="0"/>
          </a:p>
          <a:p>
            <a:pPr marL="0" indent="0">
              <a:buNone/>
            </a:pPr>
            <a:r>
              <a:rPr lang="en-US" sz="2400" dirty="0">
                <a:latin typeface="Times New Roman" pitchFamily="18" charset="0"/>
                <a:cs typeface="Times New Roman" pitchFamily="18" charset="0"/>
              </a:rPr>
              <a:t>	Adjudicate on the constitutionality of a law etc., </a:t>
            </a:r>
          </a:p>
          <a:p>
            <a:pPr marL="0" indent="0">
              <a:buNone/>
            </a:pPr>
            <a:r>
              <a:rPr lang="en-US" sz="2400" dirty="0">
                <a:latin typeface="Times New Roman" pitchFamily="18" charset="0"/>
                <a:cs typeface="Times New Roman" pitchFamily="18" charset="0"/>
              </a:rPr>
              <a:t>	Judges led their personal inclinations prevail</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08206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5508" y="2642127"/>
            <a:ext cx="9404723" cy="1400530"/>
          </a:xfrm>
        </p:spPr>
        <p:txBody>
          <a:bodyPr/>
          <a:lstStyle/>
          <a:p>
            <a:r>
              <a:rPr lang="en-US" sz="3200" b="1" dirty="0"/>
              <a:t>JUDICIAL RESTRAIN ...VS... JUDICIAL ACTIVISM </a:t>
            </a:r>
            <a:endParaRPr lang="en-US" sz="3200" dirty="0"/>
          </a:p>
        </p:txBody>
      </p:sp>
    </p:spTree>
    <p:extLst>
      <p:ext uri="{BB962C8B-B14F-4D97-AF65-F5344CB8AC3E}">
        <p14:creationId xmlns:p14="http://schemas.microsoft.com/office/powerpoint/2010/main" xmlns="" val="4221725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670" y="811370"/>
            <a:ext cx="9483183" cy="5437030"/>
          </a:xfrm>
        </p:spPr>
        <p:txBody>
          <a:bodyPr>
            <a:normAutofit/>
          </a:bodyPr>
          <a:lstStyle/>
          <a:p>
            <a:endParaRPr lang="en-US" sz="3200" b="1" dirty="0" smtClean="0">
              <a:latin typeface="Times New Roman" pitchFamily="18" charset="0"/>
              <a:cs typeface="Times New Roman" pitchFamily="18" charset="0"/>
            </a:endParaRPr>
          </a:p>
          <a:p>
            <a:pPr marL="514350" indent="-514350">
              <a:buFont typeface="+mj-lt"/>
              <a:buAutoNum type="arabicPeriod"/>
            </a:pPr>
            <a:r>
              <a:rPr lang="en-US" sz="3200" b="1" dirty="0" smtClean="0">
                <a:latin typeface="Times New Roman" pitchFamily="18" charset="0"/>
                <a:cs typeface="Times New Roman" pitchFamily="18" charset="0"/>
              </a:rPr>
              <a:t>NATIONAL FINANCE COMMISSION (NFC) AWARD</a:t>
            </a:r>
          </a:p>
          <a:p>
            <a:pPr marL="514350" indent="-514350">
              <a:buFont typeface="+mj-lt"/>
              <a:buAutoNum type="arabicPeriod"/>
            </a:pPr>
            <a:r>
              <a:rPr lang="en-US" sz="3200" b="1" dirty="0" smtClean="0">
                <a:latin typeface="Times New Roman" pitchFamily="18" charset="0"/>
                <a:cs typeface="Times New Roman" pitchFamily="18" charset="0"/>
              </a:rPr>
              <a:t>JUDICIAL ACTIVISM</a:t>
            </a:r>
          </a:p>
          <a:p>
            <a:pPr marL="514350" indent="-514350">
              <a:buFont typeface="+mj-lt"/>
              <a:buAutoNum type="arabicPeriod"/>
            </a:pPr>
            <a:r>
              <a:rPr lang="en-US" sz="3200" b="1" dirty="0" smtClean="0">
                <a:latin typeface="Times New Roman" pitchFamily="18" charset="0"/>
                <a:cs typeface="Times New Roman" pitchFamily="18" charset="0"/>
              </a:rPr>
              <a:t>LOCAL GOVERNMENT SYSTEM IN PAKISTAN </a:t>
            </a:r>
          </a:p>
          <a:p>
            <a:pPr marL="342900" lvl="8" indent="-342900"/>
            <a:endParaRPr lang="en-US" sz="4000" b="1"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924717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60363" y="733425"/>
            <a:ext cx="9690100" cy="5514975"/>
          </a:xfrm>
        </p:spPr>
        <p:txBody>
          <a:bodyPr/>
          <a:lstStyle/>
          <a:p>
            <a:pPr marL="0" indent="0" algn="ctr">
              <a:buNone/>
            </a:pPr>
            <a:r>
              <a:rPr lang="en-US" sz="3200" b="1" dirty="0">
                <a:latin typeface="Times New Roman" pitchFamily="18" charset="0"/>
                <a:cs typeface="Times New Roman" pitchFamily="18" charset="0"/>
              </a:rPr>
              <a:t>Origin of Judicial Activism</a:t>
            </a:r>
          </a:p>
          <a:p>
            <a:pPr marL="0" indent="0">
              <a:buNone/>
            </a:pPr>
            <a:endParaRPr lang="en-US" dirty="0">
              <a:latin typeface="Times New Roman" pitchFamily="18" charset="0"/>
              <a:cs typeface="Times New Roman" pitchFamily="18" charset="0"/>
            </a:endParaRPr>
          </a:p>
          <a:p>
            <a:pPr marL="0" indent="0">
              <a:buNone/>
            </a:pPr>
            <a:r>
              <a:rPr lang="en-US" sz="2400" b="1" dirty="0">
                <a:latin typeface="Times New Roman" pitchFamily="18" charset="0"/>
                <a:cs typeface="Times New Roman" pitchFamily="18" charset="0"/>
              </a:rPr>
              <a:t>Marbury ...VS... Madison</a:t>
            </a:r>
          </a:p>
          <a:p>
            <a:pPr marL="457200" indent="-457200">
              <a:buFont typeface="+mj-lt"/>
              <a:buAutoNum type="arabicPeriod"/>
            </a:pPr>
            <a:r>
              <a:rPr lang="en-US" sz="2400" dirty="0" smtClean="0">
                <a:latin typeface="Times New Roman" pitchFamily="18" charset="0"/>
                <a:cs typeface="Times New Roman" pitchFamily="18" charset="0"/>
              </a:rPr>
              <a:t>Principle of judicial review in the United States</a:t>
            </a:r>
          </a:p>
          <a:p>
            <a:pPr marL="457200" indent="-457200">
              <a:buFont typeface="+mj-lt"/>
              <a:buAutoNum type="arabicPeriod"/>
            </a:pPr>
            <a:r>
              <a:rPr lang="en-US" sz="2400" dirty="0" smtClean="0">
                <a:latin typeface="Times New Roman" pitchFamily="18" charset="0"/>
                <a:cs typeface="Times New Roman" pitchFamily="18" charset="0"/>
              </a:rPr>
              <a:t>Courts have the power to strike down laws and statutes in violation to the Constitution</a:t>
            </a:r>
          </a:p>
          <a:p>
            <a:pPr marL="0" indent="0">
              <a:buNone/>
            </a:pPr>
            <a:endParaRPr lang="en-US" sz="2400" dirty="0">
              <a:latin typeface="Times New Roman" pitchFamily="18" charset="0"/>
              <a:cs typeface="Times New Roman" pitchFamily="18" charset="0"/>
            </a:endParaRPr>
          </a:p>
          <a:p>
            <a:pPr marL="0" indent="0">
              <a:buNone/>
            </a:pPr>
            <a:r>
              <a:rPr lang="en-US" sz="2400" b="1" dirty="0">
                <a:latin typeface="Times New Roman" pitchFamily="18" charset="0"/>
                <a:cs typeface="Times New Roman" pitchFamily="18" charset="0"/>
              </a:rPr>
              <a:t>McCullough ...VS... Maryland</a:t>
            </a:r>
          </a:p>
          <a:p>
            <a:pPr marL="457200" indent="-457200">
              <a:buFont typeface="+mj-lt"/>
              <a:buAutoNum type="arabicPeriod"/>
            </a:pPr>
            <a:r>
              <a:rPr lang="en-US" sz="2400" dirty="0" smtClean="0">
                <a:latin typeface="Times New Roman" pitchFamily="18" charset="0"/>
                <a:cs typeface="Times New Roman" pitchFamily="18" charset="0"/>
              </a:rPr>
              <a:t>Defined </a:t>
            </a:r>
            <a:r>
              <a:rPr lang="en-US" sz="2400" dirty="0">
                <a:latin typeface="Times New Roman" pitchFamily="18" charset="0"/>
                <a:cs typeface="Times New Roman" pitchFamily="18" charset="0"/>
              </a:rPr>
              <a:t>the scope of the U.S. Congress's legislative </a:t>
            </a:r>
            <a:r>
              <a:rPr lang="en-US" sz="2400" dirty="0" smtClean="0">
                <a:latin typeface="Times New Roman" pitchFamily="18" charset="0"/>
                <a:cs typeface="Times New Roman" pitchFamily="18" charset="0"/>
              </a:rPr>
              <a:t>power</a:t>
            </a:r>
          </a:p>
          <a:p>
            <a:pPr marL="457200" indent="-457200">
              <a:buFont typeface="+mj-lt"/>
              <a:buAutoNum type="arabicPeriod"/>
            </a:pPr>
            <a:r>
              <a:rPr lang="en-US" sz="2400" dirty="0" smtClean="0">
                <a:latin typeface="Times New Roman" pitchFamily="18" charset="0"/>
                <a:cs typeface="Times New Roman" pitchFamily="18" charset="0"/>
              </a:rPr>
              <a:t>Rejects </a:t>
            </a:r>
            <a:r>
              <a:rPr lang="en-US" sz="2400" dirty="0">
                <a:latin typeface="Times New Roman" pitchFamily="18" charset="0"/>
                <a:cs typeface="Times New Roman" pitchFamily="18" charset="0"/>
              </a:rPr>
              <a:t>Congress's assertion of being </a:t>
            </a:r>
            <a:r>
              <a:rPr lang="en-US" sz="2400" dirty="0" smtClean="0">
                <a:latin typeface="Times New Roman" pitchFamily="18" charset="0"/>
                <a:cs typeface="Times New Roman" pitchFamily="18" charset="0"/>
              </a:rPr>
              <a:t>sovereign</a:t>
            </a:r>
            <a:endParaRPr lang="en-US" sz="1800" dirty="0">
              <a:latin typeface="Times New Roman" pitchFamily="18" charset="0"/>
              <a:cs typeface="Times New Roman" pitchFamily="18" charset="0"/>
            </a:endParaRPr>
          </a:p>
          <a:p>
            <a:pPr marL="0" indent="0">
              <a:buNone/>
            </a:pPr>
            <a:endParaRPr lang="en-US"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62384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276" y="373487"/>
            <a:ext cx="9968248" cy="6104585"/>
          </a:xfrm>
        </p:spPr>
        <p:txBody>
          <a:bodyPr>
            <a:normAutofit lnSpcReduction="10000"/>
          </a:bodyPr>
          <a:lstStyle/>
          <a:p>
            <a:pPr marL="0" indent="0" algn="ctr">
              <a:buNone/>
            </a:pPr>
            <a:r>
              <a:rPr lang="en-US" sz="2800" b="1" dirty="0">
                <a:latin typeface="Times New Roman" pitchFamily="18" charset="0"/>
                <a:cs typeface="Times New Roman" pitchFamily="18" charset="0"/>
              </a:rPr>
              <a:t>Judicial Activism in Pakistan under </a:t>
            </a:r>
            <a:r>
              <a:rPr lang="en-US" sz="2800" b="1" dirty="0" err="1" smtClean="0">
                <a:latin typeface="Times New Roman" pitchFamily="18" charset="0"/>
                <a:cs typeface="Times New Roman" pitchFamily="18" charset="0"/>
              </a:rPr>
              <a:t>suo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moto</a:t>
            </a:r>
            <a:endParaRPr lang="en-US" sz="2800" b="1"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algn="just"/>
            <a:r>
              <a:rPr lang="en-US" sz="2600" dirty="0">
                <a:latin typeface="Times New Roman" pitchFamily="18" charset="0"/>
                <a:cs typeface="Times New Roman" pitchFamily="18" charset="0"/>
              </a:rPr>
              <a:t>SCP can take </a:t>
            </a:r>
            <a:r>
              <a:rPr lang="en-US" sz="2600" dirty="0" err="1">
                <a:latin typeface="Times New Roman" pitchFamily="18" charset="0"/>
                <a:cs typeface="Times New Roman" pitchFamily="18" charset="0"/>
              </a:rPr>
              <a:t>suo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moto</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if </a:t>
            </a:r>
            <a:r>
              <a:rPr lang="en-US" sz="2600" dirty="0">
                <a:latin typeface="Times New Roman" pitchFamily="18" charset="0"/>
                <a:cs typeface="Times New Roman" pitchFamily="18" charset="0"/>
              </a:rPr>
              <a:t>its finds the violation of fundamental rights</a:t>
            </a:r>
          </a:p>
          <a:p>
            <a:pPr algn="just"/>
            <a:r>
              <a:rPr lang="en-US" sz="2600" dirty="0">
                <a:latin typeface="Times New Roman" pitchFamily="18" charset="0"/>
                <a:cs typeface="Times New Roman" pitchFamily="18" charset="0"/>
              </a:rPr>
              <a:t>C</a:t>
            </a:r>
            <a:r>
              <a:rPr lang="en-US" sz="2600" dirty="0" smtClean="0">
                <a:latin typeface="Times New Roman" pitchFamily="18" charset="0"/>
                <a:cs typeface="Times New Roman" pitchFamily="18" charset="0"/>
              </a:rPr>
              <a:t>heck </a:t>
            </a:r>
            <a:r>
              <a:rPr lang="en-US" sz="2600" dirty="0">
                <a:latin typeface="Times New Roman" pitchFamily="18" charset="0"/>
                <a:cs typeface="Times New Roman" pitchFamily="18" charset="0"/>
              </a:rPr>
              <a:t>the arbitrariness various states/ </a:t>
            </a:r>
            <a:r>
              <a:rPr lang="en-US" sz="2600" dirty="0" err="1">
                <a:latin typeface="Times New Roman" pitchFamily="18" charset="0"/>
                <a:cs typeface="Times New Roman" pitchFamily="18" charset="0"/>
              </a:rPr>
              <a:t>Govt</a:t>
            </a:r>
            <a:r>
              <a:rPr lang="en-US" sz="2600" dirty="0">
                <a:latin typeface="Times New Roman" pitchFamily="18" charset="0"/>
                <a:cs typeface="Times New Roman" pitchFamily="18" charset="0"/>
              </a:rPr>
              <a:t> actions and policies</a:t>
            </a:r>
          </a:p>
          <a:p>
            <a:pPr algn="just"/>
            <a:r>
              <a:rPr lang="en-US" sz="2600" dirty="0">
                <a:latin typeface="Times New Roman" pitchFamily="18" charset="0"/>
                <a:cs typeface="Times New Roman" pitchFamily="18" charset="0"/>
              </a:rPr>
              <a:t>After the restoration of judges in Musharraf era judicial activism was at its highest peak </a:t>
            </a:r>
          </a:p>
          <a:p>
            <a:pPr algn="just"/>
            <a:r>
              <a:rPr lang="en-US" sz="2600" dirty="0">
                <a:latin typeface="Times New Roman" pitchFamily="18" charset="0"/>
                <a:cs typeface="Times New Roman" pitchFamily="18" charset="0"/>
              </a:rPr>
              <a:t>For example:</a:t>
            </a:r>
          </a:p>
          <a:p>
            <a:pPr marL="514350" indent="-514350" algn="just">
              <a:buFont typeface="+mj-lt"/>
              <a:buAutoNum type="romanLcPeriod"/>
            </a:pPr>
            <a:r>
              <a:rPr lang="en-US" sz="2400" dirty="0">
                <a:latin typeface="Times New Roman" pitchFamily="18" charset="0"/>
                <a:cs typeface="Times New Roman" pitchFamily="18" charset="0"/>
              </a:rPr>
              <a:t>privatization of Pakistan steel mill case</a:t>
            </a:r>
          </a:p>
          <a:p>
            <a:pPr marL="514350" indent="-514350" algn="just">
              <a:buFont typeface="+mj-lt"/>
              <a:buAutoNum type="romanLcPeriod"/>
            </a:pPr>
            <a:r>
              <a:rPr lang="en-US" sz="2400" dirty="0">
                <a:latin typeface="Times New Roman" pitchFamily="18" charset="0"/>
                <a:cs typeface="Times New Roman" pitchFamily="18" charset="0"/>
              </a:rPr>
              <a:t>rental power plant (RPP) </a:t>
            </a:r>
          </a:p>
          <a:p>
            <a:pPr marL="514350" indent="-514350" algn="just">
              <a:buFont typeface="+mj-lt"/>
              <a:buAutoNum type="romanLcPeriod"/>
            </a:pPr>
            <a:r>
              <a:rPr lang="en-US" sz="2400" dirty="0">
                <a:latin typeface="Times New Roman" pitchFamily="18" charset="0"/>
                <a:cs typeface="Times New Roman" pitchFamily="18" charset="0"/>
              </a:rPr>
              <a:t>Margalla housing society scheme</a:t>
            </a:r>
          </a:p>
          <a:p>
            <a:pPr marL="514350" indent="-514350" algn="just">
              <a:buFont typeface="+mj-lt"/>
              <a:buAutoNum type="romanLcPeriod"/>
            </a:pPr>
            <a:r>
              <a:rPr lang="en-US" sz="2400" dirty="0">
                <a:latin typeface="Times New Roman" pitchFamily="18" charset="0"/>
                <a:cs typeface="Times New Roman" pitchFamily="18" charset="0"/>
              </a:rPr>
              <a:t>Import of poultry feed</a:t>
            </a:r>
          </a:p>
          <a:p>
            <a:pPr marL="514350" indent="-514350" algn="just">
              <a:buFont typeface="+mj-lt"/>
              <a:buAutoNum type="romanLcPeriod"/>
            </a:pPr>
            <a:r>
              <a:rPr lang="en-US" sz="2400" dirty="0">
                <a:latin typeface="Times New Roman" pitchFamily="18" charset="0"/>
                <a:cs typeface="Times New Roman" pitchFamily="18" charset="0"/>
              </a:rPr>
              <a:t>Hajj scam case </a:t>
            </a:r>
            <a:endParaRPr lang="en-US" sz="2400" dirty="0" smtClean="0">
              <a:latin typeface="Times New Roman" pitchFamily="18" charset="0"/>
              <a:cs typeface="Times New Roman" pitchFamily="18" charset="0"/>
            </a:endParaRPr>
          </a:p>
          <a:p>
            <a:pPr marL="514350" lvl="0" indent="-514350" algn="just">
              <a:buFont typeface="+mj-lt"/>
              <a:buAutoNum type="romanLcPeriod"/>
            </a:pPr>
            <a:r>
              <a:rPr lang="en-US" sz="2400" dirty="0" err="1" smtClean="0">
                <a:latin typeface="Times New Roman" pitchFamily="18" charset="0"/>
                <a:cs typeface="Times New Roman" pitchFamily="18" charset="0"/>
              </a:rPr>
              <a:t>Shehla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zia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vs</a:t>
            </a:r>
            <a:r>
              <a:rPr lang="en-US" sz="2400" dirty="0" smtClean="0">
                <a:latin typeface="Times New Roman" pitchFamily="18" charset="0"/>
                <a:cs typeface="Times New Roman" pitchFamily="18" charset="0"/>
              </a:rPr>
              <a:t> WAPDA</a:t>
            </a:r>
          </a:p>
          <a:p>
            <a:pPr marL="514350" indent="-514350" algn="just">
              <a:buFont typeface="+mj-lt"/>
              <a:buAutoNum type="romanLcPeriod"/>
            </a:pPr>
            <a:endParaRPr lang="en-US" sz="2400"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1659828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081826"/>
            <a:ext cx="8946541" cy="5166574"/>
          </a:xfrm>
        </p:spPr>
        <p:txBody>
          <a:bodyPr>
            <a:noAutofit/>
          </a:bodyPr>
          <a:lstStyle/>
          <a:p>
            <a:pPr marL="0" lvl="0" indent="0" algn="ctr">
              <a:buNone/>
            </a:pPr>
            <a:r>
              <a:rPr lang="en-US" sz="3200" b="1" dirty="0" smtClean="0">
                <a:latin typeface="Times New Roman" pitchFamily="18" charset="0"/>
                <a:cs typeface="Times New Roman" pitchFamily="18" charset="0"/>
              </a:rPr>
              <a:t>Important Provisions of the Constitution, 1973</a:t>
            </a:r>
          </a:p>
          <a:p>
            <a:pPr marL="0" lvl="0" indent="0" algn="ctr">
              <a:buNone/>
            </a:pPr>
            <a:endParaRPr lang="en-US" sz="3200" b="1" dirty="0" smtClean="0">
              <a:latin typeface="Times New Roman" pitchFamily="18" charset="0"/>
              <a:cs typeface="Times New Roman" pitchFamily="18" charset="0"/>
            </a:endParaRPr>
          </a:p>
          <a:p>
            <a:pPr lvl="1" algn="just">
              <a:lnSpc>
                <a:spcPct val="115000"/>
              </a:lnSpc>
              <a:buFont typeface="Wingdings" panose="05000000000000000000" pitchFamily="2" charset="2"/>
              <a:buChar char="Ø"/>
            </a:pPr>
            <a:r>
              <a:rPr lang="en-US" sz="2800" dirty="0" smtClean="0">
                <a:latin typeface="Times New Roman" panose="02020603050405020304" pitchFamily="18" charset="0"/>
                <a:ea typeface="Times New Roman" panose="02020603050405020304" pitchFamily="18" charset="0"/>
                <a:cs typeface="Arial" panose="020B0604020202020204" pitchFamily="34" charset="0"/>
              </a:rPr>
              <a:t>Establishment </a:t>
            </a:r>
            <a:r>
              <a:rPr lang="en-US" sz="2800" dirty="0" smtClean="0">
                <a:latin typeface="Times New Roman" panose="02020603050405020304" pitchFamily="18" charset="0"/>
                <a:ea typeface="Times New Roman" panose="02020603050405020304" pitchFamily="18" charset="0"/>
                <a:cs typeface="Arial" panose="020B0604020202020204" pitchFamily="34" charset="0"/>
              </a:rPr>
              <a:t>of </a:t>
            </a:r>
            <a:r>
              <a:rPr lang="en-US" sz="2800" dirty="0" smtClean="0">
                <a:latin typeface="Times New Roman" panose="02020603050405020304" pitchFamily="18" charset="0"/>
                <a:ea typeface="Times New Roman" panose="02020603050405020304" pitchFamily="18" charset="0"/>
                <a:cs typeface="Arial" panose="020B0604020202020204" pitchFamily="34" charset="0"/>
              </a:rPr>
              <a:t>courts </a:t>
            </a:r>
          </a:p>
          <a:p>
            <a:pPr lvl="1" algn="just">
              <a:lnSpc>
                <a:spcPct val="115000"/>
              </a:lnSpc>
              <a:buFont typeface="Wingdings" panose="05000000000000000000" pitchFamily="2" charset="2"/>
              <a:buChar char="Ø"/>
            </a:pPr>
            <a:r>
              <a:rPr lang="en-US" sz="2800" dirty="0" smtClean="0">
                <a:latin typeface="Times New Roman" panose="02020603050405020304" pitchFamily="18" charset="0"/>
                <a:ea typeface="Times New Roman" panose="02020603050405020304" pitchFamily="18" charset="0"/>
                <a:cs typeface="Arial" panose="020B0604020202020204" pitchFamily="34" charset="0"/>
              </a:rPr>
              <a:t>Original jurisdiction</a:t>
            </a:r>
            <a:endParaRPr lang="en-US" sz="2800" dirty="0" smtClean="0">
              <a:latin typeface="Calibri" panose="020F0502020204030204" pitchFamily="34" charset="0"/>
              <a:ea typeface="Times New Roman" panose="02020603050405020304" pitchFamily="18" charset="0"/>
              <a:cs typeface="Arial" panose="020B0604020202020204" pitchFamily="34" charset="0"/>
            </a:endParaRPr>
          </a:p>
          <a:p>
            <a:pPr lvl="1" algn="just">
              <a:lnSpc>
                <a:spcPct val="115000"/>
              </a:lnSpc>
              <a:buFont typeface="Wingdings" panose="05000000000000000000" pitchFamily="2" charset="2"/>
              <a:buChar char="Ø"/>
            </a:pPr>
            <a:r>
              <a:rPr lang="en-US" sz="2800" dirty="0" smtClean="0">
                <a:latin typeface="Times New Roman" panose="02020603050405020304" pitchFamily="18" charset="0"/>
                <a:ea typeface="Times New Roman" panose="02020603050405020304" pitchFamily="18" charset="0"/>
                <a:cs typeface="Arial" panose="020B0604020202020204" pitchFamily="34" charset="0"/>
              </a:rPr>
              <a:t>Appellate jurisdiction</a:t>
            </a:r>
          </a:p>
          <a:p>
            <a:pPr lvl="1" algn="just">
              <a:lnSpc>
                <a:spcPct val="115000"/>
              </a:lnSpc>
              <a:buFont typeface="Wingdings" panose="05000000000000000000" pitchFamily="2" charset="2"/>
              <a:buChar char="Ø"/>
            </a:pPr>
            <a:r>
              <a:rPr lang="en-US" sz="2800" dirty="0" smtClean="0">
                <a:latin typeface="Times New Roman" panose="02020603050405020304" pitchFamily="18" charset="0"/>
                <a:ea typeface="Times New Roman" panose="02020603050405020304" pitchFamily="18" charset="0"/>
                <a:cs typeface="Arial" panose="020B0604020202020204" pitchFamily="34" charset="0"/>
              </a:rPr>
              <a:t>Advisory jurisdiction</a:t>
            </a:r>
          </a:p>
          <a:p>
            <a:pPr lvl="1" algn="just">
              <a:lnSpc>
                <a:spcPct val="115000"/>
              </a:lnSpc>
              <a:buFont typeface="Wingdings" panose="05000000000000000000" pitchFamily="2" charset="2"/>
              <a:buChar char="Ø"/>
            </a:pPr>
            <a:r>
              <a:rPr lang="en-US" sz="2800" dirty="0" smtClean="0">
                <a:latin typeface="Times New Roman" panose="02020603050405020304" pitchFamily="18" charset="0"/>
                <a:ea typeface="Times New Roman" panose="02020603050405020304" pitchFamily="18" charset="0"/>
                <a:cs typeface="Arial" panose="020B0604020202020204" pitchFamily="34" charset="0"/>
              </a:rPr>
              <a:t>Contempt of Court</a:t>
            </a:r>
            <a:endParaRPr lang="en-US" sz="2800" dirty="0" smtClean="0">
              <a:latin typeface="Calibri" panose="020F0502020204030204" pitchFamily="34" charset="0"/>
              <a:ea typeface="Times New Roman" panose="02020603050405020304" pitchFamily="18" charset="0"/>
              <a:cs typeface="Arial" panose="020B0604020202020204" pitchFamily="34" charset="0"/>
            </a:endParaRPr>
          </a:p>
          <a:p>
            <a:endParaRPr lang="en-US" sz="2800" dirty="0" smtClean="0"/>
          </a:p>
          <a:p>
            <a:endParaRPr lang="en-US" sz="2800" dirty="0" smtClean="0"/>
          </a:p>
          <a:p>
            <a:pPr marL="0" lvl="0" indent="0" algn="ctr">
              <a:buNone/>
            </a:pPr>
            <a:endParaRPr lang="en-US" sz="3200" b="1" dirty="0">
              <a:latin typeface="Times New Roman" pitchFamily="18" charset="0"/>
              <a:cs typeface="Times New Roman" pitchFamily="18" charset="0"/>
            </a:endParaRPr>
          </a:p>
          <a:p>
            <a:pPr marL="0" lvl="0" indent="0" algn="ctr">
              <a:buNone/>
            </a:pPr>
            <a:endParaRPr lang="en-US" sz="2800" b="1" dirty="0"/>
          </a:p>
        </p:txBody>
      </p:sp>
    </p:spTree>
    <p:extLst>
      <p:ext uri="{BB962C8B-B14F-4D97-AF65-F5344CB8AC3E}">
        <p14:creationId xmlns:p14="http://schemas.microsoft.com/office/powerpoint/2010/main" xmlns="" val="18011514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itchFamily="18" charset="0"/>
                <a:cs typeface="Times New Roman" pitchFamily="18" charset="0"/>
              </a:rPr>
              <a:t>Constitutionality of Judicial Activism and its impact on Democratic process in Pakistan</a:t>
            </a:r>
            <a:br>
              <a:rPr lang="en-US" sz="3600" b="1" dirty="0">
                <a:latin typeface="Times New Roman" pitchFamily="18" charset="0"/>
                <a:cs typeface="Times New Roman" pitchFamily="18" charset="0"/>
              </a:rPr>
            </a:br>
            <a:endParaRPr lang="en-US" sz="3600" dirty="0"/>
          </a:p>
        </p:txBody>
      </p:sp>
      <p:sp>
        <p:nvSpPr>
          <p:cNvPr id="3" name="Content Placeholder 2"/>
          <p:cNvSpPr>
            <a:spLocks noGrp="1"/>
          </p:cNvSpPr>
          <p:nvPr>
            <p:ph idx="1"/>
          </p:nvPr>
        </p:nvSpPr>
        <p:spPr/>
        <p:txBody>
          <a:bodyPr/>
          <a:lstStyle/>
          <a:p>
            <a:pPr marL="0" indent="0" algn="just">
              <a:lnSpc>
                <a:spcPct val="150000"/>
              </a:lnSpc>
              <a:buNone/>
            </a:pPr>
            <a:endParaRPr lang="en-US" dirty="0">
              <a:latin typeface="Times New Roman" pitchFamily="18" charset="0"/>
              <a:cs typeface="Times New Roman" pitchFamily="18" charset="0"/>
            </a:endParaRPr>
          </a:p>
          <a:p>
            <a:pPr algn="just">
              <a:lnSpc>
                <a:spcPct val="150000"/>
              </a:lnSpc>
            </a:pPr>
            <a:r>
              <a:rPr lang="en-US" sz="2800" b="1" dirty="0">
                <a:latin typeface="Times New Roman" pitchFamily="18" charset="0"/>
                <a:cs typeface="Times New Roman" pitchFamily="18" charset="0"/>
              </a:rPr>
              <a:t>Two School of thoughts</a:t>
            </a:r>
          </a:p>
          <a:p>
            <a:pPr algn="just">
              <a:lnSpc>
                <a:spcPct val="150000"/>
              </a:lnSpc>
            </a:pPr>
            <a:r>
              <a:rPr lang="en-US" sz="2800" b="1" dirty="0">
                <a:latin typeface="Times New Roman" pitchFamily="18" charset="0"/>
                <a:cs typeface="Times New Roman" pitchFamily="18" charset="0"/>
              </a:rPr>
              <a:t>Judicial </a:t>
            </a:r>
            <a:r>
              <a:rPr lang="en-US" sz="2800" b="1" dirty="0" smtClean="0">
                <a:latin typeface="Times New Roman" pitchFamily="18" charset="0"/>
                <a:cs typeface="Times New Roman" pitchFamily="18" charset="0"/>
              </a:rPr>
              <a:t>Activism and judicial Overreach</a:t>
            </a:r>
            <a:endParaRPr lang="en-US" sz="2800" b="1" dirty="0">
              <a:latin typeface="Times New Roman" pitchFamily="18" charset="0"/>
              <a:cs typeface="Times New Roman" pitchFamily="18" charset="0"/>
            </a:endParaRPr>
          </a:p>
          <a:p>
            <a:pPr algn="just">
              <a:lnSpc>
                <a:spcPct val="150000"/>
              </a:lnSpc>
            </a:pPr>
            <a:r>
              <a:rPr lang="en-US" sz="2800" b="1" dirty="0">
                <a:latin typeface="Times New Roman" pitchFamily="18" charset="0"/>
                <a:cs typeface="Times New Roman" pitchFamily="18" charset="0"/>
              </a:rPr>
              <a:t>Analysis</a:t>
            </a:r>
          </a:p>
          <a:p>
            <a:pPr marL="0" indent="0" algn="just">
              <a:lnSpc>
                <a:spcPct val="150000"/>
              </a:lnSpc>
              <a:buNone/>
            </a:pPr>
            <a:endParaRPr lang="en-US" b="1" dirty="0">
              <a:latin typeface="Times New Roman" pitchFamily="18" charset="0"/>
              <a:cs typeface="Times New Roman" pitchFamily="18" charset="0"/>
            </a:endParaRPr>
          </a:p>
          <a:p>
            <a:pPr marL="0" indent="0" algn="just">
              <a:lnSpc>
                <a:spcPct val="150000"/>
              </a:lnSpc>
              <a:buNone/>
            </a:pP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xmlns="" val="3913036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688" y="2680763"/>
            <a:ext cx="10378205" cy="1400530"/>
          </a:xfrm>
        </p:spPr>
        <p:txBody>
          <a:bodyPr/>
          <a:lstStyle/>
          <a:p>
            <a:pPr marL="0" indent="0"/>
            <a:r>
              <a:rPr lang="en-US" sz="4400" b="1" u="sng" dirty="0">
                <a:latin typeface="Times New Roman" pitchFamily="18" charset="0"/>
                <a:cs typeface="Times New Roman" pitchFamily="18" charset="0"/>
              </a:rPr>
              <a:t>Merits and demerits  of Judicial Activism</a:t>
            </a: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endParaRPr lang="en-US" sz="4400" dirty="0"/>
          </a:p>
        </p:txBody>
      </p:sp>
    </p:spTree>
    <p:extLst>
      <p:ext uri="{BB962C8B-B14F-4D97-AF65-F5344CB8AC3E}">
        <p14:creationId xmlns:p14="http://schemas.microsoft.com/office/powerpoint/2010/main" xmlns="" val="40811045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3992" y="2680764"/>
            <a:ext cx="9404723" cy="1400530"/>
          </a:xfrm>
        </p:spPr>
        <p:txBody>
          <a:bodyPr/>
          <a:lstStyle/>
          <a:p>
            <a:pPr lvl="0" algn="ctr"/>
            <a:r>
              <a:rPr lang="en-US" sz="4400" b="1" u="sng" dirty="0" smtClean="0">
                <a:solidFill>
                  <a:schemeClr val="tx1"/>
                </a:solidFill>
                <a:latin typeface="Times New Roman" pitchFamily="18" charset="0"/>
                <a:cs typeface="Times New Roman" pitchFamily="18" charset="0"/>
              </a:rPr>
              <a:t>LOCAL GOVERNMENT IN PAKISTAN</a:t>
            </a:r>
            <a:endParaRPr lang="en-US" sz="4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366341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103312" y="2562896"/>
            <a:ext cx="8946541" cy="2833352"/>
          </a:xfrm>
        </p:spPr>
        <p:txBody>
          <a:bodyPr>
            <a:normAutofit/>
          </a:bodyPr>
          <a:lstStyle/>
          <a:p>
            <a:pPr marL="0" indent="0" algn="just">
              <a:buNone/>
            </a:pPr>
            <a:r>
              <a:rPr lang="en-US" sz="2800" b="1" dirty="0" smtClean="0">
                <a:latin typeface="Times New Roman" pitchFamily="18" charset="0"/>
                <a:cs typeface="Times New Roman" pitchFamily="18" charset="0"/>
              </a:rPr>
              <a:t>1. MEANING OF LOCAL GOVERNMENT </a:t>
            </a:r>
          </a:p>
          <a:p>
            <a:pPr marL="0" indent="0" algn="just">
              <a:buNone/>
            </a:pPr>
            <a:endParaRPr lang="en-US" sz="2800" b="1" dirty="0">
              <a:latin typeface="Times New Roman" pitchFamily="18" charset="0"/>
              <a:cs typeface="Times New Roman" pitchFamily="18" charset="0"/>
            </a:endParaRPr>
          </a:p>
          <a:p>
            <a:pPr marL="0" indent="0" algn="just">
              <a:buNone/>
            </a:pPr>
            <a:endParaRPr lang="en-US" sz="2800" b="1"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r>
              <a:rPr lang="en-US" sz="2800" b="1" dirty="0" smtClean="0">
                <a:latin typeface="Times New Roman" pitchFamily="18" charset="0"/>
                <a:cs typeface="Times New Roman" pitchFamily="18" charset="0"/>
              </a:rPr>
              <a:t>2. FUNCTIONS OF LOCAL GOVERNMENT</a:t>
            </a:r>
            <a:endParaRPr lang="en-US" sz="2800"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614521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BEEE1716-2A45-24DB-1A02-C6FFFC46065C}"/>
              </a:ext>
            </a:extLst>
          </p:cNvPr>
          <p:cNvSpPr>
            <a:spLocks noGrp="1"/>
          </p:cNvSpPr>
          <p:nvPr>
            <p:ph idx="1"/>
          </p:nvPr>
        </p:nvSpPr>
        <p:spPr>
          <a:xfrm>
            <a:off x="1103313" y="669701"/>
            <a:ext cx="8947150" cy="5578699"/>
          </a:xfrm>
        </p:spPr>
        <p:txBody>
          <a:bodyPr>
            <a:normAutofit/>
          </a:bodyPr>
          <a:lstStyle/>
          <a:p>
            <a:pPr marL="0" indent="0">
              <a:buNone/>
            </a:pPr>
            <a:r>
              <a:rPr lang="en-US" b="1" dirty="0" smtClean="0">
                <a:latin typeface="Times New Roman" pitchFamily="18" charset="0"/>
                <a:cs typeface="Times New Roman" pitchFamily="18" charset="0"/>
              </a:rPr>
              <a:t>CONSTITUTIONAL PROVISIONS OF LOCAL GOVERNMENT SYSTEM</a:t>
            </a:r>
          </a:p>
          <a:p>
            <a:pPr marL="0" indent="0">
              <a:buNone/>
            </a:pPr>
            <a:endParaRPr lang="en-US" b="1"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Promotion </a:t>
            </a:r>
            <a:r>
              <a:rPr lang="en-US" b="1" dirty="0">
                <a:latin typeface="Times New Roman" pitchFamily="18" charset="0"/>
                <a:cs typeface="Times New Roman" pitchFamily="18" charset="0"/>
              </a:rPr>
              <a:t>of local Government institutions</a:t>
            </a:r>
          </a:p>
          <a:p>
            <a:pPr marL="0" indent="0" algn="just">
              <a:buNone/>
            </a:pPr>
            <a:r>
              <a:rPr lang="en-US" dirty="0">
                <a:latin typeface="Times New Roman" pitchFamily="18" charset="0"/>
                <a:cs typeface="Times New Roman" pitchFamily="18" charset="0"/>
              </a:rPr>
              <a:t>The State shall encourage local Government institutions composed of elected representatives of the </a:t>
            </a:r>
            <a:r>
              <a:rPr lang="en-US" dirty="0" smtClean="0">
                <a:latin typeface="Times New Roman" pitchFamily="18" charset="0"/>
                <a:cs typeface="Times New Roman" pitchFamily="18" charset="0"/>
              </a:rPr>
              <a:t>areas concerned </a:t>
            </a:r>
            <a:r>
              <a:rPr lang="en-US" dirty="0">
                <a:latin typeface="Times New Roman" pitchFamily="18" charset="0"/>
                <a:cs typeface="Times New Roman" pitchFamily="18" charset="0"/>
              </a:rPr>
              <a:t>and in such institutions special representation will be given to peasants, workers and women.</a:t>
            </a:r>
          </a:p>
          <a:p>
            <a:pPr marL="0" indent="0" algn="just">
              <a:buNone/>
            </a:pPr>
            <a:endParaRPr lang="en-US" dirty="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Local </a:t>
            </a:r>
            <a:r>
              <a:rPr lang="en-US" b="1" dirty="0">
                <a:latin typeface="Times New Roman" pitchFamily="18" charset="0"/>
                <a:cs typeface="Times New Roman" pitchFamily="18" charset="0"/>
              </a:rPr>
              <a:t>Government</a:t>
            </a:r>
          </a:p>
          <a:p>
            <a:pPr marL="0" indent="0" algn="just">
              <a:buNone/>
            </a:pPr>
            <a:r>
              <a:rPr lang="en-US" dirty="0">
                <a:latin typeface="Times New Roman" pitchFamily="18" charset="0"/>
                <a:cs typeface="Times New Roman" pitchFamily="18" charset="0"/>
              </a:rPr>
              <a:t>1.Each Province shall, by law, establish a local government system and devolve political, administrative and financial responsibility and authority to the elected representatives of the local governments.</a:t>
            </a:r>
          </a:p>
          <a:p>
            <a:pPr marL="0" indent="0" algn="just">
              <a:buNone/>
            </a:pPr>
            <a:r>
              <a:rPr lang="en-US" dirty="0">
                <a:latin typeface="Times New Roman" pitchFamily="18" charset="0"/>
                <a:cs typeface="Times New Roman" pitchFamily="18" charset="0"/>
              </a:rPr>
              <a:t>2. Elections to the local governments shall be held by the Election Commission of Pakistan.</a:t>
            </a:r>
          </a:p>
          <a:p>
            <a:pPr marL="0" lvl="0" indent="0" algn="ctr">
              <a:buNone/>
            </a:pPr>
            <a:endParaRPr lang="en-US"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23335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D7E99B9-8F88-FD38-4141-C27F26D4AEFA}"/>
              </a:ext>
            </a:extLst>
          </p:cNvPr>
          <p:cNvSpPr>
            <a:spLocks noGrp="1"/>
          </p:cNvSpPr>
          <p:nvPr>
            <p:ph idx="1"/>
          </p:nvPr>
        </p:nvSpPr>
        <p:spPr>
          <a:xfrm>
            <a:off x="605307" y="1803043"/>
            <a:ext cx="10586434" cy="3812146"/>
          </a:xfrm>
        </p:spPr>
        <p:txBody>
          <a:bodyPr>
            <a:noAutofit/>
          </a:bodyPr>
          <a:lstStyle/>
          <a:p>
            <a:pPr marL="0" indent="0">
              <a:buNone/>
            </a:pPr>
            <a:r>
              <a:rPr lang="en-US" sz="2400" b="1" dirty="0"/>
              <a:t>Types of local government</a:t>
            </a:r>
            <a:endParaRPr lang="en-US" sz="2400" dirty="0"/>
          </a:p>
          <a:p>
            <a:r>
              <a:rPr lang="en-US" sz="2400" b="1" dirty="0"/>
              <a:t>Local government</a:t>
            </a:r>
            <a:r>
              <a:rPr lang="en-US" sz="2400" dirty="0"/>
              <a:t> (Administration of local areas run by appointed bureaucracy)</a:t>
            </a:r>
          </a:p>
          <a:p>
            <a:pPr marL="0" indent="0">
              <a:buNone/>
            </a:pPr>
            <a:endParaRPr lang="en-US" sz="2400" dirty="0"/>
          </a:p>
          <a:p>
            <a:r>
              <a:rPr lang="en-US" sz="2400" b="1" dirty="0"/>
              <a:t>Local Self </a:t>
            </a:r>
            <a:r>
              <a:rPr lang="en-US" sz="2400" b="1" dirty="0" err="1"/>
              <a:t>Govt</a:t>
            </a:r>
            <a:r>
              <a:rPr lang="en-US" sz="2400" dirty="0"/>
              <a:t> ( Administration of local areas run by its elective representatives)</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416074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idx="1"/>
          </p:nvPr>
        </p:nvSpPr>
        <p:spPr>
          <a:xfrm>
            <a:off x="1103313" y="888642"/>
            <a:ext cx="8947150" cy="5697896"/>
          </a:xfrm>
        </p:spPr>
        <p:txBody>
          <a:bodyPr>
            <a:normAutofit/>
          </a:bodyPr>
          <a:lstStyle/>
          <a:p>
            <a:pPr marL="0" indent="0" algn="ctr">
              <a:buNone/>
            </a:pPr>
            <a:r>
              <a:rPr lang="en-US" sz="2800" b="1" u="sng" dirty="0" smtClean="0"/>
              <a:t>LOCAL GOVERNMENT SYSTEM IN PAKISTAN</a:t>
            </a:r>
          </a:p>
          <a:p>
            <a:pPr marL="0" indent="0">
              <a:buNone/>
            </a:pPr>
            <a:endParaRPr lang="en-US" sz="2800" b="1" u="sng" dirty="0"/>
          </a:p>
          <a:p>
            <a:pPr marL="0" indent="0">
              <a:buNone/>
            </a:pPr>
            <a:endParaRPr lang="en-US" sz="2800" b="1" u="sng" dirty="0" smtClean="0"/>
          </a:p>
          <a:p>
            <a:pPr marL="0" indent="0">
              <a:buNone/>
            </a:pPr>
            <a:r>
              <a:rPr lang="en-US" sz="2800" b="1" u="sng" dirty="0" smtClean="0"/>
              <a:t>Tiers </a:t>
            </a:r>
            <a:r>
              <a:rPr lang="en-US" sz="2800" b="1" u="sng" dirty="0"/>
              <a:t>of Government in Pakistan</a:t>
            </a:r>
            <a:endParaRPr lang="en-US" sz="2800" dirty="0"/>
          </a:p>
          <a:p>
            <a:pPr marL="0" indent="0">
              <a:buNone/>
            </a:pPr>
            <a:r>
              <a:rPr lang="en-US" sz="2800" b="1" dirty="0"/>
              <a:t> </a:t>
            </a:r>
            <a:endParaRPr lang="en-US" sz="2800" dirty="0"/>
          </a:p>
          <a:p>
            <a:pPr lvl="0"/>
            <a:r>
              <a:rPr lang="en-US" sz="2800" dirty="0"/>
              <a:t>Federal Government</a:t>
            </a:r>
          </a:p>
          <a:p>
            <a:pPr lvl="0"/>
            <a:r>
              <a:rPr lang="en-US" sz="2800" dirty="0"/>
              <a:t>Provincial Government </a:t>
            </a:r>
          </a:p>
          <a:p>
            <a:pPr lvl="0"/>
            <a:r>
              <a:rPr lang="en-US" sz="2800" dirty="0"/>
              <a:t>Local Government</a:t>
            </a:r>
          </a:p>
          <a:p>
            <a:pPr marL="0" indent="0">
              <a:buNone/>
            </a:pPr>
            <a:r>
              <a:rPr lang="en-US" sz="2800" dirty="0"/>
              <a:t> </a:t>
            </a:r>
          </a:p>
          <a:p>
            <a:pPr marL="0" indent="0" algn="just">
              <a:lnSpc>
                <a:spcPct val="150000"/>
              </a:lnSpc>
              <a:buNone/>
            </a:pP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173683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74" y="182262"/>
            <a:ext cx="9404723" cy="526076"/>
          </a:xfrm>
        </p:spPr>
        <p:txBody>
          <a:bodyPr/>
          <a:lstStyle/>
          <a:p>
            <a:r>
              <a:rPr lang="en-US" sz="2800" dirty="0" smtClean="0"/>
              <a:t>						</a:t>
            </a:r>
            <a:r>
              <a:rPr lang="en-US" sz="2800" b="1" u="sng" dirty="0" smtClean="0"/>
              <a:t>LECTURE # 4</a:t>
            </a:r>
            <a:endParaRPr lang="en-US" sz="2800" b="1" u="sng" dirty="0"/>
          </a:p>
        </p:txBody>
      </p:sp>
      <p:sp>
        <p:nvSpPr>
          <p:cNvPr id="3" name="Content Placeholder 2"/>
          <p:cNvSpPr>
            <a:spLocks noGrp="1"/>
          </p:cNvSpPr>
          <p:nvPr>
            <p:ph idx="1"/>
          </p:nvPr>
        </p:nvSpPr>
        <p:spPr>
          <a:xfrm>
            <a:off x="128790" y="695459"/>
            <a:ext cx="9878096" cy="5640947"/>
          </a:xfrm>
        </p:spPr>
        <p:txBody>
          <a:bodyPr>
            <a:normAutofit fontScale="70000" lnSpcReduction="20000"/>
          </a:bodyPr>
          <a:lstStyle/>
          <a:p>
            <a:pPr marL="0" lvl="0" indent="0" algn="just">
              <a:buNone/>
            </a:pPr>
            <a:endParaRPr lang="en-US" sz="3200" b="1" u="sng" dirty="0" smtClean="0">
              <a:latin typeface="Times New Roman" pitchFamily="18" charset="0"/>
              <a:cs typeface="Times New Roman" pitchFamily="18" charset="0"/>
            </a:endParaRPr>
          </a:p>
          <a:p>
            <a:pPr marL="0" lvl="0" indent="0" algn="ctr">
              <a:buNone/>
            </a:pPr>
            <a:r>
              <a:rPr lang="en-US" sz="5100" b="1" dirty="0" smtClean="0">
                <a:latin typeface="Times New Roman" pitchFamily="18" charset="0"/>
                <a:cs typeface="Times New Roman" pitchFamily="18" charset="0"/>
              </a:rPr>
              <a:t>National </a:t>
            </a:r>
            <a:r>
              <a:rPr lang="en-US" sz="5100" b="1" dirty="0">
                <a:latin typeface="Times New Roman" pitchFamily="18" charset="0"/>
                <a:cs typeface="Times New Roman" pitchFamily="18" charset="0"/>
              </a:rPr>
              <a:t>Finance Commission (NFC) </a:t>
            </a:r>
            <a:r>
              <a:rPr lang="en-US" sz="5100" b="1" dirty="0" smtClean="0">
                <a:latin typeface="Times New Roman" pitchFamily="18" charset="0"/>
                <a:cs typeface="Times New Roman" pitchFamily="18" charset="0"/>
              </a:rPr>
              <a:t>Award</a:t>
            </a:r>
            <a:r>
              <a:rPr lang="en-US" sz="5600" b="1" dirty="0">
                <a:latin typeface="Times New Roman" pitchFamily="18" charset="0"/>
                <a:cs typeface="Times New Roman" pitchFamily="18" charset="0"/>
              </a:rPr>
              <a:t>					</a:t>
            </a:r>
          </a:p>
          <a:p>
            <a:pPr marL="742950" indent="-742950">
              <a:buFont typeface="+mj-lt"/>
              <a:buAutoNum type="arabicPeriod"/>
            </a:pPr>
            <a:r>
              <a:rPr lang="en-US" sz="3600" dirty="0" smtClean="0">
                <a:latin typeface="Times New Roman" pitchFamily="18" charset="0"/>
                <a:cs typeface="Times New Roman" pitchFamily="18" charset="0"/>
              </a:rPr>
              <a:t>History</a:t>
            </a:r>
          </a:p>
          <a:p>
            <a:pPr marL="742950" indent="-742950">
              <a:buFont typeface="+mj-lt"/>
              <a:buAutoNum type="arabicPeriod"/>
            </a:pPr>
            <a:r>
              <a:rPr lang="en-US" sz="3600" dirty="0" smtClean="0">
                <a:latin typeface="Times New Roman" pitchFamily="18" charset="0"/>
                <a:cs typeface="Times New Roman" pitchFamily="18" charset="0"/>
              </a:rPr>
              <a:t>NFC award background</a:t>
            </a:r>
          </a:p>
          <a:p>
            <a:pPr marL="742950" indent="-742950">
              <a:buFont typeface="+mj-lt"/>
              <a:buAutoNum type="arabicPeriod"/>
            </a:pPr>
            <a:r>
              <a:rPr lang="en-US" sz="3600" dirty="0" smtClean="0">
                <a:latin typeface="Times New Roman" pitchFamily="18" charset="0"/>
                <a:cs typeface="Times New Roman" pitchFamily="18" charset="0"/>
              </a:rPr>
              <a:t>SUMMARY or previous awards </a:t>
            </a:r>
          </a:p>
          <a:p>
            <a:pPr marL="742950" indent="-742950">
              <a:buFont typeface="+mj-lt"/>
              <a:buAutoNum type="arabicPeriod"/>
            </a:pPr>
            <a:r>
              <a:rPr lang="en-US" sz="3600" dirty="0" smtClean="0">
                <a:latin typeface="Times New Roman" pitchFamily="18" charset="0"/>
                <a:cs typeface="Times New Roman" pitchFamily="18" charset="0"/>
              </a:rPr>
              <a:t>The 07</a:t>
            </a:r>
            <a:r>
              <a:rPr lang="en-US" sz="3600" baseline="30000" dirty="0" smtClean="0">
                <a:latin typeface="Times New Roman" pitchFamily="18" charset="0"/>
                <a:cs typeface="Times New Roman" pitchFamily="18" charset="0"/>
              </a:rPr>
              <a:t>th</a:t>
            </a:r>
            <a:r>
              <a:rPr lang="en-US" sz="3600" dirty="0" smtClean="0">
                <a:latin typeface="Times New Roman" pitchFamily="18" charset="0"/>
                <a:cs typeface="Times New Roman" pitchFamily="18" charset="0"/>
              </a:rPr>
              <a:t> NFC award</a:t>
            </a:r>
          </a:p>
          <a:p>
            <a:pPr marL="742950" indent="-742950">
              <a:buFont typeface="+mj-lt"/>
              <a:buAutoNum type="arabicPeriod"/>
            </a:pPr>
            <a:r>
              <a:rPr lang="en-US" sz="3600" dirty="0" smtClean="0">
                <a:latin typeface="Times New Roman" pitchFamily="18" charset="0"/>
                <a:cs typeface="Times New Roman" pitchFamily="18" charset="0"/>
              </a:rPr>
              <a:t>Purposes of NFC</a:t>
            </a:r>
          </a:p>
          <a:p>
            <a:pPr marL="742950" indent="-742950">
              <a:buFont typeface="+mj-lt"/>
              <a:buAutoNum type="arabicPeriod"/>
            </a:pPr>
            <a:r>
              <a:rPr lang="en-US" sz="3600" dirty="0" smtClean="0">
                <a:latin typeface="Times New Roman" pitchFamily="18" charset="0"/>
                <a:cs typeface="Times New Roman" pitchFamily="18" charset="0"/>
              </a:rPr>
              <a:t>Relevant constitutional provision:</a:t>
            </a:r>
          </a:p>
          <a:p>
            <a:pPr marL="742950" indent="-742950">
              <a:buFont typeface="+mj-lt"/>
              <a:buAutoNum type="arabicPeriod"/>
            </a:pPr>
            <a:r>
              <a:rPr lang="en-US" sz="3600" dirty="0" smtClean="0">
                <a:latin typeface="Times New Roman" pitchFamily="18" charset="0"/>
                <a:cs typeface="Times New Roman" pitchFamily="18" charset="0"/>
              </a:rPr>
              <a:t>Relevant constitutional provision</a:t>
            </a:r>
          </a:p>
          <a:p>
            <a:pPr marL="742950" indent="-742950">
              <a:buFont typeface="+mj-lt"/>
              <a:buAutoNum type="arabicPeriod"/>
            </a:pPr>
            <a:r>
              <a:rPr lang="en-US" sz="3600" dirty="0" smtClean="0">
                <a:latin typeface="Times New Roman" pitchFamily="18" charset="0"/>
                <a:cs typeface="Times New Roman" pitchFamily="18" charset="0"/>
              </a:rPr>
              <a:t>Analysis </a:t>
            </a:r>
          </a:p>
          <a:p>
            <a:pPr marL="742950" indent="-742950">
              <a:buFont typeface="+mj-lt"/>
              <a:buAutoNum type="arabicPeriod"/>
            </a:pPr>
            <a:r>
              <a:rPr lang="en-US" sz="3600" dirty="0" smtClean="0">
                <a:latin typeface="Times New Roman" pitchFamily="18" charset="0"/>
                <a:cs typeface="Times New Roman" pitchFamily="18" charset="0"/>
              </a:rPr>
              <a:t>Merits and demerits of 7</a:t>
            </a:r>
            <a:r>
              <a:rPr lang="en-US" sz="3600" baseline="30000" dirty="0" smtClean="0">
                <a:latin typeface="Times New Roman" pitchFamily="18" charset="0"/>
                <a:cs typeface="Times New Roman" pitchFamily="18" charset="0"/>
              </a:rPr>
              <a:t>th</a:t>
            </a:r>
            <a:r>
              <a:rPr lang="en-US" sz="3600" dirty="0" smtClean="0">
                <a:latin typeface="Times New Roman" pitchFamily="18" charset="0"/>
                <a:cs typeface="Times New Roman" pitchFamily="18" charset="0"/>
              </a:rPr>
              <a:t> NFC award</a:t>
            </a:r>
          </a:p>
          <a:p>
            <a:pPr marL="742950" indent="-742950">
              <a:buFont typeface="+mj-lt"/>
              <a:buAutoNum type="arabicPeriod"/>
            </a:pPr>
            <a:endParaRPr lang="en-US" sz="5600" b="1" dirty="0">
              <a:latin typeface="Times New Roman" pitchFamily="18" charset="0"/>
              <a:cs typeface="Times New Roman" pitchFamily="18" charset="0"/>
            </a:endParaRPr>
          </a:p>
          <a:p>
            <a:pPr marL="342900" lvl="8" indent="-342900" algn="just">
              <a:buFont typeface="+mj-lt"/>
              <a:buAutoNum type="arabicPeriod"/>
            </a:pPr>
            <a:endParaRPr lang="en-US" sz="2800" b="1" dirty="0"/>
          </a:p>
          <a:p>
            <a:pPr marL="342900" lvl="8" indent="-342900" algn="just">
              <a:buFont typeface="+mj-lt"/>
              <a:buAutoNum type="arabicPeriod"/>
            </a:pPr>
            <a:endParaRPr lang="en-US" sz="2800" b="1" dirty="0">
              <a:latin typeface="Times New Roman" pitchFamily="18" charset="0"/>
              <a:cs typeface="Times New Roman" pitchFamily="18" charset="0"/>
            </a:endParaRPr>
          </a:p>
          <a:p>
            <a:pPr marL="342900" lvl="8" indent="-342900" algn="just">
              <a:buFont typeface="+mj-lt"/>
              <a:buAutoNum type="arabicPeriod"/>
            </a:pPr>
            <a:endParaRPr lang="en-US" sz="2800" b="1"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342900" lvl="8" indent="-342900" algn="just">
              <a:buFont typeface="+mj-lt"/>
              <a:buAutoNum type="arabicPeriod"/>
            </a:pPr>
            <a:endParaRPr lang="en-US" b="1" dirty="0" smtClean="0"/>
          </a:p>
          <a:p>
            <a:pPr marL="342900" lvl="8" indent="-342900" algn="just">
              <a:buFont typeface="+mj-lt"/>
              <a:buAutoNum type="arabicPeriod"/>
            </a:pPr>
            <a:endParaRPr lang="en-US" dirty="0" smtClean="0">
              <a:latin typeface="Times New Roman" pitchFamily="18" charset="0"/>
              <a:cs typeface="Times New Roman" pitchFamily="18" charset="0"/>
            </a:endParaRPr>
          </a:p>
          <a:p>
            <a:pPr marL="342900" lvl="8" indent="-342900" algn="just">
              <a:buFont typeface="+mj-lt"/>
              <a:buAutoNum type="arabicPeriod"/>
            </a:pPr>
            <a:endParaRPr lang="en-US" b="1" dirty="0" smtClean="0">
              <a:latin typeface="Times New Roman" pitchFamily="18" charset="0"/>
              <a:cs typeface="Times New Roman" pitchFamily="18" charset="0"/>
            </a:endParaRPr>
          </a:p>
          <a:p>
            <a:pPr marL="0" lvl="8" indent="0" algn="just">
              <a:buNone/>
            </a:pPr>
            <a:endParaRPr lang="en-US" b="1" dirty="0">
              <a:latin typeface="Times New Roman" pitchFamily="18" charset="0"/>
              <a:cs typeface="Times New Roman" pitchFamily="18" charset="0"/>
            </a:endParaRPr>
          </a:p>
          <a:p>
            <a:pPr marL="457200" lvl="8" indent="-457200" algn="just">
              <a:buFont typeface="+mj-lt"/>
              <a:buAutoNum type="arabicPeriod"/>
            </a:pPr>
            <a:endParaRPr lang="en-US" dirty="0">
              <a:latin typeface="Times New Roman" pitchFamily="18" charset="0"/>
              <a:cs typeface="Times New Roman" pitchFamily="18" charset="0"/>
            </a:endParaRPr>
          </a:p>
          <a:p>
            <a:pPr marL="457200" indent="-457200" algn="just">
              <a:buFont typeface="+mj-lt"/>
              <a:buAutoNum type="arabicPeriod"/>
            </a:pPr>
            <a:endParaRPr lang="en-US" sz="1400" b="1"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0" lvl="0" indent="0">
              <a:buNone/>
            </a:pPr>
            <a:endParaRPr lang="en-US" sz="1400" b="1" u="sng" dirty="0">
              <a:latin typeface="Times New Roman" pitchFamily="18" charset="0"/>
              <a:cs typeface="Times New Roman" pitchFamily="18" charset="0"/>
            </a:endParaRPr>
          </a:p>
          <a:p>
            <a:pPr marL="0" lvl="0" indent="0">
              <a:buNone/>
            </a:pPr>
            <a:endParaRPr lang="en-US" sz="1400" dirty="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dirty="0">
              <a:latin typeface="Times New Roman" pitchFamily="18" charset="0"/>
              <a:cs typeface="Times New Roman" pitchFamily="18" charset="0"/>
            </a:endParaRPr>
          </a:p>
          <a:p>
            <a:pPr marL="457200" indent="-457200">
              <a:buFont typeface="+mj-lt"/>
              <a:buAutoNum type="arabicPeriod"/>
            </a:pPr>
            <a:endParaRPr lang="en-US" sz="1400" b="1" u="sng" dirty="0">
              <a:latin typeface="Times New Roman" pitchFamily="18" charset="0"/>
              <a:cs typeface="Times New Roman" pitchFamily="18" charset="0"/>
            </a:endParaRPr>
          </a:p>
          <a:p>
            <a:pPr marL="457200" indent="-457200">
              <a:buFont typeface="+mj-lt"/>
              <a:buAutoNum type="arabicPeriod"/>
            </a:pPr>
            <a:endParaRPr lang="en-US" sz="1400" b="1" u="sng" dirty="0">
              <a:latin typeface="Times New Roman" pitchFamily="18" charset="0"/>
              <a:cs typeface="Times New Roman" pitchFamily="18" charset="0"/>
            </a:endParaRPr>
          </a:p>
          <a:p>
            <a:pPr marL="457200" indent="-457200">
              <a:buFont typeface="+mj-lt"/>
              <a:buAutoNum type="arabicPeriod"/>
            </a:pPr>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9303119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6FEBBF-49BA-BB57-C678-1C5410BFD0F9}"/>
              </a:ext>
            </a:extLst>
          </p:cNvPr>
          <p:cNvSpPr>
            <a:spLocks noGrp="1"/>
          </p:cNvSpPr>
          <p:nvPr>
            <p:ph idx="1"/>
          </p:nvPr>
        </p:nvSpPr>
        <p:spPr>
          <a:xfrm>
            <a:off x="1184857" y="1197736"/>
            <a:ext cx="9350062" cy="4919730"/>
          </a:xfrm>
        </p:spPr>
        <p:txBody>
          <a:bodyPr>
            <a:normAutofit/>
          </a:bodyPr>
          <a:lstStyle/>
          <a:p>
            <a:pPr marL="0" indent="0">
              <a:buNone/>
            </a:pPr>
            <a:r>
              <a:rPr lang="en-US" sz="4000" b="1" dirty="0"/>
              <a:t>Local Government Setup</a:t>
            </a:r>
            <a:endParaRPr lang="en-US" sz="4000" dirty="0"/>
          </a:p>
          <a:p>
            <a:pPr lvl="0"/>
            <a:r>
              <a:rPr lang="en-US" sz="4000" dirty="0"/>
              <a:t>District Administration</a:t>
            </a:r>
          </a:p>
          <a:p>
            <a:pPr lvl="0"/>
            <a:r>
              <a:rPr lang="en-US" sz="4000" dirty="0"/>
              <a:t>Tehsil </a:t>
            </a:r>
            <a:r>
              <a:rPr lang="en-US" sz="4000" dirty="0" smtClean="0"/>
              <a:t>Administration</a:t>
            </a:r>
            <a:endParaRPr lang="en-US" sz="4000" dirty="0"/>
          </a:p>
          <a:p>
            <a:pPr lvl="0"/>
            <a:r>
              <a:rPr lang="en-US" sz="4000" dirty="0"/>
              <a:t>Union Administration</a:t>
            </a:r>
          </a:p>
        </p:txBody>
      </p:sp>
    </p:spTree>
    <p:extLst>
      <p:ext uri="{BB962C8B-B14F-4D97-AF65-F5344CB8AC3E}">
        <p14:creationId xmlns:p14="http://schemas.microsoft.com/office/powerpoint/2010/main" xmlns="" val="33640734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914" y="1403796"/>
            <a:ext cx="11075830" cy="4844603"/>
          </a:xfrm>
        </p:spPr>
        <p:txBody>
          <a:bodyPr>
            <a:normAutofit lnSpcReduction="10000"/>
          </a:bodyPr>
          <a:lstStyle/>
          <a:p>
            <a:pPr marL="0" indent="0" algn="ctr">
              <a:buNone/>
            </a:pPr>
            <a:r>
              <a:rPr lang="en-US" sz="3200" b="1" u="sng" dirty="0"/>
              <a:t>Ayub Khan’s Basic </a:t>
            </a:r>
            <a:r>
              <a:rPr lang="en-US" sz="3200" b="1" u="sng" dirty="0" smtClean="0"/>
              <a:t>Democracies</a:t>
            </a:r>
            <a:r>
              <a:rPr lang="en-US" sz="3200" b="1" dirty="0" smtClean="0"/>
              <a:t> </a:t>
            </a:r>
          </a:p>
          <a:p>
            <a:pPr marL="0" indent="0" algn="ctr">
              <a:buNone/>
            </a:pPr>
            <a:endParaRPr lang="en-US" sz="3200" b="1" dirty="0" smtClean="0"/>
          </a:p>
          <a:p>
            <a:pPr marL="457200" indent="-457200" algn="just">
              <a:buFont typeface="+mj-lt"/>
              <a:buAutoNum type="arabicPeriod"/>
            </a:pPr>
            <a:r>
              <a:rPr lang="en-US" sz="2800" dirty="0" smtClean="0">
                <a:latin typeface="Times New Roman" pitchFamily="18" charset="0"/>
                <a:cs typeface="Times New Roman" pitchFamily="18" charset="0"/>
              </a:rPr>
              <a:t>80,000 basic democrats</a:t>
            </a:r>
          </a:p>
          <a:p>
            <a:pPr marL="457200" indent="-457200" algn="just">
              <a:buFont typeface="+mj-lt"/>
              <a:buAutoNum type="arabicPeriod"/>
            </a:pPr>
            <a:r>
              <a:rPr lang="en-US" sz="2800" dirty="0" smtClean="0">
                <a:latin typeface="Times New Roman" pitchFamily="18" charset="0"/>
                <a:cs typeface="Times New Roman" pitchFamily="18" charset="0"/>
              </a:rPr>
              <a:t>Basic </a:t>
            </a:r>
            <a:r>
              <a:rPr lang="en-US" sz="2800" dirty="0">
                <a:latin typeface="Times New Roman" pitchFamily="18" charset="0"/>
                <a:cs typeface="Times New Roman" pitchFamily="18" charset="0"/>
              </a:rPr>
              <a:t>Democracies Order 1959 </a:t>
            </a:r>
            <a:endParaRPr lang="en-US" sz="2800" dirty="0" smtClean="0">
              <a:latin typeface="Times New Roman" pitchFamily="18" charset="0"/>
              <a:cs typeface="Times New Roman" pitchFamily="18" charset="0"/>
            </a:endParaRPr>
          </a:p>
          <a:p>
            <a:pPr marL="457200" indent="-457200" algn="just">
              <a:buFont typeface="+mj-lt"/>
              <a:buAutoNum type="arabicPeriod"/>
            </a:pPr>
            <a:r>
              <a:rPr lang="en-US" sz="2800" dirty="0" smtClean="0">
                <a:latin typeface="Times New Roman" pitchFamily="18" charset="0"/>
                <a:cs typeface="Times New Roman" pitchFamily="18" charset="0"/>
              </a:rPr>
              <a:t>Election </a:t>
            </a:r>
            <a:r>
              <a:rPr lang="en-US" sz="2800" dirty="0">
                <a:latin typeface="Times New Roman" pitchFamily="18" charset="0"/>
                <a:cs typeface="Times New Roman" pitchFamily="18" charset="0"/>
              </a:rPr>
              <a:t>in 1960 </a:t>
            </a:r>
          </a:p>
          <a:p>
            <a:pPr marL="457200" indent="-457200" algn="just">
              <a:buFont typeface="+mj-lt"/>
              <a:buAutoNum type="arabicPeriod"/>
            </a:pPr>
            <a:r>
              <a:rPr lang="en-US" sz="2800" dirty="0" smtClean="0">
                <a:latin typeface="Times New Roman" pitchFamily="18" charset="0"/>
                <a:cs typeface="Times New Roman" pitchFamily="18" charset="0"/>
              </a:rPr>
              <a:t>75,283 </a:t>
            </a:r>
            <a:r>
              <a:rPr lang="en-US" sz="2800" dirty="0">
                <a:latin typeface="Times New Roman" pitchFamily="18" charset="0"/>
                <a:cs typeface="Times New Roman" pitchFamily="18" charset="0"/>
              </a:rPr>
              <a:t>basic democrats gave their assent to presidency of General Ayub </a:t>
            </a:r>
            <a:r>
              <a:rPr lang="en-US" sz="2800" dirty="0" smtClean="0">
                <a:latin typeface="Times New Roman" pitchFamily="18" charset="0"/>
                <a:cs typeface="Times New Roman" pitchFamily="18" charset="0"/>
              </a:rPr>
              <a:t>Khan.</a:t>
            </a:r>
          </a:p>
          <a:p>
            <a:pPr marL="457200" indent="-457200" algn="just">
              <a:buFont typeface="+mj-lt"/>
              <a:buAutoNum type="arabicPeriod"/>
            </a:pPr>
            <a:r>
              <a:rPr lang="en-US" sz="2800" dirty="0" smtClean="0">
                <a:latin typeface="Times New Roman" pitchFamily="18" charset="0"/>
                <a:cs typeface="Times New Roman" pitchFamily="18" charset="0"/>
              </a:rPr>
              <a:t>Five </a:t>
            </a:r>
            <a:r>
              <a:rPr lang="en-US" sz="2800" dirty="0">
                <a:latin typeface="Times New Roman" pitchFamily="18" charset="0"/>
                <a:cs typeface="Times New Roman" pitchFamily="18" charset="0"/>
              </a:rPr>
              <a:t>tiers of Ayub Basic Democracies </a:t>
            </a:r>
            <a:r>
              <a:rPr lang="en-US" sz="2800" dirty="0" smtClean="0">
                <a:latin typeface="Times New Roman" pitchFamily="18" charset="0"/>
                <a:cs typeface="Times New Roman" pitchFamily="18" charset="0"/>
              </a:rPr>
              <a:t>System</a:t>
            </a:r>
            <a:endParaRPr lang="en-US" sz="2800" dirty="0">
              <a:latin typeface="Times New Roman" pitchFamily="18" charset="0"/>
              <a:cs typeface="Times New Roman" pitchFamily="18" charset="0"/>
            </a:endParaRPr>
          </a:p>
          <a:p>
            <a:pPr marL="457200" indent="-457200" algn="just">
              <a:buFont typeface="+mj-lt"/>
              <a:buAutoNum type="arabicPeriod"/>
            </a:pPr>
            <a:r>
              <a:rPr lang="en-US" sz="2800" dirty="0" smtClean="0">
                <a:latin typeface="Times New Roman" pitchFamily="18" charset="0"/>
                <a:cs typeface="Times New Roman" pitchFamily="18" charset="0"/>
              </a:rPr>
              <a:t>Analysis</a:t>
            </a:r>
          </a:p>
          <a:p>
            <a:pPr marL="0" lvl="0" indent="0" algn="just">
              <a:buNone/>
            </a:pPr>
            <a:endParaRPr lang="en-US" b="1" u="sng" dirty="0" smtClean="0"/>
          </a:p>
          <a:p>
            <a:pPr marL="0" indent="0" algn="just">
              <a:buNone/>
            </a:pPr>
            <a:endParaRPr lang="en-US" dirty="0"/>
          </a:p>
        </p:txBody>
      </p:sp>
    </p:spTree>
    <p:extLst>
      <p:ext uri="{BB962C8B-B14F-4D97-AF65-F5344CB8AC3E}">
        <p14:creationId xmlns:p14="http://schemas.microsoft.com/office/powerpoint/2010/main" xmlns="" val="30208092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614" y="178398"/>
            <a:ext cx="9404723" cy="827442"/>
          </a:xfrm>
        </p:spPr>
        <p:txBody>
          <a:bodyPr/>
          <a:lstStyle/>
          <a:p>
            <a:pPr algn="ctr"/>
            <a:r>
              <a:rPr lang="en-US" sz="3600" b="1" dirty="0" smtClean="0"/>
              <a:t>The Five Tiers of Basic Democracies</a:t>
            </a:r>
            <a:r>
              <a:rPr lang="en-US" sz="3600" dirty="0" smtClean="0"/>
              <a:t/>
            </a:r>
            <a:br>
              <a:rPr lang="en-US" sz="3600" dirty="0" smtClean="0"/>
            </a:br>
            <a:endParaRPr lang="en-US" sz="3600" dirty="0"/>
          </a:p>
        </p:txBody>
      </p:sp>
      <p:sp>
        <p:nvSpPr>
          <p:cNvPr id="3" name="Content Placeholder 2"/>
          <p:cNvSpPr>
            <a:spLocks noGrp="1"/>
          </p:cNvSpPr>
          <p:nvPr>
            <p:ph idx="1"/>
          </p:nvPr>
        </p:nvSpPr>
        <p:spPr>
          <a:xfrm>
            <a:off x="561703" y="1214846"/>
            <a:ext cx="11038113" cy="4794069"/>
          </a:xfrm>
        </p:spPr>
        <p:txBody>
          <a:bodyPr>
            <a:noAutofit/>
          </a:bodyPr>
          <a:lstStyle/>
          <a:p>
            <a:r>
              <a:rPr lang="en-US" b="1" dirty="0" smtClean="0"/>
              <a:t>1. Union Council / Town Committee (Base Tier):</a:t>
            </a:r>
            <a:r>
              <a:rPr lang="en-US" dirty="0" smtClean="0"/>
              <a:t> The foundation of the system, comprising </a:t>
            </a:r>
            <a:r>
              <a:rPr lang="en-US" b="1" u="sng" dirty="0" smtClean="0"/>
              <a:t>elected representatives (Basic Democrats) </a:t>
            </a:r>
            <a:r>
              <a:rPr lang="en-US" dirty="0" smtClean="0"/>
              <a:t>and initially, nominated members from rural unions or urban town committees.</a:t>
            </a:r>
          </a:p>
          <a:p>
            <a:endParaRPr lang="en-US" dirty="0" smtClean="0"/>
          </a:p>
          <a:p>
            <a:r>
              <a:rPr lang="en-US" b="1" dirty="0" smtClean="0"/>
              <a:t>2. Tehsil Council / Thana Council:</a:t>
            </a:r>
            <a:r>
              <a:rPr lang="en-US" dirty="0" smtClean="0"/>
              <a:t> The second tier in West and East Pakistan respectively, composed of chairmen of union councils/town committees and official members, chaired by a </a:t>
            </a:r>
            <a:r>
              <a:rPr lang="en-US" b="1" u="sng" dirty="0" smtClean="0"/>
              <a:t>sub-divisional officer(East Pakistan)</a:t>
            </a:r>
            <a:r>
              <a:rPr lang="en-US" b="1" dirty="0" smtClean="0"/>
              <a:t> and </a:t>
            </a:r>
            <a:r>
              <a:rPr lang="en-US" b="1" u="sng" dirty="0" err="1" smtClean="0"/>
              <a:t>tehsildar</a:t>
            </a:r>
            <a:r>
              <a:rPr lang="en-US" b="1" u="sng" dirty="0" smtClean="0"/>
              <a:t>/AC (West Pak).</a:t>
            </a:r>
          </a:p>
          <a:p>
            <a:endParaRPr lang="en-US" dirty="0" smtClean="0"/>
          </a:p>
          <a:p>
            <a:r>
              <a:rPr lang="en-US" b="1" dirty="0" smtClean="0"/>
              <a:t>3. District Council (Third Tier):</a:t>
            </a:r>
            <a:r>
              <a:rPr lang="en-US" dirty="0" smtClean="0"/>
              <a:t> A crucial tier with significant executive and financial powers, responsible for local development and chaired by the </a:t>
            </a:r>
            <a:r>
              <a:rPr lang="en-US" b="1" u="sng" dirty="0" smtClean="0"/>
              <a:t>Deputy Commissioner (DC)</a:t>
            </a:r>
            <a:r>
              <a:rPr lang="en-US" u="sng" dirty="0" smtClean="0"/>
              <a:t> or </a:t>
            </a:r>
            <a:r>
              <a:rPr lang="en-US" b="1" u="sng" dirty="0" smtClean="0"/>
              <a:t>District Magistrate</a:t>
            </a:r>
            <a:r>
              <a:rPr lang="en-US" dirty="0" smtClean="0"/>
              <a:t>. </a:t>
            </a:r>
            <a:r>
              <a:rPr lang="en-US" b="1" u="sng" dirty="0" smtClean="0"/>
              <a:t>Municipal committee for a city</a:t>
            </a:r>
          </a:p>
          <a:p>
            <a:endParaRPr lang="en-US" u="sng" dirty="0" smtClean="0"/>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614" y="178398"/>
            <a:ext cx="9404723" cy="827442"/>
          </a:xfrm>
        </p:spPr>
        <p:txBody>
          <a:bodyPr/>
          <a:lstStyle/>
          <a:p>
            <a:pPr algn="ctr"/>
            <a:r>
              <a:rPr lang="en-US" sz="3600" b="1" dirty="0" smtClean="0"/>
              <a:t>The Five Tiers of Basic Democracies</a:t>
            </a:r>
            <a:r>
              <a:rPr lang="en-US" sz="3600" dirty="0" smtClean="0"/>
              <a:t/>
            </a:r>
            <a:br>
              <a:rPr lang="en-US" sz="3600" dirty="0" smtClean="0"/>
            </a:br>
            <a:endParaRPr lang="en-US" sz="3600" dirty="0"/>
          </a:p>
        </p:txBody>
      </p:sp>
      <p:sp>
        <p:nvSpPr>
          <p:cNvPr id="3" name="Content Placeholder 2"/>
          <p:cNvSpPr>
            <a:spLocks noGrp="1"/>
          </p:cNvSpPr>
          <p:nvPr>
            <p:ph idx="1"/>
          </p:nvPr>
        </p:nvSpPr>
        <p:spPr>
          <a:xfrm>
            <a:off x="496390" y="1593669"/>
            <a:ext cx="11168742" cy="4258492"/>
          </a:xfrm>
        </p:spPr>
        <p:txBody>
          <a:bodyPr>
            <a:normAutofit lnSpcReduction="10000"/>
          </a:bodyPr>
          <a:lstStyle/>
          <a:p>
            <a:r>
              <a:rPr lang="en-US" sz="2400" b="1" dirty="0" smtClean="0"/>
              <a:t>4. Divisional Council (Fourth Tier):</a:t>
            </a:r>
            <a:r>
              <a:rPr lang="en-US" sz="2400" dirty="0" smtClean="0"/>
              <a:t> Led by the </a:t>
            </a:r>
            <a:r>
              <a:rPr lang="en-US" sz="2400" b="1" u="sng" dirty="0" smtClean="0"/>
              <a:t>Divisional Commissioner</a:t>
            </a:r>
            <a:r>
              <a:rPr lang="en-US" sz="2400" dirty="0" smtClean="0"/>
              <a:t>, this council functioned as a coordinating and advisory body. The Divisional Council served as an advisory and coordinating body for the entire administrative division</a:t>
            </a:r>
          </a:p>
          <a:p>
            <a:endParaRPr lang="en-US" sz="2400" dirty="0" smtClean="0"/>
          </a:p>
          <a:p>
            <a:r>
              <a:rPr lang="en-US" sz="2400" b="1" dirty="0" smtClean="0"/>
              <a:t>5. Provincial Development Advisory Council (Top Tier):</a:t>
            </a:r>
            <a:r>
              <a:rPr lang="en-US" sz="2400" dirty="0" smtClean="0"/>
              <a:t> The highest tier, which functioned at the provincial level for coordination and advice. The </a:t>
            </a:r>
            <a:r>
              <a:rPr lang="en-US" sz="2400" b="1" u="sng" dirty="0" smtClean="0"/>
              <a:t>Governo</a:t>
            </a:r>
            <a:r>
              <a:rPr lang="en-US" sz="2400" b="1" dirty="0" smtClean="0"/>
              <a:t>r</a:t>
            </a:r>
            <a:r>
              <a:rPr lang="en-US" sz="2400" dirty="0" smtClean="0"/>
              <a:t> of the respective province (East or West Pakistan) was the Chairman. It was purely advisory, focusing on the coordination of development plans and advising the Provincial Government on local government matters.</a:t>
            </a:r>
          </a:p>
          <a:p>
            <a:endParaRPr lang="en-US" sz="2400" u="sng" dirty="0" smtClean="0"/>
          </a:p>
          <a:p>
            <a:endParaRPr lang="en-US" sz="2400" dirty="0" smtClean="0"/>
          </a:p>
          <a:p>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35169"/>
          </a:xfrm>
        </p:spPr>
        <p:txBody>
          <a:bodyPr/>
          <a:lstStyle/>
          <a:p>
            <a:r>
              <a:rPr lang="en-US" sz="3200" b="1" dirty="0" smtClean="0"/>
              <a:t> 		</a:t>
            </a:r>
            <a:r>
              <a:rPr lang="en-US" sz="3200" b="1" u="sng" dirty="0" smtClean="0"/>
              <a:t>ZULFIQAR </a:t>
            </a:r>
            <a:r>
              <a:rPr lang="en-US" sz="3200" b="1" u="sng" dirty="0"/>
              <a:t>ALI BHUTTO’S REGIME (PPP)</a:t>
            </a:r>
            <a:endParaRPr lang="en-US" sz="3200" dirty="0"/>
          </a:p>
        </p:txBody>
      </p:sp>
      <p:sp>
        <p:nvSpPr>
          <p:cNvPr id="3" name="Content Placeholder 2"/>
          <p:cNvSpPr>
            <a:spLocks noGrp="1"/>
          </p:cNvSpPr>
          <p:nvPr>
            <p:ph idx="1"/>
          </p:nvPr>
        </p:nvSpPr>
        <p:spPr>
          <a:xfrm>
            <a:off x="450762" y="1197736"/>
            <a:ext cx="9599092" cy="5409126"/>
          </a:xfrm>
        </p:spPr>
        <p:txBody>
          <a:bodyPr/>
          <a:lstStyle/>
          <a:p>
            <a:pPr marL="457200" indent="-457200">
              <a:buFont typeface="+mj-lt"/>
              <a:buAutoNum type="arabicPeriod"/>
            </a:pPr>
            <a:r>
              <a:rPr lang="en-US" dirty="0"/>
              <a:t>People’s Local Government </a:t>
            </a:r>
          </a:p>
          <a:p>
            <a:pPr marL="457200" indent="-457200">
              <a:buFont typeface="+mj-lt"/>
              <a:buAutoNum type="arabicPeriod"/>
            </a:pPr>
            <a:r>
              <a:rPr lang="en-US" dirty="0" smtClean="0"/>
              <a:t>Elections </a:t>
            </a:r>
            <a:r>
              <a:rPr lang="en-US" dirty="0"/>
              <a:t>were never held under the new </a:t>
            </a:r>
            <a:r>
              <a:rPr lang="en-US" dirty="0" smtClean="0"/>
              <a:t>law</a:t>
            </a:r>
          </a:p>
          <a:p>
            <a:pPr marL="457200" indent="-457200">
              <a:buFont typeface="+mj-lt"/>
              <a:buAutoNum type="arabicPeriod"/>
            </a:pPr>
            <a:r>
              <a:rPr lang="en-US" dirty="0" smtClean="0"/>
              <a:t>Local </a:t>
            </a:r>
            <a:r>
              <a:rPr lang="en-US" dirty="0"/>
              <a:t>councils were not constituted under the new law and these reforms were not implemented. </a:t>
            </a:r>
            <a:endParaRPr lang="en-US" dirty="0" smtClean="0"/>
          </a:p>
          <a:p>
            <a:pPr marL="457200" indent="-457200">
              <a:buFont typeface="+mj-lt"/>
              <a:buAutoNum type="arabicPeriod"/>
            </a:pPr>
            <a:r>
              <a:rPr lang="en-US" dirty="0" smtClean="0"/>
              <a:t>The </a:t>
            </a:r>
            <a:r>
              <a:rPr lang="en-US" dirty="0"/>
              <a:t>country did not have any Local Government system during the period 1971 to 1979</a:t>
            </a:r>
          </a:p>
          <a:p>
            <a:pPr marL="457200" indent="-457200">
              <a:buFont typeface="+mj-lt"/>
              <a:buAutoNum type="arabicPeriod"/>
            </a:pPr>
            <a:endParaRPr lang="en-US" dirty="0" smtClean="0"/>
          </a:p>
          <a:p>
            <a:pPr marL="457200" indent="-457200">
              <a:buFont typeface="+mj-lt"/>
              <a:buAutoNum type="arabicPeriod"/>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295298323"/>
              </p:ext>
            </p:extLst>
          </p:nvPr>
        </p:nvGraphicFramePr>
        <p:xfrm>
          <a:off x="2021983" y="3781863"/>
          <a:ext cx="7701566" cy="2335602"/>
        </p:xfrm>
        <a:graphic>
          <a:graphicData uri="http://schemas.openxmlformats.org/drawingml/2006/table">
            <a:tbl>
              <a:tblPr firstRow="1" firstCol="1" bandRow="1">
                <a:tableStyleId>{5C22544A-7EE6-4342-B048-85BDC9FD1C3A}</a:tableStyleId>
              </a:tblPr>
              <a:tblGrid>
                <a:gridCol w="7701566"/>
              </a:tblGrid>
              <a:tr h="622827">
                <a:tc>
                  <a:txBody>
                    <a:bodyPr/>
                    <a:lstStyle/>
                    <a:p>
                      <a:pPr algn="just">
                        <a:lnSpc>
                          <a:spcPct val="150000"/>
                        </a:lnSpc>
                        <a:spcAft>
                          <a:spcPts val="0"/>
                        </a:spcAft>
                      </a:pPr>
                      <a:r>
                        <a:rPr lang="en-US" sz="2000" dirty="0">
                          <a:effectLst/>
                        </a:rPr>
                        <a:t>                          People’s Local Government</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District Council  	                        Municipal Corporation</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a:t>
                      </a:r>
                      <a:r>
                        <a:rPr lang="en-US" sz="2000" dirty="0" err="1">
                          <a:effectLst/>
                        </a:rPr>
                        <a:t>Halqa</a:t>
                      </a:r>
                      <a:r>
                        <a:rPr lang="en-US" sz="2000" dirty="0">
                          <a:effectLst/>
                        </a:rPr>
                        <a:t> Council 		          </a:t>
                      </a:r>
                      <a:r>
                        <a:rPr lang="en-US" sz="2000" dirty="0" smtClean="0">
                          <a:effectLst/>
                        </a:rPr>
                        <a:t>       Municipal </a:t>
                      </a:r>
                      <a:r>
                        <a:rPr lang="en-US" sz="2000" dirty="0">
                          <a:effectLst/>
                        </a:rPr>
                        <a:t>Committee </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a:t>
                      </a:r>
                      <a:r>
                        <a:rPr lang="en-US" sz="2000" dirty="0" err="1">
                          <a:effectLst/>
                        </a:rPr>
                        <a:t>Dehi</a:t>
                      </a:r>
                      <a:r>
                        <a:rPr lang="en-US" sz="2000" dirty="0">
                          <a:effectLst/>
                        </a:rPr>
                        <a:t> Council 		         </a:t>
                      </a:r>
                      <a:r>
                        <a:rPr lang="en-US" sz="2000" dirty="0" smtClean="0">
                          <a:effectLst/>
                        </a:rPr>
                        <a:t>               </a:t>
                      </a:r>
                      <a:r>
                        <a:rPr lang="en-US" sz="2000" dirty="0">
                          <a:effectLst/>
                        </a:rPr>
                        <a:t>Town Committee</a:t>
                      </a:r>
                      <a:endParaRPr lang="en-US" sz="2000" dirty="0">
                        <a:effectLst/>
                        <a:latin typeface="Calibri"/>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xmlns="" val="25577047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1236372"/>
            <a:ext cx="10161431" cy="5012027"/>
          </a:xfrm>
        </p:spPr>
        <p:txBody>
          <a:bodyPr>
            <a:normAutofit/>
          </a:bodyPr>
          <a:lstStyle/>
          <a:p>
            <a:pPr marL="0" indent="0" algn="ctr">
              <a:buNone/>
            </a:pPr>
            <a:r>
              <a:rPr lang="en-US" sz="3200" b="1" u="sng" dirty="0"/>
              <a:t>Zia </a:t>
            </a:r>
            <a:r>
              <a:rPr lang="en-US" sz="3200" b="1" u="sng" dirty="0" err="1"/>
              <a:t>Ul</a:t>
            </a:r>
            <a:r>
              <a:rPr lang="en-US" sz="3200" b="1" u="sng" dirty="0"/>
              <a:t> </a:t>
            </a:r>
            <a:r>
              <a:rPr lang="en-US" sz="3200" b="1" u="sng" dirty="0" err="1"/>
              <a:t>Haq’s</a:t>
            </a:r>
            <a:r>
              <a:rPr lang="en-US" sz="3200" b="1" u="sng" dirty="0"/>
              <a:t> Local </a:t>
            </a:r>
            <a:r>
              <a:rPr lang="en-US" sz="3200" b="1" u="sng" dirty="0" smtClean="0"/>
              <a:t>Government 1979</a:t>
            </a:r>
          </a:p>
          <a:p>
            <a:pPr marL="0" indent="0" algn="ctr">
              <a:buNone/>
            </a:pPr>
            <a:endParaRPr lang="en-US" sz="1800" b="1" u="sng" dirty="0"/>
          </a:p>
          <a:p>
            <a:pPr marL="0" indent="0" algn="ctr">
              <a:buNone/>
            </a:pPr>
            <a:endParaRPr lang="en-US" sz="1800" b="1" u="sng" dirty="0" smtClean="0"/>
          </a:p>
          <a:p>
            <a:pPr lvl="0">
              <a:buFont typeface="+mj-lt"/>
              <a:buAutoNum type="arabicPeriod"/>
            </a:pPr>
            <a:r>
              <a:rPr lang="en-US" sz="2800" dirty="0" smtClean="0">
                <a:latin typeface="Times New Roman" pitchFamily="18" charset="0"/>
                <a:cs typeface="Times New Roman" pitchFamily="18" charset="0"/>
              </a:rPr>
              <a:t>Local </a:t>
            </a:r>
            <a:r>
              <a:rPr lang="en-US" sz="2800" dirty="0">
                <a:latin typeface="Times New Roman" pitchFamily="18" charset="0"/>
                <a:cs typeface="Times New Roman" pitchFamily="18" charset="0"/>
              </a:rPr>
              <a:t>Government Ordinance </a:t>
            </a:r>
            <a:r>
              <a:rPr lang="en-US" sz="2800" dirty="0" smtClean="0">
                <a:latin typeface="Times New Roman" pitchFamily="18" charset="0"/>
                <a:cs typeface="Times New Roman" pitchFamily="18" charset="0"/>
              </a:rPr>
              <a:t>1979</a:t>
            </a:r>
            <a:endParaRPr lang="en-US" sz="2800" dirty="0">
              <a:latin typeface="Times New Roman" pitchFamily="18" charset="0"/>
              <a:cs typeface="Times New Roman" pitchFamily="18" charset="0"/>
            </a:endParaRPr>
          </a:p>
          <a:p>
            <a:pPr lvl="0">
              <a:buFont typeface="+mj-lt"/>
              <a:buAutoNum type="arabicPeriod"/>
            </a:pPr>
            <a:r>
              <a:rPr lang="en-US" sz="2800" dirty="0" smtClean="0">
                <a:latin typeface="Times New Roman" pitchFamily="18" charset="0"/>
                <a:cs typeface="Times New Roman" pitchFamily="18" charset="0"/>
              </a:rPr>
              <a:t>LG under </a:t>
            </a:r>
            <a:r>
              <a:rPr lang="en-US" sz="2800" dirty="0">
                <a:latin typeface="Times New Roman" pitchFamily="18" charset="0"/>
                <a:cs typeface="Times New Roman" pitchFamily="18" charset="0"/>
              </a:rPr>
              <a:t>the direct control of the </a:t>
            </a:r>
            <a:r>
              <a:rPr lang="en-US" sz="2800" dirty="0" smtClean="0">
                <a:latin typeface="Times New Roman" pitchFamily="18" charset="0"/>
                <a:cs typeface="Times New Roman" pitchFamily="18" charset="0"/>
              </a:rPr>
              <a:t>military.</a:t>
            </a:r>
          </a:p>
          <a:p>
            <a:pPr lvl="0">
              <a:buFont typeface="+mj-lt"/>
              <a:buAutoNum type="arabicPeriod"/>
            </a:pPr>
            <a:r>
              <a:rPr lang="en-US" sz="2800" dirty="0" smtClean="0">
                <a:latin typeface="Times New Roman" pitchFamily="18" charset="0"/>
                <a:cs typeface="Times New Roman" pitchFamily="18" charset="0"/>
              </a:rPr>
              <a:t>LG to </a:t>
            </a:r>
            <a:r>
              <a:rPr lang="en-US" sz="2800" dirty="0">
                <a:latin typeface="Times New Roman" pitchFamily="18" charset="0"/>
                <a:cs typeface="Times New Roman" pitchFamily="18" charset="0"/>
              </a:rPr>
              <a:t>legitimize military rule </a:t>
            </a:r>
          </a:p>
          <a:p>
            <a:pPr lvl="0">
              <a:buFont typeface="+mj-lt"/>
              <a:buAutoNum type="arabicPeriod"/>
            </a:pPr>
            <a:r>
              <a:rPr lang="en-US" sz="2800" dirty="0" smtClean="0">
                <a:latin typeface="Times New Roman" pitchFamily="18" charset="0"/>
                <a:cs typeface="Times New Roman" pitchFamily="18" charset="0"/>
              </a:rPr>
              <a:t>No constitutional protection to LG</a:t>
            </a:r>
          </a:p>
          <a:p>
            <a:pPr lvl="0">
              <a:buFont typeface="+mj-lt"/>
              <a:buAutoNum type="arabicPeriod"/>
            </a:pPr>
            <a:r>
              <a:rPr lang="en-US" sz="2800" dirty="0" smtClean="0">
                <a:latin typeface="Times New Roman" pitchFamily="18" charset="0"/>
                <a:cs typeface="Times New Roman" pitchFamily="18" charset="0"/>
              </a:rPr>
              <a:t>Analysis</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41145375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xmlns="" val="2484660248"/>
              </p:ext>
            </p:extLst>
          </p:nvPr>
        </p:nvGraphicFramePr>
        <p:xfrm>
          <a:off x="965915" y="862884"/>
          <a:ext cx="8912181" cy="1815922"/>
        </p:xfrm>
        <a:graphic>
          <a:graphicData uri="http://schemas.openxmlformats.org/drawingml/2006/table">
            <a:tbl>
              <a:tblPr firstRow="1" firstCol="1" bandRow="1">
                <a:tableStyleId>{5C22544A-7EE6-4342-B048-85BDC9FD1C3A}</a:tableStyleId>
              </a:tblPr>
              <a:tblGrid>
                <a:gridCol w="4454230"/>
                <a:gridCol w="4457951"/>
              </a:tblGrid>
              <a:tr h="785320">
                <a:tc gridSpan="2">
                  <a:txBody>
                    <a:bodyPr/>
                    <a:lstStyle/>
                    <a:p>
                      <a:pPr algn="just">
                        <a:lnSpc>
                          <a:spcPct val="150000"/>
                        </a:lnSpc>
                        <a:spcAft>
                          <a:spcPts val="0"/>
                        </a:spcAft>
                      </a:pPr>
                      <a:r>
                        <a:rPr lang="en-US" sz="2000" dirty="0">
                          <a:effectLst/>
                        </a:rPr>
                        <a:t>                                        </a:t>
                      </a:r>
                      <a:r>
                        <a:rPr lang="en-US" sz="2000" dirty="0" smtClean="0">
                          <a:effectLst/>
                        </a:rPr>
                        <a:t>  </a:t>
                      </a:r>
                      <a:r>
                        <a:rPr lang="en-US" sz="2000" dirty="0">
                          <a:effectLst/>
                        </a:rPr>
                        <a:t>Provincial Government</a:t>
                      </a:r>
                      <a:endParaRPr lang="en-US" sz="2000" dirty="0">
                        <a:effectLst/>
                        <a:latin typeface="Calibri"/>
                        <a:ea typeface="Times New Roman"/>
                        <a:cs typeface="Arial"/>
                      </a:endParaRPr>
                    </a:p>
                  </a:txBody>
                  <a:tcPr marL="68580" marR="68580" marT="0" marB="0"/>
                </a:tc>
                <a:tc hMerge="1">
                  <a:txBody>
                    <a:bodyPr/>
                    <a:lstStyle/>
                    <a:p>
                      <a:endParaRPr lang="en-US"/>
                    </a:p>
                  </a:txBody>
                  <a:tcPr/>
                </a:tc>
              </a:tr>
              <a:tr h="1030602">
                <a:tc>
                  <a:txBody>
                    <a:bodyPr/>
                    <a:lstStyle/>
                    <a:p>
                      <a:pPr algn="just">
                        <a:lnSpc>
                          <a:spcPct val="150000"/>
                        </a:lnSpc>
                        <a:spcAft>
                          <a:spcPts val="0"/>
                        </a:spcAft>
                      </a:pPr>
                      <a:r>
                        <a:rPr lang="en-US" sz="2000" dirty="0">
                          <a:effectLst/>
                        </a:rPr>
                        <a:t>                   </a:t>
                      </a:r>
                      <a:r>
                        <a:rPr lang="en-US" sz="2000" dirty="0" smtClean="0">
                          <a:effectLst/>
                        </a:rPr>
                        <a:t> </a:t>
                      </a:r>
                      <a:r>
                        <a:rPr lang="en-US" sz="2800" dirty="0">
                          <a:effectLst/>
                        </a:rPr>
                        <a:t>Urban</a:t>
                      </a:r>
                      <a:r>
                        <a:rPr lang="en-US" sz="2000" dirty="0">
                          <a:effectLst/>
                        </a:rPr>
                        <a:t> </a:t>
                      </a:r>
                      <a:endParaRPr lang="en-US" sz="20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2400" dirty="0">
                          <a:effectLst/>
                        </a:rPr>
                        <a:t>                 Rural</a:t>
                      </a:r>
                      <a:endParaRPr lang="en-US" sz="2400" dirty="0">
                        <a:effectLst/>
                        <a:latin typeface="Calibri"/>
                        <a:ea typeface="Times New Roman"/>
                        <a:cs typeface="Arial"/>
                      </a:endParaRPr>
                    </a:p>
                  </a:txBody>
                  <a:tcPr marL="68580" marR="68580" marT="0" marB="0"/>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xmlns="" val="4026807598"/>
              </p:ext>
            </p:extLst>
          </p:nvPr>
        </p:nvGraphicFramePr>
        <p:xfrm>
          <a:off x="927279" y="2653048"/>
          <a:ext cx="4468970" cy="1519707"/>
        </p:xfrm>
        <a:graphic>
          <a:graphicData uri="http://schemas.openxmlformats.org/drawingml/2006/table">
            <a:tbl>
              <a:tblPr firstRow="1" firstCol="1" bandRow="1">
                <a:tableStyleId>{5C22544A-7EE6-4342-B048-85BDC9FD1C3A}</a:tableStyleId>
              </a:tblPr>
              <a:tblGrid>
                <a:gridCol w="1156828"/>
                <a:gridCol w="1188496"/>
                <a:gridCol w="1061823"/>
                <a:gridCol w="1061823"/>
              </a:tblGrid>
              <a:tr h="1519707">
                <a:tc>
                  <a:txBody>
                    <a:bodyPr/>
                    <a:lstStyle/>
                    <a:p>
                      <a:pPr algn="just">
                        <a:lnSpc>
                          <a:spcPct val="150000"/>
                        </a:lnSpc>
                        <a:spcAft>
                          <a:spcPts val="0"/>
                        </a:spcAft>
                      </a:pPr>
                      <a:r>
                        <a:rPr lang="en-US" sz="1400" dirty="0">
                          <a:effectLst/>
                        </a:rPr>
                        <a:t>Town Committee</a:t>
                      </a:r>
                      <a:endParaRPr lang="en-US" sz="14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a:effectLst/>
                        </a:rPr>
                        <a:t>Municipal Committee</a:t>
                      </a:r>
                      <a:endParaRPr lang="en-US" sz="140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a:effectLst/>
                        </a:rPr>
                        <a:t>Municipal Corporation</a:t>
                      </a:r>
                      <a:endParaRPr lang="en-US" sz="140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dirty="0">
                          <a:effectLst/>
                        </a:rPr>
                        <a:t>Metropolitan Corporation</a:t>
                      </a:r>
                      <a:endParaRPr lang="en-US" sz="1400" dirty="0">
                        <a:effectLst/>
                        <a:latin typeface="Calibri"/>
                        <a:ea typeface="Times New Roman"/>
                        <a:cs typeface="Arial"/>
                      </a:endParaRPr>
                    </a:p>
                  </a:txBody>
                  <a:tcPr marL="68580" marR="68580" marT="0" marB="0"/>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xmlns="" val="3293534696"/>
              </p:ext>
            </p:extLst>
          </p:nvPr>
        </p:nvGraphicFramePr>
        <p:xfrm>
          <a:off x="5383369" y="2640170"/>
          <a:ext cx="4546241" cy="1558343"/>
        </p:xfrm>
        <a:graphic>
          <a:graphicData uri="http://schemas.openxmlformats.org/drawingml/2006/table">
            <a:tbl>
              <a:tblPr firstRow="1" firstCol="1" bandRow="1">
                <a:tableStyleId>{5C22544A-7EE6-4342-B048-85BDC9FD1C3A}</a:tableStyleId>
              </a:tblPr>
              <a:tblGrid>
                <a:gridCol w="1926879"/>
                <a:gridCol w="2619362"/>
              </a:tblGrid>
              <a:tr h="1558343">
                <a:tc>
                  <a:txBody>
                    <a:bodyPr/>
                    <a:lstStyle/>
                    <a:p>
                      <a:pPr algn="just">
                        <a:lnSpc>
                          <a:spcPct val="150000"/>
                        </a:lnSpc>
                        <a:spcAft>
                          <a:spcPts val="0"/>
                        </a:spcAft>
                      </a:pPr>
                      <a:r>
                        <a:rPr lang="en-US" sz="2000" dirty="0">
                          <a:effectLst/>
                        </a:rPr>
                        <a:t> </a:t>
                      </a:r>
                    </a:p>
                    <a:p>
                      <a:pPr algn="just">
                        <a:lnSpc>
                          <a:spcPct val="150000"/>
                        </a:lnSpc>
                        <a:spcAft>
                          <a:spcPts val="0"/>
                        </a:spcAft>
                      </a:pPr>
                      <a:r>
                        <a:rPr lang="en-US" sz="2000" dirty="0">
                          <a:effectLst/>
                        </a:rPr>
                        <a:t>District Council</a:t>
                      </a:r>
                      <a:endParaRPr lang="en-US" sz="20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2000" dirty="0">
                          <a:effectLst/>
                        </a:rPr>
                        <a:t> </a:t>
                      </a:r>
                    </a:p>
                    <a:p>
                      <a:pPr algn="just">
                        <a:lnSpc>
                          <a:spcPct val="150000"/>
                        </a:lnSpc>
                        <a:spcAft>
                          <a:spcPts val="0"/>
                        </a:spcAft>
                      </a:pPr>
                      <a:r>
                        <a:rPr lang="en-US" sz="2000" dirty="0">
                          <a:effectLst/>
                        </a:rPr>
                        <a:t>Union Councils</a:t>
                      </a:r>
                      <a:endParaRPr lang="en-US" sz="2000" dirty="0">
                        <a:effectLst/>
                        <a:latin typeface="Calibri"/>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xmlns="" val="23773845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32138"/>
          </a:xfrm>
        </p:spPr>
        <p:txBody>
          <a:bodyPr/>
          <a:lstStyle/>
          <a:p>
            <a:pPr algn="ctr"/>
            <a:r>
              <a:rPr lang="en-US" sz="2800" b="1" u="sng" dirty="0"/>
              <a:t>Local Government under Pervez Musharraf’s regime</a:t>
            </a:r>
            <a:endParaRPr lang="en-US" sz="2800" dirty="0"/>
          </a:p>
        </p:txBody>
      </p:sp>
      <p:sp>
        <p:nvSpPr>
          <p:cNvPr id="3" name="Content Placeholder 2"/>
          <p:cNvSpPr>
            <a:spLocks noGrp="1"/>
          </p:cNvSpPr>
          <p:nvPr>
            <p:ph idx="1"/>
          </p:nvPr>
        </p:nvSpPr>
        <p:spPr>
          <a:xfrm>
            <a:off x="566670" y="1365162"/>
            <a:ext cx="9483183" cy="4883238"/>
          </a:xfrm>
        </p:spPr>
        <p:txBody>
          <a:bodyPr/>
          <a:lstStyle/>
          <a:p>
            <a:pPr marL="457200" indent="-457200">
              <a:buFont typeface="+mj-lt"/>
              <a:buAutoNum type="arabicPeriod"/>
            </a:pPr>
            <a:r>
              <a:rPr lang="en-US" dirty="0" smtClean="0"/>
              <a:t>Local Government Ordinance (LGO) 2001</a:t>
            </a:r>
          </a:p>
          <a:p>
            <a:pPr marL="457200" indent="-457200">
              <a:buFont typeface="+mj-lt"/>
              <a:buAutoNum type="arabicPeriod"/>
            </a:pPr>
            <a:r>
              <a:rPr lang="en-US" dirty="0" smtClean="0"/>
              <a:t>Devolution Of Power Plan (5d’s Model)</a:t>
            </a:r>
          </a:p>
          <a:p>
            <a:pPr marL="457200" indent="-457200">
              <a:buFont typeface="+mj-lt"/>
              <a:buAutoNum type="arabicPeriod"/>
            </a:pPr>
            <a:r>
              <a:rPr lang="en-US" dirty="0" smtClean="0"/>
              <a:t>Overcame The Urban-rural Divide</a:t>
            </a:r>
          </a:p>
          <a:p>
            <a:pPr marL="457200" indent="-457200">
              <a:buFont typeface="+mj-lt"/>
              <a:buAutoNum type="arabicPeriod"/>
            </a:pPr>
            <a:r>
              <a:rPr lang="en-US" dirty="0" smtClean="0"/>
              <a:t>Removed Hierarchical Relationship</a:t>
            </a:r>
          </a:p>
          <a:p>
            <a:pPr marL="457200" indent="-457200">
              <a:buFont typeface="+mj-lt"/>
              <a:buAutoNum type="arabicPeriod"/>
            </a:pPr>
            <a:r>
              <a:rPr lang="en-US" dirty="0" smtClean="0"/>
              <a:t>Government Departments Became Accountable To The District Council</a:t>
            </a:r>
          </a:p>
          <a:p>
            <a:pPr marL="457200" indent="-457200">
              <a:buFont typeface="+mj-lt"/>
              <a:buAutoNum type="arabicPeriod"/>
            </a:pPr>
            <a:r>
              <a:rPr lang="en-US" dirty="0" smtClean="0"/>
              <a:t>District Coordination Officers (</a:t>
            </a:r>
            <a:r>
              <a:rPr lang="en-US" dirty="0" err="1" smtClean="0"/>
              <a:t>Dcos</a:t>
            </a:r>
            <a:r>
              <a:rPr lang="en-US" dirty="0" smtClean="0"/>
              <a:t>), Were Subordinated To The District </a:t>
            </a:r>
            <a:r>
              <a:rPr lang="en-US" dirty="0" err="1" smtClean="0"/>
              <a:t>Nazims</a:t>
            </a:r>
            <a:endParaRPr lang="en-US" dirty="0" smtClean="0"/>
          </a:p>
          <a:p>
            <a:pPr marL="457200" indent="-457200">
              <a:buFont typeface="+mj-lt"/>
              <a:buAutoNum type="arabicPeriod"/>
            </a:pPr>
            <a:r>
              <a:rPr lang="en-US" dirty="0" smtClean="0"/>
              <a:t>Reserved Seats For Women</a:t>
            </a:r>
          </a:p>
          <a:p>
            <a:pPr marL="457200" indent="-457200">
              <a:buFont typeface="+mj-lt"/>
              <a:buAutoNum type="arabicPeriod"/>
            </a:pPr>
            <a:r>
              <a:rPr lang="en-US" dirty="0" smtClean="0"/>
              <a:t>Elections On The Non-party Basis</a:t>
            </a:r>
          </a:p>
          <a:p>
            <a:pPr marL="457200" indent="-457200">
              <a:buFont typeface="+mj-lt"/>
              <a:buAutoNum type="arabicPeriod"/>
            </a:pPr>
            <a:r>
              <a:rPr lang="en-US" dirty="0" smtClean="0"/>
              <a:t>Constitutional Status</a:t>
            </a:r>
            <a:endParaRPr lang="en-US" dirty="0"/>
          </a:p>
        </p:txBody>
      </p:sp>
    </p:spTree>
    <p:extLst>
      <p:ext uri="{BB962C8B-B14F-4D97-AF65-F5344CB8AC3E}">
        <p14:creationId xmlns:p14="http://schemas.microsoft.com/office/powerpoint/2010/main" xmlns="" val="27660384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200" b="1" dirty="0"/>
              <a:t>Three Tiers:</a:t>
            </a:r>
            <a:endParaRPr lang="en-US" sz="3200" dirty="0"/>
          </a:p>
          <a:p>
            <a:pPr lvl="0"/>
            <a:r>
              <a:rPr lang="en-US" sz="3200" dirty="0"/>
              <a:t>Union Council </a:t>
            </a:r>
          </a:p>
          <a:p>
            <a:pPr lvl="0"/>
            <a:r>
              <a:rPr lang="en-US" sz="3200" dirty="0"/>
              <a:t>Tehsil Council </a:t>
            </a:r>
          </a:p>
          <a:p>
            <a:pPr lvl="0"/>
            <a:r>
              <a:rPr lang="en-US" sz="3200" dirty="0"/>
              <a:t>District Council</a:t>
            </a:r>
          </a:p>
          <a:p>
            <a:endParaRPr lang="en-US" dirty="0"/>
          </a:p>
        </p:txBody>
      </p:sp>
    </p:spTree>
    <p:extLst>
      <p:ext uri="{BB962C8B-B14F-4D97-AF65-F5344CB8AC3E}">
        <p14:creationId xmlns:p14="http://schemas.microsoft.com/office/powerpoint/2010/main" xmlns="" val="11085296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73806"/>
          </a:xfrm>
        </p:spPr>
        <p:txBody>
          <a:bodyPr/>
          <a:lstStyle/>
          <a:p>
            <a:pPr algn="ctr"/>
            <a:r>
              <a:rPr lang="en-US" sz="3600" b="1" u="sng" dirty="0">
                <a:latin typeface="Times New Roman" pitchFamily="18" charset="0"/>
                <a:cs typeface="Times New Roman" pitchFamily="18" charset="0"/>
              </a:rPr>
              <a:t>LOCAL GOVERNMENTS ACTS OF 2013</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25003" y="1828800"/>
            <a:ext cx="9762185" cy="4597758"/>
          </a:xfrm>
        </p:spPr>
        <p:txBody>
          <a:bodyPr>
            <a:normAutofit/>
          </a:bodyPr>
          <a:lstStyle/>
          <a:p>
            <a:pPr marL="457200" lvl="0" indent="-457200">
              <a:buFont typeface="+mj-lt"/>
              <a:buAutoNum type="arabicPeriod"/>
            </a:pPr>
            <a:r>
              <a:rPr lang="en-US" sz="3200" dirty="0">
                <a:latin typeface="Times New Roman" pitchFamily="18" charset="0"/>
                <a:cs typeface="Times New Roman" pitchFamily="18" charset="0"/>
              </a:rPr>
              <a:t>18th Amendment to the Constitution</a:t>
            </a:r>
          </a:p>
          <a:p>
            <a:pPr marL="457200" indent="-457200">
              <a:buFont typeface="+mj-lt"/>
              <a:buAutoNum type="arabicPeriod"/>
            </a:pPr>
            <a:r>
              <a:rPr lang="en-US" sz="3200" dirty="0" smtClean="0">
                <a:latin typeface="Times New Roman" pitchFamily="18" charset="0"/>
                <a:cs typeface="Times New Roman" pitchFamily="18" charset="0"/>
              </a:rPr>
              <a:t>Provinces have different LG Acts</a:t>
            </a:r>
          </a:p>
          <a:p>
            <a:pPr marL="457200" indent="-457200">
              <a:buFont typeface="+mj-lt"/>
              <a:buAutoNum type="arabicPeriod"/>
            </a:pPr>
            <a:r>
              <a:rPr lang="en-US" sz="3200" dirty="0" smtClean="0">
                <a:latin typeface="Times New Roman" pitchFamily="18" charset="0"/>
                <a:cs typeface="Times New Roman" pitchFamily="18" charset="0"/>
              </a:rPr>
              <a:t>Elections </a:t>
            </a:r>
            <a:r>
              <a:rPr lang="en-US" sz="3200" dirty="0">
                <a:latin typeface="Times New Roman" pitchFamily="18" charset="0"/>
                <a:cs typeface="Times New Roman" pitchFamily="18" charset="0"/>
              </a:rPr>
              <a:t>on a party </a:t>
            </a:r>
            <a:r>
              <a:rPr lang="en-US" sz="3200" dirty="0" smtClean="0">
                <a:latin typeface="Times New Roman" pitchFamily="18" charset="0"/>
                <a:cs typeface="Times New Roman" pitchFamily="18" charset="0"/>
              </a:rPr>
              <a:t>basis</a:t>
            </a:r>
          </a:p>
          <a:p>
            <a:pPr marL="457200" indent="-457200">
              <a:buFont typeface="+mj-lt"/>
              <a:buAutoNum type="arabicPeriod"/>
            </a:pPr>
            <a:r>
              <a:rPr lang="en-US" sz="3200" dirty="0" smtClean="0">
                <a:latin typeface="Times New Roman" pitchFamily="18" charset="0"/>
                <a:cs typeface="Times New Roman" pitchFamily="18" charset="0"/>
              </a:rPr>
              <a:t>Divisions of tires</a:t>
            </a:r>
          </a:p>
          <a:p>
            <a:pPr marL="457200" indent="-457200">
              <a:buFont typeface="+mj-lt"/>
              <a:buAutoNum type="arabicPeriod"/>
            </a:pPr>
            <a:r>
              <a:rPr lang="en-US" sz="3200" dirty="0">
                <a:latin typeface="Times New Roman" pitchFamily="18" charset="0"/>
                <a:cs typeface="Times New Roman" pitchFamily="18" charset="0"/>
              </a:rPr>
              <a:t>N</a:t>
            </a:r>
            <a:r>
              <a:rPr lang="en-US" sz="3200" dirty="0" smtClean="0">
                <a:latin typeface="Times New Roman" pitchFamily="18" charset="0"/>
                <a:cs typeface="Times New Roman" pitchFamily="18" charset="0"/>
              </a:rPr>
              <a:t>ot </a:t>
            </a:r>
            <a:r>
              <a:rPr lang="en-US" sz="3200" dirty="0">
                <a:latin typeface="Times New Roman" pitchFamily="18" charset="0"/>
                <a:cs typeface="Times New Roman" pitchFamily="18" charset="0"/>
              </a:rPr>
              <a:t>consistent on the term limits of the local </a:t>
            </a:r>
            <a:r>
              <a:rPr lang="en-US" sz="3200" dirty="0" smtClean="0">
                <a:latin typeface="Times New Roman" pitchFamily="18" charset="0"/>
                <a:cs typeface="Times New Roman" pitchFamily="18" charset="0"/>
              </a:rPr>
              <a:t>governments </a:t>
            </a:r>
            <a:r>
              <a:rPr lang="en-US" sz="3200" dirty="0">
                <a:latin typeface="Times New Roman" pitchFamily="18" charset="0"/>
                <a:cs typeface="Times New Roman" pitchFamily="18" charset="0"/>
              </a:rPr>
              <a:t>across provinces</a:t>
            </a:r>
            <a:endParaRPr lang="en-US" sz="3200" dirty="0" smtClean="0">
              <a:latin typeface="Times New Roman" pitchFamily="18" charset="0"/>
              <a:cs typeface="Times New Roman" pitchFamily="18" charset="0"/>
            </a:endParaRPr>
          </a:p>
          <a:p>
            <a:pPr marL="457200" indent="-457200">
              <a:buFont typeface="+mj-lt"/>
              <a:buAutoNum type="arabicPeriod"/>
            </a:pPr>
            <a:r>
              <a:rPr lang="en-US" sz="3200" dirty="0">
                <a:latin typeface="Times New Roman" pitchFamily="18" charset="0"/>
                <a:cs typeface="Times New Roman" pitchFamily="18" charset="0"/>
              </a:rPr>
              <a:t>electoral process also varies across provinces</a:t>
            </a:r>
          </a:p>
        </p:txBody>
      </p:sp>
    </p:spTree>
    <p:extLst>
      <p:ext uri="{BB962C8B-B14F-4D97-AF65-F5344CB8AC3E}">
        <p14:creationId xmlns:p14="http://schemas.microsoft.com/office/powerpoint/2010/main" xmlns="" val="1520178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2" y="2137893"/>
            <a:ext cx="10045520" cy="3335628"/>
          </a:xfrm>
        </p:spPr>
        <p:txBody>
          <a:bodyPr>
            <a:normAutofit/>
          </a:bodyPr>
          <a:lstStyle/>
          <a:p>
            <a:pPr marL="0" lvl="0" indent="0" algn="ctr">
              <a:buNone/>
            </a:pPr>
            <a:r>
              <a:rPr lang="en-US" sz="5400" b="1" u="sng" dirty="0">
                <a:latin typeface="Times New Roman" pitchFamily="18" charset="0"/>
                <a:cs typeface="Times New Roman" pitchFamily="18" charset="0"/>
              </a:rPr>
              <a:t>National Finance Commission (NFC) </a:t>
            </a:r>
            <a:r>
              <a:rPr lang="en-US" sz="5400" b="1" u="sng" dirty="0" smtClean="0">
                <a:latin typeface="Times New Roman" pitchFamily="18" charset="0"/>
                <a:cs typeface="Times New Roman" pitchFamily="18" charset="0"/>
              </a:rPr>
              <a:t>Award</a:t>
            </a:r>
            <a:endParaRPr lang="en-US" sz="5400" dirty="0">
              <a:latin typeface="Times New Roman" pitchFamily="18" charset="0"/>
              <a:cs typeface="Times New Roman" pitchFamily="18" charset="0"/>
            </a:endParaRPr>
          </a:p>
          <a:p>
            <a:pPr marL="0" indent="0" algn="ctr">
              <a:buNone/>
            </a:pPr>
            <a:endParaRPr lang="en-US" sz="2800" b="1" u="sng" dirty="0" smtClean="0">
              <a:latin typeface="Times New Roman" pitchFamily="18" charset="0"/>
              <a:cs typeface="Times New Roman" pitchFamily="18" charset="0"/>
            </a:endParaRPr>
          </a:p>
          <a:p>
            <a:pPr marL="0" indent="0">
              <a:buNone/>
            </a:pPr>
            <a:r>
              <a:rPr lang="en-US" sz="1600" b="1" u="sng" dirty="0">
                <a:latin typeface="Times New Roman" pitchFamily="18" charset="0"/>
                <a:cs typeface="Times New Roman" pitchFamily="18" charset="0"/>
              </a:rPr>
              <a:t/>
            </a:r>
            <a:br>
              <a:rPr lang="en-US" sz="1600" b="1" u="sng" dirty="0">
                <a:latin typeface="Times New Roman" pitchFamily="18" charset="0"/>
                <a:cs typeface="Times New Roman" pitchFamily="18" charset="0"/>
              </a:rPr>
            </a:br>
            <a:r>
              <a:rPr lang="en-US" sz="1600" b="1" dirty="0">
                <a:latin typeface="Times New Roman" pitchFamily="18" charset="0"/>
                <a:cs typeface="Times New Roman" pitchFamily="18" charset="0"/>
              </a:rPr>
              <a:t>					</a:t>
            </a:r>
            <a:endParaRPr lang="en-US" sz="1600" b="1" dirty="0" smtClean="0">
              <a:latin typeface="Times New Roman" pitchFamily="18" charset="0"/>
              <a:cs typeface="Times New Roman" pitchFamily="18" charset="0"/>
            </a:endParaRPr>
          </a:p>
          <a:p>
            <a:pPr marL="0" indent="0" algn="ctr">
              <a:buNone/>
            </a:pPr>
            <a:endParaRPr lang="en-US" sz="16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3479644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688" y="2436064"/>
            <a:ext cx="9404723" cy="2200330"/>
          </a:xfrm>
        </p:spPr>
        <p:txBody>
          <a:bodyPr/>
          <a:lstStyle/>
          <a:p>
            <a:pPr algn="ctr"/>
            <a:r>
              <a:rPr lang="en-US" sz="4400" b="1" dirty="0" smtClean="0">
                <a:latin typeface="Times New Roman" pitchFamily="18" charset="0"/>
                <a:cs typeface="Times New Roman" pitchFamily="18" charset="0"/>
              </a:rPr>
              <a:t>Advantages and disadvantages of </a:t>
            </a:r>
            <a:r>
              <a:rPr lang="en-US" sz="4400" b="1" dirty="0">
                <a:latin typeface="Times New Roman" pitchFamily="18" charset="0"/>
                <a:cs typeface="Times New Roman" pitchFamily="18" charset="0"/>
              </a:rPr>
              <a:t>Local </a:t>
            </a:r>
            <a:r>
              <a:rPr lang="en-US" sz="4400" b="1" dirty="0" smtClean="0">
                <a:latin typeface="Times New Roman" pitchFamily="18" charset="0"/>
                <a:cs typeface="Times New Roman" pitchFamily="18" charset="0"/>
              </a:rPr>
              <a:t>Government And Causes of Failure</a:t>
            </a:r>
            <a:endParaRPr lang="en-US" sz="4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1672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6441595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0" indent="0" algn="ctr"/>
            <a:r>
              <a:rPr lang="en-US" sz="4000" b="1" dirty="0" smtClean="0">
                <a:latin typeface="Times New Roman" pitchFamily="18" charset="0"/>
                <a:cs typeface="Times New Roman" pitchFamily="18" charset="0"/>
              </a:rPr>
              <a:t>26</a:t>
            </a:r>
            <a:r>
              <a:rPr lang="en-US" sz="4000" b="1" baseline="30000" dirty="0" smtClean="0">
                <a:latin typeface="Times New Roman" pitchFamily="18" charset="0"/>
                <a:cs typeface="Times New Roman" pitchFamily="18" charset="0"/>
              </a:rPr>
              <a:t>th</a:t>
            </a:r>
            <a:r>
              <a:rPr lang="en-US" sz="4000" b="1" dirty="0" smtClean="0">
                <a:latin typeface="Times New Roman" pitchFamily="18" charset="0"/>
                <a:cs typeface="Times New Roman" pitchFamily="18" charset="0"/>
              </a:rPr>
              <a:t>  AMENDMENT</a:t>
            </a:r>
            <a:r>
              <a:rPr lang="en-US" sz="4000" b="1" u="sng" dirty="0" smtClean="0">
                <a:latin typeface="Times New Roman" pitchFamily="18" charset="0"/>
                <a:cs typeface="Times New Roman" pitchFamily="18" charset="0"/>
              </a:rPr>
              <a:t/>
            </a:r>
            <a:br>
              <a:rPr lang="en-US" sz="4000" b="1" u="sng"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Assent of the President on 21st October, 2024</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dirty="0" smtClean="0"/>
              <a:t/>
            </a:r>
            <a:br>
              <a:rPr lang="en-US" sz="4000" dirty="0" smtClean="0"/>
            </a:br>
            <a:endParaRPr lang="en-US" sz="4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384664"/>
            <a:ext cx="8946541" cy="4863736"/>
          </a:xfrm>
        </p:spPr>
        <p:txBody>
          <a:bodyPr>
            <a:normAutofit/>
          </a:bodyPr>
          <a:lstStyle/>
          <a:p>
            <a:pPr lvl="8">
              <a:buNone/>
            </a:pPr>
            <a:r>
              <a:rPr lang="en-US" sz="3600" b="1" dirty="0" smtClean="0">
                <a:latin typeface="Times New Roman" pitchFamily="18" charset="0"/>
                <a:cs typeface="Times New Roman" pitchFamily="18" charset="0"/>
              </a:rPr>
              <a:t>BACKGROUND</a:t>
            </a:r>
          </a:p>
          <a:p>
            <a:pPr marL="857250" lvl="1" indent="-457200" algn="just">
              <a:lnSpc>
                <a:spcPct val="150000"/>
              </a:lnSpc>
              <a:buFont typeface="+mj-lt"/>
              <a:buAutoNum type="arabicPeriod"/>
            </a:pPr>
            <a:r>
              <a:rPr lang="en-US" sz="2600" b="1" dirty="0" smtClean="0"/>
              <a:t>Judicial overreach </a:t>
            </a:r>
          </a:p>
          <a:p>
            <a:pPr marL="857250" lvl="1" indent="-457200" algn="just">
              <a:lnSpc>
                <a:spcPct val="150000"/>
              </a:lnSpc>
              <a:buFont typeface="+mj-lt"/>
              <a:buAutoNum type="arabicPeriod"/>
            </a:pPr>
            <a:r>
              <a:rPr lang="en-GB" sz="2600" b="1" dirty="0" smtClean="0"/>
              <a:t>Assertion of parliamentary supremacy</a:t>
            </a:r>
          </a:p>
          <a:p>
            <a:pPr marL="857250" lvl="1" indent="-457200" algn="just">
              <a:lnSpc>
                <a:spcPct val="150000"/>
              </a:lnSpc>
              <a:buFont typeface="+mj-lt"/>
              <a:buAutoNum type="arabicPeriod"/>
            </a:pPr>
            <a:r>
              <a:rPr lang="en-GB" sz="2600" b="1" dirty="0" err="1" smtClean="0"/>
              <a:t>Musharf</a:t>
            </a:r>
            <a:r>
              <a:rPr lang="en-GB" sz="2600" b="1" dirty="0" smtClean="0"/>
              <a:t> era and Judicial Activism</a:t>
            </a:r>
          </a:p>
          <a:p>
            <a:pPr marL="857250" lvl="1" indent="-457200" algn="just">
              <a:lnSpc>
                <a:spcPct val="150000"/>
              </a:lnSpc>
              <a:buFont typeface="+mj-lt"/>
              <a:buAutoNum type="arabicPeriod"/>
            </a:pPr>
            <a:r>
              <a:rPr lang="en-GB" sz="2600" b="1" dirty="0" smtClean="0"/>
              <a:t>18</a:t>
            </a:r>
            <a:r>
              <a:rPr lang="en-GB" sz="2600" b="1" baseline="30000" dirty="0" smtClean="0"/>
              <a:t>th</a:t>
            </a:r>
            <a:r>
              <a:rPr lang="en-GB" sz="2600" b="1" dirty="0" smtClean="0"/>
              <a:t> and 19</a:t>
            </a:r>
            <a:r>
              <a:rPr lang="en-GB" sz="2600" b="1" baseline="30000" dirty="0" smtClean="0"/>
              <a:t>th</a:t>
            </a:r>
            <a:r>
              <a:rPr lang="en-GB" sz="2600" b="1" dirty="0" smtClean="0"/>
              <a:t> Amendment</a:t>
            </a:r>
            <a:endParaRPr lang="en-US" sz="2600" b="1" dirty="0" smtClean="0"/>
          </a:p>
          <a:p>
            <a:pPr>
              <a:lnSpc>
                <a:spcPct val="150000"/>
              </a:lnSpc>
            </a:pPr>
            <a:endParaRPr lang="en-US" sz="2800" dirty="0" smtClean="0">
              <a:latin typeface="Times New Roman" pitchFamily="18" charset="0"/>
              <a:cs typeface="Times New Roman" pitchFamily="18" charset="0"/>
            </a:endParaRPr>
          </a:p>
          <a:p>
            <a:endParaRPr lang="en-US"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923" y="217587"/>
            <a:ext cx="9404723" cy="1036447"/>
          </a:xfrm>
        </p:spPr>
        <p:txBody>
          <a:bodyPr/>
          <a:lstStyle/>
          <a:p>
            <a:pPr algn="ctr"/>
            <a:r>
              <a:rPr lang="en-US" sz="3200" b="1" dirty="0" smtClean="0"/>
              <a:t>Judicial Commission For appointment of Judges of the Supreme Court</a:t>
            </a:r>
            <a:endParaRPr lang="en-US" sz="3200" dirty="0"/>
          </a:p>
        </p:txBody>
      </p:sp>
      <p:sp>
        <p:nvSpPr>
          <p:cNvPr id="3" name="Content Placeholder 2"/>
          <p:cNvSpPr>
            <a:spLocks noGrp="1"/>
          </p:cNvSpPr>
          <p:nvPr>
            <p:ph idx="1"/>
          </p:nvPr>
        </p:nvSpPr>
        <p:spPr>
          <a:xfrm>
            <a:off x="705394" y="1280160"/>
            <a:ext cx="10358846" cy="4968239"/>
          </a:xfrm>
        </p:spPr>
        <p:txBody>
          <a:bodyPr>
            <a:noAutofit/>
          </a:bodyPr>
          <a:lstStyle/>
          <a:p>
            <a:pPr lvl="0"/>
            <a:r>
              <a:rPr lang="en-US" sz="2400" b="1" dirty="0" smtClean="0"/>
              <a:t>Chief justice of Pakistan</a:t>
            </a:r>
          </a:p>
          <a:p>
            <a:pPr lvl="0"/>
            <a:r>
              <a:rPr lang="en-US" sz="2400" b="1" dirty="0" smtClean="0"/>
              <a:t>Three most senior judges of the Supreme Court</a:t>
            </a:r>
          </a:p>
          <a:p>
            <a:pPr lvl="0"/>
            <a:r>
              <a:rPr lang="en-US" sz="2400" b="1" dirty="0" smtClean="0"/>
              <a:t>Most senior judge of the constitutional benches</a:t>
            </a:r>
          </a:p>
          <a:p>
            <a:pPr lvl="0"/>
            <a:r>
              <a:rPr lang="en-US" sz="2400" b="1" dirty="0" smtClean="0"/>
              <a:t>Federal minister member for law and justice </a:t>
            </a:r>
          </a:p>
          <a:p>
            <a:pPr lvl="0"/>
            <a:r>
              <a:rPr lang="en-US" sz="2400" b="1" dirty="0" smtClean="0"/>
              <a:t>Attorney general for Pakistan</a:t>
            </a:r>
          </a:p>
          <a:p>
            <a:pPr lvl="0"/>
            <a:r>
              <a:rPr lang="en-US" sz="2400" b="1" dirty="0" smtClean="0"/>
              <a:t>An advocate having not less than fifteen years of practice in the supreme court to be nominated by the Pakistan bar council for a term of two years</a:t>
            </a:r>
          </a:p>
          <a:p>
            <a:pPr lvl="0"/>
            <a:r>
              <a:rPr lang="en-US" sz="2400" b="1" dirty="0" smtClean="0"/>
              <a:t>Two members from the senate and two from the national assembly of both the benches</a:t>
            </a:r>
          </a:p>
          <a:p>
            <a:pPr lvl="0"/>
            <a:r>
              <a:rPr lang="en-US" sz="2400" b="1" dirty="0" smtClean="0"/>
              <a:t>A woman or non-</a:t>
            </a:r>
            <a:r>
              <a:rPr lang="en-US" sz="2400" b="1" dirty="0" err="1" smtClean="0"/>
              <a:t>muslim</a:t>
            </a:r>
            <a:r>
              <a:rPr lang="en-US" sz="2400" b="1" dirty="0" smtClean="0"/>
              <a:t>, other than a member of </a:t>
            </a:r>
            <a:r>
              <a:rPr lang="en-US" sz="2400" b="1" dirty="0" err="1" smtClean="0"/>
              <a:t>majlis</a:t>
            </a:r>
            <a:r>
              <a:rPr lang="en-US" sz="2400" b="1" dirty="0" smtClean="0"/>
              <a:t>-e-</a:t>
            </a:r>
            <a:r>
              <a:rPr lang="en-US" sz="2400" b="1" dirty="0" err="1" smtClean="0"/>
              <a:t>shoora</a:t>
            </a:r>
            <a:r>
              <a:rPr lang="en-US" sz="2400" b="1" dirty="0" smtClean="0"/>
              <a:t> </a:t>
            </a:r>
          </a:p>
          <a:p>
            <a:endParaRPr lang="en-US" sz="24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8" y="282901"/>
            <a:ext cx="9404723" cy="788253"/>
          </a:xfrm>
        </p:spPr>
        <p:txBody>
          <a:bodyPr/>
          <a:lstStyle/>
          <a:p>
            <a:pPr algn="ctr"/>
            <a:r>
              <a:rPr lang="en-US" sz="2800" b="1" dirty="0" smtClean="0"/>
              <a:t>Judicial Commission For appointment of Judges of the High Court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849086" y="1463040"/>
            <a:ext cx="9200767" cy="4785359"/>
          </a:xfrm>
        </p:spPr>
        <p:txBody>
          <a:bodyPr>
            <a:normAutofit/>
          </a:bodyPr>
          <a:lstStyle/>
          <a:p>
            <a:pPr marL="514350" lvl="0" indent="-514350">
              <a:buFont typeface="+mj-lt"/>
              <a:buAutoNum type="arabicPeriod"/>
            </a:pPr>
            <a:r>
              <a:rPr lang="en-US" sz="2800" b="1" dirty="0" smtClean="0"/>
              <a:t>Chief justice of concerned High Court</a:t>
            </a:r>
          </a:p>
          <a:p>
            <a:pPr marL="514350" lvl="0" indent="-514350">
              <a:buFont typeface="+mj-lt"/>
              <a:buAutoNum type="arabicPeriod"/>
            </a:pPr>
            <a:r>
              <a:rPr lang="en-US" sz="2800" b="1" dirty="0" smtClean="0"/>
              <a:t>Head of Constitutional benches of that High Court</a:t>
            </a:r>
          </a:p>
          <a:p>
            <a:pPr marL="514350" lvl="0" indent="-514350">
              <a:buFont typeface="+mj-lt"/>
              <a:buAutoNum type="arabicPeriod"/>
            </a:pPr>
            <a:r>
              <a:rPr lang="en-US" sz="2800" b="1" dirty="0" smtClean="0"/>
              <a:t>Provincial Minister for law</a:t>
            </a:r>
          </a:p>
          <a:p>
            <a:pPr marL="514350" lvl="0" indent="-514350">
              <a:buFont typeface="+mj-lt"/>
              <a:buAutoNum type="arabicPeriod"/>
            </a:pPr>
            <a:r>
              <a:rPr lang="en-US" sz="2800" b="1" dirty="0" smtClean="0"/>
              <a:t>An advocate having not less than fifteen years of practice in the High court to be nominated by the concerned bar council for a term of two years </a:t>
            </a:r>
          </a:p>
          <a:p>
            <a:pPr marL="514350" indent="-514350">
              <a:buFont typeface="+mj-lt"/>
              <a:buAutoNum type="arabicPeriod"/>
            </a:pPr>
            <a:endParaRPr lang="en-US" sz="28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01316"/>
          </a:xfrm>
        </p:spPr>
        <p:txBody>
          <a:bodyPr/>
          <a:lstStyle/>
          <a:p>
            <a:pPr algn="ctr"/>
            <a:r>
              <a:rPr lang="en-US" sz="3600" b="1" dirty="0" smtClean="0"/>
              <a:t>Special parliamentary committee (PC)</a:t>
            </a:r>
            <a:endParaRPr lang="en-US" sz="3600" dirty="0"/>
          </a:p>
        </p:txBody>
      </p:sp>
      <p:sp>
        <p:nvSpPr>
          <p:cNvPr id="3" name="Content Placeholder 2"/>
          <p:cNvSpPr>
            <a:spLocks noGrp="1"/>
          </p:cNvSpPr>
          <p:nvPr>
            <p:ph idx="1"/>
          </p:nvPr>
        </p:nvSpPr>
        <p:spPr>
          <a:xfrm>
            <a:off x="705394" y="1528354"/>
            <a:ext cx="9344459" cy="4720045"/>
          </a:xfrm>
        </p:spPr>
        <p:txBody>
          <a:bodyPr>
            <a:noAutofit/>
          </a:bodyPr>
          <a:lstStyle/>
          <a:p>
            <a:r>
              <a:rPr lang="en-US" sz="2400" b="1" dirty="0" smtClean="0"/>
              <a:t>The committee consists of the following twelve members</a:t>
            </a:r>
          </a:p>
          <a:p>
            <a:pPr>
              <a:buNone/>
            </a:pPr>
            <a:r>
              <a:rPr lang="en-US" sz="2400" b="1" dirty="0" smtClean="0"/>
              <a:t>				Eight members from the national assembly</a:t>
            </a:r>
          </a:p>
          <a:p>
            <a:pPr>
              <a:buNone/>
            </a:pPr>
            <a:r>
              <a:rPr lang="en-US" sz="2400" b="1" dirty="0" smtClean="0"/>
              <a:t>			       Four members from the senate</a:t>
            </a:r>
          </a:p>
          <a:p>
            <a:pPr>
              <a:buNone/>
            </a:pPr>
            <a:endParaRPr lang="en-US" sz="2400" b="1" dirty="0" smtClean="0"/>
          </a:p>
          <a:p>
            <a:r>
              <a:rPr lang="en-US" sz="2400" b="1" dirty="0" smtClean="0"/>
              <a:t>2.  Parliamentary parties have proportional representation in PC based on their strength in parliament</a:t>
            </a:r>
          </a:p>
          <a:p>
            <a:endParaRPr lang="en-US" sz="2400" b="1" dirty="0" smtClean="0"/>
          </a:p>
          <a:p>
            <a:endParaRPr lang="en-US" sz="2400" b="1" dirty="0" smtClean="0"/>
          </a:p>
          <a:p>
            <a:endParaRPr lang="en-US"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22939"/>
          </a:xfrm>
        </p:spPr>
        <p:txBody>
          <a:bodyPr/>
          <a:lstStyle/>
          <a:p>
            <a:pPr algn="ctr"/>
            <a:r>
              <a:rPr lang="en-US" sz="3600" b="1" dirty="0" smtClean="0"/>
              <a:t>FEATURES OF 26</a:t>
            </a:r>
            <a:r>
              <a:rPr lang="en-US" sz="3600" b="1" baseline="30000" dirty="0" smtClean="0"/>
              <a:t>TH</a:t>
            </a:r>
            <a:r>
              <a:rPr lang="en-US" sz="3600" b="1" dirty="0" smtClean="0"/>
              <a:t> AMENDMENT</a:t>
            </a:r>
            <a:r>
              <a:rPr lang="en-US" sz="3600" dirty="0" smtClean="0"/>
              <a:t/>
            </a:r>
            <a:br>
              <a:rPr lang="en-US" sz="3600" dirty="0" smtClean="0"/>
            </a:br>
            <a:endParaRPr lang="en-US" sz="3600" dirty="0"/>
          </a:p>
        </p:txBody>
      </p:sp>
      <p:sp>
        <p:nvSpPr>
          <p:cNvPr id="3" name="Content Placeholder 2"/>
          <p:cNvSpPr>
            <a:spLocks noGrp="1"/>
          </p:cNvSpPr>
          <p:nvPr>
            <p:ph idx="1"/>
          </p:nvPr>
        </p:nvSpPr>
        <p:spPr>
          <a:xfrm>
            <a:off x="809897" y="1188720"/>
            <a:ext cx="9784079" cy="5238206"/>
          </a:xfrm>
        </p:spPr>
        <p:txBody>
          <a:bodyPr>
            <a:noAutofit/>
          </a:bodyPr>
          <a:lstStyle/>
          <a:p>
            <a:pPr marL="457200" lvl="0" indent="-457200">
              <a:buFont typeface="+mj-lt"/>
              <a:buAutoNum type="arabicPeriod"/>
            </a:pPr>
            <a:r>
              <a:rPr lang="en-US" sz="2400" b="1" dirty="0" smtClean="0"/>
              <a:t>Insertion of new fundamental right: clean and healthy</a:t>
            </a:r>
          </a:p>
          <a:p>
            <a:pPr marL="457200" lvl="0" indent="-457200">
              <a:buFont typeface="+mj-lt"/>
              <a:buAutoNum type="arabicPeriod"/>
            </a:pPr>
            <a:r>
              <a:rPr lang="en-US" sz="2400" b="1" dirty="0" smtClean="0"/>
              <a:t>Eliminate of </a:t>
            </a:r>
            <a:r>
              <a:rPr lang="en-US" sz="2400" b="1" dirty="0" err="1" smtClean="0"/>
              <a:t>riba</a:t>
            </a:r>
            <a:r>
              <a:rPr lang="en-US" sz="2400" b="1" dirty="0" smtClean="0"/>
              <a:t> completely before 1-1-2028</a:t>
            </a:r>
          </a:p>
          <a:p>
            <a:pPr marL="457200" lvl="0" indent="-457200">
              <a:buFont typeface="+mj-lt"/>
              <a:buAutoNum type="arabicPeriod"/>
            </a:pPr>
            <a:r>
              <a:rPr lang="en-US" sz="2400" b="1" dirty="0" smtClean="0"/>
              <a:t>Judicial commission  for </a:t>
            </a:r>
            <a:r>
              <a:rPr lang="en-US" sz="2400" b="1" u="sng" dirty="0" smtClean="0"/>
              <a:t>appointment of judges</a:t>
            </a:r>
            <a:r>
              <a:rPr lang="en-US" sz="2400" b="1" dirty="0" smtClean="0"/>
              <a:t> of Superior courts</a:t>
            </a:r>
          </a:p>
          <a:p>
            <a:pPr marL="457200" lvl="0" indent="-457200">
              <a:buFont typeface="+mj-lt"/>
              <a:buAutoNum type="arabicPeriod"/>
            </a:pPr>
            <a:r>
              <a:rPr lang="en-US" sz="2400" b="1" dirty="0" smtClean="0"/>
              <a:t>One-third of the members of the Commission may call the meeting for appointment of judges</a:t>
            </a:r>
          </a:p>
          <a:p>
            <a:pPr marL="457200" lvl="0" indent="-457200">
              <a:buFont typeface="+mj-lt"/>
              <a:buAutoNum type="arabicPeriod"/>
            </a:pPr>
            <a:r>
              <a:rPr lang="en-US" sz="2400" b="1" dirty="0" smtClean="0"/>
              <a:t>Any member of the Commission may give nominations in the Commission for appointment against any vacancy in SC, HC and FSC</a:t>
            </a:r>
          </a:p>
          <a:p>
            <a:pPr marL="457200" lvl="0" indent="-457200">
              <a:buFont typeface="+mj-lt"/>
              <a:buAutoNum type="arabicPeriod"/>
            </a:pPr>
            <a:r>
              <a:rPr lang="en-US" sz="2400" b="1" dirty="0" smtClean="0"/>
              <a:t>Judicial commission for </a:t>
            </a:r>
            <a:r>
              <a:rPr lang="en-US" sz="2400" b="1" u="sng" dirty="0" smtClean="0"/>
              <a:t>performance evaluation of Judges of the High Courts</a:t>
            </a:r>
          </a:p>
          <a:p>
            <a:pPr marL="457200" indent="-457200">
              <a:buFont typeface="+mj-lt"/>
              <a:buAutoNum type="arabicPeriod"/>
            </a:pPr>
            <a:r>
              <a:rPr lang="en-US" sz="2400" b="1" dirty="0" smtClean="0"/>
              <a:t>Special parliamentary committee </a:t>
            </a:r>
            <a:r>
              <a:rPr lang="en-US" sz="2400" b="1" u="sng" dirty="0" smtClean="0"/>
              <a:t>appointment the CJP</a:t>
            </a:r>
          </a:p>
          <a:p>
            <a:pPr marL="457200" lvl="0" indent="-457200">
              <a:buFont typeface="+mj-lt"/>
              <a:buAutoNum type="arabicPeriod"/>
            </a:pPr>
            <a:endParaRPr lang="en-US" sz="2400" b="1" dirty="0" smtClean="0"/>
          </a:p>
          <a:p>
            <a:pPr marL="457200" indent="-457200">
              <a:buFont typeface="+mj-lt"/>
              <a:buAutoNum type="arabicPeriod"/>
            </a:pPr>
            <a:endParaRPr lang="en-US" sz="24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30649"/>
            <a:ext cx="9404723" cy="1010322"/>
          </a:xfrm>
        </p:spPr>
        <p:txBody>
          <a:bodyPr/>
          <a:lstStyle/>
          <a:p>
            <a:pPr algn="ctr"/>
            <a:r>
              <a:rPr lang="en-US" sz="3200" b="1" u="sng" dirty="0" smtClean="0"/>
              <a:t>Performance evaluation of Judges of the High Courts</a:t>
            </a:r>
            <a:r>
              <a:rPr lang="en-US" sz="3200" dirty="0" smtClean="0"/>
              <a:t/>
            </a:r>
            <a:br>
              <a:rPr lang="en-US" sz="3200" dirty="0" smtClean="0"/>
            </a:br>
            <a:endParaRPr lang="en-US" sz="3200" dirty="0"/>
          </a:p>
        </p:txBody>
      </p:sp>
      <p:sp>
        <p:nvSpPr>
          <p:cNvPr id="3" name="Content Placeholder 2"/>
          <p:cNvSpPr>
            <a:spLocks noGrp="1"/>
          </p:cNvSpPr>
          <p:nvPr>
            <p:ph idx="1"/>
          </p:nvPr>
        </p:nvSpPr>
        <p:spPr>
          <a:xfrm>
            <a:off x="1103312" y="1606732"/>
            <a:ext cx="8946541" cy="4641668"/>
          </a:xfrm>
        </p:spPr>
        <p:txBody>
          <a:bodyPr>
            <a:noAutofit/>
          </a:bodyPr>
          <a:lstStyle/>
          <a:p>
            <a:pPr marL="457200" lvl="0" indent="-457200">
              <a:buFont typeface="+mj-lt"/>
              <a:buAutoNum type="arabicPeriod"/>
            </a:pPr>
            <a:r>
              <a:rPr lang="en-US" sz="2400" b="1" dirty="0" smtClean="0"/>
              <a:t>Commission may make rules regulating its procedure including the procedure and criteria for assessment, evaluation and fitness for appointment of Judges</a:t>
            </a:r>
          </a:p>
          <a:p>
            <a:pPr marL="457200" lvl="0" indent="-457200">
              <a:buFont typeface="+mj-lt"/>
              <a:buAutoNum type="arabicPeriod"/>
            </a:pPr>
            <a:endParaRPr lang="en-US" sz="2400" b="1" dirty="0" smtClean="0"/>
          </a:p>
          <a:p>
            <a:pPr marL="457200" lvl="0" indent="-457200">
              <a:buFont typeface="+mj-lt"/>
              <a:buAutoNum type="arabicPeriod"/>
            </a:pPr>
            <a:r>
              <a:rPr lang="en-US" sz="2400" b="1" dirty="0" smtClean="0"/>
              <a:t>The Commission shall conduct an annual performance evaluation of Judges of the High Courts</a:t>
            </a:r>
          </a:p>
          <a:p>
            <a:pPr marL="457200" lvl="0" indent="-457200">
              <a:buFont typeface="+mj-lt"/>
              <a:buAutoNum type="arabicPeriod"/>
            </a:pPr>
            <a:endParaRPr lang="en-US" sz="2400" b="1" dirty="0" smtClean="0"/>
          </a:p>
          <a:p>
            <a:pPr marL="457200" lvl="0" indent="-457200">
              <a:buFont typeface="+mj-lt"/>
              <a:buAutoNum type="arabicPeriod"/>
            </a:pPr>
            <a:r>
              <a:rPr lang="en-US" sz="2400" b="1" dirty="0" smtClean="0"/>
              <a:t>If the performance of a Judge of a High Court is found by the Commission to be inefficient, it shall grant him  time and if again found inefficient, JC will report to Supreme Judicial council </a:t>
            </a:r>
          </a:p>
          <a:p>
            <a:pPr marL="457200" indent="-457200">
              <a:buFont typeface="+mj-lt"/>
              <a:buAutoNum type="arabicPeriod"/>
            </a:pPr>
            <a:endParaRPr lang="en-US" sz="2400"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8" y="243712"/>
            <a:ext cx="9404723" cy="1154014"/>
          </a:xfrm>
        </p:spPr>
        <p:txBody>
          <a:bodyPr/>
          <a:lstStyle/>
          <a:p>
            <a:pPr algn="ctr"/>
            <a:r>
              <a:rPr lang="en-US" sz="3200" b="1" u="sng" dirty="0" err="1" smtClean="0"/>
              <a:t>Suo</a:t>
            </a:r>
            <a:r>
              <a:rPr lang="en-US" sz="3200" b="1" u="sng" dirty="0" smtClean="0"/>
              <a:t> </a:t>
            </a:r>
            <a:r>
              <a:rPr lang="en-US" sz="3200" b="1" u="sng" dirty="0" err="1" smtClean="0"/>
              <a:t>motu</a:t>
            </a:r>
            <a:r>
              <a:rPr lang="en-US" sz="3200" b="1" u="sng" dirty="0" smtClean="0"/>
              <a:t> Powers of the superior courts and transfer of cases</a:t>
            </a:r>
            <a:r>
              <a:rPr lang="en-US" sz="3200" dirty="0" smtClean="0"/>
              <a:t/>
            </a:r>
            <a:br>
              <a:rPr lang="en-US" sz="3200" dirty="0" smtClean="0"/>
            </a:br>
            <a:r>
              <a:rPr lang="en-US" sz="3200" dirty="0" smtClean="0"/>
              <a:t/>
            </a:r>
            <a:br>
              <a:rPr lang="en-US" sz="3200" dirty="0" smtClean="0"/>
            </a:br>
            <a:endParaRPr lang="en-US" sz="3200" dirty="0"/>
          </a:p>
        </p:txBody>
      </p:sp>
      <p:sp>
        <p:nvSpPr>
          <p:cNvPr id="3" name="Content Placeholder 2"/>
          <p:cNvSpPr>
            <a:spLocks noGrp="1"/>
          </p:cNvSpPr>
          <p:nvPr>
            <p:ph idx="1"/>
          </p:nvPr>
        </p:nvSpPr>
        <p:spPr>
          <a:xfrm>
            <a:off x="1103312" y="1750424"/>
            <a:ext cx="9555979" cy="4950822"/>
          </a:xfrm>
        </p:spPr>
        <p:txBody>
          <a:bodyPr>
            <a:noAutofit/>
          </a:bodyPr>
          <a:lstStyle/>
          <a:p>
            <a:pPr marL="457200" lvl="0" indent="-457200">
              <a:buFont typeface="+mj-lt"/>
              <a:buAutoNum type="arabicPeriod"/>
            </a:pPr>
            <a:r>
              <a:rPr lang="en-US" sz="2400" b="1" dirty="0" smtClean="0"/>
              <a:t>Supreme Court shall not make an order or give direction or make a declaration on its own or in the nature of "</a:t>
            </a:r>
            <a:r>
              <a:rPr lang="en-US" sz="2400" b="1" dirty="0" err="1" smtClean="0"/>
              <a:t>suo</a:t>
            </a:r>
            <a:r>
              <a:rPr lang="en-US" sz="2400" b="1" dirty="0" smtClean="0"/>
              <a:t> </a:t>
            </a:r>
            <a:r>
              <a:rPr lang="en-US" sz="2400" b="1" dirty="0" err="1" smtClean="0"/>
              <a:t>motu</a:t>
            </a:r>
            <a:r>
              <a:rPr lang="en-US" sz="2400" b="1" dirty="0" smtClean="0"/>
              <a:t> exercise of jurisdiction </a:t>
            </a:r>
            <a:r>
              <a:rPr lang="en-US" sz="2400" b="1" u="sng" dirty="0" smtClean="0"/>
              <a:t>beyond the contents of any application filed</a:t>
            </a:r>
            <a:endParaRPr lang="en-US" sz="2400" b="1" dirty="0" smtClean="0"/>
          </a:p>
          <a:p>
            <a:pPr marL="457200" lvl="0" indent="-457200">
              <a:buFont typeface="+mj-lt"/>
              <a:buAutoNum type="arabicPeriod"/>
            </a:pPr>
            <a:r>
              <a:rPr lang="en-US" sz="2400" b="1" dirty="0" smtClean="0"/>
              <a:t>High Court shall not make an order or give direction or make a declaration on its own or in the nature of </a:t>
            </a:r>
            <a:r>
              <a:rPr lang="en-US" sz="2400" b="1" dirty="0" err="1" smtClean="0"/>
              <a:t>suo</a:t>
            </a:r>
            <a:r>
              <a:rPr lang="en-US" sz="2400" b="1" dirty="0" smtClean="0"/>
              <a:t> </a:t>
            </a:r>
            <a:r>
              <a:rPr lang="en-US" sz="2400" b="1" dirty="0" err="1" smtClean="0"/>
              <a:t>motu</a:t>
            </a:r>
            <a:r>
              <a:rPr lang="en-US" sz="2400" b="1" dirty="0" smtClean="0"/>
              <a:t> exercise of jurisdiction beyond the contents of any application filed</a:t>
            </a:r>
          </a:p>
          <a:p>
            <a:pPr marL="457200" lvl="0" indent="-457200">
              <a:buFont typeface="+mj-lt"/>
              <a:buAutoNum type="arabicPeriod"/>
            </a:pPr>
            <a:r>
              <a:rPr lang="en-US" sz="2400" b="1" dirty="0" smtClean="0"/>
              <a:t>Supreme Court may, if it considers it expedient to do so in the interest of justice, transfer any case, appeal or other proceedings, pending before any High Court to any other High Court or </a:t>
            </a:r>
            <a:r>
              <a:rPr lang="en-US" sz="2400" b="1" u="sng" dirty="0" smtClean="0"/>
              <a:t>to itself</a:t>
            </a:r>
            <a:endParaRPr lang="en-US" sz="2400" b="1" dirty="0" smtClean="0"/>
          </a:p>
          <a:p>
            <a:pPr marL="457200" indent="-457200">
              <a:buFont typeface="+mj-lt"/>
              <a:buAutoNum type="arabicPeriod"/>
            </a:pPr>
            <a:endParaRPr lang="en-US"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itchFamily="18" charset="0"/>
                <a:cs typeface="Times New Roman" pitchFamily="18" charset="0"/>
              </a:rPr>
              <a:t>What is NFC Award?</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xmlns="" val="14171006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Appointment of the CJP</a:t>
            </a:r>
            <a:r>
              <a:rPr lang="en-US" dirty="0" smtClean="0"/>
              <a:t/>
            </a:r>
            <a:br>
              <a:rPr lang="en-US" dirty="0" smtClean="0"/>
            </a:br>
            <a:endParaRPr lang="en-US" dirty="0"/>
          </a:p>
        </p:txBody>
      </p:sp>
      <p:sp>
        <p:nvSpPr>
          <p:cNvPr id="3" name="Content Placeholder 2"/>
          <p:cNvSpPr>
            <a:spLocks noGrp="1"/>
          </p:cNvSpPr>
          <p:nvPr>
            <p:ph idx="1"/>
          </p:nvPr>
        </p:nvSpPr>
        <p:spPr>
          <a:xfrm>
            <a:off x="587829" y="1384664"/>
            <a:ext cx="10149839" cy="4863736"/>
          </a:xfrm>
        </p:spPr>
        <p:txBody>
          <a:bodyPr>
            <a:normAutofit fontScale="92500" lnSpcReduction="20000"/>
          </a:bodyPr>
          <a:lstStyle/>
          <a:p>
            <a:r>
              <a:rPr lang="en-US" b="1" dirty="0" smtClean="0"/>
              <a:t>Chief justice of Pakistan shall be nominated by the Special parliamentary committee from amongst the three most senior judges of the Supreme Court. </a:t>
            </a:r>
          </a:p>
          <a:p>
            <a:r>
              <a:rPr lang="en-US" b="1" dirty="0" smtClean="0"/>
              <a:t>The committee shall send the name of the nominee to the prime minister who shall forward the same to the president for appointment</a:t>
            </a:r>
          </a:p>
          <a:p>
            <a:r>
              <a:rPr lang="en-US" b="1" dirty="0" smtClean="0"/>
              <a:t>Committee, by the majority of not less than two-thirds of its total membership, within fourteen days prior to the retirement of the chief justice of Pakistan shall send the nomination for CJP</a:t>
            </a:r>
          </a:p>
          <a:p>
            <a:pPr>
              <a:buNone/>
            </a:pPr>
            <a:endParaRPr lang="en-US" b="1" dirty="0" smtClean="0"/>
          </a:p>
          <a:p>
            <a:endParaRPr lang="en-US" b="1" u="sng" dirty="0" smtClean="0"/>
          </a:p>
          <a:p>
            <a:pPr>
              <a:buNone/>
            </a:pPr>
            <a:r>
              <a:rPr lang="en-US" b="1" dirty="0" smtClean="0"/>
              <a:t>		</a:t>
            </a:r>
            <a:r>
              <a:rPr lang="en-US" b="1" u="sng" dirty="0" smtClean="0"/>
              <a:t>Previously</a:t>
            </a:r>
            <a:endParaRPr lang="en-US" b="1" dirty="0" smtClean="0"/>
          </a:p>
          <a:p>
            <a:r>
              <a:rPr lang="en-US" b="1" dirty="0" smtClean="0"/>
              <a:t>Al- </a:t>
            </a:r>
            <a:r>
              <a:rPr lang="en-US" b="1" dirty="0" err="1" smtClean="0"/>
              <a:t>Jehad</a:t>
            </a:r>
            <a:r>
              <a:rPr lang="en-US" b="1" dirty="0" smtClean="0"/>
              <a:t> Trust case,  1996</a:t>
            </a:r>
          </a:p>
          <a:p>
            <a:r>
              <a:rPr lang="en-US" b="1" dirty="0" smtClean="0"/>
              <a:t>Judges must be appointed “in consultation” with the chief justice of Pakistan</a:t>
            </a:r>
          </a:p>
          <a:p>
            <a:r>
              <a:rPr lang="en-US" b="1" dirty="0" smtClean="0"/>
              <a:t>Through the 18th constitutional amendment and later the 19th constitutional amendment, the Supreme Court had greater control over the judicial commission and established through custom that the senior-most judge of the Supreme Court would become chief justice of Pakistan. </a:t>
            </a:r>
          </a:p>
          <a:p>
            <a:endParaRPr lang="en-US"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27442"/>
          </a:xfrm>
        </p:spPr>
        <p:txBody>
          <a:bodyPr/>
          <a:lstStyle/>
          <a:p>
            <a:pPr algn="ctr"/>
            <a:r>
              <a:rPr lang="en-US" b="1" dirty="0" smtClean="0"/>
              <a:t>Retirement of CJP</a:t>
            </a:r>
            <a:r>
              <a:rPr lang="en-US" dirty="0" smtClean="0"/>
              <a:t/>
            </a:r>
            <a:br>
              <a:rPr lang="en-US" dirty="0" smtClean="0"/>
            </a:br>
            <a:endParaRPr lang="en-US" dirty="0"/>
          </a:p>
        </p:txBody>
      </p:sp>
      <p:sp>
        <p:nvSpPr>
          <p:cNvPr id="3" name="Content Placeholder 2"/>
          <p:cNvSpPr>
            <a:spLocks noGrp="1"/>
          </p:cNvSpPr>
          <p:nvPr>
            <p:ph idx="1"/>
          </p:nvPr>
        </p:nvSpPr>
        <p:spPr>
          <a:xfrm>
            <a:off x="718457" y="1528354"/>
            <a:ext cx="9993085" cy="4898572"/>
          </a:xfrm>
        </p:spPr>
        <p:txBody>
          <a:bodyPr>
            <a:normAutofit/>
          </a:bodyPr>
          <a:lstStyle/>
          <a:p>
            <a:pPr lvl="0"/>
            <a:r>
              <a:rPr lang="en-US" sz="2800" b="1" dirty="0" smtClean="0"/>
              <a:t>Chief Justice of Pakistan shall be three years or unless he sooner resigns or attains the age of sixty-five years or is removed from his office in accordance with the Constitution, whichever is earlier</a:t>
            </a:r>
          </a:p>
          <a:p>
            <a:pPr lvl="0"/>
            <a:endParaRPr lang="en-US" sz="2800" b="1" dirty="0" smtClean="0"/>
          </a:p>
          <a:p>
            <a:pPr lvl="0"/>
            <a:r>
              <a:rPr lang="en-US" sz="2800" b="1" dirty="0" smtClean="0"/>
              <a:t>Chief Justice of Pakistan on completion of his term of three years shall stand retired notwithstanding his age of superannuation. </a:t>
            </a:r>
          </a:p>
          <a:p>
            <a:endParaRPr lang="en-US" sz="28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922" y="191461"/>
            <a:ext cx="9404723" cy="827442"/>
          </a:xfrm>
        </p:spPr>
        <p:txBody>
          <a:bodyPr/>
          <a:lstStyle/>
          <a:p>
            <a:pPr algn="ctr"/>
            <a:r>
              <a:rPr lang="en-US" sz="3200" b="1" dirty="0" smtClean="0"/>
              <a:t>Constitutional Benches of the Supreme Court </a:t>
            </a:r>
            <a:endParaRPr lang="en-US" sz="3200" dirty="0"/>
          </a:p>
        </p:txBody>
      </p:sp>
      <p:sp>
        <p:nvSpPr>
          <p:cNvPr id="3" name="Content Placeholder 2"/>
          <p:cNvSpPr>
            <a:spLocks noGrp="1"/>
          </p:cNvSpPr>
          <p:nvPr>
            <p:ph idx="1"/>
          </p:nvPr>
        </p:nvSpPr>
        <p:spPr>
          <a:xfrm>
            <a:off x="300446" y="953590"/>
            <a:ext cx="10698480" cy="5656216"/>
          </a:xfrm>
        </p:spPr>
        <p:txBody>
          <a:bodyPr>
            <a:normAutofit lnSpcReduction="10000"/>
          </a:bodyPr>
          <a:lstStyle/>
          <a:p>
            <a:pPr lvl="0"/>
            <a:r>
              <a:rPr lang="en-US" b="1" dirty="0" smtClean="0"/>
              <a:t>There shall be Constitutional Benches of the Supreme Court comprising such Judges of the Supreme Court and for such term as may be nominated and determined by the Judicial Commission of Pakistan from time to time</a:t>
            </a:r>
          </a:p>
          <a:p>
            <a:pPr lvl="0"/>
            <a:endParaRPr lang="en-US" b="1" dirty="0" smtClean="0"/>
          </a:p>
          <a:p>
            <a:pPr lvl="0"/>
            <a:r>
              <a:rPr lang="en-US" b="1" dirty="0" smtClean="0"/>
              <a:t>Constitutional Benches may comprise equal number of Judges from each Province</a:t>
            </a:r>
          </a:p>
          <a:p>
            <a:pPr lvl="0"/>
            <a:endParaRPr lang="en-US" b="1" dirty="0" smtClean="0"/>
          </a:p>
          <a:p>
            <a:pPr lvl="0"/>
            <a:r>
              <a:rPr lang="en-US" b="1" dirty="0" smtClean="0"/>
              <a:t>No Bench of the Supreme Court other than a Constitutional Bench shall exercise following jurisdictions vested in the Supreme Court</a:t>
            </a:r>
          </a:p>
          <a:p>
            <a:pPr>
              <a:buNone/>
            </a:pPr>
            <a:r>
              <a:rPr lang="en-US" b="1" dirty="0" smtClean="0"/>
              <a:t>		(a) original jurisdiction of the Supreme Court under </a:t>
            </a:r>
          </a:p>
          <a:p>
            <a:pPr>
              <a:buNone/>
            </a:pPr>
            <a:r>
              <a:rPr lang="en-US" b="1" dirty="0" smtClean="0"/>
              <a:t>		(b) appellate jurisdiction of the Supreme Court under where a judgment or order of a High Court involves constitutionality of any law or a substantial question of law as to the interpretation of the Constitution </a:t>
            </a:r>
          </a:p>
          <a:p>
            <a:pPr>
              <a:buNone/>
            </a:pPr>
            <a:r>
              <a:rPr lang="en-US" b="1" dirty="0" smtClean="0"/>
              <a:t>      (c) advisory jurisdiction of the Supreme Court under </a:t>
            </a:r>
          </a:p>
          <a:p>
            <a:endParaRPr lang="en-US" b="1" dirty="0" smtClean="0"/>
          </a:p>
          <a:p>
            <a:pPr lvl="0"/>
            <a:r>
              <a:rPr lang="en-US" b="1" dirty="0" smtClean="0"/>
              <a:t>Similarly there are also Constitutional Benches  for High Court  </a:t>
            </a:r>
          </a:p>
          <a:p>
            <a:endParaRPr lang="en-US"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568" y="2921598"/>
            <a:ext cx="9404723" cy="1400530"/>
          </a:xfrm>
        </p:spPr>
        <p:txBody>
          <a:bodyPr/>
          <a:lstStyle/>
          <a:p>
            <a:r>
              <a:rPr lang="en-US" sz="4400" b="1" u="sng" dirty="0" smtClean="0">
                <a:latin typeface="Times New Roman" pitchFamily="18" charset="0"/>
                <a:cs typeface="Times New Roman" pitchFamily="18" charset="0"/>
              </a:rPr>
              <a:t>ANALYSIS ON 26</a:t>
            </a:r>
            <a:r>
              <a:rPr lang="en-US" sz="4400" b="1" u="sng" baseline="30000" dirty="0" smtClean="0">
                <a:latin typeface="Times New Roman" pitchFamily="18" charset="0"/>
                <a:cs typeface="Times New Roman" pitchFamily="18" charset="0"/>
              </a:rPr>
              <a:t>th</a:t>
            </a:r>
            <a:r>
              <a:rPr lang="en-US" sz="4400" b="1" u="sng" dirty="0" smtClean="0">
                <a:latin typeface="Times New Roman" pitchFamily="18" charset="0"/>
                <a:cs typeface="Times New Roman" pitchFamily="18" charset="0"/>
              </a:rPr>
              <a:t> AMENDMENT </a:t>
            </a:r>
            <a:br>
              <a:rPr lang="en-US" sz="4400" b="1" u="sng" dirty="0" smtClean="0">
                <a:latin typeface="Times New Roman" pitchFamily="18" charset="0"/>
                <a:cs typeface="Times New Roman" pitchFamily="18" charset="0"/>
              </a:rPr>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206063"/>
            <a:ext cx="11011435" cy="6297768"/>
          </a:xfrm>
        </p:spPr>
        <p:txBody>
          <a:bodyPr>
            <a:normAutofit/>
          </a:bodyPr>
          <a:lstStyle/>
          <a:p>
            <a:pPr marL="0" indent="0" algn="ctr">
              <a:buNone/>
            </a:pPr>
            <a:r>
              <a:rPr lang="en-US" sz="4000" b="1" dirty="0" smtClean="0">
                <a:latin typeface="Times New Roman" pitchFamily="18" charset="0"/>
                <a:cs typeface="Times New Roman" pitchFamily="18" charset="0"/>
              </a:rPr>
              <a:t>History</a:t>
            </a:r>
            <a:endParaRPr lang="en-US" sz="4000" dirty="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algn="just">
              <a:buFont typeface="Wingdings" pitchFamily="2" charset="2"/>
              <a:buChar char="Ø"/>
            </a:pPr>
            <a:r>
              <a:rPr lang="en-US" sz="2800" dirty="0" smtClean="0">
                <a:latin typeface="Times New Roman" pitchFamily="18" charset="0"/>
                <a:cs typeface="Times New Roman" pitchFamily="18" charset="0"/>
              </a:rPr>
              <a:t>Government </a:t>
            </a:r>
            <a:r>
              <a:rPr lang="en-US" sz="2800" dirty="0">
                <a:latin typeface="Times New Roman" pitchFamily="18" charset="0"/>
                <a:cs typeface="Times New Roman" pitchFamily="18" charset="0"/>
              </a:rPr>
              <a:t>of Indian Act </a:t>
            </a:r>
            <a:r>
              <a:rPr lang="en-US" sz="2800" dirty="0" smtClean="0">
                <a:latin typeface="Times New Roman" pitchFamily="18" charset="0"/>
                <a:cs typeface="Times New Roman" pitchFamily="18" charset="0"/>
              </a:rPr>
              <a:t>1935</a:t>
            </a:r>
          </a:p>
          <a:p>
            <a:pPr algn="just">
              <a:buFont typeface="Wingdings" pitchFamily="2" charset="2"/>
              <a:buChar char="Ø"/>
            </a:pPr>
            <a:r>
              <a:rPr lang="en-US" sz="2800" b="1" dirty="0">
                <a:latin typeface="Times New Roman" pitchFamily="18" charset="0"/>
                <a:cs typeface="Times New Roman" pitchFamily="18" charset="0"/>
              </a:rPr>
              <a:t>Pre-independence Revenue </a:t>
            </a:r>
            <a:r>
              <a:rPr lang="en-US" sz="2800" b="1" dirty="0" smtClean="0">
                <a:latin typeface="Times New Roman" pitchFamily="18" charset="0"/>
                <a:cs typeface="Times New Roman" pitchFamily="18" charset="0"/>
              </a:rPr>
              <a:t>Sharing: Niemeyer </a:t>
            </a:r>
            <a:r>
              <a:rPr lang="en-US" sz="2800" b="1" dirty="0">
                <a:latin typeface="Times New Roman" pitchFamily="18" charset="0"/>
                <a:cs typeface="Times New Roman" pitchFamily="18" charset="0"/>
              </a:rPr>
              <a:t>Award</a:t>
            </a:r>
            <a:r>
              <a:rPr lang="en-US" sz="2800" dirty="0">
                <a:latin typeface="Times New Roman" pitchFamily="18" charset="0"/>
                <a:cs typeface="Times New Roman" pitchFamily="18" charset="0"/>
              </a:rPr>
              <a:t> (under the 1935 Act) </a:t>
            </a:r>
          </a:p>
          <a:p>
            <a:pPr algn="just">
              <a:buFont typeface="Wingdings" pitchFamily="2" charset="2"/>
              <a:buChar char="Ø"/>
            </a:pPr>
            <a:r>
              <a:rPr lang="en-US" sz="2800" b="1" dirty="0">
                <a:latin typeface="Times New Roman" pitchFamily="18" charset="0"/>
                <a:cs typeface="Times New Roman" pitchFamily="18" charset="0"/>
              </a:rPr>
              <a:t> Post-independence Revenue </a:t>
            </a:r>
            <a:r>
              <a:rPr lang="en-US" sz="2800" b="1" dirty="0" smtClean="0">
                <a:latin typeface="Times New Roman" pitchFamily="18" charset="0"/>
                <a:cs typeface="Times New Roman" pitchFamily="18" charset="0"/>
              </a:rPr>
              <a:t>Sharing: Raisman </a:t>
            </a:r>
            <a:r>
              <a:rPr lang="en-US" sz="2800" b="1" dirty="0">
                <a:latin typeface="Times New Roman" pitchFamily="18" charset="0"/>
                <a:cs typeface="Times New Roman" pitchFamily="18" charset="0"/>
              </a:rPr>
              <a:t>award </a:t>
            </a:r>
            <a:r>
              <a:rPr lang="en-US" sz="2800" b="1" dirty="0" smtClean="0">
                <a:latin typeface="Times New Roman" pitchFamily="18" charset="0"/>
                <a:cs typeface="Times New Roman" pitchFamily="18" charset="0"/>
              </a:rPr>
              <a:t>(1</a:t>
            </a:r>
            <a:r>
              <a:rPr lang="en-US" sz="2800" b="1" baseline="30000" dirty="0" smtClean="0">
                <a:latin typeface="Times New Roman" pitchFamily="18" charset="0"/>
                <a:cs typeface="Times New Roman" pitchFamily="18" charset="0"/>
              </a:rPr>
              <a:t>st</a:t>
            </a:r>
            <a:r>
              <a:rPr lang="en-US" sz="2800" dirty="0" smtClean="0">
                <a:latin typeface="Times New Roman" pitchFamily="18" charset="0"/>
                <a:cs typeface="Times New Roman" pitchFamily="18" charset="0"/>
              </a:rPr>
              <a:t>April 1952)</a:t>
            </a:r>
          </a:p>
          <a:p>
            <a:pPr marL="0" indent="0" algn="just">
              <a:buNone/>
            </a:pPr>
            <a:endParaRPr lang="en-US" sz="2800" dirty="0" smtClean="0">
              <a:latin typeface="Times New Roman" pitchFamily="18" charset="0"/>
              <a:cs typeface="Times New Roman" pitchFamily="18" charset="0"/>
            </a:endParaRPr>
          </a:p>
          <a:p>
            <a:pPr algn="just">
              <a:buFont typeface="Wingdings" pitchFamily="2" charset="2"/>
              <a:buChar char="Ø"/>
            </a:pPr>
            <a:r>
              <a:rPr lang="en-US" sz="2800" b="1" dirty="0" smtClean="0">
                <a:latin typeface="Times New Roman" pitchFamily="18" charset="0"/>
                <a:cs typeface="Times New Roman" pitchFamily="18" charset="0"/>
              </a:rPr>
              <a:t>NFC </a:t>
            </a:r>
            <a:r>
              <a:rPr lang="en-US" sz="2800" b="1" dirty="0">
                <a:latin typeface="Times New Roman" pitchFamily="18" charset="0"/>
                <a:cs typeface="Times New Roman" pitchFamily="18" charset="0"/>
              </a:rPr>
              <a:t>Award </a:t>
            </a:r>
            <a:r>
              <a:rPr lang="en-US" sz="2800" b="1" dirty="0" smtClean="0">
                <a:latin typeface="Times New Roman" pitchFamily="18" charset="0"/>
                <a:cs typeface="Times New Roman" pitchFamily="18" charset="0"/>
              </a:rPr>
              <a:t>Background</a:t>
            </a:r>
          </a:p>
          <a:p>
            <a:pPr marL="1371600" lvl="2" indent="-571500" algn="just">
              <a:buFont typeface="+mj-lt"/>
              <a:buAutoNum type="romanLcPeriod"/>
            </a:pPr>
            <a:r>
              <a:rPr lang="en-US" sz="2400" b="1" dirty="0" err="1" smtClean="0">
                <a:latin typeface="Times New Roman" pitchFamily="18" charset="0"/>
                <a:cs typeface="Times New Roman" pitchFamily="18" charset="0"/>
              </a:rPr>
              <a:t>Hamood</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Ur </a:t>
            </a:r>
            <a:r>
              <a:rPr lang="en-US" sz="2400" b="1" dirty="0" err="1">
                <a:latin typeface="Times New Roman" pitchFamily="18" charset="0"/>
                <a:cs typeface="Times New Roman" pitchFamily="18" charset="0"/>
              </a:rPr>
              <a:t>Rehman</a:t>
            </a:r>
            <a:r>
              <a:rPr lang="en-US" sz="2400" b="1" dirty="0">
                <a:latin typeface="Times New Roman" pitchFamily="18" charset="0"/>
                <a:cs typeface="Times New Roman" pitchFamily="18" charset="0"/>
              </a:rPr>
              <a:t> commission</a:t>
            </a:r>
            <a:r>
              <a:rPr lang="en-US" sz="2400" dirty="0">
                <a:latin typeface="Times New Roman" pitchFamily="18" charset="0"/>
                <a:cs typeface="Times New Roman" pitchFamily="18" charset="0"/>
              </a:rPr>
              <a:t> </a:t>
            </a:r>
          </a:p>
          <a:p>
            <a:pPr marL="1371600" lvl="2" indent="-571500" algn="just">
              <a:buFont typeface="+mj-lt"/>
              <a:buAutoNum type="romanLcPeriod"/>
            </a:pPr>
            <a:r>
              <a:rPr lang="en-US" sz="2400" dirty="0" err="1" smtClean="0">
                <a:latin typeface="Times New Roman" pitchFamily="18" charset="0"/>
                <a:cs typeface="Times New Roman" pitchFamily="18" charset="0"/>
              </a:rPr>
              <a:t>Zulfiqar</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Ali Bhutto </a:t>
            </a:r>
            <a:r>
              <a:rPr lang="en-US" sz="2400" dirty="0" smtClean="0">
                <a:latin typeface="Times New Roman" pitchFamily="18" charset="0"/>
                <a:cs typeface="Times New Roman" pitchFamily="18" charset="0"/>
              </a:rPr>
              <a:t>financial </a:t>
            </a:r>
            <a:r>
              <a:rPr lang="en-US" sz="2400" dirty="0">
                <a:latin typeface="Times New Roman" pitchFamily="18" charset="0"/>
                <a:cs typeface="Times New Roman" pitchFamily="18" charset="0"/>
              </a:rPr>
              <a:t>award under NFC in </a:t>
            </a:r>
            <a:r>
              <a:rPr lang="en-US" sz="2400" dirty="0" smtClean="0">
                <a:latin typeface="Times New Roman" pitchFamily="18" charset="0"/>
                <a:cs typeface="Times New Roman" pitchFamily="18" charset="0"/>
              </a:rPr>
              <a:t>1974</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995231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04E5E102-4B68-B979-511B-AE490823C88E}"/>
              </a:ext>
            </a:extLst>
          </p:cNvPr>
          <p:cNvSpPr>
            <a:spLocks noGrp="1"/>
          </p:cNvSpPr>
          <p:nvPr>
            <p:ph type="body" sz="half" idx="2"/>
          </p:nvPr>
        </p:nvSpPr>
        <p:spPr>
          <a:xfrm>
            <a:off x="811369" y="489397"/>
            <a:ext cx="10234501" cy="5859887"/>
          </a:xfrm>
        </p:spPr>
        <p:txBody>
          <a:bodyPr>
            <a:noAutofit/>
          </a:bodyPr>
          <a:lstStyle/>
          <a:p>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SUMMARY</a:t>
            </a:r>
          </a:p>
          <a:p>
            <a:pPr lvl="0"/>
            <a:endParaRPr lang="en-US" sz="2000" b="1" dirty="0" smtClean="0">
              <a:latin typeface="Times New Roman" pitchFamily="18" charset="0"/>
              <a:cs typeface="Times New Roman" pitchFamily="18" charset="0"/>
            </a:endParaRPr>
          </a:p>
          <a:p>
            <a:pPr lvl="0"/>
            <a:endParaRPr lang="en-US" sz="2000" b="1" dirty="0">
              <a:latin typeface="Times New Roman" pitchFamily="18" charset="0"/>
              <a:cs typeface="Times New Roman" pitchFamily="18" charset="0"/>
            </a:endParaRPr>
          </a:p>
          <a:p>
            <a:pPr lvl="0" algn="just"/>
            <a:r>
              <a:rPr lang="en-US" sz="2400" b="1" dirty="0" smtClean="0">
                <a:latin typeface="Times New Roman" pitchFamily="18" charset="0"/>
                <a:cs typeface="Times New Roman" pitchFamily="18" charset="0"/>
              </a:rPr>
              <a:t>Raisman Award 1951	      </a:t>
            </a:r>
            <a:r>
              <a:rPr lang="en-US" sz="2400" b="1" dirty="0" err="1" smtClean="0">
                <a:latin typeface="Times New Roman" pitchFamily="18" charset="0"/>
                <a:cs typeface="Times New Roman" pitchFamily="18" charset="0"/>
              </a:rPr>
              <a:t>Liaqat</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Ali Khan </a:t>
            </a:r>
            <a:r>
              <a:rPr lang="en-US" sz="2400" b="1" dirty="0" smtClean="0">
                <a:latin typeface="Times New Roman" pitchFamily="18" charset="0"/>
                <a:cs typeface="Times New Roman" pitchFamily="18" charset="0"/>
              </a:rPr>
              <a:t>(1952</a:t>
            </a:r>
            <a:r>
              <a:rPr lang="en-US" sz="2400" b="1" dirty="0">
                <a:latin typeface="Times New Roman" pitchFamily="18" charset="0"/>
                <a:cs typeface="Times New Roman" pitchFamily="18" charset="0"/>
              </a:rPr>
              <a:t>)</a:t>
            </a:r>
          </a:p>
          <a:p>
            <a:pPr lvl="0" algn="just"/>
            <a:r>
              <a:rPr lang="en-US" sz="2400" b="1" dirty="0">
                <a:latin typeface="Times New Roman" pitchFamily="18" charset="0"/>
                <a:cs typeface="Times New Roman" pitchFamily="18" charset="0"/>
              </a:rPr>
              <a:t>First Award     		    </a:t>
            </a:r>
            <a:r>
              <a:rPr lang="en-US" sz="2400" b="1" dirty="0" smtClean="0">
                <a:latin typeface="Times New Roman" pitchFamily="18" charset="0"/>
                <a:cs typeface="Times New Roman" pitchFamily="18" charset="0"/>
              </a:rPr>
              <a:t>		ZA </a:t>
            </a:r>
            <a:r>
              <a:rPr lang="en-US" sz="2400" b="1" dirty="0">
                <a:latin typeface="Times New Roman" pitchFamily="18" charset="0"/>
                <a:cs typeface="Times New Roman" pitchFamily="18" charset="0"/>
              </a:rPr>
              <a:t>Bhutto</a:t>
            </a:r>
          </a:p>
          <a:p>
            <a:pPr lvl="0" algn="just"/>
            <a:r>
              <a:rPr lang="en-US" sz="2400" b="1" dirty="0">
                <a:latin typeface="Times New Roman" pitchFamily="18" charset="0"/>
                <a:cs typeface="Times New Roman" pitchFamily="18" charset="0"/>
              </a:rPr>
              <a:t>Second Award 		 </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Zia</a:t>
            </a:r>
          </a:p>
          <a:p>
            <a:pPr lvl="0" algn="just"/>
            <a:r>
              <a:rPr lang="en-US" sz="2400" b="1" dirty="0">
                <a:latin typeface="Times New Roman" pitchFamily="18" charset="0"/>
                <a:cs typeface="Times New Roman" pitchFamily="18" charset="0"/>
              </a:rPr>
              <a:t>Third Award   		   </a:t>
            </a:r>
            <a:r>
              <a:rPr lang="en-US" sz="2400" b="1" dirty="0" smtClean="0">
                <a:latin typeface="Times New Roman" pitchFamily="18" charset="0"/>
                <a:cs typeface="Times New Roman" pitchFamily="18" charset="0"/>
              </a:rPr>
              <a:t>		Zia</a:t>
            </a:r>
            <a:endParaRPr lang="en-US" sz="2400" b="1" dirty="0">
              <a:latin typeface="Times New Roman" pitchFamily="18" charset="0"/>
              <a:cs typeface="Times New Roman" pitchFamily="18" charset="0"/>
            </a:endParaRPr>
          </a:p>
          <a:p>
            <a:pPr lvl="0" algn="just"/>
            <a:r>
              <a:rPr lang="en-US" sz="2400" b="1" dirty="0">
                <a:latin typeface="Times New Roman" pitchFamily="18" charset="0"/>
                <a:cs typeface="Times New Roman" pitchFamily="18" charset="0"/>
              </a:rPr>
              <a:t>Fourth Award 		   </a:t>
            </a:r>
            <a:r>
              <a:rPr lang="en-US" sz="2400" b="1" dirty="0" smtClean="0">
                <a:latin typeface="Times New Roman" pitchFamily="18" charset="0"/>
                <a:cs typeface="Times New Roman" pitchFamily="18" charset="0"/>
              </a:rPr>
              <a:t>		Nawaz </a:t>
            </a:r>
            <a:r>
              <a:rPr lang="en-US" sz="2400" b="1" dirty="0">
                <a:latin typeface="Times New Roman" pitchFamily="18" charset="0"/>
                <a:cs typeface="Times New Roman" pitchFamily="18" charset="0"/>
              </a:rPr>
              <a:t>Sharif</a:t>
            </a:r>
          </a:p>
          <a:p>
            <a:pPr lvl="0" algn="just"/>
            <a:r>
              <a:rPr lang="en-US" sz="2400" b="1" dirty="0">
                <a:latin typeface="Times New Roman" pitchFamily="18" charset="0"/>
                <a:cs typeface="Times New Roman" pitchFamily="18" charset="0"/>
              </a:rPr>
              <a:t>Fifth Award    		  </a:t>
            </a:r>
            <a:r>
              <a:rPr lang="en-US" sz="2400" b="1" dirty="0" smtClean="0">
                <a:latin typeface="Times New Roman" pitchFamily="18" charset="0"/>
                <a:cs typeface="Times New Roman" pitchFamily="18" charset="0"/>
              </a:rPr>
              <a:t>		Benazir</a:t>
            </a:r>
            <a:endParaRPr lang="en-US" sz="2400" b="1" dirty="0">
              <a:latin typeface="Times New Roman" pitchFamily="18" charset="0"/>
              <a:cs typeface="Times New Roman" pitchFamily="18" charset="0"/>
            </a:endParaRPr>
          </a:p>
          <a:p>
            <a:pPr lvl="0" algn="just"/>
            <a:r>
              <a:rPr lang="en-US" sz="2400" b="1" dirty="0">
                <a:latin typeface="Times New Roman" pitchFamily="18" charset="0"/>
                <a:cs typeface="Times New Roman" pitchFamily="18" charset="0"/>
              </a:rPr>
              <a:t>Sixth  Award		  </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Parvaiz</a:t>
            </a:r>
            <a:r>
              <a:rPr lang="en-US" sz="2400" b="1" dirty="0" smtClean="0">
                <a:latin typeface="Times New Roman" pitchFamily="18" charset="0"/>
                <a:cs typeface="Times New Roman" pitchFamily="18" charset="0"/>
              </a:rPr>
              <a:t> Musharraf</a:t>
            </a:r>
          </a:p>
          <a:p>
            <a:pPr lvl="0" algn="just"/>
            <a:r>
              <a:rPr lang="en-US" sz="2400" b="1" dirty="0" smtClean="0">
                <a:latin typeface="Times New Roman" pitchFamily="18" charset="0"/>
                <a:cs typeface="Times New Roman" pitchFamily="18" charset="0"/>
              </a:rPr>
              <a:t>Seventh  Award				</a:t>
            </a:r>
            <a:r>
              <a:rPr lang="en-US" sz="2400" b="1" dirty="0" err="1" smtClean="0">
                <a:latin typeface="Times New Roman" pitchFamily="18" charset="0"/>
                <a:cs typeface="Times New Roman" pitchFamily="18" charset="0"/>
              </a:rPr>
              <a:t>Yousaf</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Raza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Gillani</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3845495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5B176569-B916-B5E5-17C3-6A63AB08C842}"/>
              </a:ext>
            </a:extLst>
          </p:cNvPr>
          <p:cNvSpPr>
            <a:spLocks noGrp="1"/>
          </p:cNvSpPr>
          <p:nvPr>
            <p:ph type="body" sz="half" idx="2"/>
          </p:nvPr>
        </p:nvSpPr>
        <p:spPr>
          <a:xfrm>
            <a:off x="1223493" y="399245"/>
            <a:ext cx="9144000" cy="5808372"/>
          </a:xfrm>
        </p:spPr>
        <p:txBody>
          <a:bodyPr>
            <a:noAutofit/>
          </a:bodyPr>
          <a:lstStyle/>
          <a:p>
            <a:pPr lvl="6"/>
            <a:r>
              <a:rPr lang="en-US" sz="2800" b="1" dirty="0">
                <a:latin typeface="Times New Roman" pitchFamily="18" charset="0"/>
                <a:cs typeface="Times New Roman" pitchFamily="18" charset="0"/>
              </a:rPr>
              <a:t>The 07</a:t>
            </a:r>
            <a:r>
              <a:rPr lang="en-US" sz="2800" b="1" baseline="30000" dirty="0">
                <a:latin typeface="Times New Roman" pitchFamily="18" charset="0"/>
                <a:cs typeface="Times New Roman" pitchFamily="18" charset="0"/>
              </a:rPr>
              <a:t>th</a:t>
            </a:r>
            <a:r>
              <a:rPr lang="en-US" sz="2800" b="1" dirty="0">
                <a:latin typeface="Times New Roman" pitchFamily="18" charset="0"/>
                <a:cs typeface="Times New Roman" pitchFamily="18" charset="0"/>
              </a:rPr>
              <a:t> NFC </a:t>
            </a:r>
            <a:r>
              <a:rPr lang="en-US" sz="2800" b="1" dirty="0" smtClean="0">
                <a:latin typeface="Times New Roman" pitchFamily="18" charset="0"/>
                <a:cs typeface="Times New Roman" pitchFamily="18" charset="0"/>
              </a:rPr>
              <a:t>Award</a:t>
            </a:r>
            <a:endParaRPr lang="en-US" sz="2800" b="1" dirty="0">
              <a:latin typeface="Times New Roman" pitchFamily="18" charset="0"/>
              <a:cs typeface="Times New Roman" pitchFamily="18" charset="0"/>
            </a:endParaRPr>
          </a:p>
          <a:p>
            <a:r>
              <a:rPr lang="en-US" sz="2400" dirty="0">
                <a:latin typeface="Times New Roman" pitchFamily="18" charset="0"/>
                <a:cs typeface="Times New Roman" pitchFamily="18" charset="0"/>
              </a:rPr>
              <a:t>The 07</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NFC Award was signed on 30</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December 2009 and legally adopted in 01</a:t>
            </a:r>
            <a:r>
              <a:rPr lang="en-US" sz="2400" baseline="30000" dirty="0">
                <a:latin typeface="Times New Roman" pitchFamily="18" charset="0"/>
                <a:cs typeface="Times New Roman" pitchFamily="18" charset="0"/>
              </a:rPr>
              <a:t>st</a:t>
            </a:r>
            <a:r>
              <a:rPr lang="en-US" sz="2400" dirty="0">
                <a:latin typeface="Times New Roman" pitchFamily="18" charset="0"/>
                <a:cs typeface="Times New Roman" pitchFamily="18" charset="0"/>
              </a:rPr>
              <a:t> July 2010</a:t>
            </a:r>
            <a:r>
              <a:rPr lang="en-US" sz="2400" dirty="0" smtClean="0">
                <a:latin typeface="Times New Roman" pitchFamily="18" charset="0"/>
                <a:cs typeface="Times New Roman" pitchFamily="18" charset="0"/>
              </a:rPr>
              <a:t>.</a:t>
            </a:r>
          </a:p>
          <a:p>
            <a:endParaRPr lang="en-US" sz="2400"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Purposes of NFC</a:t>
            </a:r>
          </a:p>
          <a:p>
            <a:pPr marL="342900" indent="-342900">
              <a:buFont typeface="Wingdings" pitchFamily="2" charset="2"/>
              <a:buChar char="Ø"/>
            </a:pPr>
            <a:r>
              <a:rPr lang="en-US" sz="2400" dirty="0">
                <a:latin typeface="Times New Roman" pitchFamily="18" charset="0"/>
                <a:cs typeface="Times New Roman" pitchFamily="18" charset="0"/>
              </a:rPr>
              <a:t>To Formulate and Implement Economic Policies in the </a:t>
            </a:r>
            <a:r>
              <a:rPr lang="en-US" sz="2400" dirty="0" smtClean="0">
                <a:latin typeface="Times New Roman" pitchFamily="18" charset="0"/>
                <a:cs typeface="Times New Roman" pitchFamily="18" charset="0"/>
              </a:rPr>
              <a:t>Country.</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control financial imbalances and equally manage the financial resources of the federating </a:t>
            </a:r>
            <a:r>
              <a:rPr lang="en-US" sz="2400" dirty="0" smtClean="0">
                <a:latin typeface="Times New Roman" pitchFamily="18" charset="0"/>
                <a:cs typeface="Times New Roman" pitchFamily="18" charset="0"/>
              </a:rPr>
              <a:t>units.</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transfer intergovernmental </a:t>
            </a:r>
            <a:r>
              <a:rPr lang="en-US" sz="2400" dirty="0" smtClean="0">
                <a:latin typeface="Times New Roman" pitchFamily="18" charset="0"/>
                <a:cs typeface="Times New Roman" pitchFamily="18" charset="0"/>
              </a:rPr>
              <a:t>resources.</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implement horizontal and vertical imbalance among the </a:t>
            </a:r>
            <a:r>
              <a:rPr lang="en-US" sz="2400" dirty="0" smtClean="0">
                <a:latin typeface="Times New Roman" pitchFamily="18" charset="0"/>
                <a:cs typeface="Times New Roman" pitchFamily="18" charset="0"/>
              </a:rPr>
              <a:t>units</a:t>
            </a: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16404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1674253"/>
            <a:ext cx="10290219" cy="4868215"/>
          </a:xfrm>
        </p:spPr>
        <p:txBody>
          <a:bodyPr>
            <a:noAutofit/>
          </a:bodyPr>
          <a:lstStyle/>
          <a:p>
            <a:pPr marL="457200" indent="-457200" algn="just">
              <a:buFont typeface="+mj-lt"/>
              <a:buAutoNum type="arabicPeriod"/>
            </a:pPr>
            <a:r>
              <a:rPr lang="en-US" sz="2400" dirty="0" smtClean="0">
                <a:latin typeface="Times New Roman" pitchFamily="18" charset="0"/>
                <a:cs typeface="Times New Roman" pitchFamily="18" charset="0"/>
              </a:rPr>
              <a:t>NFC </a:t>
            </a:r>
            <a:r>
              <a:rPr lang="en-US" sz="2400" dirty="0">
                <a:latin typeface="Times New Roman" pitchFamily="18" charset="0"/>
                <a:cs typeface="Times New Roman" pitchFamily="18" charset="0"/>
              </a:rPr>
              <a:t>Award is a constitutional obligation. </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Relevant article of the Constitution </a:t>
            </a:r>
            <a:r>
              <a:rPr lang="en-US" sz="2400" dirty="0">
                <a:latin typeface="Times New Roman" pitchFamily="18" charset="0"/>
                <a:cs typeface="Times New Roman" pitchFamily="18" charset="0"/>
              </a:rPr>
              <a:t>of Islamic Republic of Pakistan, </a:t>
            </a:r>
            <a:r>
              <a:rPr lang="en-US" sz="2400" dirty="0" smtClean="0">
                <a:latin typeface="Times New Roman" pitchFamily="18" charset="0"/>
                <a:cs typeface="Times New Roman" pitchFamily="18" charset="0"/>
              </a:rPr>
              <a:t>1973 </a:t>
            </a:r>
          </a:p>
          <a:p>
            <a:pPr marL="457200" indent="-457200" algn="just">
              <a:buFont typeface="+mj-lt"/>
              <a:buAutoNum type="arabicPeriod"/>
            </a:pPr>
            <a:r>
              <a:rPr lang="en-US" sz="2400" dirty="0" smtClean="0">
                <a:latin typeface="Times New Roman" pitchFamily="18" charset="0"/>
                <a:cs typeface="Times New Roman" pitchFamily="18" charset="0"/>
              </a:rPr>
              <a:t>Mandatory </a:t>
            </a:r>
            <a:r>
              <a:rPr lang="en-US" sz="2400" dirty="0">
                <a:latin typeface="Times New Roman" pitchFamily="18" charset="0"/>
                <a:cs typeface="Times New Roman" pitchFamily="18" charset="0"/>
              </a:rPr>
              <a:t>for the government to compose NFC Award </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Vertical distribution </a:t>
            </a:r>
          </a:p>
          <a:p>
            <a:pPr marL="457200" indent="-457200" algn="just">
              <a:buFont typeface="+mj-lt"/>
              <a:buAutoNum type="arabicPeriod"/>
            </a:pPr>
            <a:r>
              <a:rPr lang="en-US" sz="2400" dirty="0">
                <a:latin typeface="Times New Roman" pitchFamily="18" charset="0"/>
                <a:cs typeface="Times New Roman" pitchFamily="18" charset="0"/>
              </a:rPr>
              <a:t>Horizontally </a:t>
            </a:r>
            <a:r>
              <a:rPr lang="en-US" sz="2400" dirty="0" smtClean="0">
                <a:latin typeface="Times New Roman" pitchFamily="18" charset="0"/>
                <a:cs typeface="Times New Roman" pitchFamily="18" charset="0"/>
              </a:rPr>
              <a:t>distribution</a:t>
            </a:r>
            <a:endParaRPr lang="en-US" sz="2400" dirty="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Provinces redistribute and PFC</a:t>
            </a:r>
            <a:endParaRPr lang="en-US" sz="2400" dirty="0">
              <a:latin typeface="Times New Roman" pitchFamily="18" charset="0"/>
              <a:cs typeface="Times New Roman" pitchFamily="18" charset="0"/>
            </a:endParaRPr>
          </a:p>
          <a:p>
            <a:pPr algn="just">
              <a:lnSpc>
                <a:spcPct val="150000"/>
              </a:lnSpc>
              <a:buFont typeface="Wingdings" pitchFamily="2" charset="2"/>
              <a:buChar char="Ø"/>
            </a:pPr>
            <a:endParaRPr lang="en-US" sz="2400" dirty="0">
              <a:latin typeface="Times New Roman" pitchFamily="18" charset="0"/>
              <a:cs typeface="Times New Roman" pitchFamily="18" charset="0"/>
            </a:endParaRPr>
          </a:p>
        </p:txBody>
      </p:sp>
      <p:sp>
        <p:nvSpPr>
          <p:cNvPr id="4" name="Title 3"/>
          <p:cNvSpPr>
            <a:spLocks noGrp="1"/>
          </p:cNvSpPr>
          <p:nvPr>
            <p:ph type="title"/>
          </p:nvPr>
        </p:nvSpPr>
        <p:spPr>
          <a:xfrm>
            <a:off x="633232" y="182262"/>
            <a:ext cx="9404723" cy="848048"/>
          </a:xfrm>
        </p:spPr>
        <p:txBody>
          <a:bodyPr/>
          <a:lstStyle/>
          <a:p>
            <a:pPr algn="ctr"/>
            <a:r>
              <a:rPr lang="en-US" sz="3200" b="1" dirty="0">
                <a:solidFill>
                  <a:schemeClr val="tx1"/>
                </a:solidFill>
                <a:latin typeface="Times New Roman" pitchFamily="18" charset="0"/>
                <a:cs typeface="Times New Roman" pitchFamily="18" charset="0"/>
              </a:rPr>
              <a:t>Relevant Constitutional Provision:</a:t>
            </a:r>
            <a:endParaRPr lang="en-US"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9837778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2963</TotalTime>
  <Words>1730</Words>
  <Application>Microsoft Office PowerPoint</Application>
  <PresentationFormat>Custom</PresentationFormat>
  <Paragraphs>359</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Ion</vt:lpstr>
      <vt:lpstr>     LECTURE # 4        Pakistan Affairs                      (Constitution)</vt:lpstr>
      <vt:lpstr>Slide 2</vt:lpstr>
      <vt:lpstr>      LECTURE # 4</vt:lpstr>
      <vt:lpstr>Slide 4</vt:lpstr>
      <vt:lpstr>What is NFC Award? </vt:lpstr>
      <vt:lpstr>Slide 6</vt:lpstr>
      <vt:lpstr>Slide 7</vt:lpstr>
      <vt:lpstr>Slide 8</vt:lpstr>
      <vt:lpstr>Relevant Constitutional Provision:</vt:lpstr>
      <vt:lpstr>Slide 10</vt:lpstr>
      <vt:lpstr>Slide 11</vt:lpstr>
      <vt:lpstr>Slide 12</vt:lpstr>
      <vt:lpstr>Slide 13</vt:lpstr>
      <vt:lpstr>7th  NFC Award</vt:lpstr>
      <vt:lpstr>Slide 15</vt:lpstr>
      <vt:lpstr>JUDICIAL ACTIVISM</vt:lpstr>
      <vt:lpstr>Slide 17</vt:lpstr>
      <vt:lpstr>Slide 18</vt:lpstr>
      <vt:lpstr>JUDICIAL RESTRAIN ...VS... JUDICIAL ACTIVISM </vt:lpstr>
      <vt:lpstr>Slide 20</vt:lpstr>
      <vt:lpstr>Slide 21</vt:lpstr>
      <vt:lpstr>Slide 22</vt:lpstr>
      <vt:lpstr>Constitutionality of Judicial Activism and its impact on Democratic process in Pakistan </vt:lpstr>
      <vt:lpstr>Merits and demerits  of Judicial Activism  </vt:lpstr>
      <vt:lpstr>LOCAL GOVERNMENT IN PAKISTAN</vt:lpstr>
      <vt:lpstr>Slide 26</vt:lpstr>
      <vt:lpstr>Slide 27</vt:lpstr>
      <vt:lpstr>Slide 28</vt:lpstr>
      <vt:lpstr>Slide 29</vt:lpstr>
      <vt:lpstr>Slide 30</vt:lpstr>
      <vt:lpstr>Slide 31</vt:lpstr>
      <vt:lpstr>The Five Tiers of Basic Democracies </vt:lpstr>
      <vt:lpstr>The Five Tiers of Basic Democracies </vt:lpstr>
      <vt:lpstr>   ZULFIQAR ALI BHUTTO’S REGIME (PPP)</vt:lpstr>
      <vt:lpstr>Slide 35</vt:lpstr>
      <vt:lpstr>Slide 36</vt:lpstr>
      <vt:lpstr>Local Government under Pervez Musharraf’s regime</vt:lpstr>
      <vt:lpstr>Slide 38</vt:lpstr>
      <vt:lpstr>LOCAL GOVERNMENTS ACTS OF 2013 </vt:lpstr>
      <vt:lpstr>Advantages and disadvantages of Local Government And Causes of Failure</vt:lpstr>
      <vt:lpstr>Slide 41</vt:lpstr>
      <vt:lpstr>26th  AMENDMENT        Assent of the President on 21st October, 2024  </vt:lpstr>
      <vt:lpstr>Slide 43</vt:lpstr>
      <vt:lpstr>Judicial Commission For appointment of Judges of the Supreme Court</vt:lpstr>
      <vt:lpstr>Judicial Commission For appointment of Judges of the High Court </vt:lpstr>
      <vt:lpstr>Special parliamentary committee (PC)</vt:lpstr>
      <vt:lpstr>FEATURES OF 26TH AMENDMENT </vt:lpstr>
      <vt:lpstr>Performance evaluation of Judges of the High Courts </vt:lpstr>
      <vt:lpstr>Suo motu Powers of the superior courts and transfer of cases  </vt:lpstr>
      <vt:lpstr>Appointment of the CJP </vt:lpstr>
      <vt:lpstr>Retirement of CJP </vt:lpstr>
      <vt:lpstr>Constitutional Benches of the Supreme Court </vt:lpstr>
      <vt:lpstr>ANALYSIS ON 26th AMENDMENT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 Affairs                      Constitution</dc:title>
  <dc:creator>BKT</dc:creator>
  <cp:lastModifiedBy>BKT</cp:lastModifiedBy>
  <cp:revision>308</cp:revision>
  <dcterms:created xsi:type="dcterms:W3CDTF">2022-11-17T06:41:20Z</dcterms:created>
  <dcterms:modified xsi:type="dcterms:W3CDTF">2026-02-26T17:55:32Z</dcterms:modified>
</cp:coreProperties>
</file>