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7" r:id="rId2"/>
    <p:sldId id="288" r:id="rId3"/>
    <p:sldId id="284" r:id="rId4"/>
    <p:sldId id="285" r:id="rId5"/>
    <p:sldId id="266" r:id="rId6"/>
    <p:sldId id="286" r:id="rId7"/>
    <p:sldId id="267" r:id="rId8"/>
    <p:sldId id="268" r:id="rId9"/>
    <p:sldId id="269" r:id="rId10"/>
    <p:sldId id="283" r:id="rId11"/>
    <p:sldId id="271" r:id="rId12"/>
    <p:sldId id="270" r:id="rId13"/>
    <p:sldId id="272" r:id="rId14"/>
    <p:sldId id="257" r:id="rId15"/>
    <p:sldId id="258" r:id="rId16"/>
    <p:sldId id="256" r:id="rId17"/>
    <p:sldId id="259" r:id="rId18"/>
    <p:sldId id="260" r:id="rId19"/>
    <p:sldId id="261" r:id="rId20"/>
    <p:sldId id="263" r:id="rId21"/>
    <p:sldId id="265" r:id="rId22"/>
    <p:sldId id="262"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B21BFF1-4D97-4588-A0E1-F3EF955C796F}" type="datetimeFigureOut">
              <a:rPr lang="en-US" smtClean="0"/>
              <a:pPr/>
              <a:t>12/29/2024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7BD47E-72ED-498C-AFBA-2DED91A6E45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21BFF1-4D97-4588-A0E1-F3EF955C796F}" type="datetimeFigureOut">
              <a:rPr lang="en-US" smtClean="0"/>
              <a:pPr/>
              <a:t>12/29/2024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7BD47E-72ED-498C-AFBA-2DED91A6E45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21BFF1-4D97-4588-A0E1-F3EF955C796F}" type="datetimeFigureOut">
              <a:rPr lang="en-US" smtClean="0"/>
              <a:pPr/>
              <a:t>12/29/2024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7BD47E-72ED-498C-AFBA-2DED91A6E45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21BFF1-4D97-4588-A0E1-F3EF955C796F}" type="datetimeFigureOut">
              <a:rPr lang="en-US" smtClean="0"/>
              <a:pPr/>
              <a:t>12/29/2024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7BD47E-72ED-498C-AFBA-2DED91A6E45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21BFF1-4D97-4588-A0E1-F3EF955C796F}" type="datetimeFigureOut">
              <a:rPr lang="en-US" smtClean="0"/>
              <a:pPr/>
              <a:t>12/29/2024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7BD47E-72ED-498C-AFBA-2DED91A6E45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B21BFF1-4D97-4588-A0E1-F3EF955C796F}" type="datetimeFigureOut">
              <a:rPr lang="en-US" smtClean="0"/>
              <a:pPr/>
              <a:t>12/29/2024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7BD47E-72ED-498C-AFBA-2DED91A6E45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B21BFF1-4D97-4588-A0E1-F3EF955C796F}" type="datetimeFigureOut">
              <a:rPr lang="en-US" smtClean="0"/>
              <a:pPr/>
              <a:t>12/29/2024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7BD47E-72ED-498C-AFBA-2DED91A6E45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21BFF1-4D97-4588-A0E1-F3EF955C796F}" type="datetimeFigureOut">
              <a:rPr lang="en-US" smtClean="0"/>
              <a:pPr/>
              <a:t>12/29/2024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7BD47E-72ED-498C-AFBA-2DED91A6E45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21BFF1-4D97-4588-A0E1-F3EF955C796F}" type="datetimeFigureOut">
              <a:rPr lang="en-US" smtClean="0"/>
              <a:pPr/>
              <a:t>12/29/2024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7BD47E-72ED-498C-AFBA-2DED91A6E45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21BFF1-4D97-4588-A0E1-F3EF955C796F}" type="datetimeFigureOut">
              <a:rPr lang="en-US" smtClean="0"/>
              <a:pPr/>
              <a:t>12/29/2024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7BD47E-72ED-498C-AFBA-2DED91A6E45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21BFF1-4D97-4588-A0E1-F3EF955C796F}" type="datetimeFigureOut">
              <a:rPr lang="en-US" smtClean="0"/>
              <a:pPr/>
              <a:t>12/29/2024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7BD47E-72ED-498C-AFBA-2DED91A6E45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21BFF1-4D97-4588-A0E1-F3EF955C796F}" type="datetimeFigureOut">
              <a:rPr lang="en-US" smtClean="0"/>
              <a:pPr/>
              <a:t>12/29/2024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7BD47E-72ED-498C-AFBA-2DED91A6E45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at Is The Meaning Of Bismillah ..."/>
          <p:cNvPicPr>
            <a:picLocks noChangeAspect="1" noChangeArrowheads="1"/>
          </p:cNvPicPr>
          <p:nvPr/>
        </p:nvPicPr>
        <p:blipFill>
          <a:blip r:embed="rId2"/>
          <a:srcRect/>
          <a:stretch>
            <a:fillRect/>
          </a:stretch>
        </p:blipFill>
        <p:spPr bwMode="auto">
          <a:xfrm>
            <a:off x="1066800" y="2209800"/>
            <a:ext cx="7010400" cy="25908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5162"/>
          </a:xfrm>
        </p:spPr>
        <p:txBody>
          <a:bodyPr>
            <a:normAutofit/>
          </a:bodyPr>
          <a:lstStyle/>
          <a:p>
            <a:pPr algn="l"/>
            <a:r>
              <a:rPr lang="en-US" dirty="0" smtClean="0"/>
              <a:t>CSS-2024</a:t>
            </a:r>
            <a:br>
              <a:rPr lang="en-US" dirty="0" smtClean="0"/>
            </a:br>
            <a:r>
              <a:rPr lang="en-US" dirty="0" smtClean="0"/>
              <a:t>Find the missing terms</a:t>
            </a:r>
            <a:br>
              <a:rPr lang="en-US" dirty="0" smtClean="0"/>
            </a:br>
            <a:r>
              <a:rPr lang="en-US" dirty="0" smtClean="0"/>
              <a:t>a. 121, 11, 81, 9, ___, 7</a:t>
            </a:r>
            <a:br>
              <a:rPr lang="en-US" dirty="0" smtClean="0"/>
            </a:br>
            <a:r>
              <a:rPr lang="en-US" dirty="0" smtClean="0"/>
              <a:t>b. 100, 50, 25, ___, 6.25</a:t>
            </a:r>
            <a:br>
              <a:rPr lang="en-US" dirty="0" smtClean="0"/>
            </a:br>
            <a:r>
              <a:rPr lang="en-US" dirty="0" smtClean="0"/>
              <a:t>c. 4, 9, 64, 125, 1296, ___</a:t>
            </a:r>
            <a:br>
              <a:rPr lang="en-US" dirty="0" smtClean="0"/>
            </a:br>
            <a:r>
              <a:rPr lang="en-US" dirty="0" smtClean="0"/>
              <a:t>d. 2, 5, 12, 24, 48, ___</a:t>
            </a:r>
            <a:br>
              <a:rPr lang="en-US" dirty="0" smtClean="0"/>
            </a:br>
            <a:r>
              <a:rPr lang="en-US" dirty="0" smtClean="0"/>
              <a:t>e. 44, 22, 66, 33, 132, ___</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49+ Number Puzzles With Answers For Interviews, Competitive ..."/>
          <p:cNvPicPr>
            <a:picLocks noChangeAspect="1" noChangeArrowheads="1"/>
          </p:cNvPicPr>
          <p:nvPr/>
        </p:nvPicPr>
        <p:blipFill>
          <a:blip r:embed="rId2"/>
          <a:srcRect/>
          <a:stretch>
            <a:fillRect/>
          </a:stretch>
        </p:blipFill>
        <p:spPr bwMode="auto">
          <a:xfrm>
            <a:off x="1295400" y="685800"/>
            <a:ext cx="6553200" cy="58293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5 Best Math Tricks and Puzzles To Wow Kids of All Ages"/>
          <p:cNvPicPr>
            <a:picLocks noChangeAspect="1" noChangeArrowheads="1"/>
          </p:cNvPicPr>
          <p:nvPr/>
        </p:nvPicPr>
        <p:blipFill>
          <a:blip r:embed="rId2"/>
          <a:srcRect/>
          <a:stretch>
            <a:fillRect/>
          </a:stretch>
        </p:blipFill>
        <p:spPr bwMode="auto">
          <a:xfrm>
            <a:off x="762000" y="228600"/>
            <a:ext cx="7696200" cy="61722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700+ Genius Math Puzzles with Answers - The 99 Puzzle"/>
          <p:cNvPicPr>
            <a:picLocks noChangeAspect="1" noChangeArrowheads="1"/>
          </p:cNvPicPr>
          <p:nvPr/>
        </p:nvPicPr>
        <p:blipFill>
          <a:blip r:embed="rId2"/>
          <a:srcRect/>
          <a:stretch>
            <a:fillRect/>
          </a:stretch>
        </p:blipFill>
        <p:spPr bwMode="auto">
          <a:xfrm>
            <a:off x="1524000" y="228600"/>
            <a:ext cx="5876925" cy="618172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95400"/>
            <a:ext cx="8229600" cy="3459162"/>
          </a:xfrm>
        </p:spPr>
        <p:txBody>
          <a:bodyPr>
            <a:normAutofit/>
          </a:bodyPr>
          <a:lstStyle/>
          <a:p>
            <a:r>
              <a:rPr lang="en-US" b="1" dirty="0" smtClean="0"/>
              <a:t>Alphabetical Series</a:t>
            </a:r>
            <a:br>
              <a:rPr lang="en-US" b="1" dirty="0" smtClean="0"/>
            </a:br>
            <a:r>
              <a:rPr lang="en-US" b="1" dirty="0" smtClean="0"/>
              <a:t>&amp; </a:t>
            </a:r>
            <a:br>
              <a:rPr lang="en-US" b="1" dirty="0" smtClean="0"/>
            </a:br>
            <a:r>
              <a:rPr lang="en-US" b="1" dirty="0" smtClean="0"/>
              <a:t>Coding/Decoding</a:t>
            </a:r>
            <a:endParaRPr lang="en-US"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Alphabet Numbers - JavaTpoint"/>
          <p:cNvPicPr>
            <a:picLocks noChangeAspect="1" noChangeArrowheads="1"/>
          </p:cNvPicPr>
          <p:nvPr/>
        </p:nvPicPr>
        <p:blipFill>
          <a:blip r:embed="rId2"/>
          <a:srcRect/>
          <a:stretch>
            <a:fillRect/>
          </a:stretch>
        </p:blipFill>
        <p:spPr bwMode="auto">
          <a:xfrm>
            <a:off x="152400" y="609600"/>
            <a:ext cx="8791664" cy="56388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pic>
        <p:nvPicPr>
          <p:cNvPr id="13314" name="Picture 2" descr="Cryptograph Wheel"/>
          <p:cNvPicPr>
            <a:picLocks noChangeAspect="1" noChangeArrowheads="1"/>
          </p:cNvPicPr>
          <p:nvPr/>
        </p:nvPicPr>
        <p:blipFill>
          <a:blip r:embed="rId2"/>
          <a:srcRect/>
          <a:stretch>
            <a:fillRect/>
          </a:stretch>
        </p:blipFill>
        <p:spPr bwMode="auto">
          <a:xfrm>
            <a:off x="838200" y="152400"/>
            <a:ext cx="7086600" cy="65532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04800" y="274638"/>
            <a:ext cx="8534400" cy="620236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i="0" u="none" strike="noStrike" kern="1200" cap="none" spc="0" normalizeH="0" baseline="0" noProof="0" dirty="0" smtClean="0">
                <a:ln>
                  <a:noFill/>
                </a:ln>
                <a:solidFill>
                  <a:srgbClr val="FF0000"/>
                </a:solidFill>
                <a:effectLst/>
                <a:uLnTx/>
                <a:uFillTx/>
                <a:latin typeface="+mj-lt"/>
                <a:ea typeface="+mj-ea"/>
                <a:cs typeface="+mj-cs"/>
              </a:rPr>
              <a:t>Questions: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i="0" u="none" strike="noStrike" kern="1200" cap="none" spc="0" normalizeH="0" baseline="0" noProof="0" dirty="0" smtClean="0">
                <a:ln>
                  <a:noFill/>
                </a:ln>
                <a:solidFill>
                  <a:srgbClr val="FF0000"/>
                </a:solidFill>
                <a:effectLst/>
                <a:uLnTx/>
                <a:uFillTx/>
                <a:latin typeface="+mj-lt"/>
                <a:ea typeface="+mj-ea"/>
                <a:cs typeface="+mj-cs"/>
              </a:rPr>
              <a:t>Find the missing term in given</a:t>
            </a:r>
            <a:r>
              <a:rPr kumimoji="0" lang="en-US" sz="4400" b="1" i="0" u="none" strike="noStrike" kern="1200" cap="none" spc="0" normalizeH="0" baseline="0" noProof="0" dirty="0" smtClean="0">
                <a:ln>
                  <a:noFill/>
                </a:ln>
                <a:solidFill>
                  <a:schemeClr val="tx1"/>
                </a:solidFill>
                <a:effectLst/>
                <a:uLnTx/>
                <a:uFillTx/>
                <a:latin typeface="+mj-lt"/>
                <a:ea typeface="+mj-ea"/>
                <a:cs typeface="+mj-cs"/>
              </a:rPr>
              <a:t/>
            </a:r>
            <a:br>
              <a:rPr kumimoji="0" lang="en-US" sz="4400" b="1" i="0" u="none" strike="noStrike" kern="1200" cap="none" spc="0" normalizeH="0" baseline="0" noProof="0" dirty="0" smtClean="0">
                <a:ln>
                  <a:noFill/>
                </a:ln>
                <a:solidFill>
                  <a:schemeClr val="tx1"/>
                </a:solidFill>
                <a:effectLst/>
                <a:uLnTx/>
                <a:uFillTx/>
                <a:latin typeface="+mj-lt"/>
                <a:ea typeface="+mj-ea"/>
                <a:cs typeface="+mj-cs"/>
              </a:rPr>
            </a:br>
            <a:r>
              <a:rPr kumimoji="0" lang="en-US" sz="4400" b="1" i="0" u="none" strike="noStrike" kern="1200" cap="none" spc="0" normalizeH="0" baseline="0" noProof="0" dirty="0" smtClean="0">
                <a:ln>
                  <a:noFill/>
                </a:ln>
                <a:solidFill>
                  <a:schemeClr val="tx1"/>
                </a:solidFill>
                <a:effectLst/>
                <a:uLnTx/>
                <a:uFillTx/>
                <a:latin typeface="+mj-lt"/>
                <a:ea typeface="+mj-ea"/>
                <a:cs typeface="+mj-cs"/>
              </a:rPr>
              <a:t>1. E, H, L, O, S, ____</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2. A,</a:t>
            </a:r>
            <a:r>
              <a:rPr kumimoji="0" lang="en-US" sz="4400" b="1" i="0" u="none" strike="noStrike" kern="1200" cap="none" spc="0" normalizeH="0" noProof="0" dirty="0" smtClean="0">
                <a:ln>
                  <a:noFill/>
                </a:ln>
                <a:solidFill>
                  <a:schemeClr val="tx1"/>
                </a:solidFill>
                <a:effectLst/>
                <a:uLnTx/>
                <a:uFillTx/>
                <a:latin typeface="+mj-lt"/>
                <a:ea typeface="+mj-ea"/>
                <a:cs typeface="+mj-cs"/>
              </a:rPr>
              <a:t> A, B, F, ____</a:t>
            </a:r>
            <a:r>
              <a:rPr kumimoji="0" lang="en-US" sz="4400" b="1" i="0" u="none" strike="noStrike" kern="1200" cap="none" spc="0" normalizeH="0" baseline="0" noProof="0" dirty="0" smtClean="0">
                <a:ln>
                  <a:noFill/>
                </a:ln>
                <a:solidFill>
                  <a:schemeClr val="tx1"/>
                </a:solidFill>
                <a:effectLst/>
                <a:uLnTx/>
                <a:uFillTx/>
                <a:latin typeface="+mj-lt"/>
                <a:ea typeface="+mj-ea"/>
                <a:cs typeface="+mj-cs"/>
              </a:rPr>
              <a:t/>
            </a:r>
            <a:br>
              <a:rPr kumimoji="0" lang="en-US" sz="4400" b="1" i="0" u="none" strike="noStrike" kern="1200" cap="none" spc="0" normalizeH="0" baseline="0" noProof="0" dirty="0" smtClean="0">
                <a:ln>
                  <a:noFill/>
                </a:ln>
                <a:solidFill>
                  <a:schemeClr val="tx1"/>
                </a:solidFill>
                <a:effectLst/>
                <a:uLnTx/>
                <a:uFillTx/>
                <a:latin typeface="+mj-lt"/>
                <a:ea typeface="+mj-ea"/>
                <a:cs typeface="+mj-cs"/>
              </a:rPr>
            </a:br>
            <a:r>
              <a:rPr kumimoji="0" lang="en-US" sz="4400" b="1" i="0" u="none" strike="noStrike" kern="1200" cap="none" spc="0" normalizeH="0" baseline="0" noProof="0" dirty="0">
                <a:ln>
                  <a:noFill/>
                </a:ln>
                <a:solidFill>
                  <a:schemeClr val="tx1"/>
                </a:solidFill>
                <a:effectLst/>
                <a:uLnTx/>
                <a:uFillTx/>
                <a:latin typeface="+mj-lt"/>
                <a:ea typeface="+mj-ea"/>
                <a:cs typeface="+mj-cs"/>
              </a:rPr>
              <a:t>3</a:t>
            </a:r>
            <a:r>
              <a:rPr lang="en-US" sz="4400" b="1" dirty="0" smtClean="0">
                <a:latin typeface="+mj-lt"/>
                <a:ea typeface="+mj-ea"/>
                <a:cs typeface="+mj-cs"/>
              </a:rPr>
              <a:t>. </a:t>
            </a:r>
            <a:r>
              <a:rPr kumimoji="0" lang="en-US" sz="4400" b="1" i="0" u="none" strike="noStrike" kern="1200" cap="none" spc="0" normalizeH="0" baseline="0" noProof="0" dirty="0" smtClean="0">
                <a:ln>
                  <a:noFill/>
                </a:ln>
                <a:solidFill>
                  <a:schemeClr val="tx1"/>
                </a:solidFill>
                <a:effectLst/>
                <a:uLnTx/>
                <a:uFillTx/>
                <a:latin typeface="+mj-lt"/>
                <a:ea typeface="+mj-ea"/>
                <a:cs typeface="+mj-cs"/>
              </a:rPr>
              <a:t>AB,DE,GH,JK, ____</a:t>
            </a:r>
            <a:br>
              <a:rPr kumimoji="0" lang="en-US" sz="4400" b="1" i="0" u="none" strike="noStrike" kern="1200" cap="none" spc="0" normalizeH="0" baseline="0" noProof="0" dirty="0" smtClean="0">
                <a:ln>
                  <a:noFill/>
                </a:ln>
                <a:solidFill>
                  <a:schemeClr val="tx1"/>
                </a:solidFill>
                <a:effectLst/>
                <a:uLnTx/>
                <a:uFillTx/>
                <a:latin typeface="+mj-lt"/>
                <a:ea typeface="+mj-ea"/>
                <a:cs typeface="+mj-cs"/>
              </a:rPr>
            </a:br>
            <a:r>
              <a:rPr kumimoji="0" lang="en-US" sz="4400" b="1" i="0" u="none" strike="noStrike" kern="1200" cap="none" spc="0" normalizeH="0" baseline="0" noProof="0" dirty="0" smtClean="0">
                <a:ln>
                  <a:noFill/>
                </a:ln>
                <a:solidFill>
                  <a:schemeClr val="tx1"/>
                </a:solidFill>
                <a:effectLst/>
                <a:uLnTx/>
                <a:uFillTx/>
                <a:latin typeface="+mj-lt"/>
                <a:ea typeface="+mj-ea"/>
                <a:cs typeface="+mj-cs"/>
              </a:rPr>
              <a:t/>
            </a:r>
            <a:br>
              <a:rPr kumimoji="0" lang="en-US" sz="4400" b="1" i="0" u="none" strike="noStrike" kern="1200" cap="none" spc="0" normalizeH="0" baseline="0" noProof="0" dirty="0" smtClean="0">
                <a:ln>
                  <a:noFill/>
                </a:ln>
                <a:solidFill>
                  <a:schemeClr val="tx1"/>
                </a:solidFill>
                <a:effectLst/>
                <a:uLnTx/>
                <a:uFillTx/>
                <a:latin typeface="+mj-lt"/>
                <a:ea typeface="+mj-ea"/>
                <a:cs typeface="+mj-cs"/>
              </a:rPr>
            </a:br>
            <a:r>
              <a:rPr lang="en-US" sz="4400" b="1" dirty="0">
                <a:latin typeface="+mj-lt"/>
                <a:ea typeface="+mj-ea"/>
                <a:cs typeface="+mj-cs"/>
              </a:rPr>
              <a:t>4</a:t>
            </a:r>
            <a:r>
              <a:rPr kumimoji="0" lang="en-US" sz="4400" b="1" i="0" u="none" strike="noStrike" kern="1200" cap="none" spc="0" normalizeH="0" baseline="0" noProof="0" dirty="0" smtClean="0">
                <a:ln>
                  <a:noFill/>
                </a:ln>
                <a:solidFill>
                  <a:schemeClr val="tx1"/>
                </a:solidFill>
                <a:effectLst/>
                <a:uLnTx/>
                <a:uFillTx/>
                <a:latin typeface="+mj-lt"/>
                <a:ea typeface="+mj-ea"/>
                <a:cs typeface="+mj-cs"/>
              </a:rPr>
              <a:t>. PDZ, ____, RBX, SAW</a:t>
            </a:r>
            <a:br>
              <a:rPr kumimoji="0" lang="en-US" sz="4400" b="1" i="0" u="none" strike="noStrike" kern="1200" cap="none" spc="0" normalizeH="0" baseline="0" noProof="0" dirty="0" smtClean="0">
                <a:ln>
                  <a:noFill/>
                </a:ln>
                <a:solidFill>
                  <a:schemeClr val="tx1"/>
                </a:solidFill>
                <a:effectLst/>
                <a:uLnTx/>
                <a:uFillTx/>
                <a:latin typeface="+mj-lt"/>
                <a:ea typeface="+mj-ea"/>
                <a:cs typeface="+mj-cs"/>
              </a:rPr>
            </a:br>
            <a:r>
              <a:rPr kumimoji="0" lang="en-US" sz="4400" b="0" i="0" u="none" strike="noStrike" kern="1200" cap="none" spc="0" normalizeH="0" baseline="0" noProof="0" dirty="0" smtClean="0">
                <a:ln>
                  <a:noFill/>
                </a:ln>
                <a:solidFill>
                  <a:schemeClr val="tx1"/>
                </a:solidFill>
                <a:effectLst/>
                <a:uLnTx/>
                <a:uFillTx/>
                <a:latin typeface="+mj-lt"/>
                <a:ea typeface="+mj-ea"/>
                <a:cs typeface="+mj-cs"/>
              </a:rPr>
              <a:t/>
            </a:r>
            <a:br>
              <a:rPr kumimoji="0" lang="en-US" sz="4400" b="0" i="0" u="none" strike="noStrike" kern="1200" cap="none" spc="0" normalizeH="0" baseline="0" noProof="0" dirty="0" smtClean="0">
                <a:ln>
                  <a:noFill/>
                </a:ln>
                <a:solidFill>
                  <a:schemeClr val="tx1"/>
                </a:solidFill>
                <a:effectLst/>
                <a:uLnTx/>
                <a:uFillTx/>
                <a:latin typeface="+mj-lt"/>
                <a:ea typeface="+mj-ea"/>
                <a:cs typeface="+mj-cs"/>
              </a:rPr>
            </a:b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8600" y="457200"/>
            <a:ext cx="8915400" cy="6096000"/>
          </a:xfrm>
          <a:prstGeom prst="rect">
            <a:avLst/>
          </a:prstGeom>
        </p:spPr>
        <p:txBody>
          <a:bodyPr>
            <a:normAutofit/>
          </a:bodyPr>
          <a:lstStyle/>
          <a:p>
            <a:pPr lvl="0">
              <a:spcBef>
                <a:spcPct val="0"/>
              </a:spcBef>
              <a:defRPr/>
            </a:pPr>
            <a:r>
              <a:rPr lang="en-US" sz="4400" b="1" dirty="0">
                <a:latin typeface="+mj-lt"/>
                <a:ea typeface="+mj-ea"/>
                <a:cs typeface="+mj-cs"/>
              </a:rPr>
              <a:t>3</a:t>
            </a:r>
            <a:r>
              <a:rPr kumimoji="0" lang="en-US" sz="4400" b="1" i="0" u="none" strike="noStrike" kern="1200" cap="none" spc="0" normalizeH="0" baseline="0" noProof="0" dirty="0" smtClean="0">
                <a:ln>
                  <a:noFill/>
                </a:ln>
                <a:solidFill>
                  <a:schemeClr val="tx1"/>
                </a:solidFill>
                <a:effectLst/>
                <a:uLnTx/>
                <a:uFillTx/>
                <a:latin typeface="+mj-lt"/>
                <a:ea typeface="+mj-ea"/>
                <a:cs typeface="+mj-cs"/>
              </a:rPr>
              <a:t>. A,D,I,P,Y,J___</a:t>
            </a:r>
            <a:br>
              <a:rPr kumimoji="0" lang="en-US" sz="4400" b="1" i="0" u="none" strike="noStrike" kern="1200" cap="none" spc="0" normalizeH="0" baseline="0" noProof="0" dirty="0" smtClean="0">
                <a:ln>
                  <a:noFill/>
                </a:ln>
                <a:solidFill>
                  <a:schemeClr val="tx1"/>
                </a:solidFill>
                <a:effectLst/>
                <a:uLnTx/>
                <a:uFillTx/>
                <a:latin typeface="+mj-lt"/>
                <a:ea typeface="+mj-ea"/>
                <a:cs typeface="+mj-cs"/>
              </a:rPr>
            </a:br>
            <a:r>
              <a:rPr kumimoji="0" lang="en-US" sz="4400" b="1" i="0" u="none" strike="noStrike" kern="1200" cap="none" spc="0" normalizeH="0" baseline="0" noProof="0" dirty="0" smtClean="0">
                <a:ln>
                  <a:noFill/>
                </a:ln>
                <a:solidFill>
                  <a:schemeClr val="tx1"/>
                </a:solidFill>
                <a:effectLst/>
                <a:uLnTx/>
                <a:uFillTx/>
                <a:latin typeface="+mj-lt"/>
                <a:ea typeface="+mj-ea"/>
                <a:cs typeface="+mj-cs"/>
              </a:rPr>
              <a:t/>
            </a:r>
            <a:br>
              <a:rPr kumimoji="0" lang="en-US" sz="4400" b="1" i="0" u="none" strike="noStrike" kern="1200" cap="none" spc="0" normalizeH="0" baseline="0" noProof="0" dirty="0" smtClean="0">
                <a:ln>
                  <a:noFill/>
                </a:ln>
                <a:solidFill>
                  <a:schemeClr val="tx1"/>
                </a:solidFill>
                <a:effectLst/>
                <a:uLnTx/>
                <a:uFillTx/>
                <a:latin typeface="+mj-lt"/>
                <a:ea typeface="+mj-ea"/>
                <a:cs typeface="+mj-cs"/>
              </a:rPr>
            </a:br>
            <a:r>
              <a:rPr kumimoji="0" lang="en-US" sz="4400" b="1" i="0" u="none" strike="noStrike" kern="1200" cap="none" spc="0" normalizeH="0" baseline="0" noProof="0" dirty="0" smtClean="0">
                <a:ln>
                  <a:noFill/>
                </a:ln>
                <a:solidFill>
                  <a:schemeClr val="tx1"/>
                </a:solidFill>
                <a:effectLst/>
                <a:uLnTx/>
                <a:uFillTx/>
                <a:latin typeface="+mj-lt"/>
                <a:ea typeface="+mj-ea"/>
                <a:cs typeface="+mj-cs"/>
              </a:rPr>
              <a:t>4. AZ, GT, MN, ___, YB</a:t>
            </a:r>
            <a:br>
              <a:rPr kumimoji="0" lang="en-US" sz="4400" b="1" i="0" u="none" strike="noStrike" kern="1200" cap="none" spc="0" normalizeH="0" baseline="0" noProof="0" dirty="0" smtClean="0">
                <a:ln>
                  <a:noFill/>
                </a:ln>
                <a:solidFill>
                  <a:schemeClr val="tx1"/>
                </a:solidFill>
                <a:effectLst/>
                <a:uLnTx/>
                <a:uFillTx/>
                <a:latin typeface="+mj-lt"/>
                <a:ea typeface="+mj-ea"/>
                <a:cs typeface="+mj-cs"/>
              </a:rPr>
            </a:br>
            <a:r>
              <a:rPr kumimoji="0" lang="en-US" sz="4400" b="1" i="0" u="none" strike="noStrike" kern="1200" cap="none" spc="0" normalizeH="0" baseline="0" noProof="0" dirty="0" smtClean="0">
                <a:ln>
                  <a:noFill/>
                </a:ln>
                <a:solidFill>
                  <a:schemeClr val="tx1"/>
                </a:solidFill>
                <a:effectLst/>
                <a:uLnTx/>
                <a:uFillTx/>
                <a:latin typeface="+mj-lt"/>
                <a:ea typeface="+mj-ea"/>
                <a:cs typeface="+mj-cs"/>
              </a:rPr>
              <a:t/>
            </a:r>
            <a:br>
              <a:rPr kumimoji="0" lang="en-US" sz="4400" b="1" i="0" u="none" strike="noStrike" kern="1200" cap="none" spc="0" normalizeH="0" baseline="0" noProof="0" dirty="0" smtClean="0">
                <a:ln>
                  <a:noFill/>
                </a:ln>
                <a:solidFill>
                  <a:schemeClr val="tx1"/>
                </a:solidFill>
                <a:effectLst/>
                <a:uLnTx/>
                <a:uFillTx/>
                <a:latin typeface="+mj-lt"/>
                <a:ea typeface="+mj-ea"/>
                <a:cs typeface="+mj-cs"/>
              </a:rPr>
            </a:br>
            <a:r>
              <a:rPr kumimoji="0" lang="en-US" sz="4400" b="1" i="0" u="none" strike="noStrike" kern="1200" cap="none" spc="0" normalizeH="0" baseline="0" noProof="0" dirty="0" smtClean="0">
                <a:ln>
                  <a:noFill/>
                </a:ln>
                <a:solidFill>
                  <a:schemeClr val="tx1"/>
                </a:solidFill>
                <a:effectLst/>
                <a:uLnTx/>
                <a:uFillTx/>
                <a:latin typeface="+mj-lt"/>
                <a:ea typeface="+mj-ea"/>
                <a:cs typeface="+mj-cs"/>
              </a:rPr>
              <a:t>5. PMT, OOS, NQR, MSQ, ___</a:t>
            </a:r>
            <a:br>
              <a:rPr kumimoji="0" lang="en-US" sz="4400" b="1" i="0" u="none" strike="noStrike" kern="1200" cap="none" spc="0" normalizeH="0" baseline="0" noProof="0" dirty="0" smtClean="0">
                <a:ln>
                  <a:noFill/>
                </a:ln>
                <a:solidFill>
                  <a:schemeClr val="tx1"/>
                </a:solidFill>
                <a:effectLst/>
                <a:uLnTx/>
                <a:uFillTx/>
                <a:latin typeface="+mj-lt"/>
                <a:ea typeface="+mj-ea"/>
                <a:cs typeface="+mj-cs"/>
              </a:rPr>
            </a:br>
            <a:r>
              <a:rPr kumimoji="0" lang="en-US" sz="4400" b="1" i="0" u="none" strike="noStrike" kern="1200" cap="none" spc="0" normalizeH="0" baseline="0" noProof="0" dirty="0" smtClean="0">
                <a:ln>
                  <a:noFill/>
                </a:ln>
                <a:solidFill>
                  <a:schemeClr val="tx1"/>
                </a:solidFill>
                <a:effectLst/>
                <a:uLnTx/>
                <a:uFillTx/>
                <a:latin typeface="+mj-lt"/>
                <a:ea typeface="+mj-ea"/>
                <a:cs typeface="+mj-cs"/>
              </a:rPr>
              <a:t/>
            </a:r>
            <a:br>
              <a:rPr kumimoji="0" lang="en-US" sz="4400" b="1" i="0" u="none" strike="noStrike" kern="1200" cap="none" spc="0" normalizeH="0" baseline="0" noProof="0" dirty="0" smtClean="0">
                <a:ln>
                  <a:noFill/>
                </a:ln>
                <a:solidFill>
                  <a:schemeClr val="tx1"/>
                </a:solidFill>
                <a:effectLst/>
                <a:uLnTx/>
                <a:uFillTx/>
                <a:latin typeface="+mj-lt"/>
                <a:ea typeface="+mj-ea"/>
                <a:cs typeface="+mj-cs"/>
              </a:rPr>
            </a:br>
            <a:r>
              <a:rPr kumimoji="0" lang="en-US" sz="4400" b="1" i="0" u="none" strike="noStrike" kern="1200" cap="none" spc="0" normalizeH="0" baseline="0" noProof="0" dirty="0" smtClean="0">
                <a:ln>
                  <a:noFill/>
                </a:ln>
                <a:solidFill>
                  <a:schemeClr val="tx1"/>
                </a:solidFill>
                <a:effectLst/>
                <a:uLnTx/>
                <a:uFillTx/>
                <a:latin typeface="+mj-lt"/>
                <a:ea typeface="+mj-ea"/>
                <a:cs typeface="+mj-cs"/>
              </a:rPr>
              <a:t>6.</a:t>
            </a:r>
            <a:r>
              <a:rPr kumimoji="0" lang="en-US" sz="4400" b="1" i="0" u="none" strike="noStrike" kern="1200" cap="none" spc="0" normalizeH="0" noProof="0" dirty="0" smtClean="0">
                <a:ln>
                  <a:noFill/>
                </a:ln>
                <a:solidFill>
                  <a:schemeClr val="tx1"/>
                </a:solidFill>
                <a:effectLst/>
                <a:uLnTx/>
                <a:uFillTx/>
                <a:latin typeface="+mj-lt"/>
                <a:ea typeface="+mj-ea"/>
                <a:cs typeface="+mj-cs"/>
              </a:rPr>
              <a:t> </a:t>
            </a:r>
            <a:r>
              <a:rPr lang="en-US" sz="4400" b="1" dirty="0" smtClean="0"/>
              <a:t>O,T,T,F,F,S,S,E,N</a:t>
            </a:r>
            <a:r>
              <a:rPr lang="en-US" sz="4400" b="1" dirty="0"/>
              <a:t>____</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8600" y="228600"/>
            <a:ext cx="8763000" cy="63246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The word</a:t>
            </a:r>
            <a:r>
              <a:rPr kumimoji="0" lang="en-US" sz="4400" b="1" i="1" u="none" strike="noStrike" kern="1200" cap="none" spc="0" normalizeH="0" baseline="0" noProof="0" dirty="0" smtClean="0">
                <a:ln>
                  <a:noFill/>
                </a:ln>
                <a:solidFill>
                  <a:schemeClr val="tx1"/>
                </a:solidFill>
                <a:effectLst/>
                <a:uLnTx/>
                <a:uFillTx/>
                <a:latin typeface="+mj-lt"/>
                <a:ea typeface="+mj-ea"/>
                <a:cs typeface="+mj-cs"/>
              </a:rPr>
              <a:t> </a:t>
            </a:r>
            <a:r>
              <a:rPr kumimoji="0" lang="en-US" sz="4400" b="1" i="1" u="none" strike="noStrike" kern="1200" cap="none" spc="0" normalizeH="0" baseline="0" noProof="0" dirty="0" smtClean="0">
                <a:ln>
                  <a:noFill/>
                </a:ln>
                <a:solidFill>
                  <a:srgbClr val="FF0000"/>
                </a:solidFill>
                <a:effectLst/>
                <a:uLnTx/>
                <a:uFillTx/>
                <a:latin typeface="+mj-lt"/>
                <a:ea typeface="+mj-ea"/>
                <a:cs typeface="+mj-cs"/>
              </a:rPr>
              <a:t>SUPERMAN</a:t>
            </a:r>
            <a:r>
              <a:rPr kumimoji="0" lang="en-US" sz="4400" b="1" i="0" u="none" strike="noStrike" kern="1200" cap="none" spc="0" normalizeH="0" baseline="0" noProof="0" dirty="0" smtClean="0">
                <a:ln>
                  <a:noFill/>
                </a:ln>
                <a:solidFill>
                  <a:schemeClr val="tx1"/>
                </a:solidFill>
                <a:effectLst/>
                <a:uLnTx/>
                <a:uFillTx/>
                <a:latin typeface="+mj-lt"/>
                <a:ea typeface="+mj-ea"/>
                <a:cs typeface="+mj-cs"/>
              </a:rPr>
              <a:t> is written as a code </a:t>
            </a:r>
            <a:r>
              <a:rPr kumimoji="0" lang="en-US" sz="4400" b="1" i="1" u="none" strike="noStrike" kern="1200" cap="none" spc="0" normalizeH="0" baseline="0" noProof="0" dirty="0" smtClean="0">
                <a:ln>
                  <a:noFill/>
                </a:ln>
                <a:solidFill>
                  <a:srgbClr val="FF0000"/>
                </a:solidFill>
                <a:effectLst/>
                <a:uLnTx/>
                <a:uFillTx/>
                <a:latin typeface="+mj-lt"/>
                <a:ea typeface="+mj-ea"/>
                <a:cs typeface="+mj-cs"/>
              </a:rPr>
              <a:t>TTQDSLBM </a:t>
            </a:r>
            <a:r>
              <a:rPr kumimoji="0" lang="en-US" sz="4400" b="1" i="0" u="none" strike="noStrike" kern="1200" cap="none" spc="0" normalizeH="0" baseline="0" noProof="0" dirty="0" smtClean="0">
                <a:ln>
                  <a:noFill/>
                </a:ln>
                <a:solidFill>
                  <a:schemeClr val="tx1"/>
                </a:solidFill>
                <a:effectLst/>
                <a:uLnTx/>
                <a:uFillTx/>
                <a:latin typeface="+mj-lt"/>
                <a:ea typeface="+mj-ea"/>
                <a:cs typeface="+mj-cs"/>
              </a:rPr>
              <a:t>then the code of </a:t>
            </a:r>
            <a:r>
              <a:rPr kumimoji="0" lang="en-US" sz="4400" b="1" i="1" u="none" strike="noStrike" kern="1200" cap="none" spc="0" normalizeH="0" baseline="0" noProof="0" dirty="0" smtClean="0">
                <a:ln>
                  <a:noFill/>
                </a:ln>
                <a:solidFill>
                  <a:srgbClr val="FF0000"/>
                </a:solidFill>
                <a:effectLst/>
                <a:uLnTx/>
                <a:uFillTx/>
                <a:latin typeface="+mj-lt"/>
                <a:ea typeface="+mj-ea"/>
                <a:cs typeface="+mj-cs"/>
              </a:rPr>
              <a:t>SPIDERMAN</a:t>
            </a:r>
            <a:r>
              <a:rPr kumimoji="0" lang="en-US" sz="4400" b="1" i="0" u="none" strike="noStrike" kern="1200" cap="none" spc="0" normalizeH="0" baseline="0" noProof="0" dirty="0" smtClean="0">
                <a:ln>
                  <a:noFill/>
                </a:ln>
                <a:solidFill>
                  <a:schemeClr val="tx1"/>
                </a:solidFill>
                <a:effectLst/>
                <a:uLnTx/>
                <a:uFillTx/>
                <a:latin typeface="+mj-lt"/>
                <a:ea typeface="+mj-ea"/>
                <a:cs typeface="+mj-cs"/>
              </a:rPr>
              <a:t> is</a:t>
            </a:r>
            <a:r>
              <a:rPr kumimoji="0" lang="en-US" sz="4400" b="1" i="0" u="none" strike="noStrike" kern="1200" cap="none" spc="0" normalizeH="0" baseline="0" noProof="0" dirty="0" smtClean="0">
                <a:ln>
                  <a:noFill/>
                </a:ln>
                <a:solidFill>
                  <a:schemeClr val="tx1"/>
                </a:solidFill>
                <a:effectLst/>
                <a:uLnTx/>
                <a:uFillTx/>
                <a:latin typeface="+mj-lt"/>
                <a:ea typeface="+mj-ea"/>
                <a:cs typeface="+mj-cs"/>
              </a:rPr>
              <a:t>?</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1" i="0" u="none" strike="noStrike" kern="1200" cap="none" spc="0" normalizeH="0" baseline="0" noProof="0" dirty="0" smtClean="0">
              <a:ln>
                <a:noFill/>
              </a:ln>
              <a:solidFill>
                <a:schemeClr val="tx1"/>
              </a:solidFill>
              <a:effectLst/>
              <a:uLnTx/>
              <a:uFillTx/>
              <a:latin typeface="+mj-lt"/>
              <a:ea typeface="+mj-ea"/>
              <a:cs typeface="+mj-cs"/>
            </a:endParaRPr>
          </a:p>
          <a:p>
            <a:pPr lvl="0">
              <a:spcBef>
                <a:spcPct val="0"/>
              </a:spcBef>
              <a:defRPr/>
            </a:pPr>
            <a:r>
              <a:rPr lang="en-US" sz="4400" b="1" dirty="0"/>
              <a:t>In a certain language </a:t>
            </a:r>
            <a:r>
              <a:rPr lang="en-US" sz="4400" b="1" i="1" dirty="0">
                <a:solidFill>
                  <a:srgbClr val="FF0000"/>
                </a:solidFill>
              </a:rPr>
              <a:t>ENGINEERING</a:t>
            </a:r>
            <a:r>
              <a:rPr lang="en-US" sz="4400" b="1" dirty="0"/>
              <a:t> is written as </a:t>
            </a:r>
            <a:r>
              <a:rPr lang="en-US" sz="4400" b="1" i="1" dirty="0">
                <a:solidFill>
                  <a:srgbClr val="FF0000"/>
                </a:solidFill>
              </a:rPr>
              <a:t>IPKTGELGELC</a:t>
            </a:r>
            <a:r>
              <a:rPr lang="en-US" sz="4400" b="1" dirty="0"/>
              <a:t>. How will </a:t>
            </a:r>
            <a:r>
              <a:rPr lang="en-US" sz="4400" b="1" i="1" dirty="0">
                <a:solidFill>
                  <a:srgbClr val="FF0000"/>
                </a:solidFill>
              </a:rPr>
              <a:t>PROGRAMMING</a:t>
            </a:r>
            <a:r>
              <a:rPr lang="en-US" sz="4400" b="1" dirty="0"/>
              <a:t> be written in that code language?</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419100"/>
            <a:ext cx="9144000" cy="6019800"/>
          </a:xfrm>
          <a:prstGeom prst="rect">
            <a:avLst/>
          </a:prstGeom>
        </p:spPr>
      </p:pic>
    </p:spTree>
    <p:extLst>
      <p:ext uri="{BB962C8B-B14F-4D97-AF65-F5344CB8AC3E}">
        <p14:creationId xmlns:p14="http://schemas.microsoft.com/office/powerpoint/2010/main" val="399038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8600" y="228600"/>
            <a:ext cx="8610600" cy="6400800"/>
          </a:xfrm>
          <a:prstGeom prst="rect">
            <a:avLst/>
          </a:prstGeom>
          <a:ln>
            <a:noFill/>
          </a:ln>
        </p:spPr>
        <p:txBody>
          <a:bodyPr>
            <a:normAutofit fontScale="47500" lnSpcReduction="20000"/>
          </a:bodyPr>
          <a:lstStyle/>
          <a:p>
            <a:pPr>
              <a:spcBef>
                <a:spcPct val="0"/>
              </a:spcBef>
              <a:defRPr/>
            </a:pPr>
            <a:endParaRPr lang="en-US" sz="4400" b="1" dirty="0">
              <a:latin typeface="+mj-lt"/>
              <a:ea typeface="+mj-ea"/>
              <a:cs typeface="+mj-cs"/>
            </a:endParaRPr>
          </a:p>
          <a:p>
            <a:pPr>
              <a:spcBef>
                <a:spcPct val="0"/>
              </a:spcBef>
              <a:defRPr/>
            </a:pPr>
            <a:r>
              <a:rPr kumimoji="0" lang="en-US" sz="7600" b="1" i="0" u="none" strike="noStrike" kern="1200" cap="none" spc="0" normalizeH="0" baseline="0" noProof="0" dirty="0" smtClean="0">
                <a:ln>
                  <a:noFill/>
                </a:ln>
                <a:effectLst/>
                <a:uLnTx/>
                <a:uFillTx/>
                <a:latin typeface="+mj-lt"/>
                <a:ea typeface="+mj-ea"/>
                <a:cs typeface="+mj-cs"/>
              </a:rPr>
              <a:t/>
            </a:r>
            <a:br>
              <a:rPr kumimoji="0" lang="en-US" sz="7600" b="1" i="0" u="none" strike="noStrike" kern="1200" cap="none" spc="0" normalizeH="0" baseline="0" noProof="0" dirty="0" smtClean="0">
                <a:ln>
                  <a:noFill/>
                </a:ln>
                <a:effectLst/>
                <a:uLnTx/>
                <a:uFillTx/>
                <a:latin typeface="+mj-lt"/>
                <a:ea typeface="+mj-ea"/>
                <a:cs typeface="+mj-cs"/>
              </a:rPr>
            </a:br>
            <a:r>
              <a:rPr lang="en-US" sz="7600" dirty="0"/>
              <a:t>If in a certain language,</a:t>
            </a:r>
            <a:r>
              <a:rPr lang="en-US" sz="7600" i="1" dirty="0"/>
              <a:t> </a:t>
            </a:r>
            <a:r>
              <a:rPr lang="en-US" sz="7600" i="1" dirty="0">
                <a:solidFill>
                  <a:srgbClr val="FF0000"/>
                </a:solidFill>
              </a:rPr>
              <a:t>BROTHER</a:t>
            </a:r>
            <a:r>
              <a:rPr lang="en-US" sz="7600" i="1" dirty="0"/>
              <a:t> </a:t>
            </a:r>
            <a:r>
              <a:rPr lang="en-US" sz="7600" dirty="0"/>
              <a:t>is written as </a:t>
            </a:r>
            <a:r>
              <a:rPr lang="en-US" sz="7600" i="1" dirty="0">
                <a:solidFill>
                  <a:srgbClr val="FF0000"/>
                </a:solidFill>
              </a:rPr>
              <a:t>QDGSNQA</a:t>
            </a:r>
            <a:r>
              <a:rPr lang="en-US" sz="7600" dirty="0"/>
              <a:t>, then in the same language </a:t>
            </a:r>
            <a:r>
              <a:rPr lang="en-US" sz="7600" i="1" dirty="0">
                <a:solidFill>
                  <a:srgbClr val="FF0000"/>
                </a:solidFill>
              </a:rPr>
              <a:t>SISTER</a:t>
            </a:r>
            <a:r>
              <a:rPr lang="en-US" sz="7600" dirty="0"/>
              <a:t> would be written as…? (</a:t>
            </a:r>
            <a:r>
              <a:rPr lang="en-US" sz="7600" dirty="0" smtClean="0"/>
              <a:t>CSS-2022)</a:t>
            </a:r>
          </a:p>
          <a:p>
            <a:pPr>
              <a:spcBef>
                <a:spcPct val="0"/>
              </a:spcBef>
              <a:defRPr/>
            </a:pPr>
            <a:endParaRPr lang="en-US" sz="7600" b="1" dirty="0">
              <a:solidFill>
                <a:srgbClr val="FF0000"/>
              </a:solidFill>
            </a:endParaRPr>
          </a:p>
          <a:p>
            <a:pPr>
              <a:spcBef>
                <a:spcPct val="0"/>
              </a:spcBef>
              <a:defRPr/>
            </a:pPr>
            <a:r>
              <a:rPr lang="en-US" sz="7600" b="1" dirty="0"/>
              <a:t/>
            </a:r>
            <a:br>
              <a:rPr lang="en-US" sz="7600" b="1" dirty="0"/>
            </a:br>
            <a:r>
              <a:rPr lang="en-US" sz="7600" b="1" dirty="0"/>
              <a:t>COMPUTER: </a:t>
            </a:r>
            <a:r>
              <a:rPr lang="en-US" sz="7600" b="1" i="1" dirty="0">
                <a:solidFill>
                  <a:srgbClr val="FF0000"/>
                </a:solidFill>
              </a:rPr>
              <a:t>RFUVQNPC</a:t>
            </a:r>
            <a:r>
              <a:rPr lang="en-US" sz="7600" b="1" dirty="0"/>
              <a:t/>
            </a:r>
            <a:br>
              <a:rPr lang="en-US" sz="7600" b="1" dirty="0"/>
            </a:br>
            <a:r>
              <a:rPr lang="en-US" sz="7600" b="1" dirty="0"/>
              <a:t>MEDICINE: </a:t>
            </a:r>
            <a:r>
              <a:rPr lang="en-US" sz="7600" b="1" dirty="0" smtClean="0"/>
              <a:t>???</a:t>
            </a:r>
            <a:br>
              <a:rPr lang="en-US" sz="7600" b="1" dirty="0" smtClean="0"/>
            </a:br>
            <a:r>
              <a:rPr lang="en-US" sz="5100" dirty="0" smtClean="0">
                <a:solidFill>
                  <a:schemeClr val="tx2"/>
                </a:solidFill>
              </a:rPr>
              <a:t>(CSS-2017/19)</a:t>
            </a:r>
            <a:endParaRPr lang="en-US" sz="5100" dirty="0">
              <a:solidFill>
                <a:schemeClr val="tx2"/>
              </a:solidFill>
            </a:endParaRPr>
          </a:p>
          <a:p>
            <a:pPr>
              <a:spcBef>
                <a:spcPct val="0"/>
              </a:spcBef>
              <a:defRPr/>
            </a:pPr>
            <a:r>
              <a:rPr lang="en-US" sz="4400" b="1" dirty="0" smtClean="0">
                <a:solidFill>
                  <a:srgbClr val="FF0000"/>
                </a:solidFill>
              </a:rPr>
              <a:t/>
            </a:r>
            <a:br>
              <a:rPr lang="en-US" sz="4400" b="1" dirty="0" smtClean="0">
                <a:solidFill>
                  <a:srgbClr val="FF0000"/>
                </a:solidFill>
              </a:rPr>
            </a:br>
            <a:endParaRPr lang="en-US" sz="4400" b="1" dirty="0">
              <a:solidFill>
                <a:srgbClr val="FF0000"/>
              </a:solidFill>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
            </a:r>
            <a:br>
              <a:rPr kumimoji="0" lang="en-US" sz="4400" b="1" i="0" u="none" strike="noStrike" kern="1200" cap="none" spc="0" normalizeH="0" baseline="0" noProof="0" dirty="0" smtClean="0">
                <a:ln>
                  <a:noFill/>
                </a:ln>
                <a:solidFill>
                  <a:schemeClr val="tx1"/>
                </a:solidFill>
                <a:effectLst/>
                <a:uLnTx/>
                <a:uFillTx/>
                <a:latin typeface="+mj-lt"/>
                <a:ea typeface="+mj-ea"/>
                <a:cs typeface="+mj-cs"/>
              </a:rPr>
            </a:b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7562"/>
          </a:xfrm>
        </p:spPr>
        <p:txBody>
          <a:bodyPr anchor="t">
            <a:normAutofit fontScale="90000"/>
          </a:bodyPr>
          <a:lstStyle/>
          <a:p>
            <a:pPr algn="l"/>
            <a:r>
              <a:rPr lang="en-US" dirty="0" smtClean="0"/>
              <a:t>Look at this series: </a:t>
            </a:r>
            <a:r>
              <a:rPr lang="en-US" i="1" dirty="0" smtClean="0">
                <a:solidFill>
                  <a:srgbClr val="FF0000"/>
                </a:solidFill>
              </a:rPr>
              <a:t>F2,___, D8, C16, B32</a:t>
            </a:r>
            <a:r>
              <a:rPr lang="en-US" dirty="0" smtClean="0"/>
              <a:t>. What number should fill the blank? (CSS-2018)</a:t>
            </a:r>
            <a:br>
              <a:rPr lang="en-US" dirty="0" smtClean="0"/>
            </a:br>
            <a:r>
              <a:rPr lang="en-US" dirty="0"/>
              <a:t/>
            </a:r>
            <a:br>
              <a:rPr lang="en-US" dirty="0"/>
            </a:br>
            <a:r>
              <a:rPr lang="en-US" dirty="0" smtClean="0"/>
              <a:t>In a certain language </a:t>
            </a:r>
            <a:r>
              <a:rPr lang="en-US" i="1" dirty="0" smtClean="0">
                <a:solidFill>
                  <a:srgbClr val="FF0000"/>
                </a:solidFill>
              </a:rPr>
              <a:t>LANDMINE</a:t>
            </a:r>
            <a:r>
              <a:rPr lang="en-US" dirty="0" smtClean="0"/>
              <a:t> is written as </a:t>
            </a:r>
            <a:r>
              <a:rPr lang="en-US" i="1" dirty="0" smtClean="0">
                <a:solidFill>
                  <a:srgbClr val="FF0000"/>
                </a:solidFill>
              </a:rPr>
              <a:t>PYRBQGRC</a:t>
            </a:r>
            <a:r>
              <a:rPr lang="en-US" dirty="0" smtClean="0"/>
              <a:t>. How will </a:t>
            </a:r>
            <a:r>
              <a:rPr lang="en-US" i="1" dirty="0" smtClean="0">
                <a:solidFill>
                  <a:srgbClr val="FF0000"/>
                </a:solidFill>
              </a:rPr>
              <a:t>HOMEMADE</a:t>
            </a:r>
            <a:r>
              <a:rPr lang="en-US" dirty="0" smtClean="0"/>
              <a:t> be written in that code language? (CSS-2018)</a:t>
            </a:r>
            <a:br>
              <a:rPr lang="en-US" dirty="0" smtClean="0"/>
            </a:b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4800" y="1066800"/>
            <a:ext cx="8229600" cy="15240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PAKISTAN: SCLIRRXJ</a:t>
            </a:r>
            <a:br>
              <a:rPr kumimoji="0" lang="en-US" sz="4400" b="1" i="0" u="none" strike="noStrike" kern="1200" cap="none" spc="0" normalizeH="0" baseline="0" noProof="0" dirty="0" smtClean="0">
                <a:ln>
                  <a:noFill/>
                </a:ln>
                <a:solidFill>
                  <a:schemeClr val="tx1"/>
                </a:solidFill>
                <a:effectLst/>
                <a:uLnTx/>
                <a:uFillTx/>
                <a:latin typeface="+mj-lt"/>
                <a:ea typeface="+mj-ea"/>
                <a:cs typeface="+mj-cs"/>
              </a:rPr>
            </a:br>
            <a:r>
              <a:rPr kumimoji="0" lang="en-US" sz="4400" b="1" i="0" u="none" strike="noStrike" kern="1200" cap="none" spc="0" normalizeH="0" baseline="0" noProof="0" dirty="0" smtClean="0">
                <a:ln>
                  <a:noFill/>
                </a:ln>
                <a:solidFill>
                  <a:schemeClr val="tx1"/>
                </a:solidFill>
                <a:effectLst/>
                <a:uLnTx/>
                <a:uFillTx/>
                <a:latin typeface="+mj-lt"/>
                <a:ea typeface="+mj-ea"/>
                <a:cs typeface="+mj-cs"/>
              </a:rPr>
              <a:t>PESHAWAR: </a:t>
            </a:r>
            <a:r>
              <a:rPr kumimoji="0" lang="en-US" sz="4400" b="1" i="0" u="none" strike="noStrike" kern="1200" cap="none" spc="0" normalizeH="0" baseline="0" noProof="0" dirty="0" smtClean="0">
                <a:ln>
                  <a:noFill/>
                </a:ln>
                <a:solidFill>
                  <a:schemeClr val="tx1"/>
                </a:solidFill>
                <a:effectLst/>
                <a:uLnTx/>
                <a:uFillTx/>
                <a:latin typeface="+mj-lt"/>
                <a:ea typeface="+mj-ea"/>
                <a:cs typeface="+mj-cs"/>
              </a:rPr>
              <a:t>?</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3" name="Title 1"/>
          <p:cNvSpPr txBox="1">
            <a:spLocks/>
          </p:cNvSpPr>
          <p:nvPr/>
        </p:nvSpPr>
        <p:spPr>
          <a:xfrm>
            <a:off x="304800" y="3962400"/>
            <a:ext cx="8229600" cy="18288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CERTAIN: BFQUZJM</a:t>
            </a:r>
            <a:br>
              <a:rPr kumimoji="0" lang="en-US" sz="4400" b="1" i="0" u="none" strike="noStrike" kern="1200" cap="none" spc="0" normalizeH="0" baseline="0" noProof="0" dirty="0" smtClean="0">
                <a:ln>
                  <a:noFill/>
                </a:ln>
                <a:solidFill>
                  <a:schemeClr val="tx1"/>
                </a:solidFill>
                <a:effectLst/>
                <a:uLnTx/>
                <a:uFillTx/>
                <a:latin typeface="+mj-lt"/>
                <a:ea typeface="+mj-ea"/>
                <a:cs typeface="+mj-cs"/>
              </a:rPr>
            </a:br>
            <a:r>
              <a:rPr kumimoji="0" lang="en-US" sz="4400" b="1" i="0" u="none" strike="noStrike" kern="1200" cap="none" spc="0" normalizeH="0" baseline="0" noProof="0" dirty="0" smtClean="0">
                <a:ln>
                  <a:noFill/>
                </a:ln>
                <a:solidFill>
                  <a:schemeClr val="tx1"/>
                </a:solidFill>
                <a:effectLst/>
                <a:uLnTx/>
                <a:uFillTx/>
                <a:latin typeface="+mj-lt"/>
                <a:ea typeface="+mj-ea"/>
                <a:cs typeface="+mj-cs"/>
              </a:rPr>
              <a:t>MUNDANE: </a:t>
            </a:r>
            <a:r>
              <a:rPr kumimoji="0" lang="en-US" sz="4400" b="1" i="0" u="none" strike="noStrike" kern="1200" cap="none" spc="0" normalizeH="0" baseline="0" noProof="0" dirty="0" smtClean="0">
                <a:ln>
                  <a:noFill/>
                </a:ln>
                <a:solidFill>
                  <a:schemeClr val="tx1"/>
                </a:solidFill>
                <a:effectLst/>
                <a:uLnTx/>
                <a:uFillTx/>
                <a:latin typeface="+mj-lt"/>
                <a:ea typeface="+mj-ea"/>
                <a:cs typeface="+mj-cs"/>
              </a:rPr>
              <a:t>?</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normAutofit fontScale="90000"/>
          </a:bodyPr>
          <a:lstStyle/>
          <a:p>
            <a:pPr algn="l"/>
            <a:r>
              <a:rPr lang="en-US" sz="3600" b="1" dirty="0" smtClean="0"/>
              <a:t>Part-II (General Ability) 40 Marks</a:t>
            </a:r>
            <a:r>
              <a:rPr lang="en-US" sz="3600" dirty="0" smtClean="0"/>
              <a:t/>
            </a:r>
            <a:br>
              <a:rPr lang="en-US" sz="3600" dirty="0" smtClean="0"/>
            </a:br>
            <a:r>
              <a:rPr lang="en-US" sz="3600" b="1" dirty="0" smtClean="0"/>
              <a:t>VI. Quantitative Ability/Reasoning</a:t>
            </a:r>
            <a:r>
              <a:rPr lang="en-US" sz="3600" dirty="0" smtClean="0"/>
              <a:t/>
            </a:r>
            <a:br>
              <a:rPr lang="en-US" sz="3600" dirty="0" smtClean="0"/>
            </a:br>
            <a:r>
              <a:rPr lang="en-US" sz="3600" dirty="0" smtClean="0"/>
              <a:t>· Basic Mathematical Skills.</a:t>
            </a:r>
            <a:br>
              <a:rPr lang="en-US" sz="3600" dirty="0" smtClean="0"/>
            </a:br>
            <a:r>
              <a:rPr lang="en-US" sz="3600" dirty="0" smtClean="0"/>
              <a:t>· Concepts and ability to reasons quantitatively and solve problems in a quantitative setting.</a:t>
            </a:r>
            <a:br>
              <a:rPr lang="en-US" sz="3600" dirty="0" smtClean="0"/>
            </a:br>
            <a:r>
              <a:rPr lang="en-US" sz="3600" dirty="0" smtClean="0"/>
              <a:t>· </a:t>
            </a:r>
            <a:r>
              <a:rPr lang="en-US" sz="3600" dirty="0" smtClean="0">
                <a:solidFill>
                  <a:srgbClr val="FF0000"/>
                </a:solidFill>
              </a:rPr>
              <a:t>Basic Arithmetic, Algebra </a:t>
            </a:r>
            <a:r>
              <a:rPr lang="en-US" sz="3600" dirty="0" smtClean="0"/>
              <a:t>and Geometry (Average, Ratios, Rates, Percentage, Angles, Triangles, Sets, Remainders, Equations, Symbols, Rounding of Numbers</a:t>
            </a:r>
            <a:br>
              <a:rPr lang="en-US" sz="3600" dirty="0" smtClean="0"/>
            </a:br>
            <a:r>
              <a:rPr lang="en-US" sz="3600" dirty="0" smtClean="0"/>
              <a:t>· Random Sampling</a:t>
            </a:r>
            <a:r>
              <a:rPr lang="en-US" sz="2200" dirty="0" smtClean="0"/>
              <a:t/>
            </a:r>
            <a:br>
              <a:rPr lang="en-US" sz="2200"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5162"/>
          </a:xfrm>
        </p:spPr>
        <p:txBody>
          <a:bodyPr>
            <a:noAutofit/>
          </a:bodyPr>
          <a:lstStyle/>
          <a:p>
            <a:pPr algn="l"/>
            <a:r>
              <a:rPr lang="en-US" sz="2400" b="1" dirty="0" smtClean="0"/>
              <a:t>VII. Logical Reasoning and Analytical Reasoning/Ability</a:t>
            </a:r>
            <a:r>
              <a:rPr lang="en-US" sz="2400" dirty="0" smtClean="0"/>
              <a:t/>
            </a:r>
            <a:br>
              <a:rPr lang="en-US" sz="2400" dirty="0" smtClean="0"/>
            </a:br>
            <a:r>
              <a:rPr lang="en-US" sz="2400" dirty="0" smtClean="0"/>
              <a:t>· </a:t>
            </a:r>
            <a:r>
              <a:rPr lang="en-US" sz="2400" b="1" dirty="0" smtClean="0">
                <a:solidFill>
                  <a:srgbClr val="FF0000"/>
                </a:solidFill>
              </a:rPr>
              <a:t>Logical Reasoning </a:t>
            </a:r>
            <a:r>
              <a:rPr lang="en-US" sz="2400" dirty="0" smtClean="0">
                <a:solidFill>
                  <a:srgbClr val="FF0000"/>
                </a:solidFill>
              </a:rPr>
              <a:t>includes the process of using a rational, systematic series of steps based on sound mathematical procedures and given statements to arrive at a conclusion</a:t>
            </a:r>
            <a:r>
              <a:rPr lang="en-US" sz="2400" dirty="0" smtClean="0"/>
              <a:t/>
            </a:r>
            <a:br>
              <a:rPr lang="en-US" sz="2400" dirty="0" smtClean="0"/>
            </a:br>
            <a:r>
              <a:rPr lang="en-US" sz="2400" dirty="0" smtClean="0"/>
              <a:t>· </a:t>
            </a:r>
            <a:r>
              <a:rPr lang="en-US" sz="2400" b="1" dirty="0" smtClean="0"/>
              <a:t>Analytical Reasoning/Ability </a:t>
            </a:r>
            <a:r>
              <a:rPr lang="en-US" sz="2400" dirty="0" smtClean="0"/>
              <a:t>includes visualizing, articulating and solving both complex and uncomplicated problems and concepts and making decisions that are sensible based on available information, including demonstration of the ability to apply logical thinking to gathering and analyzing information.</a:t>
            </a:r>
            <a:br>
              <a:rPr lang="en-US" sz="2400" dirty="0" smtClean="0"/>
            </a:br>
            <a:r>
              <a:rPr lang="en-US" sz="2400" b="1" dirty="0" smtClean="0"/>
              <a:t>VIII. Mental Abilities</a:t>
            </a:r>
            <a:r>
              <a:rPr lang="en-US" sz="2400" dirty="0" smtClean="0"/>
              <a:t/>
            </a:r>
            <a:br>
              <a:rPr lang="en-US" sz="2400" dirty="0" smtClean="0"/>
            </a:br>
            <a:r>
              <a:rPr lang="en-US" sz="2400" dirty="0" smtClean="0"/>
              <a:t>· Mental Abilities Scales that measures specific constructs such as verbal, mechanical, numerical and social ability.</a:t>
            </a:r>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1143000"/>
          </a:xfrm>
        </p:spPr>
        <p:txBody>
          <a:bodyPr/>
          <a:lstStyle/>
          <a:p>
            <a:r>
              <a:rPr lang="en-US" b="1" dirty="0" smtClean="0"/>
              <a:t>Missing Terms/Number Series </a:t>
            </a:r>
            <a:endParaRPr lang="en-US"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35562"/>
          </a:xfrm>
        </p:spPr>
        <p:txBody>
          <a:bodyPr>
            <a:normAutofit/>
          </a:bodyPr>
          <a:lstStyle/>
          <a:p>
            <a:pPr algn="l"/>
            <a:r>
              <a:rPr lang="en-US" dirty="0" smtClean="0"/>
              <a:t>Find the missing number to complete each sum</a:t>
            </a:r>
            <a:br>
              <a:rPr lang="en-US" dirty="0" smtClean="0"/>
            </a:br>
            <a:r>
              <a:rPr lang="en-US" dirty="0" smtClean="0"/>
              <a:t>a. 9+8-5=2x(__)</a:t>
            </a:r>
            <a:br>
              <a:rPr lang="en-US" dirty="0" smtClean="0"/>
            </a:br>
            <a:r>
              <a:rPr lang="en-US" dirty="0" smtClean="0"/>
              <a:t>b. 3x9-14=24-(__)</a:t>
            </a:r>
            <a:br>
              <a:rPr lang="en-US" dirty="0" smtClean="0"/>
            </a:br>
            <a:r>
              <a:rPr lang="en-US" dirty="0" smtClean="0"/>
              <a:t>c. 15÷3x12=41+(__)</a:t>
            </a:r>
            <a:br>
              <a:rPr lang="en-US" dirty="0" smtClean="0"/>
            </a:br>
            <a:r>
              <a:rPr lang="en-US" dirty="0" smtClean="0"/>
              <a:t>d. 24÷4+5=66÷(__)</a:t>
            </a:r>
            <a:br>
              <a:rPr lang="en-US" dirty="0" smtClean="0"/>
            </a:br>
            <a:r>
              <a:rPr lang="en-US" dirty="0" smtClean="0"/>
              <a:t>e. 8x6-13+3=7x6-(__)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6126162"/>
          </a:xfrm>
        </p:spPr>
        <p:txBody>
          <a:bodyPr anchor="t">
            <a:normAutofit fontScale="90000"/>
          </a:bodyPr>
          <a:lstStyle/>
          <a:p>
            <a:pPr algn="l"/>
            <a:r>
              <a:rPr lang="en-US" b="1" dirty="0" smtClean="0"/>
              <a:t>Find the missing terms in given series</a:t>
            </a:r>
            <a:br>
              <a:rPr lang="en-US" b="1" dirty="0" smtClean="0"/>
            </a:br>
            <a:r>
              <a:rPr lang="en-US" b="1" dirty="0"/>
              <a:t/>
            </a:r>
            <a:br>
              <a:rPr lang="en-US" b="1" dirty="0"/>
            </a:br>
            <a:r>
              <a:rPr lang="en-US" b="1" dirty="0" smtClean="0"/>
              <a:t>4, 12, 20, ____</a:t>
            </a:r>
            <a:br>
              <a:rPr lang="en-US" b="1" dirty="0" smtClean="0"/>
            </a:br>
            <a:r>
              <a:rPr lang="en-US" b="1" dirty="0"/>
              <a:t/>
            </a:r>
            <a:br>
              <a:rPr lang="en-US" b="1" dirty="0"/>
            </a:br>
            <a:r>
              <a:rPr lang="en-US" b="1" dirty="0" smtClean="0"/>
              <a:t>4, 9, 16, 25, 36, ____</a:t>
            </a:r>
            <a:br>
              <a:rPr lang="en-US" b="1" dirty="0" smtClean="0"/>
            </a:br>
            <a:r>
              <a:rPr lang="en-US" b="1" dirty="0"/>
              <a:t/>
            </a:r>
            <a:br>
              <a:rPr lang="en-US" b="1" dirty="0"/>
            </a:br>
            <a:r>
              <a:rPr lang="en-US" b="1" dirty="0" smtClean="0"/>
              <a:t>4, 8, 16, 32, ____</a:t>
            </a:r>
            <a:br>
              <a:rPr lang="en-US" b="1" dirty="0" smtClean="0"/>
            </a:br>
            <a:r>
              <a:rPr lang="en-US" b="1" dirty="0"/>
              <a:t/>
            </a:r>
            <a:br>
              <a:rPr lang="en-US" b="1" dirty="0"/>
            </a:br>
            <a:r>
              <a:rPr lang="en-US" b="1" dirty="0" smtClean="0"/>
              <a:t>2, 5, 11, 23, 44, _____</a:t>
            </a:r>
            <a:br>
              <a:rPr lang="en-US" b="1" dirty="0" smtClean="0"/>
            </a:br>
            <a:endParaRPr lang="en-US"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6202362"/>
          </a:xfrm>
        </p:spPr>
        <p:txBody>
          <a:bodyPr/>
          <a:lstStyle/>
          <a:p>
            <a:pPr algn="l"/>
            <a:r>
              <a:rPr lang="en-US" b="1" dirty="0" smtClean="0"/>
              <a:t>1, 8, 4, 27, 9, ___, ___</a:t>
            </a:r>
            <a:br>
              <a:rPr lang="en-US" b="1" dirty="0" smtClean="0"/>
            </a:br>
            <a:r>
              <a:rPr lang="en-US" b="1" dirty="0" smtClean="0"/>
              <a:t/>
            </a:r>
            <a:br>
              <a:rPr lang="en-US" b="1" dirty="0" smtClean="0"/>
            </a:br>
            <a:r>
              <a:rPr lang="en-US" b="1" dirty="0" smtClean="0"/>
              <a:t>3, 6, 8, 16, 18, ____</a:t>
            </a:r>
            <a:br>
              <a:rPr lang="en-US" b="1" dirty="0" smtClean="0"/>
            </a:br>
            <a:r>
              <a:rPr lang="en-US" b="1" dirty="0" smtClean="0"/>
              <a:t/>
            </a:r>
            <a:br>
              <a:rPr lang="en-US" b="1" dirty="0" smtClean="0"/>
            </a:br>
            <a:r>
              <a:rPr lang="en-US" b="1" dirty="0" smtClean="0"/>
              <a:t>2, 8, 512___</a:t>
            </a:r>
            <a:br>
              <a:rPr lang="en-US" b="1" dirty="0" smtClean="0"/>
            </a:br>
            <a:r>
              <a:rPr lang="en-US" b="1" dirty="0" smtClean="0"/>
              <a:t/>
            </a:r>
            <a:br>
              <a:rPr lang="en-US" b="1" dirty="0" smtClean="0"/>
            </a:br>
            <a:r>
              <a:rPr lang="en-US" b="1" dirty="0" smtClean="0"/>
              <a:t>4, 16, 36, 64, ____</a:t>
            </a:r>
            <a:endParaRPr lang="en-US"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6172200"/>
          </a:xfrm>
        </p:spPr>
        <p:txBody>
          <a:bodyPr>
            <a:normAutofit/>
          </a:bodyPr>
          <a:lstStyle/>
          <a:p>
            <a:pPr algn="l"/>
            <a:r>
              <a:rPr lang="en-US" b="1" dirty="0" smtClean="0"/>
              <a:t>3,5,10,20,37_____</a:t>
            </a:r>
            <a:br>
              <a:rPr lang="en-US" b="1" dirty="0" smtClean="0"/>
            </a:br>
            <a:r>
              <a:rPr lang="en-US" b="1" dirty="0" smtClean="0"/>
              <a:t/>
            </a:r>
            <a:br>
              <a:rPr lang="en-US" b="1" dirty="0" smtClean="0"/>
            </a:br>
            <a:r>
              <a:rPr lang="en-US" b="1" dirty="0" smtClean="0"/>
              <a:t>1, 1/4, 1/13, 1/40, _____</a:t>
            </a:r>
            <a:br>
              <a:rPr lang="en-US" b="1" dirty="0" smtClean="0"/>
            </a:br>
            <a:r>
              <a:rPr lang="en-US" b="1" dirty="0" smtClean="0"/>
              <a:t/>
            </a:r>
            <a:br>
              <a:rPr lang="en-US" b="1" dirty="0" smtClean="0"/>
            </a:br>
            <a:r>
              <a:rPr lang="en-US" b="1" dirty="0" smtClean="0"/>
              <a:t>8,5,13,11,18,17,23,23,28____</a:t>
            </a:r>
            <a:br>
              <a:rPr lang="en-US" b="1" dirty="0" smtClean="0"/>
            </a:br>
            <a:r>
              <a:rPr lang="en-US" b="1" dirty="0" smtClean="0"/>
              <a:t/>
            </a:r>
            <a:br>
              <a:rPr lang="en-US" b="1" dirty="0" smtClean="0"/>
            </a:br>
            <a:r>
              <a:rPr lang="en-US" b="1" dirty="0" smtClean="0"/>
              <a:t>14, 27, 52, 101, 198, _____</a:t>
            </a:r>
            <a:endParaRPr lang="en-US"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394</TotalTime>
  <Words>121</Words>
  <Application>Microsoft Office PowerPoint</Application>
  <PresentationFormat>On-screen Show (4:3)</PresentationFormat>
  <Paragraphs>25</Paragraphs>
  <Slides>22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Office Theme</vt:lpstr>
      <vt:lpstr>PowerPoint Presentation</vt:lpstr>
      <vt:lpstr>PowerPoint Presentation</vt:lpstr>
      <vt:lpstr>Part-II (General Ability) 40 Marks VI. Quantitative Ability/Reasoning · Basic Mathematical Skills. · Concepts and ability to reasons quantitatively and solve problems in a quantitative setting. · Basic Arithmetic, Algebra and Geometry (Average, Ratios, Rates, Percentage, Angles, Triangles, Sets, Remainders, Equations, Symbols, Rounding of Numbers · Random Sampling  </vt:lpstr>
      <vt:lpstr>VII. Logical Reasoning and Analytical Reasoning/Ability · Logical Reasoning includes the process of using a rational, systematic series of steps based on sound mathematical procedures and given statements to arrive at a conclusion · Analytical Reasoning/Ability includes visualizing, articulating and solving both complex and uncomplicated problems and concepts and making decisions that are sensible based on available information, including demonstration of the ability to apply logical thinking to gathering and analyzing information. VIII. Mental Abilities · Mental Abilities Scales that measures specific constructs such as verbal, mechanical, numerical and social ability.</vt:lpstr>
      <vt:lpstr>Missing Terms/Number Series </vt:lpstr>
      <vt:lpstr>Find the missing number to complete each sum a. 9+8-5=2x(__) b. 3x9-14=24-(__) c. 15÷3x12=41+(__) d. 24÷4+5=66÷(__) e. 8x6-13+3=7x6-(__) </vt:lpstr>
      <vt:lpstr>Find the missing terms in given series  4, 12, 20, ____  4, 9, 16, 25, 36, ____  4, 8, 16, 32, ____  2, 5, 11, 23, 44, _____ </vt:lpstr>
      <vt:lpstr>1, 8, 4, 27, 9, ___, ___  3, 6, 8, 16, 18, ____  2, 8, 512___  4, 16, 36, 64, ____</vt:lpstr>
      <vt:lpstr>3,5,10,20,37_____  1, 1/4, 1/13, 1/40, _____  8,5,13,11,18,17,23,23,28____  14, 27, 52, 101, 198, _____</vt:lpstr>
      <vt:lpstr>CSS-2024 Find the missing terms a. 121, 11, 81, 9, ___, 7 b. 100, 50, 25, ___, 6.25 c. 4, 9, 64, 125, 1296, ___ d. 2, 5, 12, 24, 48, ___ e. 44, 22, 66, 33, 132, ___</vt:lpstr>
      <vt:lpstr>PowerPoint Presentation</vt:lpstr>
      <vt:lpstr>PowerPoint Presentation</vt:lpstr>
      <vt:lpstr>PowerPoint Presentation</vt:lpstr>
      <vt:lpstr>Alphabetical Series &amp;  Coding/Decoding</vt:lpstr>
      <vt:lpstr>PowerPoint Presentation</vt:lpstr>
      <vt:lpstr>PowerPoint Presentation</vt:lpstr>
      <vt:lpstr>PowerPoint Presentation</vt:lpstr>
      <vt:lpstr>PowerPoint Presentation</vt:lpstr>
      <vt:lpstr>PowerPoint Presentation</vt:lpstr>
      <vt:lpstr>PowerPoint Presentation</vt:lpstr>
      <vt:lpstr>Look at this series: F2,___, D8, C16, B32. What number should fill the blank? (CSS-2018)  In a certain language LANDMINE is written as PYRBQGRC. How will HOMEMADE be written in that code language? (CSS-2018)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naveed noa</dc:creator>
  <cp:lastModifiedBy>NOA CSS</cp:lastModifiedBy>
  <cp:revision>24</cp:revision>
  <dcterms:created xsi:type="dcterms:W3CDTF">2024-09-28T09:06:36Z</dcterms:created>
  <dcterms:modified xsi:type="dcterms:W3CDTF">2024-12-29T09:15:38Z</dcterms:modified>
</cp:coreProperties>
</file>