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256" r:id="rId2"/>
    <p:sldId id="297" r:id="rId3"/>
    <p:sldId id="304" r:id="rId4"/>
    <p:sldId id="257" r:id="rId5"/>
    <p:sldId id="258" r:id="rId6"/>
    <p:sldId id="298" r:id="rId7"/>
    <p:sldId id="259" r:id="rId8"/>
    <p:sldId id="260" r:id="rId9"/>
    <p:sldId id="299" r:id="rId10"/>
    <p:sldId id="265" r:id="rId11"/>
    <p:sldId id="262" r:id="rId12"/>
    <p:sldId id="263" r:id="rId13"/>
    <p:sldId id="267" r:id="rId14"/>
    <p:sldId id="268" r:id="rId15"/>
    <p:sldId id="300" r:id="rId16"/>
    <p:sldId id="285" r:id="rId17"/>
    <p:sldId id="269" r:id="rId18"/>
    <p:sldId id="301" r:id="rId19"/>
    <p:sldId id="302" r:id="rId20"/>
    <p:sldId id="303" r:id="rId21"/>
    <p:sldId id="270" r:id="rId22"/>
    <p:sldId id="276" r:id="rId23"/>
    <p:sldId id="29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autoAdjust="0"/>
  </p:normalViewPr>
  <p:slideViewPr>
    <p:cSldViewPr snapToGrid="0">
      <p:cViewPr varScale="1">
        <p:scale>
          <a:sx n="73" d="100"/>
          <a:sy n="73" d="100"/>
        </p:scale>
        <p:origin x="-62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79834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640163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77304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72626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874462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38563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623719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6041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14516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35240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93553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656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8623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5280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3132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388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6966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22839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4/7/2025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775021208"/>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EED0ED-0F17-706B-C9F1-D0FF5533C2C6}"/>
              </a:ext>
            </a:extLst>
          </p:cNvPr>
          <p:cNvSpPr>
            <a:spLocks noGrp="1"/>
          </p:cNvSpPr>
          <p:nvPr>
            <p:ph type="ctrTitle"/>
          </p:nvPr>
        </p:nvSpPr>
        <p:spPr>
          <a:xfrm>
            <a:off x="2084241" y="1413162"/>
            <a:ext cx="8791575" cy="3560619"/>
          </a:xfrm>
        </p:spPr>
        <p:txBody>
          <a:bodyPr/>
          <a:lstStyle/>
          <a:p>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Pakistan Affairs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(Constitution)</a:t>
            </a:r>
            <a:endParaRPr lang="en-US" dirty="0">
              <a:solidFill>
                <a:schemeClr val="tx1"/>
              </a:solidFill>
            </a:endParaRPr>
          </a:p>
        </p:txBody>
      </p:sp>
    </p:spTree>
    <p:extLst>
      <p:ext uri="{BB962C8B-B14F-4D97-AF65-F5344CB8AC3E}">
        <p14:creationId xmlns:p14="http://schemas.microsoft.com/office/powerpoint/2010/main" xmlns="" val="2219269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8105880E-4FA6-BB66-C517-1004EB3D392F}"/>
              </a:ext>
            </a:extLst>
          </p:cNvPr>
          <p:cNvSpPr>
            <a:spLocks noGrp="1"/>
          </p:cNvSpPr>
          <p:nvPr>
            <p:ph idx="1"/>
          </p:nvPr>
        </p:nvSpPr>
        <p:spPr>
          <a:xfrm>
            <a:off x="296214" y="244699"/>
            <a:ext cx="10689466" cy="6310648"/>
          </a:xfrm>
        </p:spPr>
        <p:txBody>
          <a:bodyPr>
            <a:normAutofit/>
          </a:bodyPr>
          <a:lstStyle/>
          <a:p>
            <a:pPr marL="0" indent="0">
              <a:buNone/>
            </a:pPr>
            <a:r>
              <a:rPr lang="en-US" sz="2400" b="1" dirty="0" smtClean="0">
                <a:latin typeface="Times New Roman" pitchFamily="18" charset="0"/>
                <a:cs typeface="Times New Roman" pitchFamily="18" charset="0"/>
              </a:rPr>
              <a:t>				</a:t>
            </a:r>
            <a:r>
              <a:rPr lang="en-US" sz="2400" b="1" u="sng" dirty="0" smtClean="0">
                <a:latin typeface="Times New Roman" pitchFamily="18" charset="0"/>
                <a:cs typeface="Times New Roman" pitchFamily="18" charset="0"/>
              </a:rPr>
              <a:t>MAULVI TAMIZUDDIN KHAN’S CASE</a:t>
            </a:r>
            <a:endParaRPr lang="en-US" sz="2400" dirty="0" smtClean="0">
              <a:latin typeface="Times New Roman" pitchFamily="18" charset="0"/>
              <a:cs typeface="Times New Roman" pitchFamily="18" charset="0"/>
            </a:endParaRPr>
          </a:p>
          <a:p>
            <a:pPr marL="0" indent="0">
              <a:buNone/>
            </a:pPr>
            <a:r>
              <a:rPr lang="en-US" b="1"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Maulvi Tamizuddin Khan, being the president of the Constituent Assembly challenged the proclamation of the Governor General in the chief court of Sindh as unconstitutional, illegal, ultra vires without jurisdiction and inoperative. </a:t>
            </a:r>
          </a:p>
          <a:p>
            <a:pPr marL="0" indent="0">
              <a:buNone/>
            </a:pPr>
            <a:r>
              <a:rPr lang="en-US" sz="2400" dirty="0" smtClean="0">
                <a:latin typeface="Times New Roman" pitchFamily="18" charset="0"/>
                <a:cs typeface="Times New Roman" pitchFamily="18" charset="0"/>
              </a:rPr>
              <a:t>He </a:t>
            </a:r>
            <a:r>
              <a:rPr lang="en-US" sz="2400" dirty="0">
                <a:latin typeface="Times New Roman" pitchFamily="18" charset="0"/>
                <a:cs typeface="Times New Roman" pitchFamily="18" charset="0"/>
              </a:rPr>
              <a:t>asked for </a:t>
            </a:r>
            <a:r>
              <a:rPr lang="en-US" sz="2400" b="1" u="sng" dirty="0">
                <a:latin typeface="Times New Roman" pitchFamily="18" charset="0"/>
                <a:cs typeface="Times New Roman" pitchFamily="18" charset="0"/>
              </a:rPr>
              <a:t>writ of mandamus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and </a:t>
            </a:r>
            <a:r>
              <a:rPr lang="en-US" sz="2400" dirty="0">
                <a:latin typeface="Times New Roman" pitchFamily="18" charset="0"/>
                <a:cs typeface="Times New Roman" pitchFamily="18" charset="0"/>
              </a:rPr>
              <a:t>a </a:t>
            </a:r>
            <a:r>
              <a:rPr lang="en-US" sz="2400" b="1" u="sng" dirty="0">
                <a:latin typeface="Times New Roman" pitchFamily="18" charset="0"/>
                <a:cs typeface="Times New Roman" pitchFamily="18" charset="0"/>
              </a:rPr>
              <a:t>writ of quo </a:t>
            </a:r>
            <a:r>
              <a:rPr lang="en-US" sz="2400" b="1" u="sng" dirty="0" err="1" smtClean="0">
                <a:latin typeface="Times New Roman" pitchFamily="18" charset="0"/>
                <a:cs typeface="Times New Roman" pitchFamily="18" charset="0"/>
              </a:rPr>
              <a:t>warranto</a:t>
            </a:r>
            <a:endParaRPr lang="en-US" sz="2400" b="1" u="sng" dirty="0" smtClean="0">
              <a:latin typeface="Times New Roman" pitchFamily="18" charset="0"/>
              <a:cs typeface="Times New Roman" pitchFamily="18" charset="0"/>
            </a:endParaRPr>
          </a:p>
          <a:p>
            <a:pPr marL="0" indent="0">
              <a:buNone/>
            </a:pPr>
            <a:endParaRPr lang="en-US" sz="2400" b="1" u="sng" dirty="0">
              <a:solidFill>
                <a:schemeClr val="bg1"/>
              </a:solidFill>
              <a:latin typeface="Times New Roman" pitchFamily="18" charset="0"/>
              <a:cs typeface="Times New Roman" pitchFamily="18" charset="0"/>
            </a:endParaRPr>
          </a:p>
          <a:p>
            <a:pPr marL="0" indent="0">
              <a:buNone/>
            </a:pPr>
            <a:r>
              <a:rPr lang="en-US" sz="2400" b="1" u="sng" dirty="0" smtClean="0">
                <a:latin typeface="Times New Roman" pitchFamily="18" charset="0"/>
                <a:cs typeface="Times New Roman" pitchFamily="18" charset="0"/>
              </a:rPr>
              <a:t>JUDGMENT CHIEF COURT OF SINDH </a:t>
            </a:r>
          </a:p>
          <a:p>
            <a:pPr marL="0" indent="0">
              <a:buNone/>
            </a:pPr>
            <a:r>
              <a:rPr lang="en-US" sz="2400" dirty="0">
                <a:latin typeface="Times New Roman" pitchFamily="18" charset="0"/>
                <a:cs typeface="Times New Roman" pitchFamily="18" charset="0"/>
              </a:rPr>
              <a:t>The full bench of chief court of Sindh decided unanimously in favour of MTK and allowed his writ </a:t>
            </a:r>
            <a:r>
              <a:rPr lang="en-US" sz="2400" dirty="0" smtClean="0">
                <a:latin typeface="Times New Roman" pitchFamily="18" charset="0"/>
                <a:cs typeface="Times New Roman" pitchFamily="18" charset="0"/>
              </a:rPr>
              <a:t>petition ( discuss grounds of acceptance )</a:t>
            </a:r>
          </a:p>
          <a:p>
            <a:pPr marL="0" indent="0">
              <a:buNone/>
            </a:pPr>
            <a:endParaRPr lang="en-US" sz="2400" dirty="0" smtClean="0">
              <a:latin typeface="Times New Roman" pitchFamily="18" charset="0"/>
              <a:cs typeface="Times New Roman" pitchFamily="18" charset="0"/>
            </a:endParaRPr>
          </a:p>
          <a:p>
            <a:pPr marL="0" indent="0">
              <a:buNone/>
            </a:pPr>
            <a:r>
              <a:rPr lang="en-US" sz="2400" b="1" u="sng" dirty="0" smtClean="0">
                <a:latin typeface="Times New Roman" pitchFamily="18" charset="0"/>
                <a:cs typeface="Times New Roman" pitchFamily="18" charset="0"/>
              </a:rPr>
              <a:t>FEDERAL COURT JUDGMENT</a:t>
            </a:r>
            <a:endParaRPr lang="en-US" sz="2400" u="sng" dirty="0" smtClean="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 </a:t>
            </a:r>
            <a:r>
              <a:rPr lang="en-US" sz="2400" dirty="0">
                <a:latin typeface="Times New Roman" pitchFamily="18" charset="0"/>
                <a:cs typeface="Times New Roman" pitchFamily="18" charset="0"/>
              </a:rPr>
              <a:t>federal court, decided on 21</a:t>
            </a:r>
            <a:r>
              <a:rPr lang="en-US" sz="2400" baseline="30000" dirty="0">
                <a:latin typeface="Times New Roman" pitchFamily="18" charset="0"/>
                <a:cs typeface="Times New Roman" pitchFamily="18" charset="0"/>
              </a:rPr>
              <a:t>st</a:t>
            </a:r>
            <a:r>
              <a:rPr lang="en-US" sz="2400" dirty="0">
                <a:latin typeface="Times New Roman" pitchFamily="18" charset="0"/>
                <a:cs typeface="Times New Roman" pitchFamily="18" charset="0"/>
              </a:rPr>
              <a:t> March, 1955 in favour of </a:t>
            </a:r>
            <a:r>
              <a:rPr lang="en-US" sz="2400" dirty="0" err="1">
                <a:latin typeface="Times New Roman" pitchFamily="18" charset="0"/>
                <a:cs typeface="Times New Roman" pitchFamily="18" charset="0"/>
              </a:rPr>
              <a:t>Govt</a:t>
            </a:r>
            <a:r>
              <a:rPr lang="en-US" sz="2400" dirty="0">
                <a:latin typeface="Times New Roman" pitchFamily="18" charset="0"/>
                <a:cs typeface="Times New Roman" pitchFamily="18" charset="0"/>
              </a:rPr>
              <a:t> and reject the writ petition of MTK</a:t>
            </a:r>
            <a:r>
              <a:rPr lang="en-US" sz="2400" dirty="0" smtClean="0">
                <a:latin typeface="Times New Roman" pitchFamily="18" charset="0"/>
                <a:cs typeface="Times New Roman" pitchFamily="18" charset="0"/>
              </a:rPr>
              <a:t>. ( discuss grounds </a:t>
            </a:r>
            <a:r>
              <a:rPr lang="en-US" sz="2400" dirty="0">
                <a:latin typeface="Times New Roman" pitchFamily="18" charset="0"/>
                <a:cs typeface="Times New Roman" pitchFamily="18" charset="0"/>
              </a:rPr>
              <a:t>of </a:t>
            </a:r>
            <a:r>
              <a:rPr lang="en-US" sz="2400" dirty="0" smtClean="0">
                <a:latin typeface="Times New Roman" pitchFamily="18" charset="0"/>
                <a:cs typeface="Times New Roman" pitchFamily="18" charset="0"/>
              </a:rPr>
              <a:t>rejection)</a:t>
            </a:r>
            <a:endParaRPr lang="en-US" sz="24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a:p>
            <a:pPr marL="0" indent="0">
              <a:buNone/>
            </a:pPr>
            <a:endParaRPr lang="en-US" dirty="0" smtClean="0"/>
          </a:p>
        </p:txBody>
      </p:sp>
    </p:spTree>
    <p:extLst>
      <p:ext uri="{BB962C8B-B14F-4D97-AF65-F5344CB8AC3E}">
        <p14:creationId xmlns:p14="http://schemas.microsoft.com/office/powerpoint/2010/main" xmlns="" val="784469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16D1BFB-27D6-50E6-CF41-041B383C4DD1}"/>
              </a:ext>
            </a:extLst>
          </p:cNvPr>
          <p:cNvSpPr>
            <a:spLocks noGrp="1"/>
          </p:cNvSpPr>
          <p:nvPr>
            <p:ph idx="1"/>
          </p:nvPr>
        </p:nvSpPr>
        <p:spPr>
          <a:xfrm>
            <a:off x="530088" y="425003"/>
            <a:ext cx="10774016" cy="6284890"/>
          </a:xfrm>
        </p:spPr>
        <p:txBody>
          <a:bodyPr>
            <a:noAutofit/>
          </a:bodyPr>
          <a:lstStyle/>
          <a:p>
            <a:pPr marL="0" indent="0">
              <a:buNone/>
            </a:pPr>
            <a:r>
              <a:rPr lang="en-US" sz="2400" b="1" dirty="0" smtClean="0">
                <a:latin typeface="Times New Roman" pitchFamily="18" charset="0"/>
                <a:cs typeface="Times New Roman" pitchFamily="18" charset="0"/>
              </a:rPr>
              <a:t>				</a:t>
            </a:r>
            <a:r>
              <a:rPr lang="en-US" sz="2400" b="1" u="sng" dirty="0" smtClean="0">
                <a:latin typeface="Times New Roman" pitchFamily="18" charset="0"/>
                <a:cs typeface="Times New Roman" pitchFamily="18" charset="0"/>
              </a:rPr>
              <a:t>USIF </a:t>
            </a:r>
            <a:r>
              <a:rPr lang="en-US" sz="2400" b="1" u="sng" dirty="0">
                <a:latin typeface="Times New Roman" pitchFamily="18" charset="0"/>
                <a:cs typeface="Times New Roman" pitchFamily="18" charset="0"/>
              </a:rPr>
              <a:t>PATEL’S </a:t>
            </a:r>
            <a:r>
              <a:rPr lang="en-US" sz="2400" b="1" u="sng" dirty="0" smtClean="0">
                <a:latin typeface="Times New Roman" pitchFamily="18" charset="0"/>
                <a:cs typeface="Times New Roman" pitchFamily="18" charset="0"/>
              </a:rPr>
              <a:t>CASE “USIF </a:t>
            </a:r>
            <a:r>
              <a:rPr lang="en-US" sz="2400" b="1" u="sng" dirty="0">
                <a:latin typeface="Times New Roman" pitchFamily="18" charset="0"/>
                <a:cs typeface="Times New Roman" pitchFamily="18" charset="0"/>
              </a:rPr>
              <a:t>Patel ...VS... The </a:t>
            </a:r>
            <a:r>
              <a:rPr lang="en-US" sz="2400" b="1" u="sng" dirty="0" smtClean="0">
                <a:latin typeface="Times New Roman" pitchFamily="18" charset="0"/>
                <a:cs typeface="Times New Roman" pitchFamily="18" charset="0"/>
              </a:rPr>
              <a:t>Crown”</a:t>
            </a:r>
          </a:p>
          <a:p>
            <a:pPr marL="0" indent="0">
              <a:buNone/>
            </a:pPr>
            <a:endParaRPr lang="en-US" sz="24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Six </a:t>
            </a:r>
            <a:r>
              <a:rPr lang="en-US" sz="2400" dirty="0">
                <a:latin typeface="Times New Roman" pitchFamily="18" charset="0"/>
                <a:cs typeface="Times New Roman" pitchFamily="18" charset="0"/>
              </a:rPr>
              <a:t>days after the </a:t>
            </a:r>
            <a:r>
              <a:rPr lang="en-US" sz="2400" dirty="0" smtClean="0">
                <a:latin typeface="Times New Roman" pitchFamily="18" charset="0"/>
                <a:cs typeface="Times New Roman" pitchFamily="18" charset="0"/>
              </a:rPr>
              <a:t>MTK </a:t>
            </a:r>
            <a:r>
              <a:rPr lang="en-US" sz="2400" dirty="0">
                <a:latin typeface="Times New Roman" pitchFamily="18" charset="0"/>
                <a:cs typeface="Times New Roman" pitchFamily="18" charset="0"/>
              </a:rPr>
              <a:t>judgment the GG promulgated Emergency Powers Ordinance IX of 1955 and assumed powers to:</a:t>
            </a:r>
          </a:p>
          <a:p>
            <a:pPr marL="514350" lvl="0" indent="-514350">
              <a:buFont typeface="+mj-lt"/>
              <a:buAutoNum type="romanLcPeriod"/>
            </a:pPr>
            <a:r>
              <a:rPr lang="en-US" sz="2400" dirty="0">
                <a:latin typeface="Times New Roman" pitchFamily="18" charset="0"/>
                <a:cs typeface="Times New Roman" pitchFamily="18" charset="0"/>
              </a:rPr>
              <a:t>Make provisions for framing the constitution of </a:t>
            </a:r>
            <a:r>
              <a:rPr lang="en-US" sz="2400" dirty="0" smtClean="0">
                <a:latin typeface="Times New Roman" pitchFamily="18" charset="0"/>
                <a:cs typeface="Times New Roman" pitchFamily="18" charset="0"/>
              </a:rPr>
              <a:t>Pakistan.</a:t>
            </a:r>
          </a:p>
          <a:p>
            <a:pPr marL="514350" lvl="0" indent="-514350">
              <a:buFont typeface="+mj-lt"/>
              <a:buAutoNum type="romanLcPeriod"/>
            </a:pPr>
            <a:r>
              <a:rPr lang="en-US" sz="2400" dirty="0" smtClean="0">
                <a:latin typeface="Times New Roman" pitchFamily="18" charset="0"/>
                <a:cs typeface="Times New Roman" pitchFamily="18" charset="0"/>
              </a:rPr>
              <a:t>Make </a:t>
            </a:r>
            <a:r>
              <a:rPr lang="en-US" sz="2400" dirty="0">
                <a:latin typeface="Times New Roman" pitchFamily="18" charset="0"/>
                <a:cs typeface="Times New Roman" pitchFamily="18" charset="0"/>
              </a:rPr>
              <a:t>provisions to constitute province of West </a:t>
            </a:r>
            <a:r>
              <a:rPr lang="en-US" sz="2400" dirty="0" smtClean="0">
                <a:latin typeface="Times New Roman" pitchFamily="18" charset="0"/>
                <a:cs typeface="Times New Roman" pitchFamily="18" charset="0"/>
              </a:rPr>
              <a:t>Pakistan.</a:t>
            </a:r>
          </a:p>
          <a:p>
            <a:pPr marL="514350" lvl="0" indent="-514350">
              <a:buFont typeface="+mj-lt"/>
              <a:buAutoNum type="romanLcPeriod"/>
            </a:pPr>
            <a:r>
              <a:rPr lang="en-US" sz="2400" dirty="0" smtClean="0">
                <a:latin typeface="Times New Roman" pitchFamily="18" charset="0"/>
                <a:cs typeface="Times New Roman" pitchFamily="18" charset="0"/>
              </a:rPr>
              <a:t>Validate </a:t>
            </a:r>
            <a:r>
              <a:rPr lang="en-US" sz="2400" dirty="0">
                <a:latin typeface="Times New Roman" pitchFamily="18" charset="0"/>
                <a:cs typeface="Times New Roman" pitchFamily="18" charset="0"/>
              </a:rPr>
              <a:t>laws which had been passed by CA but had not received the assent of </a:t>
            </a:r>
            <a:r>
              <a:rPr lang="en-US" sz="2400" dirty="0" smtClean="0">
                <a:latin typeface="Times New Roman" pitchFamily="18" charset="0"/>
                <a:cs typeface="Times New Roman" pitchFamily="18" charset="0"/>
              </a:rPr>
              <a:t>GG.</a:t>
            </a:r>
          </a:p>
          <a:p>
            <a:pPr marL="514350" lvl="0" indent="-514350">
              <a:buFont typeface="+mj-lt"/>
              <a:buAutoNum type="romanLcPeriod"/>
            </a:pPr>
            <a:r>
              <a:rPr lang="en-US" sz="2400" dirty="0" smtClean="0">
                <a:latin typeface="Times New Roman" pitchFamily="18" charset="0"/>
                <a:cs typeface="Times New Roman" pitchFamily="18" charset="0"/>
              </a:rPr>
              <a:t>Authenticate </a:t>
            </a:r>
            <a:r>
              <a:rPr lang="en-US" sz="2400" dirty="0">
                <a:latin typeface="Times New Roman" pitchFamily="18" charset="0"/>
                <a:cs typeface="Times New Roman" pitchFamily="18" charset="0"/>
              </a:rPr>
              <a:t>the central </a:t>
            </a:r>
            <a:r>
              <a:rPr lang="en-US" sz="2400" dirty="0" smtClean="0">
                <a:latin typeface="Times New Roman" pitchFamily="18" charset="0"/>
                <a:cs typeface="Times New Roman" pitchFamily="18" charset="0"/>
              </a:rPr>
              <a:t>budget.</a:t>
            </a:r>
          </a:p>
          <a:p>
            <a:pPr marL="514350" lvl="0" indent="-514350">
              <a:buFont typeface="+mj-lt"/>
              <a:buAutoNum type="romanLcPeriod"/>
            </a:pPr>
            <a:r>
              <a:rPr lang="en-US" sz="2400" dirty="0" smtClean="0">
                <a:latin typeface="Times New Roman" pitchFamily="18" charset="0"/>
                <a:cs typeface="Times New Roman" pitchFamily="18" charset="0"/>
              </a:rPr>
              <a:t>Name </a:t>
            </a:r>
            <a:r>
              <a:rPr lang="en-US" sz="2400" dirty="0">
                <a:latin typeface="Times New Roman" pitchFamily="18" charset="0"/>
                <a:cs typeface="Times New Roman" pitchFamily="18" charset="0"/>
              </a:rPr>
              <a:t>east Bengal as east Pakistan</a:t>
            </a:r>
            <a:r>
              <a:rPr lang="en-US" sz="2400" dirty="0" smtClean="0">
                <a:latin typeface="Times New Roman" pitchFamily="18" charset="0"/>
                <a:cs typeface="Times New Roman" pitchFamily="18" charset="0"/>
              </a:rPr>
              <a:t>.</a:t>
            </a:r>
          </a:p>
          <a:p>
            <a:pPr marL="0" lvl="0" indent="0">
              <a:buNone/>
            </a:pPr>
            <a:endParaRPr lang="en-US" sz="2400" dirty="0" smtClean="0">
              <a:latin typeface="Times New Roman" pitchFamily="18" charset="0"/>
              <a:cs typeface="Times New Roman" pitchFamily="18" charset="0"/>
            </a:endParaRPr>
          </a:p>
          <a:p>
            <a:pPr lvl="0">
              <a:buFont typeface="Wingdings" pitchFamily="2" charset="2"/>
              <a:buChar char="Ø"/>
            </a:pPr>
            <a:r>
              <a:rPr lang="en-US" sz="2400" dirty="0" smtClean="0">
                <a:latin typeface="Times New Roman" pitchFamily="18" charset="0"/>
                <a:cs typeface="Times New Roman" pitchFamily="18" charset="0"/>
              </a:rPr>
              <a:t>Moreover</a:t>
            </a:r>
            <a:r>
              <a:rPr lang="en-US" sz="2400" dirty="0">
                <a:latin typeface="Times New Roman" pitchFamily="18" charset="0"/>
                <a:cs typeface="Times New Roman" pitchFamily="18" charset="0"/>
              </a:rPr>
              <a:t>, GG added Section 92-A to the </a:t>
            </a:r>
            <a:r>
              <a:rPr lang="en-US" sz="2400" dirty="0" err="1">
                <a:latin typeface="Times New Roman" pitchFamily="18" charset="0"/>
                <a:cs typeface="Times New Roman" pitchFamily="18" charset="0"/>
              </a:rPr>
              <a:t>Govt</a:t>
            </a:r>
            <a:r>
              <a:rPr lang="en-US" sz="2400" dirty="0">
                <a:latin typeface="Times New Roman" pitchFamily="18" charset="0"/>
                <a:cs typeface="Times New Roman" pitchFamily="18" charset="0"/>
              </a:rPr>
              <a:t> of Indian Act </a:t>
            </a:r>
            <a:r>
              <a:rPr lang="en-US" sz="2400" dirty="0" smtClean="0">
                <a:latin typeface="Times New Roman" pitchFamily="18" charset="0"/>
                <a:cs typeface="Times New Roman" pitchFamily="18" charset="0"/>
              </a:rPr>
              <a:t>1935</a:t>
            </a:r>
          </a:p>
          <a:p>
            <a:pPr lvl="0">
              <a:buFont typeface="Wingdings" pitchFamily="2" charset="2"/>
              <a:buChar char="Ø"/>
            </a:pPr>
            <a:r>
              <a:rPr lang="en-US" sz="2400" dirty="0" smtClean="0">
                <a:latin typeface="Times New Roman" pitchFamily="18" charset="0"/>
                <a:cs typeface="Times New Roman" pitchFamily="18" charset="0"/>
              </a:rPr>
              <a:t>Governor </a:t>
            </a:r>
            <a:r>
              <a:rPr lang="en-US" sz="2400" dirty="0">
                <a:latin typeface="Times New Roman" pitchFamily="18" charset="0"/>
                <a:cs typeface="Times New Roman" pitchFamily="18" charset="0"/>
              </a:rPr>
              <a:t>of </a:t>
            </a:r>
            <a:r>
              <a:rPr lang="en-US" sz="2400" dirty="0" smtClean="0">
                <a:latin typeface="Times New Roman" pitchFamily="18" charset="0"/>
                <a:cs typeface="Times New Roman" pitchFamily="18" charset="0"/>
              </a:rPr>
              <a:t>Sindh enacted </a:t>
            </a:r>
            <a:r>
              <a:rPr lang="en-US" sz="2400" dirty="0">
                <a:latin typeface="Times New Roman" pitchFamily="18" charset="0"/>
                <a:cs typeface="Times New Roman" pitchFamily="18" charset="0"/>
              </a:rPr>
              <a:t>a law called </a:t>
            </a:r>
            <a:r>
              <a:rPr lang="en-US" sz="2400" b="1" u="sng" dirty="0">
                <a:latin typeface="Times New Roman" pitchFamily="18" charset="0"/>
                <a:cs typeface="Times New Roman" pitchFamily="18" charset="0"/>
              </a:rPr>
              <a:t>The Sindh control of Goondas Act, 1952</a:t>
            </a:r>
            <a:r>
              <a:rPr lang="en-US" sz="2400" b="1" u="sng" dirty="0" smtClean="0">
                <a:latin typeface="Times New Roman" pitchFamily="18" charset="0"/>
                <a:cs typeface="Times New Roman" pitchFamily="18" charset="0"/>
              </a:rPr>
              <a:t>.</a:t>
            </a:r>
          </a:p>
          <a:p>
            <a:pPr marL="0" indent="0">
              <a:buNone/>
            </a:pPr>
            <a:endParaRPr lang="en-US" sz="2400" b="1" u="sng"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820301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A5DC331-C178-43D6-1B6C-E57A069E7358}"/>
              </a:ext>
            </a:extLst>
          </p:cNvPr>
          <p:cNvSpPr>
            <a:spLocks noGrp="1"/>
          </p:cNvSpPr>
          <p:nvPr>
            <p:ph idx="1"/>
          </p:nvPr>
        </p:nvSpPr>
        <p:spPr>
          <a:xfrm>
            <a:off x="755374" y="1249251"/>
            <a:ext cx="10893287" cy="5310576"/>
          </a:xfrm>
        </p:spPr>
        <p:txBody>
          <a:bodyPr>
            <a:normAutofit/>
          </a:bodyPr>
          <a:lstStyle/>
          <a:p>
            <a:pPr marL="0" indent="0">
              <a:buNone/>
            </a:pPr>
            <a:r>
              <a:rPr lang="en-US" sz="2800" b="1" u="sng" dirty="0">
                <a:latin typeface="Times New Roman" pitchFamily="18" charset="0"/>
                <a:cs typeface="Times New Roman" pitchFamily="18" charset="0"/>
              </a:rPr>
              <a:t>FEDERAL COURT JUDGMENT</a:t>
            </a:r>
            <a:endParaRPr lang="en-US" sz="2800" u="sng" dirty="0">
              <a:latin typeface="Times New Roman" pitchFamily="18" charset="0"/>
              <a:cs typeface="Times New Roman" pitchFamily="18" charset="0"/>
            </a:endParaRPr>
          </a:p>
          <a:p>
            <a:r>
              <a:rPr lang="en-US" sz="2800" dirty="0" smtClean="0">
                <a:latin typeface="Times New Roman" pitchFamily="18" charset="0"/>
                <a:cs typeface="Times New Roman" pitchFamily="18" charset="0"/>
              </a:rPr>
              <a:t>Power </a:t>
            </a:r>
            <a:r>
              <a:rPr lang="en-US" sz="2800" dirty="0">
                <a:latin typeface="Times New Roman" pitchFamily="18" charset="0"/>
                <a:cs typeface="Times New Roman" pitchFamily="18" charset="0"/>
              </a:rPr>
              <a:t>to make provisions to the constitution of the country could not be exercised by the GG by means of </a:t>
            </a:r>
            <a:r>
              <a:rPr lang="en-US" sz="2800" dirty="0" smtClean="0">
                <a:latin typeface="Times New Roman" pitchFamily="18" charset="0"/>
                <a:cs typeface="Times New Roman" pitchFamily="18" charset="0"/>
              </a:rPr>
              <a:t>Ordinance</a:t>
            </a:r>
          </a:p>
          <a:p>
            <a:r>
              <a:rPr lang="en-US" sz="2800" dirty="0" smtClean="0">
                <a:latin typeface="Times New Roman" pitchFamily="18" charset="0"/>
                <a:cs typeface="Times New Roman" pitchFamily="18" charset="0"/>
              </a:rPr>
              <a:t>Held </a:t>
            </a:r>
            <a:r>
              <a:rPr lang="en-US" sz="2800" dirty="0">
                <a:latin typeface="Times New Roman" pitchFamily="18" charset="0"/>
                <a:cs typeface="Times New Roman" pitchFamily="18" charset="0"/>
              </a:rPr>
              <a:t>Section of the Ordinance as Ultra </a:t>
            </a:r>
            <a:r>
              <a:rPr lang="en-US" sz="2800" dirty="0" smtClean="0">
                <a:latin typeface="Times New Roman" pitchFamily="18" charset="0"/>
                <a:cs typeface="Times New Roman" pitchFamily="18" charset="0"/>
              </a:rPr>
              <a:t>vires </a:t>
            </a:r>
            <a:endParaRPr lang="en-US" sz="2800" dirty="0">
              <a:latin typeface="Times New Roman" pitchFamily="18" charset="0"/>
              <a:cs typeface="Times New Roman" pitchFamily="18" charset="0"/>
            </a:endParaRPr>
          </a:p>
          <a:p>
            <a:r>
              <a:rPr lang="en-US" sz="2800" dirty="0" smtClean="0">
                <a:latin typeface="Times New Roman" pitchFamily="18" charset="0"/>
                <a:cs typeface="Times New Roman" pitchFamily="18" charset="0"/>
              </a:rPr>
              <a:t>Further</a:t>
            </a:r>
            <a:r>
              <a:rPr lang="en-US" sz="2800" dirty="0">
                <a:latin typeface="Times New Roman" pitchFamily="18" charset="0"/>
                <a:cs typeface="Times New Roman" pitchFamily="18" charset="0"/>
              </a:rPr>
              <a:t>, it was held that legislation could only be passed by CA though with the assent of </a:t>
            </a:r>
            <a:r>
              <a:rPr lang="en-US" sz="2800" dirty="0" smtClean="0">
                <a:latin typeface="Times New Roman" pitchFamily="18" charset="0"/>
                <a:cs typeface="Times New Roman" pitchFamily="18" charset="0"/>
              </a:rPr>
              <a:t>GG.</a:t>
            </a:r>
          </a:p>
          <a:p>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said judgment presented the country with a constitutional crises of greater magnitude then when the GG had dissolved the CA</a:t>
            </a:r>
          </a:p>
          <a:p>
            <a:pPr marL="0" lvl="0" indent="0" algn="ctr">
              <a:lnSpc>
                <a:spcPct val="115000"/>
              </a:lnSpc>
              <a:spcAft>
                <a:spcPts val="1000"/>
              </a:spcAft>
              <a:buNone/>
            </a:pPr>
            <a:endParaRPr lang="en-US" sz="28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577626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idx="1"/>
          </p:nvPr>
        </p:nvSpPr>
        <p:spPr>
          <a:xfrm>
            <a:off x="837127" y="1378040"/>
            <a:ext cx="8422783" cy="4533364"/>
          </a:xfrm>
        </p:spPr>
        <p:txBody>
          <a:bodyPr>
            <a:noAutofit/>
          </a:bodyPr>
          <a:lstStyle/>
          <a:p>
            <a:pPr marL="0" indent="0" algn="just">
              <a:buNone/>
            </a:pPr>
            <a:endParaRPr lang="en-US" sz="2400" b="1" u="sng" dirty="0" smtClean="0">
              <a:latin typeface="Times New Roman" pitchFamily="18" charset="0"/>
              <a:cs typeface="Times New Roman" pitchFamily="18" charset="0"/>
            </a:endParaRPr>
          </a:p>
          <a:p>
            <a:pPr marL="0" indent="0" algn="just">
              <a:buNone/>
            </a:pPr>
            <a:r>
              <a:rPr lang="en-US" sz="2400" b="1" u="sng" dirty="0" smtClean="0">
                <a:latin typeface="Times New Roman" pitchFamily="18" charset="0"/>
                <a:cs typeface="Times New Roman" pitchFamily="18" charset="0"/>
              </a:rPr>
              <a:t>Repercussions of </a:t>
            </a:r>
            <a:r>
              <a:rPr lang="en-US" sz="2400" b="1" u="sng" dirty="0" err="1" smtClean="0">
                <a:latin typeface="Times New Roman" pitchFamily="18" charset="0"/>
                <a:cs typeface="Times New Roman" pitchFamily="18" charset="0"/>
              </a:rPr>
              <a:t>Usif</a:t>
            </a:r>
            <a:r>
              <a:rPr lang="en-US" sz="2400" b="1" u="sng" dirty="0" smtClean="0">
                <a:latin typeface="Times New Roman" pitchFamily="18" charset="0"/>
                <a:cs typeface="Times New Roman" pitchFamily="18" charset="0"/>
              </a:rPr>
              <a:t> </a:t>
            </a:r>
            <a:r>
              <a:rPr lang="en-US" sz="2400" b="1" u="sng" dirty="0">
                <a:latin typeface="Times New Roman" pitchFamily="18" charset="0"/>
                <a:cs typeface="Times New Roman" pitchFamily="18" charset="0"/>
              </a:rPr>
              <a:t>Patel </a:t>
            </a:r>
            <a:r>
              <a:rPr lang="en-US" sz="2400" b="1" u="sng" dirty="0" smtClean="0">
                <a:latin typeface="Times New Roman" pitchFamily="18" charset="0"/>
                <a:cs typeface="Times New Roman" pitchFamily="18" charset="0"/>
              </a:rPr>
              <a:t>case:</a:t>
            </a:r>
          </a:p>
          <a:p>
            <a:pPr marL="0" indent="0" algn="just">
              <a:buNone/>
            </a:pPr>
            <a:r>
              <a:rPr lang="en-US" sz="2400" dirty="0" smtClean="0">
                <a:latin typeface="Times New Roman" pitchFamily="18" charset="0"/>
                <a:cs typeface="Times New Roman" pitchFamily="18" charset="0"/>
              </a:rPr>
              <a:t>No </a:t>
            </a:r>
            <a:r>
              <a:rPr lang="en-US" sz="2400" dirty="0">
                <a:latin typeface="Times New Roman" pitchFamily="18" charset="0"/>
                <a:cs typeface="Times New Roman" pitchFamily="18" charset="0"/>
              </a:rPr>
              <a:t>federal legislature in existence to validate </a:t>
            </a:r>
            <a:r>
              <a:rPr lang="en-US" sz="2400" dirty="0" smtClean="0">
                <a:latin typeface="Times New Roman" pitchFamily="18" charset="0"/>
                <a:cs typeface="Times New Roman" pitchFamily="18" charset="0"/>
              </a:rPr>
              <a:t>laws</a:t>
            </a:r>
          </a:p>
          <a:p>
            <a:pPr marL="0" indent="0" algn="just">
              <a:buNone/>
            </a:pPr>
            <a:endParaRPr lang="en-US" sz="2400" b="1" u="sng" dirty="0">
              <a:latin typeface="Times New Roman" pitchFamily="18" charset="0"/>
              <a:cs typeface="Times New Roman" pitchFamily="18" charset="0"/>
            </a:endParaRPr>
          </a:p>
          <a:p>
            <a:pPr marL="0" indent="0" algn="just">
              <a:buNone/>
            </a:pPr>
            <a:r>
              <a:rPr lang="en-US" sz="2400" b="1" u="sng" dirty="0" smtClean="0">
                <a:latin typeface="Times New Roman" pitchFamily="18" charset="0"/>
                <a:cs typeface="Times New Roman" pitchFamily="18" charset="0"/>
              </a:rPr>
              <a:t>Doctrine </a:t>
            </a:r>
            <a:r>
              <a:rPr lang="en-US" sz="2400" b="1" u="sng" dirty="0">
                <a:latin typeface="Times New Roman" pitchFamily="18" charset="0"/>
                <a:cs typeface="Times New Roman" pitchFamily="18" charset="0"/>
              </a:rPr>
              <a:t>of Law of necessity:</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Validate the </a:t>
            </a:r>
            <a:r>
              <a:rPr lang="en-US" sz="2400" dirty="0">
                <a:latin typeface="Times New Roman" pitchFamily="18" charset="0"/>
                <a:cs typeface="Times New Roman" pitchFamily="18" charset="0"/>
              </a:rPr>
              <a:t>laws listed in the schedule of emergency power ordinance </a:t>
            </a:r>
            <a:r>
              <a:rPr lang="en-US" sz="2400" dirty="0" smtClean="0">
                <a:latin typeface="Times New Roman" pitchFamily="18" charset="0"/>
                <a:cs typeface="Times New Roman" pitchFamily="18" charset="0"/>
              </a:rPr>
              <a:t>1955</a:t>
            </a:r>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736835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6FEBBF-49BA-BB57-C678-1C5410BFD0F9}"/>
              </a:ext>
            </a:extLst>
          </p:cNvPr>
          <p:cNvSpPr>
            <a:spLocks noGrp="1"/>
          </p:cNvSpPr>
          <p:nvPr>
            <p:ph idx="1"/>
          </p:nvPr>
        </p:nvSpPr>
        <p:spPr>
          <a:xfrm>
            <a:off x="1133341" y="927280"/>
            <a:ext cx="9350062" cy="4803820"/>
          </a:xfrm>
        </p:spPr>
        <p:txBody>
          <a:bodyPr>
            <a:normAutofit/>
          </a:bodyPr>
          <a:lstStyle/>
          <a:p>
            <a:pPr marL="0" indent="0">
              <a:buNone/>
            </a:pPr>
            <a:r>
              <a:rPr lang="en-US" sz="2400" b="1" u="sng" dirty="0">
                <a:latin typeface="Times New Roman" pitchFamily="18" charset="0"/>
                <a:cs typeface="Times New Roman" pitchFamily="18" charset="0"/>
              </a:rPr>
              <a:t>Second Constituent Assembly And </a:t>
            </a:r>
            <a:r>
              <a:rPr lang="en-US" sz="2400" b="1" u="sng" dirty="0" smtClean="0">
                <a:latin typeface="Times New Roman" pitchFamily="18" charset="0"/>
                <a:cs typeface="Times New Roman" pitchFamily="18" charset="0"/>
              </a:rPr>
              <a:t>Constitution of </a:t>
            </a:r>
            <a:r>
              <a:rPr lang="en-US" sz="2400" b="1" u="sng" dirty="0">
                <a:latin typeface="Times New Roman" pitchFamily="18" charset="0"/>
                <a:cs typeface="Times New Roman" pitchFamily="18" charset="0"/>
              </a:rPr>
              <a:t>1956</a:t>
            </a:r>
            <a:r>
              <a:rPr lang="en-US" sz="2400" b="1" u="sng" dirty="0" smtClean="0">
                <a:latin typeface="Times New Roman" pitchFamily="18" charset="0"/>
                <a:cs typeface="Times New Roman" pitchFamily="18" charset="0"/>
              </a:rPr>
              <a:t>:</a:t>
            </a:r>
          </a:p>
          <a:p>
            <a:pPr marL="0" indent="0">
              <a:buNone/>
            </a:pPr>
            <a:endParaRPr lang="en-US" sz="2400" b="1" u="sng"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a:p>
            <a:pPr marL="457200" indent="-457200">
              <a:buFont typeface="+mj-lt"/>
              <a:buAutoNum type="arabicPeriod"/>
            </a:pPr>
            <a:r>
              <a:rPr lang="en-US" sz="2400" dirty="0">
                <a:latin typeface="Times New Roman" pitchFamily="18" charset="0"/>
                <a:cs typeface="Times New Roman" pitchFamily="18" charset="0"/>
              </a:rPr>
              <a:t>The federal court’s decision in the reference by the GG cleared the way for summoning the second </a:t>
            </a:r>
            <a:r>
              <a:rPr lang="en-US" sz="2400" dirty="0" smtClean="0">
                <a:latin typeface="Times New Roman" pitchFamily="18" charset="0"/>
                <a:cs typeface="Times New Roman" pitchFamily="18" charset="0"/>
              </a:rPr>
              <a:t>CA.</a:t>
            </a:r>
          </a:p>
          <a:p>
            <a:pPr marL="457200" indent="-457200">
              <a:buFont typeface="+mj-lt"/>
              <a:buAutoNum type="arabicPeriod"/>
            </a:pPr>
            <a:endParaRPr lang="en-US" sz="2400" dirty="0" smtClean="0">
              <a:latin typeface="Times New Roman" pitchFamily="18" charset="0"/>
              <a:cs typeface="Times New Roman" pitchFamily="18" charset="0"/>
            </a:endParaRPr>
          </a:p>
          <a:p>
            <a:pPr marL="457200" indent="-457200">
              <a:buFont typeface="+mj-lt"/>
              <a:buAutoNum type="arabicPeriod"/>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federal court unanimously declared that the task of framing the constitution had to be performed by </a:t>
            </a:r>
            <a:r>
              <a:rPr lang="en-US" sz="2400" dirty="0" smtClean="0">
                <a:latin typeface="Times New Roman" pitchFamily="18" charset="0"/>
                <a:cs typeface="Times New Roman" pitchFamily="18" charset="0"/>
              </a:rPr>
              <a:t>CA.</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364073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4" y="1056068"/>
            <a:ext cx="9981126" cy="5679584"/>
          </a:xfrm>
        </p:spPr>
        <p:txBody>
          <a:bodyPr>
            <a:normAutofit/>
          </a:bodyPr>
          <a:lstStyle/>
          <a:p>
            <a:r>
              <a:rPr lang="en-US" sz="2400" dirty="0">
                <a:latin typeface="Times New Roman" pitchFamily="18" charset="0"/>
                <a:cs typeface="Times New Roman" pitchFamily="18" charset="0"/>
              </a:rPr>
              <a:t>Federal Court decision and Second Constituent Assembly </a:t>
            </a:r>
            <a:endParaRPr lang="en-US"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Gulam</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Muhammad, Muhammad Ali </a:t>
            </a:r>
            <a:r>
              <a:rPr lang="en-US" sz="2400" dirty="0" err="1">
                <a:latin typeface="Times New Roman" pitchFamily="18" charset="0"/>
                <a:cs typeface="Times New Roman" pitchFamily="18" charset="0"/>
              </a:rPr>
              <a:t>Bogra</a:t>
            </a:r>
            <a:r>
              <a:rPr lang="en-US" sz="2400" dirty="0">
                <a:latin typeface="Times New Roman" pitchFamily="18" charset="0"/>
                <a:cs typeface="Times New Roman" pitchFamily="18" charset="0"/>
              </a:rPr>
              <a:t> and </a:t>
            </a:r>
            <a:r>
              <a:rPr lang="en-US" sz="2400" dirty="0" smtClean="0">
                <a:latin typeface="Times New Roman" pitchFamily="18" charset="0"/>
                <a:cs typeface="Times New Roman" pitchFamily="18" charset="0"/>
              </a:rPr>
              <a:t>Cabinet</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Resignation </a:t>
            </a:r>
            <a:r>
              <a:rPr lang="en-US" sz="2400" dirty="0">
                <a:latin typeface="Times New Roman" pitchFamily="18" charset="0"/>
                <a:cs typeface="Times New Roman" pitchFamily="18" charset="0"/>
              </a:rPr>
              <a:t>of </a:t>
            </a:r>
            <a:r>
              <a:rPr lang="en-US" sz="2400" dirty="0" err="1">
                <a:latin typeface="Times New Roman" pitchFamily="18" charset="0"/>
                <a:cs typeface="Times New Roman" pitchFamily="18" charset="0"/>
              </a:rPr>
              <a:t>Gulam</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Muhammad and entry of Major </a:t>
            </a:r>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Sikandar</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Mirza</a:t>
            </a:r>
            <a:r>
              <a:rPr lang="en-US" sz="2400" dirty="0" smtClean="0">
                <a:latin typeface="Times New Roman" pitchFamily="18" charset="0"/>
                <a:cs typeface="Times New Roman" pitchFamily="18" charset="0"/>
              </a:rPr>
              <a:t> as the 4</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and the last GG.</a:t>
            </a:r>
          </a:p>
          <a:p>
            <a:r>
              <a:rPr lang="en-US" sz="2400" dirty="0" err="1" smtClean="0">
                <a:latin typeface="Times New Roman" pitchFamily="18" charset="0"/>
                <a:cs typeface="Times New Roman" pitchFamily="18" charset="0"/>
              </a:rPr>
              <a:t>Chaudary</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Muhammad Ali </a:t>
            </a:r>
            <a:r>
              <a:rPr lang="en-US" sz="2400" dirty="0" smtClean="0">
                <a:latin typeface="Times New Roman" pitchFamily="18" charset="0"/>
                <a:cs typeface="Times New Roman" pitchFamily="18" charset="0"/>
              </a:rPr>
              <a:t>as </a:t>
            </a:r>
            <a:r>
              <a:rPr lang="en-US" sz="2400" dirty="0">
                <a:latin typeface="Times New Roman" pitchFamily="18" charset="0"/>
                <a:cs typeface="Times New Roman" pitchFamily="18" charset="0"/>
              </a:rPr>
              <a:t>the </a:t>
            </a:r>
            <a:r>
              <a:rPr lang="en-US" sz="2400" dirty="0" smtClean="0">
                <a:latin typeface="Times New Roman" pitchFamily="18" charset="0"/>
                <a:cs typeface="Times New Roman" pitchFamily="18" charset="0"/>
              </a:rPr>
              <a:t>4</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PM </a:t>
            </a:r>
            <a:r>
              <a:rPr lang="en-US" sz="2400" dirty="0">
                <a:latin typeface="Times New Roman" pitchFamily="18" charset="0"/>
                <a:cs typeface="Times New Roman" pitchFamily="18" charset="0"/>
              </a:rPr>
              <a:t>of </a:t>
            </a:r>
            <a:r>
              <a:rPr lang="en-US" sz="2400" dirty="0" smtClean="0">
                <a:latin typeface="Times New Roman" pitchFamily="18" charset="0"/>
                <a:cs typeface="Times New Roman" pitchFamily="18" charset="0"/>
              </a:rPr>
              <a:t>Pakistan</a:t>
            </a:r>
          </a:p>
          <a:p>
            <a:r>
              <a:rPr lang="en-US" sz="2400" dirty="0">
                <a:latin typeface="Times New Roman" pitchFamily="18" charset="0"/>
                <a:cs typeface="Times New Roman" pitchFamily="18" charset="0"/>
              </a:rPr>
              <a:t>First Constitution </a:t>
            </a:r>
            <a:r>
              <a:rPr lang="en-US" sz="2400" dirty="0" smtClean="0">
                <a:latin typeface="Times New Roman" pitchFamily="18" charset="0"/>
                <a:cs typeface="Times New Roman" pitchFamily="18" charset="0"/>
              </a:rPr>
              <a:t>on 23 March 1956</a:t>
            </a:r>
          </a:p>
          <a:p>
            <a:r>
              <a:rPr lang="en-US" sz="2400" dirty="0" smtClean="0">
                <a:latin typeface="Times New Roman" pitchFamily="18" charset="0"/>
                <a:cs typeface="Times New Roman" pitchFamily="18" charset="0"/>
              </a:rPr>
              <a:t>Major General </a:t>
            </a:r>
            <a:r>
              <a:rPr lang="en-US" sz="2400" dirty="0" err="1" smtClean="0">
                <a:latin typeface="Times New Roman" pitchFamily="18" charset="0"/>
                <a:cs typeface="Times New Roman" pitchFamily="18" charset="0"/>
              </a:rPr>
              <a:t>Sikandar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Mirza</a:t>
            </a:r>
            <a:r>
              <a:rPr lang="en-US" sz="2400" dirty="0" smtClean="0">
                <a:latin typeface="Times New Roman" pitchFamily="18" charset="0"/>
                <a:cs typeface="Times New Roman" pitchFamily="18" charset="0"/>
              </a:rPr>
              <a:t>—the First President after the constitution, 1956</a:t>
            </a:r>
          </a:p>
          <a:p>
            <a:r>
              <a:rPr lang="en-US" sz="2400" dirty="0" err="1" smtClean="0">
                <a:latin typeface="Times New Roman" pitchFamily="18" charset="0"/>
                <a:cs typeface="Times New Roman" pitchFamily="18" charset="0"/>
              </a:rPr>
              <a:t>Chaudary</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Muhammad </a:t>
            </a:r>
            <a:r>
              <a:rPr lang="en-US" sz="2400" dirty="0" smtClean="0">
                <a:latin typeface="Times New Roman" pitchFamily="18" charset="0"/>
                <a:cs typeface="Times New Roman" pitchFamily="18" charset="0"/>
              </a:rPr>
              <a:t>Ali as </a:t>
            </a:r>
            <a:r>
              <a:rPr lang="en-US" sz="2400" dirty="0">
                <a:latin typeface="Times New Roman" pitchFamily="18" charset="0"/>
                <a:cs typeface="Times New Roman" pitchFamily="18" charset="0"/>
              </a:rPr>
              <a:t>the 4th PM of Pakistan</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642358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927" y="231820"/>
            <a:ext cx="10597145" cy="1133341"/>
          </a:xfrm>
        </p:spPr>
        <p:txBody>
          <a:bodyPr/>
          <a:lstStyle/>
          <a:p>
            <a:pPr algn="ctr"/>
            <a:r>
              <a:rPr lang="en-US" sz="2800" b="1" dirty="0"/>
              <a:t>CHALLENGES BEFORE THE CONSTITUENT </a:t>
            </a:r>
            <a:r>
              <a:rPr lang="en-US" sz="2800" b="1" dirty="0" smtClean="0"/>
              <a:t>ASSEMBLY AND </a:t>
            </a:r>
            <a:r>
              <a:rPr lang="en-US" sz="2800" b="1" dirty="0"/>
              <a:t>CAUSE OF DELAY IN FRAMING CONSTITUTION</a:t>
            </a:r>
            <a:endParaRPr lang="en-US" sz="2800" dirty="0"/>
          </a:p>
        </p:txBody>
      </p:sp>
      <p:sp>
        <p:nvSpPr>
          <p:cNvPr id="3" name="Content Placeholder 2"/>
          <p:cNvSpPr>
            <a:spLocks noGrp="1"/>
          </p:cNvSpPr>
          <p:nvPr>
            <p:ph idx="1"/>
          </p:nvPr>
        </p:nvSpPr>
        <p:spPr>
          <a:xfrm>
            <a:off x="515155" y="1365161"/>
            <a:ext cx="10032642" cy="5177307"/>
          </a:xfrm>
        </p:spPr>
        <p:txBody>
          <a:bodyPr>
            <a:normAutofit/>
          </a:bodyPr>
          <a:lstStyle/>
          <a:p>
            <a:pPr marL="514350" indent="-514350">
              <a:buFont typeface="+mj-lt"/>
              <a:buAutoNum type="arabicPeriod"/>
            </a:pPr>
            <a:r>
              <a:rPr lang="en-US" sz="2400" dirty="0" smtClean="0">
                <a:latin typeface="Times New Roman" pitchFamily="18" charset="0"/>
                <a:cs typeface="Times New Roman" pitchFamily="18" charset="0"/>
              </a:rPr>
              <a:t>Form of </a:t>
            </a:r>
            <a:r>
              <a:rPr lang="en-US" sz="2400" dirty="0">
                <a:latin typeface="Times New Roman" pitchFamily="18" charset="0"/>
                <a:cs typeface="Times New Roman" pitchFamily="18" charset="0"/>
              </a:rPr>
              <a:t>government  </a:t>
            </a:r>
            <a:endParaRPr lang="en-US" sz="2400" dirty="0" smtClean="0">
              <a:latin typeface="Times New Roman" pitchFamily="18" charset="0"/>
              <a:cs typeface="Times New Roman" pitchFamily="18" charset="0"/>
            </a:endParaRPr>
          </a:p>
          <a:p>
            <a:pPr marL="514350" indent="-514350">
              <a:buFont typeface="+mj-lt"/>
              <a:buAutoNum type="arabicPeriod"/>
            </a:pPr>
            <a:r>
              <a:rPr lang="en-US" sz="2400" dirty="0" smtClean="0">
                <a:latin typeface="Times New Roman" pitchFamily="18" charset="0"/>
                <a:cs typeface="Times New Roman" pitchFamily="18" charset="0"/>
              </a:rPr>
              <a:t>Controversy </a:t>
            </a:r>
            <a:r>
              <a:rPr lang="en-US" sz="2400" dirty="0">
                <a:latin typeface="Times New Roman" pitchFamily="18" charset="0"/>
                <a:cs typeface="Times New Roman" pitchFamily="18" charset="0"/>
              </a:rPr>
              <a:t>of provincial autonomy and strong </a:t>
            </a:r>
            <a:r>
              <a:rPr lang="en-US" sz="2400" dirty="0" smtClean="0">
                <a:latin typeface="Times New Roman" pitchFamily="18" charset="0"/>
                <a:cs typeface="Times New Roman" pitchFamily="18" charset="0"/>
              </a:rPr>
              <a:t>center</a:t>
            </a:r>
            <a:endParaRPr lang="en-US" sz="2400" dirty="0">
              <a:latin typeface="Times New Roman" pitchFamily="18" charset="0"/>
              <a:cs typeface="Times New Roman" pitchFamily="18" charset="0"/>
            </a:endParaRPr>
          </a:p>
          <a:p>
            <a:pPr marL="514350" indent="-514350">
              <a:buFont typeface="+mj-lt"/>
              <a:buAutoNum type="arabicPeriod"/>
            </a:pPr>
            <a:r>
              <a:rPr lang="en-US" sz="2400" dirty="0" smtClean="0">
                <a:latin typeface="Times New Roman" pitchFamily="18" charset="0"/>
                <a:cs typeface="Times New Roman" pitchFamily="18" charset="0"/>
              </a:rPr>
              <a:t>Units </a:t>
            </a:r>
            <a:r>
              <a:rPr lang="en-US" sz="2400" dirty="0">
                <a:latin typeface="Times New Roman" pitchFamily="18" charset="0"/>
                <a:cs typeface="Times New Roman" pitchFamily="18" charset="0"/>
              </a:rPr>
              <a:t>and federal divisions of powers </a:t>
            </a:r>
            <a:endParaRPr lang="en-US" sz="2400" dirty="0" smtClean="0">
              <a:latin typeface="Times New Roman" pitchFamily="18" charset="0"/>
              <a:cs typeface="Times New Roman" pitchFamily="18" charset="0"/>
            </a:endParaRPr>
          </a:p>
          <a:p>
            <a:pPr marL="514350" indent="-514350">
              <a:buFont typeface="+mj-lt"/>
              <a:buAutoNum type="arabicPeriod"/>
            </a:pPr>
            <a:r>
              <a:rPr lang="en-US" sz="2400" dirty="0" smtClean="0">
                <a:latin typeface="Times New Roman" pitchFamily="18" charset="0"/>
                <a:cs typeface="Times New Roman" pitchFamily="18" charset="0"/>
              </a:rPr>
              <a:t>Distribution </a:t>
            </a:r>
            <a:r>
              <a:rPr lang="en-US" sz="2400" dirty="0">
                <a:latin typeface="Times New Roman" pitchFamily="18" charset="0"/>
                <a:cs typeface="Times New Roman" pitchFamily="18" charset="0"/>
              </a:rPr>
              <a:t>of seats of federal legislature </a:t>
            </a:r>
            <a:endParaRPr lang="en-US" sz="2400" dirty="0" smtClean="0">
              <a:latin typeface="Times New Roman" pitchFamily="18" charset="0"/>
              <a:cs typeface="Times New Roman" pitchFamily="18" charset="0"/>
            </a:endParaRPr>
          </a:p>
          <a:p>
            <a:pPr marL="514350" indent="-514350">
              <a:buFont typeface="+mj-lt"/>
              <a:buAutoNum type="arabicPeriod"/>
            </a:pPr>
            <a:r>
              <a:rPr lang="en-US" sz="2400" dirty="0" smtClean="0">
                <a:latin typeface="Times New Roman" pitchFamily="18" charset="0"/>
                <a:cs typeface="Times New Roman" pitchFamily="18" charset="0"/>
              </a:rPr>
              <a:t>Distrust </a:t>
            </a:r>
            <a:r>
              <a:rPr lang="en-US" sz="2400" dirty="0">
                <a:latin typeface="Times New Roman" pitchFamily="18" charset="0"/>
                <a:cs typeface="Times New Roman" pitchFamily="18" charset="0"/>
              </a:rPr>
              <a:t>between East and west Pakistan and issue of regionalism and </a:t>
            </a:r>
            <a:r>
              <a:rPr lang="en-US" sz="2400" dirty="0" smtClean="0">
                <a:latin typeface="Times New Roman" pitchFamily="18" charset="0"/>
                <a:cs typeface="Times New Roman" pitchFamily="18" charset="0"/>
              </a:rPr>
              <a:t>provincialism</a:t>
            </a:r>
            <a:endParaRPr lang="en-US" sz="2400" dirty="0">
              <a:latin typeface="Times New Roman" pitchFamily="18" charset="0"/>
              <a:cs typeface="Times New Roman" pitchFamily="18" charset="0"/>
            </a:endParaRPr>
          </a:p>
          <a:p>
            <a:pPr marL="514350" indent="-514350">
              <a:buFont typeface="+mj-lt"/>
              <a:buAutoNum type="arabicPeriod"/>
            </a:pPr>
            <a:r>
              <a:rPr lang="en-US" sz="2400" dirty="0" smtClean="0">
                <a:latin typeface="Times New Roman" pitchFamily="18" charset="0"/>
                <a:cs typeface="Times New Roman" pitchFamily="18" charset="0"/>
              </a:rPr>
              <a:t>Amendments </a:t>
            </a:r>
            <a:r>
              <a:rPr lang="en-US" sz="2400" dirty="0">
                <a:latin typeface="Times New Roman" pitchFamily="18" charset="0"/>
                <a:cs typeface="Times New Roman" pitchFamily="18" charset="0"/>
              </a:rPr>
              <a:t>in PARODA Act and Government of Indian ACT </a:t>
            </a:r>
            <a:r>
              <a:rPr lang="en-US" sz="2400" dirty="0" smtClean="0">
                <a:latin typeface="Times New Roman" pitchFamily="18" charset="0"/>
                <a:cs typeface="Times New Roman" pitchFamily="18" charset="0"/>
              </a:rPr>
              <a:t>1935</a:t>
            </a:r>
          </a:p>
          <a:p>
            <a:pPr marL="514350" lvl="0" indent="-514350">
              <a:buFont typeface="+mj-lt"/>
              <a:buAutoNum type="arabicPeriod"/>
            </a:pPr>
            <a:r>
              <a:rPr lang="en-US" sz="2400" dirty="0">
                <a:latin typeface="Times New Roman" pitchFamily="18" charset="0"/>
                <a:cs typeface="Times New Roman" pitchFamily="18" charset="0"/>
              </a:rPr>
              <a:t>Political and financial issues </a:t>
            </a:r>
            <a:endParaRPr lang="en-US" sz="2400" dirty="0" smtClean="0">
              <a:latin typeface="Times New Roman" pitchFamily="18" charset="0"/>
              <a:cs typeface="Times New Roman" pitchFamily="18" charset="0"/>
            </a:endParaRPr>
          </a:p>
          <a:p>
            <a:pPr marL="514350" lvl="0" indent="-514350">
              <a:buFont typeface="+mj-lt"/>
              <a:buAutoNum type="arabicPeriod"/>
            </a:pPr>
            <a:r>
              <a:rPr lang="en-US" sz="2400" dirty="0">
                <a:latin typeface="Times New Roman" pitchFamily="18" charset="0"/>
                <a:cs typeface="Times New Roman" pitchFamily="18" charset="0"/>
              </a:rPr>
              <a:t>Military intervention </a:t>
            </a:r>
          </a:p>
          <a:p>
            <a:pPr marL="0" indent="0" algn="just">
              <a:lnSpc>
                <a:spcPct val="150000"/>
              </a:lnSpc>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983777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C264680A-7BDD-1EA2-3B8A-94D102D012F3}"/>
              </a:ext>
            </a:extLst>
          </p:cNvPr>
          <p:cNvSpPr>
            <a:spLocks noGrp="1"/>
          </p:cNvSpPr>
          <p:nvPr>
            <p:ph idx="1"/>
          </p:nvPr>
        </p:nvSpPr>
        <p:spPr>
          <a:xfrm>
            <a:off x="425003" y="476518"/>
            <a:ext cx="10341736" cy="6220496"/>
          </a:xfrm>
        </p:spPr>
        <p:txBody>
          <a:bodyPr>
            <a:normAutofit/>
          </a:bodyPr>
          <a:lstStyle/>
          <a:p>
            <a:pPr marL="0" lvl="0" indent="0" algn="just">
              <a:buNone/>
            </a:pPr>
            <a:r>
              <a:rPr lang="en-US" sz="2400" b="1"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marL="457200" lvl="0" indent="-457200" algn="just">
              <a:buAutoNum type="arabicPeriod" startAt="9"/>
            </a:pPr>
            <a:r>
              <a:rPr lang="en-US" sz="2400" dirty="0" smtClean="0"/>
              <a:t>Dissolution </a:t>
            </a:r>
            <a:r>
              <a:rPr lang="en-US" sz="2400" dirty="0"/>
              <a:t>of First Constitutional </a:t>
            </a:r>
            <a:r>
              <a:rPr lang="en-US" sz="2400" dirty="0" smtClean="0"/>
              <a:t>Assembly</a:t>
            </a:r>
          </a:p>
          <a:p>
            <a:pPr marL="457200" lvl="0" indent="-457200" algn="just">
              <a:buAutoNum type="arabicPeriod" startAt="9"/>
            </a:pPr>
            <a:r>
              <a:rPr lang="en-US" sz="2400" dirty="0" smtClean="0"/>
              <a:t>Role </a:t>
            </a:r>
            <a:r>
              <a:rPr lang="en-US" sz="2400" dirty="0"/>
              <a:t>of Judiciary and Doctrine of </a:t>
            </a:r>
            <a:r>
              <a:rPr lang="en-US" sz="2400" dirty="0" smtClean="0"/>
              <a:t>necessity</a:t>
            </a:r>
          </a:p>
          <a:p>
            <a:pPr marL="457200" lvl="0" indent="-457200" algn="just">
              <a:buAutoNum type="arabicPeriod" startAt="9"/>
            </a:pPr>
            <a:r>
              <a:rPr lang="en-US" sz="2400" dirty="0" smtClean="0"/>
              <a:t>Administrative </a:t>
            </a:r>
            <a:r>
              <a:rPr lang="en-US" sz="2400" dirty="0"/>
              <a:t>issues of </a:t>
            </a:r>
            <a:r>
              <a:rPr lang="en-US" sz="2400" dirty="0" smtClean="0"/>
              <a:t>Pakistan</a:t>
            </a:r>
          </a:p>
          <a:p>
            <a:pPr marL="457200" lvl="0" indent="-457200" algn="just">
              <a:buAutoNum type="arabicPeriod" startAt="9"/>
            </a:pPr>
            <a:r>
              <a:rPr lang="en-US" sz="2400" dirty="0" smtClean="0"/>
              <a:t>Objective </a:t>
            </a:r>
            <a:r>
              <a:rPr lang="en-US" sz="2400" dirty="0"/>
              <a:t>resolution </a:t>
            </a:r>
            <a:endParaRPr lang="en-US" sz="2400" dirty="0" smtClean="0"/>
          </a:p>
          <a:p>
            <a:pPr marL="457200" lvl="0" indent="-457200" algn="just">
              <a:buAutoNum type="arabicPeriod" startAt="9"/>
            </a:pPr>
            <a:r>
              <a:rPr lang="en-US" sz="2400" dirty="0" smtClean="0"/>
              <a:t>Murder </a:t>
            </a:r>
            <a:r>
              <a:rPr lang="en-US" sz="2400" dirty="0"/>
              <a:t>of Liaquat Ali </a:t>
            </a:r>
            <a:r>
              <a:rPr lang="en-US" sz="2400" dirty="0" smtClean="0"/>
              <a:t>Khan</a:t>
            </a:r>
          </a:p>
          <a:p>
            <a:pPr marL="457200" lvl="0" indent="-457200" algn="just">
              <a:buAutoNum type="arabicPeriod" startAt="9"/>
            </a:pPr>
            <a:r>
              <a:rPr lang="en-US" sz="2400" dirty="0" smtClean="0"/>
              <a:t>Role </a:t>
            </a:r>
            <a:r>
              <a:rPr lang="en-US" sz="2400" dirty="0"/>
              <a:t>of religion </a:t>
            </a:r>
          </a:p>
          <a:p>
            <a:pPr marL="457200" lvl="0" indent="-457200" algn="just">
              <a:buAutoNum type="arabicPeriod" startAt="9"/>
            </a:pPr>
            <a:r>
              <a:rPr lang="en-US" sz="2400" dirty="0" smtClean="0"/>
              <a:t>Right </a:t>
            </a:r>
            <a:r>
              <a:rPr lang="en-US" sz="2400" dirty="0"/>
              <a:t>of minorities </a:t>
            </a:r>
            <a:endParaRPr lang="en-US" sz="2400" dirty="0" smtClean="0"/>
          </a:p>
          <a:p>
            <a:pPr marL="457200" lvl="0" indent="-457200" algn="just">
              <a:buAutoNum type="arabicPeriod" startAt="9"/>
            </a:pPr>
            <a:r>
              <a:rPr lang="en-US" sz="2400" dirty="0" smtClean="0"/>
              <a:t>National </a:t>
            </a:r>
            <a:r>
              <a:rPr lang="en-US" sz="2400" dirty="0"/>
              <a:t>Language </a:t>
            </a:r>
            <a:endParaRPr lang="en-US" sz="2400" dirty="0" smtClean="0"/>
          </a:p>
          <a:p>
            <a:pPr marL="457200" lvl="0" indent="-457200" algn="just">
              <a:buAutoNum type="arabicPeriod" startAt="9"/>
            </a:pPr>
            <a:r>
              <a:rPr lang="en-US" sz="2400" dirty="0" smtClean="0"/>
              <a:t>Franchise/Suffrage </a:t>
            </a:r>
            <a:r>
              <a:rPr lang="en-US" sz="2400" dirty="0"/>
              <a:t>issue </a:t>
            </a:r>
            <a:endParaRPr lang="en-US" sz="2400" dirty="0" smtClean="0"/>
          </a:p>
          <a:p>
            <a:pPr marL="457200" lvl="0" indent="-457200" algn="just">
              <a:buAutoNum type="arabicPeriod" startAt="9"/>
            </a:pPr>
            <a:r>
              <a:rPr lang="en-US" sz="2400" dirty="0" smtClean="0"/>
              <a:t>Status </a:t>
            </a:r>
            <a:r>
              <a:rPr lang="en-US" sz="2400" dirty="0"/>
              <a:t>of princely states </a:t>
            </a:r>
            <a:endParaRPr lang="en-US" sz="2400" dirty="0" smtClean="0"/>
          </a:p>
          <a:p>
            <a:pPr marL="457200" lvl="0" indent="-457200" algn="just">
              <a:buAutoNum type="arabicPeriod" startAt="9"/>
            </a:pPr>
            <a:r>
              <a:rPr lang="en-US" sz="2400" dirty="0" smtClean="0"/>
              <a:t>Hostile </a:t>
            </a:r>
            <a:r>
              <a:rPr lang="en-US" sz="2400" dirty="0"/>
              <a:t>neighbor and Kashmir war</a:t>
            </a:r>
          </a:p>
          <a:p>
            <a:pPr marL="1885950" indent="-457200" algn="just">
              <a:lnSpc>
                <a:spcPct val="115000"/>
              </a:lnSpc>
              <a:spcAft>
                <a:spcPts val="1000"/>
              </a:spcAft>
              <a:buFont typeface="+mj-lt"/>
              <a:buAutoNum type="arabicPeriod"/>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318641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8" y="515156"/>
            <a:ext cx="10238705" cy="5937160"/>
          </a:xfrm>
        </p:spPr>
        <p:txBody>
          <a:bodyPr>
            <a:normAutofit lnSpcReduction="10000"/>
          </a:bodyPr>
          <a:lstStyle/>
          <a:p>
            <a:r>
              <a:rPr lang="en-US" sz="2400" dirty="0">
                <a:latin typeface="Times New Roman" pitchFamily="18" charset="0"/>
                <a:cs typeface="Times New Roman" pitchFamily="18" charset="0"/>
              </a:rPr>
              <a:t>First Martial law</a:t>
            </a:r>
          </a:p>
          <a:p>
            <a:r>
              <a:rPr lang="en-US" sz="2400" dirty="0">
                <a:latin typeface="Times New Roman" pitchFamily="18" charset="0"/>
                <a:cs typeface="Times New Roman" pitchFamily="18" charset="0"/>
              </a:rPr>
              <a:t>General Muhammad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as the Chief Martial Law Administrator</a:t>
            </a: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deposed </a:t>
            </a:r>
            <a:r>
              <a:rPr lang="en-US" sz="2400" dirty="0" err="1">
                <a:latin typeface="Times New Roman" pitchFamily="18" charset="0"/>
                <a:cs typeface="Times New Roman" pitchFamily="18" charset="0"/>
              </a:rPr>
              <a:t>Iskandar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Mirza</a:t>
            </a:r>
            <a:endParaRPr lang="en-US"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Dosso</a:t>
            </a:r>
            <a:r>
              <a:rPr lang="en-US" sz="2400" dirty="0">
                <a:latin typeface="Times New Roman" pitchFamily="18" charset="0"/>
                <a:cs typeface="Times New Roman" pitchFamily="18" charset="0"/>
              </a:rPr>
              <a:t> Case- Conviction under FCR-LHC decision and SC </a:t>
            </a:r>
            <a:r>
              <a:rPr lang="en-US" sz="2400" dirty="0" smtClean="0">
                <a:latin typeface="Times New Roman" pitchFamily="18" charset="0"/>
                <a:cs typeface="Times New Roman" pitchFamily="18" charset="0"/>
              </a:rPr>
              <a:t>decision</a:t>
            </a:r>
          </a:p>
          <a:p>
            <a:r>
              <a:rPr lang="en-US" sz="2400" dirty="0" smtClean="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appointed a Constitution of the commission under the supervision of </a:t>
            </a:r>
            <a:r>
              <a:rPr lang="en-US" sz="2400" dirty="0" smtClean="0">
                <a:latin typeface="Times New Roman" pitchFamily="18" charset="0"/>
                <a:cs typeface="Times New Roman" pitchFamily="18" charset="0"/>
              </a:rPr>
              <a:t>Justice </a:t>
            </a:r>
            <a:r>
              <a:rPr lang="en-US" sz="2400" dirty="0" err="1">
                <a:latin typeface="Times New Roman" pitchFamily="18" charset="0"/>
                <a:cs typeface="Times New Roman" pitchFamily="18" charset="0"/>
              </a:rPr>
              <a:t>Shahab</a:t>
            </a:r>
            <a:r>
              <a:rPr lang="en-US" sz="2400" dirty="0">
                <a:latin typeface="Times New Roman" pitchFamily="18" charset="0"/>
                <a:cs typeface="Times New Roman" pitchFamily="18" charset="0"/>
              </a:rPr>
              <a:t> u </a:t>
            </a:r>
            <a:r>
              <a:rPr lang="en-US" sz="2400" dirty="0" smtClean="0">
                <a:latin typeface="Times New Roman" pitchFamily="18" charset="0"/>
                <a:cs typeface="Times New Roman" pitchFamily="18" charset="0"/>
              </a:rPr>
              <a:t>Din</a:t>
            </a:r>
          </a:p>
          <a:p>
            <a:r>
              <a:rPr lang="en-US" sz="2400" dirty="0" smtClean="0">
                <a:latin typeface="Times New Roman" pitchFamily="18" charset="0"/>
                <a:cs typeface="Times New Roman" pitchFamily="18" charset="0"/>
              </a:rPr>
              <a:t>Second Constitution of Pak on </a:t>
            </a:r>
            <a:r>
              <a:rPr lang="en-US" sz="2400" dirty="0">
                <a:latin typeface="Times New Roman" pitchFamily="18" charset="0"/>
                <a:cs typeface="Times New Roman" pitchFamily="18" charset="0"/>
              </a:rPr>
              <a:t>8 June 1962 </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General election was held and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won and elected as </a:t>
            </a:r>
            <a:r>
              <a:rPr lang="en-US" sz="2400" dirty="0" smtClean="0">
                <a:latin typeface="Times New Roman" pitchFamily="18" charset="0"/>
                <a:cs typeface="Times New Roman" pitchFamily="18" charset="0"/>
              </a:rPr>
              <a:t>president</a:t>
            </a:r>
          </a:p>
          <a:p>
            <a:r>
              <a:rPr lang="en-US" sz="2400" dirty="0">
                <a:latin typeface="Times New Roman" pitchFamily="18" charset="0"/>
                <a:cs typeface="Times New Roman" pitchFamily="18" charset="0"/>
              </a:rPr>
              <a:t>1965 </a:t>
            </a:r>
            <a:r>
              <a:rPr lang="en-US" sz="2400" dirty="0" smtClean="0">
                <a:latin typeface="Times New Roman" pitchFamily="18" charset="0"/>
                <a:cs typeface="Times New Roman" pitchFamily="18" charset="0"/>
              </a:rPr>
              <a:t>Indo-Pak</a:t>
            </a:r>
          </a:p>
          <a:p>
            <a:r>
              <a:rPr lang="en-US" sz="2400" dirty="0" smtClean="0">
                <a:latin typeface="Times New Roman" pitchFamily="18" charset="0"/>
                <a:cs typeface="Times New Roman" pitchFamily="18" charset="0"/>
              </a:rPr>
              <a:t>Entry of PPP- Z.A Bhutto</a:t>
            </a: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handed over power to the army commander-in-chief General </a:t>
            </a:r>
            <a:r>
              <a:rPr lang="en-US" sz="2400" dirty="0" err="1" smtClean="0">
                <a:latin typeface="Times New Roman" pitchFamily="18" charset="0"/>
                <a:cs typeface="Times New Roman" pitchFamily="18" charset="0"/>
              </a:rPr>
              <a:t>Yahya</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Khan </a:t>
            </a:r>
            <a:r>
              <a:rPr lang="en-US" sz="2400" dirty="0" smtClean="0">
                <a:latin typeface="Times New Roman" pitchFamily="18" charset="0"/>
                <a:cs typeface="Times New Roman" pitchFamily="18" charset="0"/>
              </a:rPr>
              <a:t>-3rd </a:t>
            </a:r>
            <a:r>
              <a:rPr lang="en-US" sz="2400" dirty="0">
                <a:latin typeface="Times New Roman" pitchFamily="18" charset="0"/>
                <a:cs typeface="Times New Roman" pitchFamily="18" charset="0"/>
              </a:rPr>
              <a:t>President</a:t>
            </a: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815401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463639"/>
            <a:ext cx="10406129" cy="6078829"/>
          </a:xfrm>
        </p:spPr>
        <p:txBody>
          <a:bodyPr>
            <a:noAutofit/>
          </a:bodyPr>
          <a:lstStyle/>
          <a:p>
            <a:r>
              <a:rPr lang="en-US" sz="2400" dirty="0">
                <a:latin typeface="Times New Roman" pitchFamily="18" charset="0"/>
                <a:cs typeface="Times New Roman" pitchFamily="18" charset="0"/>
              </a:rPr>
              <a:t>Second Martial law</a:t>
            </a:r>
          </a:p>
          <a:p>
            <a:r>
              <a:rPr lang="en-US" sz="2400" dirty="0">
                <a:latin typeface="Times New Roman" pitchFamily="18" charset="0"/>
                <a:cs typeface="Times New Roman" pitchFamily="18" charset="0"/>
              </a:rPr>
              <a:t>Legal Framework Order, 1970 (LFO)</a:t>
            </a:r>
          </a:p>
          <a:p>
            <a:r>
              <a:rPr lang="en-US" sz="2400" dirty="0">
                <a:latin typeface="Times New Roman" pitchFamily="18" charset="0"/>
                <a:cs typeface="Times New Roman" pitchFamily="18" charset="0"/>
              </a:rPr>
              <a:t>General election of 1970</a:t>
            </a:r>
          </a:p>
          <a:p>
            <a:r>
              <a:rPr lang="en-US" sz="2400" dirty="0" err="1" smtClean="0">
                <a:latin typeface="Times New Roman" pitchFamily="18" charset="0"/>
                <a:cs typeface="Times New Roman" pitchFamily="18" charset="0"/>
              </a:rPr>
              <a:t>Awami</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League (AL) secured the mandate of East Pakistan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Pakistan </a:t>
            </a:r>
            <a:r>
              <a:rPr lang="en-US" sz="2400" dirty="0">
                <a:latin typeface="Times New Roman" pitchFamily="18" charset="0"/>
                <a:cs typeface="Times New Roman" pitchFamily="18" charset="0"/>
              </a:rPr>
              <a:t>People's Party (PPP) gained a mandate in Punjab and Sindh </a:t>
            </a: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AL </a:t>
            </a:r>
            <a:r>
              <a:rPr lang="en-US" sz="2400" dirty="0" smtClean="0">
                <a:latin typeface="Times New Roman" pitchFamily="18" charset="0"/>
                <a:cs typeface="Times New Roman" pitchFamily="18" charset="0"/>
              </a:rPr>
              <a:t>won 160 general </a:t>
            </a:r>
            <a:r>
              <a:rPr lang="en-US" sz="2400" dirty="0">
                <a:latin typeface="Times New Roman" pitchFamily="18" charset="0"/>
                <a:cs typeface="Times New Roman" pitchFamily="18" charset="0"/>
              </a:rPr>
              <a:t>seats and </a:t>
            </a:r>
            <a:r>
              <a:rPr lang="en-US" sz="2400" dirty="0" smtClean="0">
                <a:latin typeface="Times New Roman" pitchFamily="18" charset="0"/>
                <a:cs typeface="Times New Roman" pitchFamily="18" charset="0"/>
              </a:rPr>
              <a:t>PPP </a:t>
            </a:r>
            <a:r>
              <a:rPr lang="en-US" sz="2400" dirty="0">
                <a:latin typeface="Times New Roman" pitchFamily="18" charset="0"/>
                <a:cs typeface="Times New Roman" pitchFamily="18" charset="0"/>
              </a:rPr>
              <a:t>won only </a:t>
            </a:r>
            <a:r>
              <a:rPr lang="en-US" sz="2400" dirty="0" smtClean="0">
                <a:latin typeface="Times New Roman" pitchFamily="18" charset="0"/>
                <a:cs typeface="Times New Roman" pitchFamily="18" charset="0"/>
              </a:rPr>
              <a:t>81 general seats</a:t>
            </a:r>
          </a:p>
          <a:p>
            <a:r>
              <a:rPr lang="en-US" sz="2400" dirty="0">
                <a:latin typeface="Times New Roman" pitchFamily="18" charset="0"/>
                <a:cs typeface="Times New Roman" pitchFamily="18" charset="0"/>
              </a:rPr>
              <a:t>Under pressure by the PPP, President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postponed the National Assembly </a:t>
            </a:r>
            <a:r>
              <a:rPr lang="en-US" sz="2400" dirty="0" smtClean="0">
                <a:latin typeface="Times New Roman" pitchFamily="18" charset="0"/>
                <a:cs typeface="Times New Roman" pitchFamily="18" charset="0"/>
              </a:rPr>
              <a:t>session so government </a:t>
            </a:r>
            <a:r>
              <a:rPr lang="en-US" sz="2400" dirty="0">
                <a:latin typeface="Times New Roman" pitchFamily="18" charset="0"/>
                <a:cs typeface="Times New Roman" pitchFamily="18" charset="0"/>
              </a:rPr>
              <a:t>was not transferred to the </a:t>
            </a:r>
            <a:r>
              <a:rPr lang="en-US" sz="2400" dirty="0" err="1">
                <a:latin typeface="Times New Roman" pitchFamily="18" charset="0"/>
                <a:cs typeface="Times New Roman" pitchFamily="18" charset="0"/>
              </a:rPr>
              <a:t>Awami</a:t>
            </a:r>
            <a:r>
              <a:rPr lang="en-US" sz="2400" dirty="0">
                <a:latin typeface="Times New Roman" pitchFamily="18" charset="0"/>
                <a:cs typeface="Times New Roman" pitchFamily="18" charset="0"/>
              </a:rPr>
              <a:t> League </a:t>
            </a:r>
            <a:r>
              <a:rPr lang="en-US" sz="2400" dirty="0" smtClean="0">
                <a:latin typeface="Times New Roman" pitchFamily="18" charset="0"/>
                <a:cs typeface="Times New Roman" pitchFamily="18" charset="0"/>
              </a:rPr>
              <a:t> and </a:t>
            </a:r>
            <a:r>
              <a:rPr lang="en-US" sz="2400" dirty="0">
                <a:latin typeface="Times New Roman" pitchFamily="18" charset="0"/>
                <a:cs typeface="Times New Roman" pitchFamily="18" charset="0"/>
              </a:rPr>
              <a:t>resulted in destruction of national unity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Sheikh </a:t>
            </a:r>
            <a:r>
              <a:rPr lang="en-US" sz="2400" dirty="0" err="1">
                <a:latin typeface="Times New Roman" pitchFamily="18" charset="0"/>
                <a:cs typeface="Times New Roman" pitchFamily="18" charset="0"/>
              </a:rPr>
              <a:t>mujeeb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rehman</a:t>
            </a:r>
            <a:r>
              <a:rPr lang="en-US" sz="2400" dirty="0">
                <a:latin typeface="Times New Roman" pitchFamily="18" charset="0"/>
                <a:cs typeface="Times New Roman" pitchFamily="18" charset="0"/>
              </a:rPr>
              <a:t> six </a:t>
            </a:r>
            <a:r>
              <a:rPr lang="en-US" sz="2400" dirty="0" smtClean="0">
                <a:latin typeface="Times New Roman" pitchFamily="18" charset="0"/>
                <a:cs typeface="Times New Roman" pitchFamily="18" charset="0"/>
              </a:rPr>
              <a:t>points</a:t>
            </a:r>
          </a:p>
          <a:p>
            <a:r>
              <a:rPr lang="en-US" sz="2400" dirty="0" err="1">
                <a:latin typeface="Times New Roman" pitchFamily="18" charset="0"/>
                <a:cs typeface="Times New Roman" pitchFamily="18" charset="0"/>
              </a:rPr>
              <a:t>Awami</a:t>
            </a:r>
            <a:r>
              <a:rPr lang="en-US" sz="2400" dirty="0">
                <a:latin typeface="Times New Roman" pitchFamily="18" charset="0"/>
                <a:cs typeface="Times New Roman" pitchFamily="18" charset="0"/>
              </a:rPr>
              <a:t> League launched a non-co-operation movement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Military intervention in East </a:t>
            </a:r>
            <a:r>
              <a:rPr lang="en-US" sz="2400" dirty="0" err="1" smtClean="0">
                <a:latin typeface="Times New Roman" pitchFamily="18" charset="0"/>
                <a:cs typeface="Times New Roman" pitchFamily="18" charset="0"/>
              </a:rPr>
              <a:t>pak</a:t>
            </a:r>
            <a:r>
              <a:rPr lang="en-US" sz="2400" dirty="0" smtClean="0">
                <a:latin typeface="Times New Roman" pitchFamily="18" charset="0"/>
                <a:cs typeface="Times New Roman" pitchFamily="18" charset="0"/>
              </a:rPr>
              <a:t> and </a:t>
            </a:r>
            <a:r>
              <a:rPr lang="en-US" sz="2400" dirty="0">
                <a:latin typeface="Times New Roman" pitchFamily="18" charset="0"/>
                <a:cs typeface="Times New Roman" pitchFamily="18" charset="0"/>
              </a:rPr>
              <a:t>Operation </a:t>
            </a:r>
            <a:r>
              <a:rPr lang="en-US" sz="2400" dirty="0" smtClean="0">
                <a:latin typeface="Times New Roman" pitchFamily="18" charset="0"/>
                <a:cs typeface="Times New Roman" pitchFamily="18" charset="0"/>
              </a:rPr>
              <a:t>Searchlight</a:t>
            </a:r>
          </a:p>
          <a:p>
            <a:r>
              <a:rPr lang="en-US" sz="2400" dirty="0" smtClean="0">
                <a:latin typeface="Times New Roman" pitchFamily="18" charset="0"/>
                <a:cs typeface="Times New Roman" pitchFamily="18" charset="0"/>
              </a:rPr>
              <a:t>Indo-</a:t>
            </a:r>
            <a:r>
              <a:rPr lang="en-US" sz="2400" dirty="0" err="1" smtClean="0">
                <a:latin typeface="Times New Roman" pitchFamily="18" charset="0"/>
                <a:cs typeface="Times New Roman" pitchFamily="18" charset="0"/>
              </a:rPr>
              <a:t>pak</a:t>
            </a:r>
            <a:r>
              <a:rPr lang="en-US" sz="2400" dirty="0" smtClean="0">
                <a:latin typeface="Times New Roman" pitchFamily="18" charset="0"/>
                <a:cs typeface="Times New Roman" pitchFamily="18" charset="0"/>
              </a:rPr>
              <a:t> war and creation of Bangladesh</a:t>
            </a:r>
          </a:p>
        </p:txBody>
      </p:sp>
    </p:spTree>
    <p:extLst>
      <p:ext uri="{BB962C8B-B14F-4D97-AF65-F5344CB8AC3E}">
        <p14:creationId xmlns:p14="http://schemas.microsoft.com/office/powerpoint/2010/main" xmlns="" val="751556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74" y="0"/>
            <a:ext cx="9404723" cy="526076"/>
          </a:xfrm>
        </p:spPr>
        <p:txBody>
          <a:bodyPr/>
          <a:lstStyle/>
          <a:p>
            <a:r>
              <a:rPr lang="en-US" sz="2800" dirty="0" smtClean="0"/>
              <a:t>						</a:t>
            </a:r>
            <a:r>
              <a:rPr lang="en-US" sz="2800" b="1" u="sng" dirty="0" smtClean="0"/>
              <a:t>LECTURE # 2</a:t>
            </a:r>
            <a:endParaRPr lang="en-US" sz="2800" b="1" u="sng" dirty="0"/>
          </a:p>
        </p:txBody>
      </p:sp>
      <p:sp>
        <p:nvSpPr>
          <p:cNvPr id="3" name="Content Placeholder 2"/>
          <p:cNvSpPr>
            <a:spLocks noGrp="1"/>
          </p:cNvSpPr>
          <p:nvPr>
            <p:ph idx="1"/>
          </p:nvPr>
        </p:nvSpPr>
        <p:spPr>
          <a:xfrm>
            <a:off x="669702" y="566671"/>
            <a:ext cx="9380152" cy="6027312"/>
          </a:xfrm>
        </p:spPr>
        <p:txBody>
          <a:bodyPr>
            <a:noAutofit/>
          </a:bodyPr>
          <a:lstStyle/>
          <a:p>
            <a:pPr marL="457200" indent="-457200" algn="just">
              <a:buFont typeface="+mj-lt"/>
              <a:buAutoNum type="arabicPeriod"/>
            </a:pPr>
            <a:r>
              <a:rPr lang="en-US" sz="1800" b="1" dirty="0" smtClean="0">
                <a:latin typeface="Times New Roman" pitchFamily="18" charset="0"/>
                <a:cs typeface="Times New Roman" pitchFamily="18" charset="0"/>
              </a:rPr>
              <a:t>Types of writs</a:t>
            </a:r>
          </a:p>
          <a:p>
            <a:pPr marL="457200" indent="-457200" algn="just">
              <a:buFont typeface="+mj-lt"/>
              <a:buAutoNum type="arabicPeriod"/>
            </a:pPr>
            <a:r>
              <a:rPr lang="en-US" sz="1800" b="1" dirty="0" smtClean="0">
                <a:latin typeface="Times New Roman" pitchFamily="18" charset="0"/>
                <a:cs typeface="Times New Roman" pitchFamily="18" charset="0"/>
              </a:rPr>
              <a:t>Constitutional and Political history</a:t>
            </a:r>
          </a:p>
          <a:p>
            <a:pPr marL="457200" indent="-457200" algn="just">
              <a:buFont typeface="+mj-lt"/>
              <a:buAutoNum type="arabicPeriod"/>
            </a:pPr>
            <a:r>
              <a:rPr lang="en-US" sz="1800" b="1" dirty="0" smtClean="0">
                <a:latin typeface="Times New Roman" pitchFamily="18" charset="0"/>
                <a:cs typeface="Times New Roman" pitchFamily="18" charset="0"/>
              </a:rPr>
              <a:t>Interim constitution</a:t>
            </a:r>
          </a:p>
          <a:p>
            <a:pPr marL="457200" indent="-457200" algn="just">
              <a:buFont typeface="+mj-lt"/>
              <a:buAutoNum type="arabicPeriod"/>
            </a:pPr>
            <a:r>
              <a:rPr lang="en-US" sz="1800" b="1" dirty="0" smtClean="0">
                <a:latin typeface="Times New Roman" pitchFamily="18" charset="0"/>
                <a:cs typeface="Times New Roman" pitchFamily="18" charset="0"/>
              </a:rPr>
              <a:t>Basic principle committee</a:t>
            </a:r>
          </a:p>
          <a:p>
            <a:pPr marL="457200" indent="-457200" algn="just">
              <a:buFont typeface="+mj-lt"/>
              <a:buAutoNum type="arabicPeriod"/>
            </a:pPr>
            <a:r>
              <a:rPr lang="en-US" sz="1800" b="1" dirty="0" smtClean="0">
                <a:latin typeface="Times New Roman" pitchFamily="18" charset="0"/>
                <a:cs typeface="Times New Roman" pitchFamily="18" charset="0"/>
              </a:rPr>
              <a:t>Objective resolution, 1949</a:t>
            </a:r>
          </a:p>
          <a:p>
            <a:pPr marL="457200" indent="-457200" algn="just">
              <a:buFont typeface="+mj-lt"/>
              <a:buAutoNum type="arabicPeriod"/>
            </a:pPr>
            <a:r>
              <a:rPr lang="en-US" sz="1800" b="1" dirty="0" smtClean="0">
                <a:latin typeface="Times New Roman" pitchFamily="18" charset="0"/>
                <a:cs typeface="Times New Roman" pitchFamily="18" charset="0"/>
              </a:rPr>
              <a:t>Assignation of </a:t>
            </a:r>
            <a:r>
              <a:rPr lang="en-US" sz="1800" b="1" dirty="0" err="1" smtClean="0">
                <a:latin typeface="Times New Roman" pitchFamily="18" charset="0"/>
                <a:cs typeface="Times New Roman" pitchFamily="18" charset="0"/>
              </a:rPr>
              <a:t>Liquat</a:t>
            </a:r>
            <a:r>
              <a:rPr lang="en-US" sz="1800" b="1" dirty="0" smtClean="0">
                <a:latin typeface="Times New Roman" pitchFamily="18" charset="0"/>
                <a:cs typeface="Times New Roman" pitchFamily="18" charset="0"/>
              </a:rPr>
              <a:t> Ali Khan</a:t>
            </a:r>
          </a:p>
          <a:p>
            <a:pPr marL="457200" indent="-457200" algn="just">
              <a:buFont typeface="+mj-lt"/>
              <a:buAutoNum type="arabicPeriod"/>
            </a:pPr>
            <a:r>
              <a:rPr lang="en-US" sz="1800" b="1" dirty="0" err="1" smtClean="0">
                <a:latin typeface="Times New Roman" pitchFamily="18" charset="0"/>
                <a:cs typeface="Times New Roman" pitchFamily="18" charset="0"/>
              </a:rPr>
              <a:t>Gulam</a:t>
            </a:r>
            <a:r>
              <a:rPr lang="en-US" sz="1800" b="1" dirty="0" smtClean="0">
                <a:latin typeface="Times New Roman" pitchFamily="18" charset="0"/>
                <a:cs typeface="Times New Roman" pitchFamily="18" charset="0"/>
              </a:rPr>
              <a:t> Muhammad in power and dismissal of </a:t>
            </a:r>
            <a:r>
              <a:rPr lang="en-US" sz="1800" b="1" dirty="0" err="1" smtClean="0">
                <a:latin typeface="Times New Roman" pitchFamily="18" charset="0"/>
                <a:cs typeface="Times New Roman" pitchFamily="18" charset="0"/>
              </a:rPr>
              <a:t>Khwaja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Nazmudin</a:t>
            </a:r>
            <a:endParaRPr lang="en-US" sz="1800" b="1" dirty="0" smtClean="0">
              <a:latin typeface="Times New Roman" pitchFamily="18" charset="0"/>
              <a:cs typeface="Times New Roman" pitchFamily="18" charset="0"/>
            </a:endParaRPr>
          </a:p>
          <a:p>
            <a:pPr marL="457200" indent="-457200" algn="just">
              <a:buFont typeface="+mj-lt"/>
              <a:buAutoNum type="arabicPeriod"/>
            </a:pPr>
            <a:r>
              <a:rPr lang="en-US" sz="1800" b="1" dirty="0" smtClean="0">
                <a:latin typeface="Times New Roman" pitchFamily="18" charset="0"/>
                <a:cs typeface="Times New Roman" pitchFamily="18" charset="0"/>
              </a:rPr>
              <a:t>Muhammad Ali Formula</a:t>
            </a:r>
          </a:p>
          <a:p>
            <a:pPr marL="457200" indent="-457200" algn="just">
              <a:buFont typeface="+mj-lt"/>
              <a:buAutoNum type="arabicPeriod"/>
            </a:pPr>
            <a:r>
              <a:rPr lang="en-US" sz="1800" b="1" dirty="0" smtClean="0">
                <a:latin typeface="Times New Roman" pitchFamily="18" charset="0"/>
                <a:cs typeface="Times New Roman" pitchFamily="18" charset="0"/>
              </a:rPr>
              <a:t>Dissolution of the constituent assembly and proclamation of state of emergency</a:t>
            </a:r>
          </a:p>
          <a:p>
            <a:pPr marL="457200" indent="-457200" algn="just">
              <a:buFont typeface="+mj-lt"/>
              <a:buAutoNum type="arabicPeriod"/>
            </a:pPr>
            <a:r>
              <a:rPr lang="en-US" sz="1800" b="1" dirty="0" smtClean="0">
                <a:latin typeface="Times New Roman" pitchFamily="18" charset="0"/>
                <a:cs typeface="Times New Roman" pitchFamily="18" charset="0"/>
              </a:rPr>
              <a:t>Maulvi </a:t>
            </a:r>
            <a:r>
              <a:rPr lang="en-US" sz="1800" b="1" dirty="0">
                <a:latin typeface="Times New Roman" pitchFamily="18" charset="0"/>
                <a:cs typeface="Times New Roman" pitchFamily="18" charset="0"/>
              </a:rPr>
              <a:t>T</a:t>
            </a:r>
            <a:r>
              <a:rPr lang="en-US" sz="1800" b="1" dirty="0" smtClean="0">
                <a:latin typeface="Times New Roman" pitchFamily="18" charset="0"/>
                <a:cs typeface="Times New Roman" pitchFamily="18" charset="0"/>
              </a:rPr>
              <a:t>amizuddin khan’s case</a:t>
            </a:r>
          </a:p>
          <a:p>
            <a:pPr marL="457200" indent="-457200" algn="just">
              <a:buFont typeface="+mj-lt"/>
              <a:buAutoNum type="arabicPeriod"/>
            </a:pPr>
            <a:r>
              <a:rPr lang="en-US" sz="1800" b="1" dirty="0" err="1" smtClean="0">
                <a:latin typeface="Times New Roman" pitchFamily="18" charset="0"/>
                <a:cs typeface="Times New Roman" pitchFamily="18" charset="0"/>
              </a:rPr>
              <a:t>Usif</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P</a:t>
            </a:r>
            <a:r>
              <a:rPr lang="en-US" sz="1800" b="1" dirty="0" smtClean="0">
                <a:latin typeface="Times New Roman" pitchFamily="18" charset="0"/>
                <a:cs typeface="Times New Roman" pitchFamily="18" charset="0"/>
              </a:rPr>
              <a:t>atel’s case </a:t>
            </a:r>
          </a:p>
          <a:p>
            <a:pPr marL="457200" indent="-457200" algn="just">
              <a:buFont typeface="+mj-lt"/>
              <a:buAutoNum type="arabicPeriod"/>
            </a:pPr>
            <a:r>
              <a:rPr lang="en-US" sz="1800" b="1" dirty="0" smtClean="0">
                <a:latin typeface="Times New Roman" pitchFamily="18" charset="0"/>
                <a:cs typeface="Times New Roman" pitchFamily="18" charset="0"/>
              </a:rPr>
              <a:t>Second constituent assembly and constitution of 1956</a:t>
            </a:r>
          </a:p>
          <a:p>
            <a:pPr marL="457200" indent="-457200" algn="just">
              <a:buFont typeface="+mj-lt"/>
              <a:buAutoNum type="arabicPeriod"/>
            </a:pPr>
            <a:r>
              <a:rPr lang="en-US" sz="1800" b="1" dirty="0" smtClean="0">
                <a:latin typeface="Times New Roman" pitchFamily="18" charset="0"/>
                <a:cs typeface="Times New Roman" pitchFamily="18" charset="0"/>
              </a:rPr>
              <a:t>First Constitution</a:t>
            </a:r>
          </a:p>
          <a:p>
            <a:pPr marL="457200" indent="-457200" algn="just">
              <a:buFont typeface="+mj-lt"/>
              <a:buAutoNum type="arabicPeriod"/>
            </a:pPr>
            <a:r>
              <a:rPr lang="en-US" sz="1800" b="1" dirty="0" smtClean="0">
                <a:latin typeface="Times New Roman" pitchFamily="18" charset="0"/>
                <a:cs typeface="Times New Roman" pitchFamily="18" charset="0"/>
              </a:rPr>
              <a:t>Challenges before the constituent assembly and cause of delay in framing constitution</a:t>
            </a:r>
          </a:p>
          <a:p>
            <a:pPr marL="457200" indent="-457200" algn="just">
              <a:buFont typeface="+mj-lt"/>
              <a:buAutoNum type="arabicPeriod"/>
            </a:pPr>
            <a:r>
              <a:rPr lang="en-US" sz="1800" b="1" dirty="0" smtClean="0">
                <a:latin typeface="Times New Roman" pitchFamily="18" charset="0"/>
                <a:cs typeface="Times New Roman" pitchFamily="18" charset="0"/>
              </a:rPr>
              <a:t>First </a:t>
            </a:r>
            <a:r>
              <a:rPr lang="en-US" sz="1800" b="1" dirty="0">
                <a:latin typeface="Times New Roman" pitchFamily="18" charset="0"/>
                <a:cs typeface="Times New Roman" pitchFamily="18" charset="0"/>
              </a:rPr>
              <a:t>Martial </a:t>
            </a:r>
            <a:r>
              <a:rPr lang="en-US" sz="1800" b="1" dirty="0" smtClean="0">
                <a:latin typeface="Times New Roman" pitchFamily="18" charset="0"/>
                <a:cs typeface="Times New Roman" pitchFamily="18" charset="0"/>
              </a:rPr>
              <a:t>law</a:t>
            </a:r>
          </a:p>
          <a:p>
            <a:pPr marL="457200" indent="-457200" algn="just">
              <a:buFont typeface="+mj-lt"/>
              <a:buAutoNum type="arabicPeriod"/>
            </a:pPr>
            <a:endParaRPr lang="en-US" sz="1800" b="1" dirty="0">
              <a:latin typeface="Times New Roman" pitchFamily="18" charset="0"/>
              <a:cs typeface="Times New Roman" pitchFamily="18" charset="0"/>
            </a:endParaRPr>
          </a:p>
          <a:p>
            <a:pPr marL="0" indent="0" algn="just">
              <a:buNone/>
            </a:pPr>
            <a:endParaRPr lang="en-US" sz="18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930311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247" y="540913"/>
            <a:ext cx="9929611" cy="5318974"/>
          </a:xfrm>
        </p:spPr>
        <p:txBody>
          <a:bodyPr>
            <a:normAutofit fontScale="70000" lnSpcReduction="20000"/>
          </a:bodyPr>
          <a:lstStyle/>
          <a:p>
            <a:r>
              <a:rPr lang="en-US" sz="2800" dirty="0" err="1">
                <a:latin typeface="Times New Roman" pitchFamily="18" charset="0"/>
                <a:cs typeface="Times New Roman" pitchFamily="18" charset="0"/>
              </a:rPr>
              <a:t>Yahya</a:t>
            </a:r>
            <a:r>
              <a:rPr lang="en-US" sz="2800" dirty="0">
                <a:latin typeface="Times New Roman" pitchFamily="18" charset="0"/>
                <a:cs typeface="Times New Roman" pitchFamily="18" charset="0"/>
              </a:rPr>
              <a:t> handed over the national power to the PPP</a:t>
            </a:r>
          </a:p>
          <a:p>
            <a:r>
              <a:rPr lang="en-US" sz="2800" dirty="0" err="1">
                <a:latin typeface="Times New Roman" pitchFamily="18" charset="0"/>
                <a:cs typeface="Times New Roman" pitchFamily="18" charset="0"/>
              </a:rPr>
              <a:t>Zulfikar</a:t>
            </a:r>
            <a:r>
              <a:rPr lang="en-US" sz="2800" dirty="0">
                <a:latin typeface="Times New Roman" pitchFamily="18" charset="0"/>
                <a:cs typeface="Times New Roman" pitchFamily="18" charset="0"/>
              </a:rPr>
              <a:t> Ali Bhutto took the oath of PM</a:t>
            </a:r>
          </a:p>
          <a:p>
            <a:r>
              <a:rPr lang="en-US" sz="2800" dirty="0">
                <a:latin typeface="Times New Roman" pitchFamily="18" charset="0"/>
                <a:cs typeface="Times New Roman" pitchFamily="18" charset="0"/>
              </a:rPr>
              <a:t>3</a:t>
            </a:r>
            <a:r>
              <a:rPr lang="en-US" sz="2800" baseline="30000" dirty="0">
                <a:latin typeface="Times New Roman" pitchFamily="18" charset="0"/>
                <a:cs typeface="Times New Roman" pitchFamily="18" charset="0"/>
              </a:rPr>
              <a:t>rd</a:t>
            </a:r>
            <a:r>
              <a:rPr lang="en-US" sz="2800" dirty="0">
                <a:latin typeface="Times New Roman" pitchFamily="18" charset="0"/>
                <a:cs typeface="Times New Roman" pitchFamily="18" charset="0"/>
              </a:rPr>
              <a:t> Constitution of Pak</a:t>
            </a:r>
          </a:p>
          <a:p>
            <a:r>
              <a:rPr lang="en-US" sz="2800" dirty="0" smtClean="0">
                <a:latin typeface="Times New Roman" pitchFamily="18" charset="0"/>
                <a:cs typeface="Times New Roman" pitchFamily="18" charset="0"/>
              </a:rPr>
              <a:t>Z.A</a:t>
            </a:r>
            <a:r>
              <a:rPr lang="en-US" sz="2800" dirty="0">
                <a:latin typeface="Times New Roman" pitchFamily="18" charset="0"/>
                <a:cs typeface="Times New Roman" pitchFamily="18" charset="0"/>
              </a:rPr>
              <a:t>. Bhutto </a:t>
            </a:r>
            <a:r>
              <a:rPr lang="en-US" sz="2800" dirty="0" smtClean="0">
                <a:latin typeface="Times New Roman" pitchFamily="18" charset="0"/>
                <a:cs typeface="Times New Roman" pitchFamily="18" charset="0"/>
              </a:rPr>
              <a:t>appointed </a:t>
            </a:r>
            <a:r>
              <a:rPr lang="en-US" sz="2800" dirty="0">
                <a:latin typeface="Times New Roman" pitchFamily="18" charset="0"/>
                <a:cs typeface="Times New Roman" pitchFamily="18" charset="0"/>
              </a:rPr>
              <a:t>Zia </a:t>
            </a:r>
            <a:r>
              <a:rPr lang="en-US" sz="2800" dirty="0" err="1">
                <a:latin typeface="Times New Roman" pitchFamily="18" charset="0"/>
                <a:cs typeface="Times New Roman" pitchFamily="18" charset="0"/>
              </a:rPr>
              <a:t>ul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haq</a:t>
            </a:r>
            <a:r>
              <a:rPr lang="en-US" sz="2800" dirty="0">
                <a:latin typeface="Times New Roman" pitchFamily="18" charset="0"/>
                <a:cs typeface="Times New Roman" pitchFamily="18" charset="0"/>
              </a:rPr>
              <a:t> Army chief </a:t>
            </a:r>
            <a:endParaRPr lang="en-US" sz="2800" dirty="0" smtClean="0">
              <a:latin typeface="Times New Roman" pitchFamily="18" charset="0"/>
              <a:cs typeface="Times New Roman" pitchFamily="18" charset="0"/>
            </a:endParaRPr>
          </a:p>
          <a:p>
            <a:r>
              <a:rPr lang="en-US" sz="2800" dirty="0">
                <a:latin typeface="Times New Roman" pitchFamily="18" charset="0"/>
                <a:cs typeface="Times New Roman" pitchFamily="18" charset="0"/>
              </a:rPr>
              <a:t>Third Marshal </a:t>
            </a:r>
            <a:r>
              <a:rPr lang="en-US" sz="2800" dirty="0" smtClean="0">
                <a:latin typeface="Times New Roman" pitchFamily="18" charset="0"/>
                <a:cs typeface="Times New Roman" pitchFamily="18" charset="0"/>
              </a:rPr>
              <a:t>law</a:t>
            </a:r>
          </a:p>
          <a:p>
            <a:r>
              <a:rPr lang="en-US" sz="2800" dirty="0" smtClean="0">
                <a:latin typeface="Times New Roman" pitchFamily="18" charset="0"/>
                <a:cs typeface="Times New Roman" pitchFamily="18" charset="0"/>
              </a:rPr>
              <a:t>Zia announced elections</a:t>
            </a:r>
          </a:p>
          <a:p>
            <a:r>
              <a:rPr lang="en-US" sz="2800" dirty="0" smtClean="0">
                <a:latin typeface="Times New Roman" pitchFamily="18" charset="0"/>
                <a:cs typeface="Times New Roman" pitchFamily="18" charset="0"/>
              </a:rPr>
              <a:t>Arrest of Bhutto </a:t>
            </a:r>
          </a:p>
          <a:p>
            <a:r>
              <a:rPr lang="en-US" sz="2800" dirty="0" err="1">
                <a:latin typeface="Times New Roman" pitchFamily="18" charset="0"/>
                <a:cs typeface="Times New Roman" pitchFamily="18" charset="0"/>
              </a:rPr>
              <a:t>Nusrat</a:t>
            </a:r>
            <a:r>
              <a:rPr lang="en-US" sz="2800" dirty="0">
                <a:latin typeface="Times New Roman" pitchFamily="18" charset="0"/>
                <a:cs typeface="Times New Roman" pitchFamily="18" charset="0"/>
              </a:rPr>
              <a:t> Bhutto </a:t>
            </a:r>
            <a:r>
              <a:rPr lang="en-US" sz="2800" dirty="0" smtClean="0">
                <a:latin typeface="Times New Roman" pitchFamily="18" charset="0"/>
                <a:cs typeface="Times New Roman" pitchFamily="18" charset="0"/>
              </a:rPr>
              <a:t>case</a:t>
            </a:r>
          </a:p>
          <a:p>
            <a:r>
              <a:rPr lang="en-US" sz="2800" dirty="0">
                <a:latin typeface="Times New Roman" pitchFamily="18" charset="0"/>
                <a:cs typeface="Times New Roman" pitchFamily="18" charset="0"/>
              </a:rPr>
              <a:t>8th amendment </a:t>
            </a:r>
            <a:endParaRPr lang="en-US" sz="2800" dirty="0" smtClean="0">
              <a:latin typeface="Times New Roman" pitchFamily="18" charset="0"/>
              <a:cs typeface="Times New Roman" pitchFamily="18" charset="0"/>
            </a:endParaRPr>
          </a:p>
          <a:p>
            <a:r>
              <a:rPr lang="en-US" sz="2800" dirty="0">
                <a:latin typeface="Times New Roman" pitchFamily="18" charset="0"/>
                <a:cs typeface="Times New Roman" pitchFamily="18" charset="0"/>
              </a:rPr>
              <a:t>9</a:t>
            </a:r>
            <a:r>
              <a:rPr lang="en-US" sz="2800" dirty="0" smtClean="0">
                <a:latin typeface="Times New Roman" pitchFamily="18" charset="0"/>
                <a:cs typeface="Times New Roman" pitchFamily="18" charset="0"/>
              </a:rPr>
              <a:t>th </a:t>
            </a:r>
            <a:r>
              <a:rPr lang="en-US" sz="2800" dirty="0">
                <a:latin typeface="Times New Roman" pitchFamily="18" charset="0"/>
                <a:cs typeface="Times New Roman" pitchFamily="18" charset="0"/>
              </a:rPr>
              <a:t>amendment </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Death of Zia</a:t>
            </a:r>
          </a:p>
          <a:p>
            <a:r>
              <a:rPr lang="en-US" sz="2800" dirty="0" smtClean="0">
                <a:latin typeface="Times New Roman" pitchFamily="18" charset="0"/>
                <a:cs typeface="Times New Roman" pitchFamily="18" charset="0"/>
              </a:rPr>
              <a:t>PPP- Benazir</a:t>
            </a:r>
          </a:p>
          <a:p>
            <a:r>
              <a:rPr lang="en-US" sz="2800" dirty="0" smtClean="0">
                <a:latin typeface="Times New Roman" pitchFamily="18" charset="0"/>
                <a:cs typeface="Times New Roman" pitchFamily="18" charset="0"/>
              </a:rPr>
              <a:t>PML- Nawaz Sharif</a:t>
            </a:r>
          </a:p>
          <a:p>
            <a:r>
              <a:rPr lang="en-US" sz="2800" dirty="0" smtClean="0">
                <a:latin typeface="Times New Roman" pitchFamily="18" charset="0"/>
                <a:cs typeface="Times New Roman" pitchFamily="18" charset="0"/>
              </a:rPr>
              <a:t>Discuss governments till present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298963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CB03D1CF-1E00-97EF-6AF1-BE71B8A86442}"/>
              </a:ext>
            </a:extLst>
          </p:cNvPr>
          <p:cNvSpPr>
            <a:spLocks noGrp="1"/>
          </p:cNvSpPr>
          <p:nvPr>
            <p:ph idx="1"/>
          </p:nvPr>
        </p:nvSpPr>
        <p:spPr>
          <a:xfrm>
            <a:off x="1103313" y="592428"/>
            <a:ext cx="8947150" cy="5655972"/>
          </a:xfrm>
        </p:spPr>
        <p:txBody>
          <a:bodyPr>
            <a:noAutofit/>
          </a:bodyPr>
          <a:lstStyle/>
          <a:p>
            <a:pPr marL="0" lvl="0" indent="0">
              <a:buNone/>
            </a:pPr>
            <a:r>
              <a:rPr lang="en-US" sz="2400" b="1" dirty="0" smtClean="0">
                <a:latin typeface="Times New Roman" pitchFamily="18" charset="0"/>
                <a:cs typeface="Times New Roman" pitchFamily="18" charset="0"/>
              </a:rPr>
              <a:t>			</a:t>
            </a:r>
            <a:r>
              <a:rPr lang="en-US" sz="3200" b="1" u="sng" dirty="0" smtClean="0">
                <a:latin typeface="Times New Roman" pitchFamily="18" charset="0"/>
                <a:cs typeface="Times New Roman" pitchFamily="18" charset="0"/>
              </a:rPr>
              <a:t>CONSTITUTIONAL CASES</a:t>
            </a:r>
          </a:p>
          <a:p>
            <a:pPr marL="0" lvl="0" indent="0">
              <a:buNone/>
            </a:pPr>
            <a:endParaRPr lang="en-US" sz="2400" b="1" u="sng"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MOLVI </a:t>
            </a:r>
            <a:r>
              <a:rPr lang="en-US" sz="2400" dirty="0">
                <a:latin typeface="Times New Roman" pitchFamily="18" charset="0"/>
                <a:cs typeface="Times New Roman" pitchFamily="18" charset="0"/>
              </a:rPr>
              <a:t>TAMEEZUDDIN CASE: PLD 1955 FC </a:t>
            </a:r>
            <a:r>
              <a:rPr lang="en-US" sz="2400" dirty="0" smtClean="0">
                <a:latin typeface="Times New Roman" pitchFamily="18" charset="0"/>
                <a:cs typeface="Times New Roman" pitchFamily="18" charset="0"/>
              </a:rPr>
              <a:t>240</a:t>
            </a: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USIF PATEL CASE:  PLD 1955 FC 387</a:t>
            </a:r>
            <a:endParaRPr lang="en-US" sz="2400"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DOSSO </a:t>
            </a:r>
            <a:r>
              <a:rPr lang="en-US" sz="2400" dirty="0">
                <a:latin typeface="Times New Roman" pitchFamily="18" charset="0"/>
                <a:cs typeface="Times New Roman" pitchFamily="18" charset="0"/>
              </a:rPr>
              <a:t>CASE: PLD 1958 SC </a:t>
            </a:r>
            <a:r>
              <a:rPr lang="en-US" sz="2400" dirty="0" smtClean="0">
                <a:latin typeface="Times New Roman" pitchFamily="18" charset="0"/>
                <a:cs typeface="Times New Roman" pitchFamily="18" charset="0"/>
              </a:rPr>
              <a:t>533</a:t>
            </a:r>
            <a:endParaRPr lang="en-US" sz="2400"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ASMA </a:t>
            </a:r>
            <a:r>
              <a:rPr lang="en-US" sz="2400" dirty="0">
                <a:latin typeface="Times New Roman" pitchFamily="18" charset="0"/>
                <a:cs typeface="Times New Roman" pitchFamily="18" charset="0"/>
              </a:rPr>
              <a:t>JILLANI CASE: PLD1972 </a:t>
            </a:r>
            <a:r>
              <a:rPr lang="en-US" sz="2400" dirty="0" smtClean="0">
                <a:latin typeface="Times New Roman" pitchFamily="18" charset="0"/>
                <a:cs typeface="Times New Roman" pitchFamily="18" charset="0"/>
              </a:rPr>
              <a:t>SC 139</a:t>
            </a:r>
            <a:endParaRPr lang="en-US" sz="2400"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NUSRAT </a:t>
            </a:r>
            <a:r>
              <a:rPr lang="en-US" sz="2400" dirty="0">
                <a:latin typeface="Times New Roman" pitchFamily="18" charset="0"/>
                <a:cs typeface="Times New Roman" pitchFamily="18" charset="0"/>
              </a:rPr>
              <a:t>BHUTTO CASE: PLD </a:t>
            </a:r>
            <a:r>
              <a:rPr lang="en-US" sz="2400" dirty="0" smtClean="0">
                <a:latin typeface="Times New Roman" pitchFamily="18" charset="0"/>
                <a:cs typeface="Times New Roman" pitchFamily="18" charset="0"/>
              </a:rPr>
              <a:t>1977 </a:t>
            </a:r>
            <a:r>
              <a:rPr lang="en-US" sz="2400" dirty="0">
                <a:latin typeface="Times New Roman" pitchFamily="18" charset="0"/>
                <a:cs typeface="Times New Roman" pitchFamily="18" charset="0"/>
              </a:rPr>
              <a:t>SC 657</a:t>
            </a:r>
          </a:p>
          <a:p>
            <a:pPr marL="457200" lvl="0" indent="-457200">
              <a:lnSpc>
                <a:spcPct val="150000"/>
              </a:lnSpc>
              <a:buFont typeface="+mj-lt"/>
              <a:buAutoNum type="arabicPeriod"/>
            </a:pPr>
            <a:r>
              <a:rPr lang="en-US" sz="2400" u="sng" dirty="0" smtClean="0">
                <a:latin typeface="Times New Roman" pitchFamily="18" charset="0"/>
                <a:cs typeface="Times New Roman" pitchFamily="18" charset="0"/>
              </a:rPr>
              <a:t>ZULFIQAR </a:t>
            </a:r>
            <a:r>
              <a:rPr lang="en-US" sz="2400" u="sng" dirty="0">
                <a:latin typeface="Times New Roman" pitchFamily="18" charset="0"/>
                <a:cs typeface="Times New Roman" pitchFamily="18" charset="0"/>
              </a:rPr>
              <a:t>ALI BHUTTO CASE: PLD 1979 SC </a:t>
            </a:r>
            <a:r>
              <a:rPr lang="en-US" sz="2400" u="sng" dirty="0" smtClean="0">
                <a:latin typeface="Times New Roman" pitchFamily="18" charset="0"/>
                <a:cs typeface="Times New Roman" pitchFamily="18" charset="0"/>
              </a:rPr>
              <a:t>53</a:t>
            </a:r>
            <a:endParaRPr lang="en-US" sz="2400" u="sng"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smtClean="0">
                <a:latin typeface="Times New Roman" pitchFamily="18" charset="0"/>
                <a:cs typeface="Times New Roman" pitchFamily="18" charset="0"/>
              </a:rPr>
              <a:t>ZAFAR </a:t>
            </a:r>
            <a:r>
              <a:rPr lang="en-US" sz="2400" dirty="0">
                <a:latin typeface="Times New Roman" pitchFamily="18" charset="0"/>
                <a:cs typeface="Times New Roman" pitchFamily="18" charset="0"/>
              </a:rPr>
              <a:t>ALI SHAH CASE: PLD 2000 SC </a:t>
            </a:r>
            <a:r>
              <a:rPr lang="en-US" sz="2400" dirty="0" smtClean="0">
                <a:latin typeface="Times New Roman" pitchFamily="18" charset="0"/>
                <a:cs typeface="Times New Roman" pitchFamily="18" charset="0"/>
              </a:rPr>
              <a:t>689</a:t>
            </a:r>
            <a:r>
              <a:rPr lang="en-US" sz="2400" dirty="0">
                <a:latin typeface="Times New Roman" pitchFamily="18" charset="0"/>
                <a:cs typeface="Times New Roman" pitchFamily="18" charset="0"/>
              </a:rPr>
              <a:t> </a:t>
            </a:r>
          </a:p>
          <a:p>
            <a:pPr>
              <a:lnSpc>
                <a:spcPct val="150000"/>
              </a:lnSpc>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8868147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26DA13D-5B15-9D39-808E-22790F6C24DD}"/>
              </a:ext>
            </a:extLst>
          </p:cNvPr>
          <p:cNvSpPr>
            <a:spLocks noGrp="1"/>
          </p:cNvSpPr>
          <p:nvPr>
            <p:ph idx="1"/>
          </p:nvPr>
        </p:nvSpPr>
        <p:spPr>
          <a:xfrm>
            <a:off x="347730" y="206062"/>
            <a:ext cx="10264463" cy="6375042"/>
          </a:xfrm>
        </p:spPr>
        <p:txBody>
          <a:bodyPr>
            <a:noAutofit/>
          </a:bodyPr>
          <a:lstStyle/>
          <a:p>
            <a:pPr marL="0" lvl="0" indent="0">
              <a:buNone/>
            </a:pPr>
            <a:r>
              <a:rPr lang="en-US" sz="2400" b="1" u="sng" dirty="0">
                <a:latin typeface="Times New Roman" pitchFamily="18" charset="0"/>
                <a:cs typeface="Times New Roman" pitchFamily="18" charset="0"/>
              </a:rPr>
              <a:t>ASMA JILLANI CASE: PLD1972 </a:t>
            </a:r>
            <a:r>
              <a:rPr lang="en-US" sz="2400" b="1" u="sng" dirty="0" smtClean="0">
                <a:latin typeface="Times New Roman" pitchFamily="18" charset="0"/>
                <a:cs typeface="Times New Roman" pitchFamily="18" charset="0"/>
              </a:rPr>
              <a:t>SC139</a:t>
            </a:r>
          </a:p>
          <a:p>
            <a:pPr marL="0" indent="0">
              <a:buNone/>
            </a:pPr>
            <a:r>
              <a:rPr lang="en-US" sz="2400" dirty="0">
                <a:latin typeface="Times New Roman" pitchFamily="18" charset="0"/>
                <a:cs typeface="Times New Roman" pitchFamily="18" charset="0"/>
              </a:rPr>
              <a:t>Supreme Court held that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khan is </a:t>
            </a:r>
            <a:r>
              <a:rPr lang="en-US" sz="2400" dirty="0" smtClean="0">
                <a:latin typeface="Times New Roman" pitchFamily="18" charset="0"/>
                <a:cs typeface="Times New Roman" pitchFamily="18" charset="0"/>
              </a:rPr>
              <a:t>usurper </a:t>
            </a:r>
            <a:r>
              <a:rPr lang="en-US" sz="2400" dirty="0">
                <a:latin typeface="Times New Roman" pitchFamily="18" charset="0"/>
                <a:cs typeface="Times New Roman" pitchFamily="18" charset="0"/>
              </a:rPr>
              <a:t>and all his actions were also declared illegal. </a:t>
            </a:r>
            <a:r>
              <a:rPr lang="en-US" sz="2400" dirty="0" err="1">
                <a:latin typeface="Times New Roman" pitchFamily="18" charset="0"/>
                <a:cs typeface="Times New Roman" pitchFamily="18" charset="0"/>
              </a:rPr>
              <a:t>Asma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Jilani's</a:t>
            </a:r>
            <a:r>
              <a:rPr lang="en-US" sz="2400" dirty="0">
                <a:latin typeface="Times New Roman" pitchFamily="18" charset="0"/>
                <a:cs typeface="Times New Roman" pitchFamily="18" charset="0"/>
              </a:rPr>
              <a:t> case paved the way for the restoration of democracy in the country.</a:t>
            </a:r>
          </a:p>
          <a:p>
            <a:pPr marL="0" indent="0">
              <a:buNone/>
            </a:pPr>
            <a:r>
              <a:rPr lang="en-US" sz="2400" b="1" u="sng" dirty="0">
                <a:latin typeface="Times New Roman" pitchFamily="18" charset="0"/>
                <a:cs typeface="Times New Roman" pitchFamily="18" charset="0"/>
              </a:rPr>
              <a:t>NUSRAT BHUTTO CASE: PLD </a:t>
            </a:r>
            <a:r>
              <a:rPr lang="en-US" sz="2400" b="1" u="sng" dirty="0" smtClean="0">
                <a:latin typeface="Times New Roman" pitchFamily="18" charset="0"/>
                <a:cs typeface="Times New Roman" pitchFamily="18" charset="0"/>
              </a:rPr>
              <a:t>1977 </a:t>
            </a:r>
            <a:r>
              <a:rPr lang="en-US" sz="2400" b="1" u="sng" dirty="0">
                <a:latin typeface="Times New Roman" pitchFamily="18" charset="0"/>
                <a:cs typeface="Times New Roman" pitchFamily="18" charset="0"/>
              </a:rPr>
              <a:t>SC 657</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On November 10, 1977 the Supreme Court unanimously validated the imposition of martial </a:t>
            </a:r>
            <a:r>
              <a:rPr lang="en-US" sz="2400" dirty="0" smtClean="0">
                <a:latin typeface="Times New Roman" pitchFamily="18" charset="0"/>
                <a:cs typeface="Times New Roman" pitchFamily="18" charset="0"/>
              </a:rPr>
              <a:t>law </a:t>
            </a:r>
            <a:r>
              <a:rPr lang="en-US" sz="2400" dirty="0">
                <a:latin typeface="Times New Roman" pitchFamily="18" charset="0"/>
                <a:cs typeface="Times New Roman" pitchFamily="18" charset="0"/>
              </a:rPr>
              <a:t>by Zia </a:t>
            </a:r>
            <a:r>
              <a:rPr lang="en-US" sz="2400" dirty="0" err="1">
                <a:latin typeface="Times New Roman" pitchFamily="18" charset="0"/>
                <a:cs typeface="Times New Roman" pitchFamily="18" charset="0"/>
              </a:rPr>
              <a:t>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Haq</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under the doctrine of </a:t>
            </a:r>
            <a:r>
              <a:rPr lang="en-US" sz="2400" dirty="0" smtClean="0">
                <a:latin typeface="Times New Roman" pitchFamily="18" charset="0"/>
                <a:cs typeface="Times New Roman" pitchFamily="18" charset="0"/>
              </a:rPr>
              <a:t>necessity</a:t>
            </a:r>
            <a:endParaRPr lang="en-US" sz="2400" dirty="0">
              <a:latin typeface="Times New Roman" pitchFamily="18" charset="0"/>
              <a:cs typeface="Times New Roman" pitchFamily="18" charset="0"/>
            </a:endParaRPr>
          </a:p>
          <a:p>
            <a:pPr marL="0" indent="0">
              <a:buNone/>
            </a:pPr>
            <a:r>
              <a:rPr lang="en-US" sz="2400" b="1" u="sng" dirty="0">
                <a:latin typeface="Times New Roman" pitchFamily="18" charset="0"/>
                <a:cs typeface="Times New Roman" pitchFamily="18" charset="0"/>
              </a:rPr>
              <a:t>ZULFIQAR ALI BHUTTO CASE: PLD 1979 SC 53</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Pakistan's Supreme Court rejected an appeal to lift the death sentence against former Prime Minister </a:t>
            </a:r>
            <a:r>
              <a:rPr lang="en-US" sz="2400" dirty="0" err="1">
                <a:latin typeface="Times New Roman" pitchFamily="18" charset="0"/>
                <a:cs typeface="Times New Roman" pitchFamily="18" charset="0"/>
              </a:rPr>
              <a:t>Zulfikar</a:t>
            </a:r>
            <a:r>
              <a:rPr lang="en-US" sz="2400" dirty="0">
                <a:latin typeface="Times New Roman" pitchFamily="18" charset="0"/>
                <a:cs typeface="Times New Roman" pitchFamily="18" charset="0"/>
              </a:rPr>
              <a:t> Ali Bhutto. The court uphold Bhutto's death sentence and conviction on charges of having ordered the murder of a political opponent.</a:t>
            </a:r>
          </a:p>
          <a:p>
            <a:pPr marL="0" lvl="0" indent="0">
              <a:buNone/>
            </a:pPr>
            <a:r>
              <a:rPr lang="en-US" sz="2400" b="1" u="sng" dirty="0">
                <a:latin typeface="Times New Roman" pitchFamily="18" charset="0"/>
                <a:cs typeface="Times New Roman" pitchFamily="18" charset="0"/>
              </a:rPr>
              <a:t>ZAFAR ALI SHAH CASE: PLD 2000 SC </a:t>
            </a:r>
            <a:r>
              <a:rPr lang="en-US" sz="2400" b="1" u="sng" dirty="0" smtClean="0">
                <a:latin typeface="Times New Roman" pitchFamily="18" charset="0"/>
                <a:cs typeface="Times New Roman" pitchFamily="18" charset="0"/>
              </a:rPr>
              <a:t>689</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Supreme Court validated the military takeover by Pervez Musharraf by restoring the doctrine of necessity (Hens </a:t>
            </a:r>
            <a:r>
              <a:rPr lang="en-US" sz="2400" dirty="0" err="1">
                <a:latin typeface="Times New Roman" pitchFamily="18" charset="0"/>
                <a:cs typeface="Times New Roman" pitchFamily="18" charset="0"/>
              </a:rPr>
              <a:t>Kelson</a:t>
            </a:r>
            <a:r>
              <a:rPr lang="en-US" sz="2400" dirty="0">
                <a:latin typeface="Times New Roman" pitchFamily="18" charset="0"/>
                <a:cs typeface="Times New Roman" pitchFamily="18" charset="0"/>
              </a:rPr>
              <a:t> theory).</a:t>
            </a:r>
          </a:p>
          <a:p>
            <a:pPr marL="0" lv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4868775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38957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276" y="283335"/>
            <a:ext cx="9646276" cy="6400800"/>
          </a:xfrm>
        </p:spPr>
        <p:txBody>
          <a:bodyPr>
            <a:normAutofit fontScale="92500" lnSpcReduction="10000"/>
          </a:bodyPr>
          <a:lstStyle/>
          <a:p>
            <a:pPr marL="457200" indent="-457200" algn="just">
              <a:buAutoNum type="arabicPeriod" startAt="12"/>
            </a:pPr>
            <a:r>
              <a:rPr lang="en-US" b="1" dirty="0" smtClean="0">
                <a:latin typeface="Times New Roman" pitchFamily="18" charset="0"/>
                <a:cs typeface="Times New Roman" pitchFamily="18" charset="0"/>
              </a:rPr>
              <a:t>Second Constitution</a:t>
            </a:r>
          </a:p>
          <a:p>
            <a:pPr marL="457200" indent="-457200" algn="just">
              <a:buAutoNum type="arabicPeriod" startAt="12"/>
            </a:pPr>
            <a:r>
              <a:rPr lang="en-US" b="1" dirty="0" smtClean="0">
                <a:latin typeface="Times New Roman" pitchFamily="18" charset="0"/>
                <a:cs typeface="Times New Roman" pitchFamily="18" charset="0"/>
              </a:rPr>
              <a:t>Indo </a:t>
            </a:r>
            <a:r>
              <a:rPr lang="en-US" b="1" dirty="0">
                <a:latin typeface="Times New Roman" pitchFamily="18" charset="0"/>
                <a:cs typeface="Times New Roman" pitchFamily="18" charset="0"/>
              </a:rPr>
              <a:t>-Pak </a:t>
            </a:r>
            <a:r>
              <a:rPr lang="en-US" b="1" dirty="0" smtClean="0">
                <a:latin typeface="Times New Roman" pitchFamily="18" charset="0"/>
                <a:cs typeface="Times New Roman" pitchFamily="18" charset="0"/>
              </a:rPr>
              <a:t>war 1965</a:t>
            </a:r>
          </a:p>
          <a:p>
            <a:pPr marL="457200" indent="-457200" algn="just">
              <a:buAutoNum type="arabicPeriod" startAt="12"/>
            </a:pPr>
            <a:r>
              <a:rPr lang="en-US" b="1" dirty="0" smtClean="0">
                <a:latin typeface="Times New Roman" pitchFamily="18" charset="0"/>
                <a:cs typeface="Times New Roman" pitchFamily="18" charset="0"/>
              </a:rPr>
              <a:t>Entry of PPP</a:t>
            </a:r>
          </a:p>
          <a:p>
            <a:pPr marL="457200" indent="-457200" algn="just">
              <a:buAutoNum type="arabicPeriod" startAt="12"/>
            </a:pPr>
            <a:r>
              <a:rPr lang="en-US" b="1" dirty="0" smtClean="0">
                <a:latin typeface="Times New Roman" pitchFamily="18" charset="0"/>
                <a:cs typeface="Times New Roman" pitchFamily="18" charset="0"/>
              </a:rPr>
              <a:t>Second </a:t>
            </a:r>
            <a:r>
              <a:rPr lang="en-US" b="1" dirty="0">
                <a:latin typeface="Times New Roman" pitchFamily="18" charset="0"/>
                <a:cs typeface="Times New Roman" pitchFamily="18" charset="0"/>
              </a:rPr>
              <a:t>Martial </a:t>
            </a:r>
            <a:r>
              <a:rPr lang="en-US" b="1" dirty="0" smtClean="0">
                <a:latin typeface="Times New Roman" pitchFamily="18" charset="0"/>
                <a:cs typeface="Times New Roman" pitchFamily="18" charset="0"/>
              </a:rPr>
              <a:t>law</a:t>
            </a:r>
          </a:p>
          <a:p>
            <a:pPr marL="457200" indent="-457200" algn="just">
              <a:buAutoNum type="arabicPeriod" startAt="12"/>
            </a:pPr>
            <a:r>
              <a:rPr lang="en-US" b="1" dirty="0" smtClean="0">
                <a:latin typeface="Times New Roman" pitchFamily="18" charset="0"/>
                <a:cs typeface="Times New Roman" pitchFamily="18" charset="0"/>
              </a:rPr>
              <a:t>LFO 1970</a:t>
            </a:r>
          </a:p>
          <a:p>
            <a:pPr marL="457200" indent="-457200" algn="just">
              <a:buAutoNum type="arabicPeriod" startAt="12"/>
            </a:pPr>
            <a:r>
              <a:rPr lang="en-US" b="1" dirty="0" smtClean="0">
                <a:latin typeface="Times New Roman" pitchFamily="18" charset="0"/>
                <a:cs typeface="Times New Roman" pitchFamily="18" charset="0"/>
              </a:rPr>
              <a:t>General election and victory of </a:t>
            </a:r>
            <a:r>
              <a:rPr lang="en-US" b="1" dirty="0" err="1" smtClean="0">
                <a:latin typeface="Times New Roman" pitchFamily="18" charset="0"/>
                <a:cs typeface="Times New Roman" pitchFamily="18" charset="0"/>
              </a:rPr>
              <a:t>Awami</a:t>
            </a:r>
            <a:r>
              <a:rPr lang="en-US" b="1" dirty="0" smtClean="0">
                <a:latin typeface="Times New Roman" pitchFamily="18" charset="0"/>
                <a:cs typeface="Times New Roman" pitchFamily="18" charset="0"/>
              </a:rPr>
              <a:t> League</a:t>
            </a:r>
          </a:p>
          <a:p>
            <a:pPr marL="457200" indent="-457200" algn="just">
              <a:buAutoNum type="arabicPeriod" startAt="12"/>
            </a:pPr>
            <a:r>
              <a:rPr lang="en-US" b="1" dirty="0" smtClean="0">
                <a:latin typeface="Times New Roman" pitchFamily="18" charset="0"/>
                <a:cs typeface="Times New Roman" pitchFamily="18" charset="0"/>
              </a:rPr>
              <a:t>Unrest in East Pak </a:t>
            </a:r>
            <a:r>
              <a:rPr lang="en-US" b="1" dirty="0">
                <a:latin typeface="Times New Roman" pitchFamily="18" charset="0"/>
                <a:cs typeface="Times New Roman" pitchFamily="18" charset="0"/>
              </a:rPr>
              <a:t>and non-co-operation movement</a:t>
            </a:r>
            <a:endParaRPr lang="en-US" b="1" dirty="0" smtClean="0">
              <a:latin typeface="Times New Roman" pitchFamily="18" charset="0"/>
              <a:cs typeface="Times New Roman" pitchFamily="18" charset="0"/>
            </a:endParaRPr>
          </a:p>
          <a:p>
            <a:pPr marL="457200" indent="-457200" algn="just">
              <a:buAutoNum type="arabicPeriod" startAt="12"/>
            </a:pPr>
            <a:r>
              <a:rPr lang="en-US" b="1" dirty="0" err="1" smtClean="0">
                <a:latin typeface="Times New Roman" pitchFamily="18" charset="0"/>
                <a:cs typeface="Times New Roman" pitchFamily="18" charset="0"/>
              </a:rPr>
              <a:t>Mujeeb</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ur</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Rehaman</a:t>
            </a:r>
            <a:r>
              <a:rPr lang="en-US" b="1" dirty="0" smtClean="0">
                <a:latin typeface="Times New Roman" pitchFamily="18" charset="0"/>
                <a:cs typeface="Times New Roman" pitchFamily="18" charset="0"/>
              </a:rPr>
              <a:t> 6 points</a:t>
            </a:r>
          </a:p>
          <a:p>
            <a:pPr marL="457200" indent="-457200" algn="just">
              <a:buAutoNum type="arabicPeriod" startAt="12"/>
            </a:pPr>
            <a:r>
              <a:rPr lang="en-US" b="1" dirty="0" smtClean="0">
                <a:latin typeface="Times New Roman" pitchFamily="18" charset="0"/>
                <a:cs typeface="Times New Roman" pitchFamily="18" charset="0"/>
              </a:rPr>
              <a:t>Operation Searchlight</a:t>
            </a:r>
          </a:p>
          <a:p>
            <a:pPr marL="457200" indent="-457200" algn="just">
              <a:buAutoNum type="arabicPeriod" startAt="12"/>
            </a:pPr>
            <a:r>
              <a:rPr lang="en-US" b="1" dirty="0" smtClean="0">
                <a:latin typeface="Times New Roman" pitchFamily="18" charset="0"/>
                <a:cs typeface="Times New Roman" pitchFamily="18" charset="0"/>
              </a:rPr>
              <a:t>Indo-Pak war and creation of Bangladesh</a:t>
            </a:r>
          </a:p>
          <a:p>
            <a:pPr marL="457200" indent="-457200" algn="just">
              <a:buAutoNum type="arabicPeriod" startAt="12"/>
            </a:pPr>
            <a:r>
              <a:rPr lang="en-US" b="1" dirty="0" smtClean="0">
                <a:latin typeface="Times New Roman" pitchFamily="18" charset="0"/>
                <a:cs typeface="Times New Roman" pitchFamily="18" charset="0"/>
              </a:rPr>
              <a:t>Z.A Bhutto in power</a:t>
            </a:r>
          </a:p>
          <a:p>
            <a:pPr marL="457200" indent="-457200" algn="just">
              <a:buAutoNum type="arabicPeriod" startAt="12"/>
            </a:pPr>
            <a:r>
              <a:rPr lang="en-US" b="1" dirty="0" smtClean="0">
                <a:latin typeface="Times New Roman" pitchFamily="18" charset="0"/>
                <a:cs typeface="Times New Roman" pitchFamily="18" charset="0"/>
              </a:rPr>
              <a:t>Arrest of Bhutto and Zia </a:t>
            </a:r>
            <a:r>
              <a:rPr lang="en-US" b="1" dirty="0" err="1" smtClean="0">
                <a:latin typeface="Times New Roman" pitchFamily="18" charset="0"/>
                <a:cs typeface="Times New Roman" pitchFamily="18" charset="0"/>
              </a:rPr>
              <a:t>ul</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Haq</a:t>
            </a:r>
            <a:r>
              <a:rPr lang="en-US" b="1" dirty="0" smtClean="0">
                <a:latin typeface="Times New Roman" pitchFamily="18" charset="0"/>
                <a:cs typeface="Times New Roman" pitchFamily="18" charset="0"/>
              </a:rPr>
              <a:t> in power</a:t>
            </a:r>
          </a:p>
          <a:p>
            <a:pPr marL="457200" indent="-457200" algn="just">
              <a:buAutoNum type="arabicPeriod" startAt="12"/>
            </a:pPr>
            <a:r>
              <a:rPr lang="en-US" b="1" dirty="0" smtClean="0">
                <a:latin typeface="Times New Roman" pitchFamily="18" charset="0"/>
                <a:cs typeface="Times New Roman" pitchFamily="18" charset="0"/>
              </a:rPr>
              <a:t>Third Marshal  law</a:t>
            </a:r>
          </a:p>
          <a:p>
            <a:pPr marL="457200" indent="-457200" algn="just">
              <a:buAutoNum type="arabicPeriod" startAt="12"/>
            </a:pPr>
            <a:r>
              <a:rPr lang="en-US" b="1" dirty="0" smtClean="0">
                <a:latin typeface="Times New Roman" pitchFamily="18" charset="0"/>
                <a:cs typeface="Times New Roman" pitchFamily="18" charset="0"/>
              </a:rPr>
              <a:t>PPP- Benazir in Power</a:t>
            </a:r>
          </a:p>
          <a:p>
            <a:pPr marL="457200" indent="-457200" algn="just">
              <a:buAutoNum type="arabicPeriod" startAt="12"/>
            </a:pPr>
            <a:r>
              <a:rPr lang="en-US" b="1" dirty="0" smtClean="0">
                <a:latin typeface="Times New Roman" pitchFamily="18" charset="0"/>
                <a:cs typeface="Times New Roman" pitchFamily="18" charset="0"/>
              </a:rPr>
              <a:t>PML- Nawaz in power</a:t>
            </a:r>
          </a:p>
          <a:p>
            <a:pPr marL="457200" indent="-457200" algn="just">
              <a:buAutoNum type="arabicPeriod" startAt="12"/>
            </a:pPr>
            <a:r>
              <a:rPr lang="en-US" b="1" dirty="0" smtClean="0">
                <a:latin typeface="Times New Roman" pitchFamily="18" charset="0"/>
                <a:cs typeface="Times New Roman" pitchFamily="18" charset="0"/>
              </a:rPr>
              <a:t>Constitutional cases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087636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79961C-4D55-E8D5-47FE-B409265B2FBA}"/>
              </a:ext>
            </a:extLst>
          </p:cNvPr>
          <p:cNvSpPr>
            <a:spLocks noGrp="1"/>
          </p:cNvSpPr>
          <p:nvPr>
            <p:ph type="ctrTitle"/>
          </p:nvPr>
        </p:nvSpPr>
        <p:spPr>
          <a:xfrm>
            <a:off x="2061954" y="146534"/>
            <a:ext cx="8791575" cy="991704"/>
          </a:xfrm>
        </p:spPr>
        <p:txBody>
          <a:bodyPr/>
          <a:lstStyle/>
          <a:p>
            <a:r>
              <a:rPr lang="en-US" dirty="0" smtClean="0">
                <a:solidFill>
                  <a:schemeClr val="tx1"/>
                </a:solidFill>
              </a:rPr>
              <a:t>	    </a:t>
            </a:r>
            <a:r>
              <a:rPr lang="en-US" sz="4000" b="1" dirty="0" smtClean="0">
                <a:solidFill>
                  <a:schemeClr val="tx1"/>
                </a:solidFill>
              </a:rPr>
              <a:t>TYPES OF WRITS</a:t>
            </a:r>
            <a:endParaRPr lang="en-US" sz="4000" dirty="0">
              <a:solidFill>
                <a:schemeClr val="tx1"/>
              </a:solidFill>
            </a:endParaRPr>
          </a:p>
        </p:txBody>
      </p:sp>
      <p:sp>
        <p:nvSpPr>
          <p:cNvPr id="3" name="Subtitle 2">
            <a:extLst>
              <a:ext uri="{FF2B5EF4-FFF2-40B4-BE49-F238E27FC236}">
                <a16:creationId xmlns:a16="http://schemas.microsoft.com/office/drawing/2014/main" xmlns="" id="{BAB138FE-9AC0-65F2-EAF8-989B6EFB83B9}"/>
              </a:ext>
            </a:extLst>
          </p:cNvPr>
          <p:cNvSpPr>
            <a:spLocks noGrp="1"/>
          </p:cNvSpPr>
          <p:nvPr>
            <p:ph type="subTitle" idx="1"/>
          </p:nvPr>
        </p:nvSpPr>
        <p:spPr>
          <a:xfrm>
            <a:off x="2061954" y="2131046"/>
            <a:ext cx="8791575" cy="3487876"/>
          </a:xfrm>
        </p:spPr>
        <p:txBody>
          <a:bodyPr>
            <a:normAutofit fontScale="92500" lnSpcReduction="10000"/>
          </a:bodyPr>
          <a:lstStyle/>
          <a:p>
            <a:pPr marL="514350" lvl="0" indent="-514350" algn="just">
              <a:lnSpc>
                <a:spcPct val="150000"/>
              </a:lnSpc>
              <a:buFont typeface="+mj-lt"/>
              <a:buAutoNum type="arabicPeriod"/>
            </a:pPr>
            <a:r>
              <a:rPr lang="en-US" sz="2800" b="1" cap="none" dirty="0" smtClean="0">
                <a:solidFill>
                  <a:schemeClr val="tx1"/>
                </a:solidFill>
                <a:latin typeface="Times New Roman" pitchFamily="18" charset="0"/>
                <a:cs typeface="Times New Roman" pitchFamily="18" charset="0"/>
              </a:rPr>
              <a:t>Writ of prohibition</a:t>
            </a:r>
          </a:p>
          <a:p>
            <a:pPr marL="514350" lvl="0" indent="-514350" algn="just">
              <a:lnSpc>
                <a:spcPct val="150000"/>
              </a:lnSpc>
              <a:buFont typeface="+mj-lt"/>
              <a:buAutoNum type="arabicPeriod"/>
            </a:pPr>
            <a:r>
              <a:rPr lang="en-US" sz="2800" b="1" cap="none" dirty="0" smtClean="0">
                <a:solidFill>
                  <a:schemeClr val="tx1"/>
                </a:solidFill>
                <a:latin typeface="Times New Roman" pitchFamily="18" charset="0"/>
                <a:cs typeface="Times New Roman" pitchFamily="18" charset="0"/>
              </a:rPr>
              <a:t>Writ of  mandamus</a:t>
            </a:r>
          </a:p>
          <a:p>
            <a:pPr marL="514350" lvl="0" indent="-514350" algn="just">
              <a:lnSpc>
                <a:spcPct val="150000"/>
              </a:lnSpc>
              <a:buFont typeface="+mj-lt"/>
              <a:buAutoNum type="arabicPeriod"/>
            </a:pPr>
            <a:r>
              <a:rPr lang="en-US" sz="2800" b="1" cap="none" dirty="0" smtClean="0">
                <a:solidFill>
                  <a:schemeClr val="tx1"/>
                </a:solidFill>
                <a:latin typeface="Times New Roman" pitchFamily="18" charset="0"/>
                <a:cs typeface="Times New Roman" pitchFamily="18" charset="0"/>
              </a:rPr>
              <a:t>Writ of certiorari </a:t>
            </a:r>
          </a:p>
          <a:p>
            <a:pPr marL="514350" lvl="0" indent="-514350" algn="just">
              <a:lnSpc>
                <a:spcPct val="150000"/>
              </a:lnSpc>
              <a:buFont typeface="+mj-lt"/>
              <a:buAutoNum type="arabicPeriod"/>
            </a:pPr>
            <a:r>
              <a:rPr lang="en-US" sz="2800" b="1" cap="none" dirty="0" smtClean="0">
                <a:solidFill>
                  <a:schemeClr val="tx1"/>
                </a:solidFill>
                <a:latin typeface="Times New Roman" pitchFamily="18" charset="0"/>
                <a:cs typeface="Times New Roman" pitchFamily="18" charset="0"/>
              </a:rPr>
              <a:t>Writ of quo-</a:t>
            </a:r>
            <a:r>
              <a:rPr lang="en-US" sz="2800" b="1" cap="none" dirty="0" err="1" smtClean="0">
                <a:solidFill>
                  <a:schemeClr val="tx1"/>
                </a:solidFill>
                <a:latin typeface="Times New Roman" pitchFamily="18" charset="0"/>
                <a:cs typeface="Times New Roman" pitchFamily="18" charset="0"/>
              </a:rPr>
              <a:t>warranto</a:t>
            </a:r>
            <a:r>
              <a:rPr lang="en-US" sz="2800" b="1" cap="none" dirty="0" smtClean="0">
                <a:solidFill>
                  <a:schemeClr val="tx1"/>
                </a:solidFill>
                <a:latin typeface="Times New Roman" pitchFamily="18" charset="0"/>
                <a:cs typeface="Times New Roman" pitchFamily="18" charset="0"/>
              </a:rPr>
              <a:t> </a:t>
            </a:r>
          </a:p>
          <a:p>
            <a:pPr marL="514350" lvl="0" indent="-514350" algn="just">
              <a:lnSpc>
                <a:spcPct val="150000"/>
              </a:lnSpc>
              <a:buFont typeface="+mj-lt"/>
              <a:buAutoNum type="arabicPeriod"/>
            </a:pPr>
            <a:r>
              <a:rPr lang="en-US" sz="2800" b="1" cap="none" dirty="0" smtClean="0">
                <a:solidFill>
                  <a:schemeClr val="tx1"/>
                </a:solidFill>
                <a:latin typeface="Times New Roman" pitchFamily="18" charset="0"/>
                <a:cs typeface="Times New Roman" pitchFamily="18" charset="0"/>
              </a:rPr>
              <a:t>Writ of </a:t>
            </a:r>
            <a:r>
              <a:rPr lang="en-US" sz="2800" b="1" cap="none" dirty="0" err="1" smtClean="0">
                <a:solidFill>
                  <a:schemeClr val="tx1"/>
                </a:solidFill>
                <a:latin typeface="Times New Roman" pitchFamily="18" charset="0"/>
                <a:cs typeface="Times New Roman" pitchFamily="18" charset="0"/>
              </a:rPr>
              <a:t>hebeas</a:t>
            </a:r>
            <a:r>
              <a:rPr lang="en-US" sz="2800" b="1" cap="none" dirty="0" smtClean="0">
                <a:solidFill>
                  <a:schemeClr val="tx1"/>
                </a:solidFill>
                <a:latin typeface="Times New Roman" pitchFamily="18" charset="0"/>
                <a:cs typeface="Times New Roman" pitchFamily="18" charset="0"/>
              </a:rPr>
              <a:t> corpus</a:t>
            </a:r>
            <a:endParaRPr lang="en-US" sz="2800" b="1" cap="none"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951914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5B176569-B916-B5E5-17C3-6A63AB08C842}"/>
              </a:ext>
            </a:extLst>
          </p:cNvPr>
          <p:cNvSpPr>
            <a:spLocks noGrp="1"/>
          </p:cNvSpPr>
          <p:nvPr>
            <p:ph type="body" sz="half" idx="2"/>
          </p:nvPr>
        </p:nvSpPr>
        <p:spPr>
          <a:xfrm>
            <a:off x="682580" y="386367"/>
            <a:ext cx="9684913" cy="5821250"/>
          </a:xfrm>
        </p:spPr>
        <p:txBody>
          <a:bodyPr>
            <a:normAutofit/>
          </a:bodyPr>
          <a:lstStyle/>
          <a:p>
            <a:endParaRPr lang="en-US" sz="2800" u="sng" dirty="0">
              <a:latin typeface="Times New Roman" pitchFamily="18" charset="0"/>
              <a:cs typeface="Times New Roman" pitchFamily="18" charset="0"/>
            </a:endParaRPr>
          </a:p>
          <a:p>
            <a:pPr algn="ctr"/>
            <a:r>
              <a:rPr lang="en-US" sz="2800" b="1" u="sng" dirty="0" smtClean="0">
                <a:latin typeface="Times New Roman" pitchFamily="18" charset="0"/>
                <a:cs typeface="Times New Roman" pitchFamily="18" charset="0"/>
              </a:rPr>
              <a:t>Interim constitution: adaptation of government of </a:t>
            </a:r>
            <a:r>
              <a:rPr lang="en-US" sz="2800" b="1" u="sng" dirty="0" err="1" smtClean="0">
                <a:latin typeface="Times New Roman" pitchFamily="18" charset="0"/>
                <a:cs typeface="Times New Roman" pitchFamily="18" charset="0"/>
              </a:rPr>
              <a:t>indian</a:t>
            </a:r>
            <a:r>
              <a:rPr lang="en-US" sz="2800" b="1" u="sng" dirty="0" smtClean="0">
                <a:latin typeface="Times New Roman" pitchFamily="18" charset="0"/>
                <a:cs typeface="Times New Roman" pitchFamily="18" charset="0"/>
              </a:rPr>
              <a:t> act, 1935</a:t>
            </a:r>
            <a:endParaRPr lang="en-US" sz="2800" b="1" dirty="0" smtClean="0">
              <a:latin typeface="Times New Roman" pitchFamily="18" charset="0"/>
              <a:cs typeface="Times New Roman" pitchFamily="18" charset="0"/>
            </a:endParaRPr>
          </a:p>
          <a:p>
            <a:pPr marL="457200" indent="-457200">
              <a:lnSpc>
                <a:spcPct val="150000"/>
              </a:lnSpc>
              <a:buFont typeface="Wingdings" pitchFamily="2" charset="2"/>
              <a:buChar char="Ø"/>
            </a:pPr>
            <a:r>
              <a:rPr lang="en-US" sz="2800" dirty="0" smtClean="0">
                <a:latin typeface="Times New Roman" pitchFamily="18" charset="0"/>
                <a:cs typeface="Times New Roman" pitchFamily="18" charset="0"/>
              </a:rPr>
              <a:t>Under the provisions of the Indian independence act, 1947, the government of Indian act, 1935 became with certain adaptations, the working constitution of Pakistan.</a:t>
            </a:r>
          </a:p>
          <a:p>
            <a:pPr marL="457200" indent="-457200">
              <a:lnSpc>
                <a:spcPct val="150000"/>
              </a:lnSpc>
              <a:buFont typeface="Wingdings" pitchFamily="2" charset="2"/>
              <a:buChar char="Ø"/>
            </a:pPr>
            <a:r>
              <a:rPr lang="en-US" sz="2800" dirty="0" smtClean="0">
                <a:latin typeface="Times New Roman" pitchFamily="18" charset="0"/>
                <a:cs typeface="Times New Roman" pitchFamily="18" charset="0"/>
              </a:rPr>
              <a:t>Role of </a:t>
            </a:r>
            <a:r>
              <a:rPr lang="en-US" sz="2800" dirty="0">
                <a:latin typeface="Times New Roman" pitchFamily="18" charset="0"/>
                <a:cs typeface="Times New Roman" pitchFamily="18" charset="0"/>
              </a:rPr>
              <a:t>Governor </a:t>
            </a:r>
            <a:r>
              <a:rPr lang="en-US" sz="2800" dirty="0" smtClean="0">
                <a:latin typeface="Times New Roman" pitchFamily="18" charset="0"/>
                <a:cs typeface="Times New Roman" pitchFamily="18" charset="0"/>
              </a:rPr>
              <a:t>General</a:t>
            </a:r>
            <a:endParaRPr lang="en-US" sz="2800" dirty="0">
              <a:latin typeface="Times New Roman" pitchFamily="18" charset="0"/>
              <a:cs typeface="Times New Roman" pitchFamily="18" charset="0"/>
            </a:endParaRPr>
          </a:p>
          <a:p>
            <a:pPr marL="457200" indent="-457200">
              <a:lnSpc>
                <a:spcPct val="150000"/>
              </a:lnSpc>
              <a:buFont typeface="Wingdings" pitchFamily="2" charset="2"/>
              <a:buChar char="Ø"/>
            </a:pPr>
            <a:r>
              <a:rPr lang="en-US" sz="2800" dirty="0" smtClean="0">
                <a:latin typeface="Times New Roman" pitchFamily="18" charset="0"/>
                <a:cs typeface="Times New Roman" pitchFamily="18" charset="0"/>
              </a:rPr>
              <a:t>Role of </a:t>
            </a:r>
            <a:r>
              <a:rPr lang="en-US" sz="2800" dirty="0">
                <a:latin typeface="Times New Roman" pitchFamily="18" charset="0"/>
                <a:cs typeface="Times New Roman" pitchFamily="18" charset="0"/>
              </a:rPr>
              <a:t>Constituent </a:t>
            </a:r>
            <a:r>
              <a:rPr lang="en-US" sz="2800" dirty="0" smtClean="0">
                <a:latin typeface="Times New Roman" pitchFamily="18" charset="0"/>
                <a:cs typeface="Times New Roman" pitchFamily="18" charset="0"/>
              </a:rPr>
              <a:t>Assembly</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16404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673" y="233777"/>
            <a:ext cx="9020524" cy="680623"/>
          </a:xfrm>
        </p:spPr>
        <p:txBody>
          <a:bodyPr/>
          <a:lstStyle/>
          <a:p>
            <a:r>
              <a:rPr lang="en-US" dirty="0" smtClean="0"/>
              <a:t>Constitutional and Political History</a:t>
            </a:r>
            <a:endParaRPr lang="en-US" dirty="0"/>
          </a:p>
        </p:txBody>
      </p:sp>
      <p:sp>
        <p:nvSpPr>
          <p:cNvPr id="3" name="Content Placeholder 2"/>
          <p:cNvSpPr>
            <a:spLocks noGrp="1"/>
          </p:cNvSpPr>
          <p:nvPr>
            <p:ph idx="1"/>
          </p:nvPr>
        </p:nvSpPr>
        <p:spPr>
          <a:xfrm>
            <a:off x="618186" y="1197735"/>
            <a:ext cx="9736428" cy="5254579"/>
          </a:xfrm>
        </p:spPr>
        <p:txBody>
          <a:bodyPr>
            <a:normAutofit/>
          </a:bodyPr>
          <a:lstStyle/>
          <a:p>
            <a:pPr algn="just">
              <a:lnSpc>
                <a:spcPct val="150000"/>
              </a:lnSpc>
            </a:pPr>
            <a:r>
              <a:rPr lang="en-US" dirty="0" smtClean="0">
                <a:latin typeface="Times New Roman" pitchFamily="18" charset="0"/>
                <a:cs typeface="Times New Roman" pitchFamily="18" charset="0"/>
              </a:rPr>
              <a:t>Quaid-e- Azam was the First GG </a:t>
            </a:r>
            <a:r>
              <a:rPr lang="en-US" dirty="0">
                <a:latin typeface="Times New Roman" pitchFamily="18" charset="0"/>
                <a:cs typeface="Times New Roman" pitchFamily="18" charset="0"/>
              </a:rPr>
              <a:t>and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first President of </a:t>
            </a:r>
            <a:r>
              <a:rPr lang="en-US" dirty="0" smtClean="0">
                <a:latin typeface="Times New Roman" pitchFamily="18" charset="0"/>
                <a:cs typeface="Times New Roman" pitchFamily="18" charset="0"/>
              </a:rPr>
              <a:t>CA</a:t>
            </a:r>
          </a:p>
          <a:p>
            <a:pPr algn="just">
              <a:lnSpc>
                <a:spcPct val="150000"/>
              </a:lnSpc>
            </a:pPr>
            <a:r>
              <a:rPr lang="en-US" dirty="0">
                <a:latin typeface="Times New Roman" pitchFamily="18" charset="0"/>
                <a:cs typeface="Times New Roman" pitchFamily="18" charset="0"/>
              </a:rPr>
              <a:t>L</a:t>
            </a:r>
            <a:r>
              <a:rPr lang="en-US" dirty="0" smtClean="0">
                <a:latin typeface="Times New Roman" pitchFamily="18" charset="0"/>
                <a:cs typeface="Times New Roman" pitchFamily="18" charset="0"/>
              </a:rPr>
              <a:t>iaquat </a:t>
            </a:r>
            <a:r>
              <a:rPr lang="en-US" dirty="0">
                <a:latin typeface="Times New Roman" pitchFamily="18" charset="0"/>
                <a:cs typeface="Times New Roman" pitchFamily="18" charset="0"/>
              </a:rPr>
              <a:t>Ali </a:t>
            </a:r>
            <a:r>
              <a:rPr lang="en-US" dirty="0" smtClean="0">
                <a:latin typeface="Times New Roman" pitchFamily="18" charset="0"/>
                <a:cs typeface="Times New Roman" pitchFamily="18" charset="0"/>
              </a:rPr>
              <a:t>khan was the first </a:t>
            </a:r>
            <a:r>
              <a:rPr lang="en-US" dirty="0">
                <a:latin typeface="Times New Roman" pitchFamily="18" charset="0"/>
                <a:cs typeface="Times New Roman" pitchFamily="18" charset="0"/>
              </a:rPr>
              <a:t>PM </a:t>
            </a:r>
            <a:r>
              <a:rPr lang="en-US" dirty="0" smtClean="0">
                <a:latin typeface="Times New Roman" pitchFamily="18" charset="0"/>
                <a:cs typeface="Times New Roman" pitchFamily="18" charset="0"/>
              </a:rPr>
              <a:t>.</a:t>
            </a:r>
          </a:p>
          <a:p>
            <a:pPr algn="just">
              <a:lnSpc>
                <a:spcPct val="150000"/>
              </a:lnSpc>
            </a:pPr>
            <a:r>
              <a:rPr lang="en-US" dirty="0" smtClean="0">
                <a:latin typeface="Times New Roman" pitchFamily="18" charset="0"/>
                <a:cs typeface="Times New Roman" pitchFamily="18" charset="0"/>
              </a:rPr>
              <a:t> After death of Quaid in 1948, second GG was khawaja Nazimuddin and Maulvi Tamizuddin </a:t>
            </a:r>
            <a:r>
              <a:rPr lang="en-US" dirty="0">
                <a:latin typeface="Times New Roman" pitchFamily="18" charset="0"/>
                <a:cs typeface="Times New Roman" pitchFamily="18" charset="0"/>
              </a:rPr>
              <a:t>was second president of CA. </a:t>
            </a:r>
            <a:endParaRPr lang="en-US" dirty="0" smtClean="0">
              <a:latin typeface="Times New Roman" pitchFamily="18" charset="0"/>
              <a:cs typeface="Times New Roman" pitchFamily="18" charset="0"/>
            </a:endParaRPr>
          </a:p>
          <a:p>
            <a:pPr lvl="0"/>
            <a:r>
              <a:rPr lang="en-US" b="1" u="sng" dirty="0">
                <a:latin typeface="Times New Roman" pitchFamily="18" charset="0"/>
                <a:cs typeface="Times New Roman" pitchFamily="18" charset="0"/>
              </a:rPr>
              <a:t>Basic principles and other important committees</a:t>
            </a:r>
            <a:endParaRPr lang="en-US" u="sng"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constituent assembly setup several committees and sub committees, amongst these was the basic principles committees, </a:t>
            </a:r>
          </a:p>
          <a:p>
            <a:r>
              <a:rPr lang="en-US" dirty="0">
                <a:latin typeface="Times New Roman" pitchFamily="18" charset="0"/>
                <a:cs typeface="Times New Roman" pitchFamily="18" charset="0"/>
              </a:rPr>
              <a:t>It was appointed on 12</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march, 1949 when the objective resolution was passed by the constituent assembly. </a:t>
            </a:r>
          </a:p>
          <a:p>
            <a:r>
              <a:rPr lang="en-US" dirty="0">
                <a:latin typeface="Times New Roman" pitchFamily="18" charset="0"/>
                <a:cs typeface="Times New Roman" pitchFamily="18" charset="0"/>
              </a:rPr>
              <a:t>Its task was to report in accordance with the objective resolution on the main principles of future constitutions. </a:t>
            </a:r>
          </a:p>
          <a:p>
            <a:pPr algn="just">
              <a:lnSpc>
                <a:spcPct val="150000"/>
              </a:lnSpc>
            </a:pPr>
            <a:endParaRPr lang="en-US" dirty="0">
              <a:latin typeface="Times New Roman" pitchFamily="18" charset="0"/>
              <a:cs typeface="Times New Roman" pitchFamily="18" charset="0"/>
            </a:endParaRPr>
          </a:p>
          <a:p>
            <a:pPr algn="just">
              <a:lnSpc>
                <a:spcPct val="15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2641293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04E5E102-4B68-B979-511B-AE490823C88E}"/>
              </a:ext>
            </a:extLst>
          </p:cNvPr>
          <p:cNvSpPr>
            <a:spLocks noGrp="1"/>
          </p:cNvSpPr>
          <p:nvPr>
            <p:ph type="body" sz="half" idx="2"/>
          </p:nvPr>
        </p:nvSpPr>
        <p:spPr>
          <a:xfrm>
            <a:off x="631066" y="1020417"/>
            <a:ext cx="10414804" cy="5328868"/>
          </a:xfrm>
        </p:spPr>
        <p:txBody>
          <a:bodyPr>
            <a:noAutofit/>
          </a:bodyPr>
          <a:lstStyle/>
          <a:p>
            <a:endParaRPr lang="en-US" sz="2400" b="1" u="sng" dirty="0" smtClean="0">
              <a:latin typeface="Times New Roman" pitchFamily="18" charset="0"/>
              <a:cs typeface="Times New Roman" pitchFamily="18" charset="0"/>
            </a:endParaRPr>
          </a:p>
          <a:p>
            <a:r>
              <a:rPr lang="en-US" sz="2400" b="1" u="sng" dirty="0" smtClean="0">
                <a:latin typeface="Times New Roman" pitchFamily="18" charset="0"/>
                <a:cs typeface="Times New Roman" pitchFamily="18" charset="0"/>
              </a:rPr>
              <a:t>BASIC PRINCIPLE COMMITTEE</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basic principle committee consists of 24 members and setup three sub committees;</a:t>
            </a:r>
          </a:p>
          <a:p>
            <a:pPr marL="514350" lvl="0" indent="-514350">
              <a:buFont typeface="+mj-lt"/>
              <a:buAutoNum type="romanUcPeriod"/>
            </a:pPr>
            <a:r>
              <a:rPr lang="en-US" sz="2400" dirty="0">
                <a:latin typeface="Times New Roman" pitchFamily="18" charset="0"/>
                <a:cs typeface="Times New Roman" pitchFamily="18" charset="0"/>
              </a:rPr>
              <a:t>Sub committees on federal and provincial constitutions and distribution of powers.</a:t>
            </a:r>
          </a:p>
          <a:p>
            <a:pPr marL="514350" lvl="0" indent="-514350">
              <a:buFont typeface="+mj-lt"/>
              <a:buAutoNum type="romanUcPeriod"/>
            </a:pPr>
            <a:r>
              <a:rPr lang="en-US" sz="2400" dirty="0">
                <a:latin typeface="Times New Roman" pitchFamily="18" charset="0"/>
                <a:cs typeface="Times New Roman" pitchFamily="18" charset="0"/>
              </a:rPr>
              <a:t>Sub committees on franchise</a:t>
            </a:r>
          </a:p>
          <a:p>
            <a:pPr marL="514350" lvl="0" indent="-514350">
              <a:buFont typeface="+mj-lt"/>
              <a:buAutoNum type="romanUcPeriod"/>
            </a:pPr>
            <a:r>
              <a:rPr lang="en-US" sz="2400" dirty="0">
                <a:latin typeface="Times New Roman" pitchFamily="18" charset="0"/>
                <a:cs typeface="Times New Roman" pitchFamily="18" charset="0"/>
              </a:rPr>
              <a:t>Sub committees on judiciary</a:t>
            </a:r>
          </a:p>
          <a:p>
            <a:r>
              <a:rPr lang="en-US" sz="2400" dirty="0">
                <a:latin typeface="Times New Roman" pitchFamily="18" charset="0"/>
                <a:cs typeface="Times New Roman" pitchFamily="18" charset="0"/>
              </a:rPr>
              <a:t>Basic principle committee submitted its interim report on 07</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September, 1950 and its final report in December, 1952.</a:t>
            </a:r>
          </a:p>
        </p:txBody>
      </p:sp>
    </p:spTree>
    <p:extLst>
      <p:ext uri="{BB962C8B-B14F-4D97-AF65-F5344CB8AC3E}">
        <p14:creationId xmlns:p14="http://schemas.microsoft.com/office/powerpoint/2010/main" xmlns="" val="3845495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00907B98-79FA-83D5-0146-39515EAC749B}"/>
              </a:ext>
            </a:extLst>
          </p:cNvPr>
          <p:cNvSpPr>
            <a:spLocks noGrp="1"/>
          </p:cNvSpPr>
          <p:nvPr>
            <p:ph type="body" sz="half" idx="2"/>
          </p:nvPr>
        </p:nvSpPr>
        <p:spPr>
          <a:xfrm>
            <a:off x="856532" y="1068946"/>
            <a:ext cx="9904505" cy="5485654"/>
          </a:xfrm>
        </p:spPr>
        <p:txBody>
          <a:bodyPr>
            <a:noAutofit/>
          </a:bodyPr>
          <a:lstStyle/>
          <a:p>
            <a:pPr algn="just"/>
            <a:r>
              <a:rPr lang="en-US" sz="2400" b="1" u="sng" dirty="0" smtClean="0">
                <a:latin typeface="Times New Roman" pitchFamily="18" charset="0"/>
                <a:cs typeface="Times New Roman" pitchFamily="18" charset="0"/>
              </a:rPr>
              <a:t>OBJECTIVE RESOLUTION, 1949:</a:t>
            </a:r>
          </a:p>
          <a:p>
            <a:pPr algn="just"/>
            <a:endParaRPr lang="en-US" sz="2400" dirty="0">
              <a:latin typeface="Times New Roman" pitchFamily="18" charset="0"/>
              <a:cs typeface="Times New Roman" pitchFamily="18" charset="0"/>
            </a:endParaRPr>
          </a:p>
          <a:p>
            <a:pPr marL="342900" indent="-342900" algn="just">
              <a:buFont typeface="Wingdings" pitchFamily="2" charset="2"/>
              <a:buChar char="Ø"/>
            </a:pPr>
            <a:r>
              <a:rPr lang="en-US" sz="2400" dirty="0" err="1">
                <a:latin typeface="Times New Roman" pitchFamily="18" charset="0"/>
                <a:cs typeface="Times New Roman" pitchFamily="18" charset="0"/>
              </a:rPr>
              <a:t>Liaqat</a:t>
            </a:r>
            <a:r>
              <a:rPr lang="en-US" sz="2400" dirty="0">
                <a:latin typeface="Times New Roman" pitchFamily="18" charset="0"/>
                <a:cs typeface="Times New Roman" pitchFamily="18" charset="0"/>
              </a:rPr>
              <a:t> Ali Khan moved the resolution and resolution was adopted on 12</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March, 1949.</a:t>
            </a:r>
          </a:p>
          <a:p>
            <a:pPr marL="342900" indent="-342900" algn="just">
              <a:buFont typeface="Wingdings" pitchFamily="2" charset="2"/>
              <a:buChar char="Ø"/>
            </a:pPr>
            <a:r>
              <a:rPr lang="en-US" sz="2400" dirty="0" smtClean="0">
                <a:latin typeface="Times New Roman" pitchFamily="18" charset="0"/>
                <a:cs typeface="Times New Roman" pitchFamily="18" charset="0"/>
              </a:rPr>
              <a:t>Aims </a:t>
            </a:r>
            <a:r>
              <a:rPr lang="en-US" sz="2400" dirty="0">
                <a:latin typeface="Times New Roman" pitchFamily="18" charset="0"/>
                <a:cs typeface="Times New Roman" pitchFamily="18" charset="0"/>
              </a:rPr>
              <a:t>and objectives of the </a:t>
            </a:r>
            <a:r>
              <a:rPr lang="en-US" sz="2400" dirty="0" smtClean="0">
                <a:latin typeface="Times New Roman" pitchFamily="18" charset="0"/>
                <a:cs typeface="Times New Roman" pitchFamily="18" charset="0"/>
              </a:rPr>
              <a:t>Constitution</a:t>
            </a:r>
          </a:p>
          <a:p>
            <a:pPr marL="342900" indent="-342900" algn="just">
              <a:buFont typeface="Wingdings" pitchFamily="2" charset="2"/>
              <a:buChar char="Ø"/>
            </a:pPr>
            <a:r>
              <a:rPr lang="en-US" sz="2400" dirty="0" smtClean="0">
                <a:latin typeface="Times New Roman" pitchFamily="18" charset="0"/>
                <a:cs typeface="Times New Roman" pitchFamily="18" charset="0"/>
              </a:rPr>
              <a:t>It </a:t>
            </a:r>
            <a:r>
              <a:rPr lang="en-US" sz="2400" dirty="0">
                <a:latin typeface="Times New Roman" pitchFamily="18" charset="0"/>
                <a:cs typeface="Times New Roman" pitchFamily="18" charset="0"/>
              </a:rPr>
              <a:t>laid the foundation of the Constitution and indicated the broad outlines of its structure. </a:t>
            </a:r>
            <a:endParaRPr lang="en-US" sz="2400" dirty="0" smtClean="0">
              <a:latin typeface="Times New Roman" pitchFamily="18" charset="0"/>
              <a:cs typeface="Times New Roman" pitchFamily="18" charset="0"/>
            </a:endParaRPr>
          </a:p>
          <a:p>
            <a:pPr marL="342900" indent="-342900" algn="just">
              <a:buFont typeface="Wingdings" pitchFamily="2" charset="2"/>
              <a:buChar char="Ø"/>
            </a:pPr>
            <a:r>
              <a:rPr lang="en-US" sz="2400" dirty="0" smtClean="0">
                <a:latin typeface="Times New Roman" pitchFamily="18" charset="0"/>
                <a:cs typeface="Times New Roman" pitchFamily="18" charset="0"/>
              </a:rPr>
              <a:t>Initially, Objectives Resolution was part of preamble of the Constitution of Pakistan  and later on incorporated in Article 2A of the Constitution</a:t>
            </a:r>
          </a:p>
          <a:p>
            <a:pPr marL="342900" indent="-342900" algn="just">
              <a:buFont typeface="Wingdings" pitchFamily="2" charset="2"/>
              <a:buChar char="Ø"/>
            </a:pPr>
            <a:r>
              <a:rPr lang="en-US" sz="2400" dirty="0" smtClean="0">
                <a:latin typeface="Times New Roman" pitchFamily="18" charset="0"/>
                <a:cs typeface="Times New Roman" pitchFamily="18" charset="0"/>
              </a:rPr>
              <a:t>Salient futures of the Objective Resolution. </a:t>
            </a:r>
          </a:p>
          <a:p>
            <a:pPr marL="342900" indent="-342900" algn="just">
              <a:buFont typeface="Wingdings" pitchFamily="2" charset="2"/>
              <a:buChar char="Ø"/>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49003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577" y="244699"/>
            <a:ext cx="10045522" cy="6040192"/>
          </a:xfrm>
        </p:spPr>
        <p:txBody>
          <a:bodyPr>
            <a:normAutofit/>
          </a:bodyPr>
          <a:lstStyle/>
          <a:p>
            <a:r>
              <a:rPr lang="en-US" sz="2800" dirty="0">
                <a:latin typeface="Times New Roman" pitchFamily="18" charset="0"/>
                <a:cs typeface="Times New Roman" pitchFamily="18" charset="0"/>
              </a:rPr>
              <a:t>Assignation of </a:t>
            </a:r>
            <a:r>
              <a:rPr lang="en-US" sz="2800" dirty="0" smtClean="0">
                <a:latin typeface="Times New Roman" pitchFamily="18" charset="0"/>
                <a:cs typeface="Times New Roman" pitchFamily="18" charset="0"/>
              </a:rPr>
              <a:t>Liaquat Ali Khan</a:t>
            </a:r>
          </a:p>
          <a:p>
            <a:r>
              <a:rPr lang="en-US" sz="2800" dirty="0" smtClean="0">
                <a:latin typeface="Times New Roman" pitchFamily="18" charset="0"/>
                <a:cs typeface="Times New Roman" pitchFamily="18" charset="0"/>
              </a:rPr>
              <a:t>Role of </a:t>
            </a:r>
            <a:r>
              <a:rPr lang="en-US" sz="2800" dirty="0">
                <a:latin typeface="Times New Roman" pitchFamily="18" charset="0"/>
                <a:cs typeface="Times New Roman" pitchFamily="18" charset="0"/>
              </a:rPr>
              <a:t>khawaja </a:t>
            </a:r>
            <a:r>
              <a:rPr lang="en-US" sz="2800" dirty="0" smtClean="0">
                <a:latin typeface="Times New Roman" pitchFamily="18" charset="0"/>
                <a:cs typeface="Times New Roman" pitchFamily="18" charset="0"/>
              </a:rPr>
              <a:t>Nazimuddin</a:t>
            </a:r>
          </a:p>
          <a:p>
            <a:r>
              <a:rPr lang="en-US" sz="2800" dirty="0" smtClean="0">
                <a:latin typeface="Times New Roman" pitchFamily="18" charset="0"/>
                <a:cs typeface="Times New Roman" pitchFamily="18" charset="0"/>
              </a:rPr>
              <a:t>Lahore Martial law and dismissal of </a:t>
            </a:r>
            <a:r>
              <a:rPr lang="en-US" sz="2800" dirty="0" err="1" smtClean="0">
                <a:latin typeface="Times New Roman" pitchFamily="18" charset="0"/>
                <a:cs typeface="Times New Roman" pitchFamily="18" charset="0"/>
              </a:rPr>
              <a:t>govt</a:t>
            </a:r>
            <a:r>
              <a:rPr lang="en-US" sz="2800" dirty="0" smtClean="0">
                <a:latin typeface="Times New Roman" pitchFamily="18" charset="0"/>
                <a:cs typeface="Times New Roman" pitchFamily="18" charset="0"/>
              </a:rPr>
              <a:t> of </a:t>
            </a:r>
            <a:r>
              <a:rPr lang="en-US" sz="2800" dirty="0">
                <a:latin typeface="Times New Roman" pitchFamily="18" charset="0"/>
                <a:cs typeface="Times New Roman" pitchFamily="18" charset="0"/>
              </a:rPr>
              <a:t>khawaja </a:t>
            </a:r>
            <a:r>
              <a:rPr lang="en-US" sz="2800" dirty="0" smtClean="0">
                <a:latin typeface="Times New Roman" pitchFamily="18" charset="0"/>
                <a:cs typeface="Times New Roman" pitchFamily="18" charset="0"/>
              </a:rPr>
              <a:t>Nazimuddin by </a:t>
            </a:r>
            <a:r>
              <a:rPr lang="en-US" sz="2800" dirty="0" err="1" smtClean="0">
                <a:latin typeface="Times New Roman" pitchFamily="18" charset="0"/>
                <a:cs typeface="Times New Roman" pitchFamily="18" charset="0"/>
              </a:rPr>
              <a:t>Gulam</a:t>
            </a:r>
            <a:r>
              <a:rPr lang="en-US" sz="2800" dirty="0" smtClean="0">
                <a:latin typeface="Times New Roman" pitchFamily="18" charset="0"/>
                <a:cs typeface="Times New Roman" pitchFamily="18" charset="0"/>
              </a:rPr>
              <a:t> Muhammad</a:t>
            </a:r>
          </a:p>
          <a:p>
            <a:r>
              <a:rPr lang="en-US" sz="2800" dirty="0">
                <a:latin typeface="Times New Roman" pitchFamily="18" charset="0"/>
                <a:cs typeface="Times New Roman" pitchFamily="18" charset="0"/>
              </a:rPr>
              <a:t>Muhammad Ali </a:t>
            </a:r>
            <a:r>
              <a:rPr lang="en-US" sz="2800" dirty="0" err="1" smtClean="0">
                <a:latin typeface="Times New Roman" pitchFamily="18" charset="0"/>
                <a:cs typeface="Times New Roman" pitchFamily="18" charset="0"/>
              </a:rPr>
              <a:t>Bogra</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the 3</a:t>
            </a:r>
            <a:r>
              <a:rPr lang="en-US" sz="2800" baseline="30000" dirty="0" smtClean="0">
                <a:latin typeface="Times New Roman" pitchFamily="18" charset="0"/>
                <a:cs typeface="Times New Roman" pitchFamily="18" charset="0"/>
              </a:rPr>
              <a:t>rd</a:t>
            </a:r>
            <a:r>
              <a:rPr lang="en-US" sz="2800" dirty="0" smtClean="0">
                <a:latin typeface="Times New Roman" pitchFamily="18" charset="0"/>
                <a:cs typeface="Times New Roman" pitchFamily="18" charset="0"/>
              </a:rPr>
              <a:t> PM</a:t>
            </a:r>
          </a:p>
          <a:p>
            <a:r>
              <a:rPr lang="en-US" sz="2800" dirty="0" smtClean="0">
                <a:latin typeface="Times New Roman" pitchFamily="18" charset="0"/>
                <a:cs typeface="Times New Roman" pitchFamily="18" charset="0"/>
              </a:rPr>
              <a:t>Muhammad </a:t>
            </a:r>
            <a:r>
              <a:rPr lang="en-US" sz="2800" dirty="0">
                <a:latin typeface="Times New Roman" pitchFamily="18" charset="0"/>
                <a:cs typeface="Times New Roman" pitchFamily="18" charset="0"/>
              </a:rPr>
              <a:t>Ali </a:t>
            </a:r>
            <a:r>
              <a:rPr lang="en-US" sz="2800" dirty="0" err="1" smtClean="0">
                <a:latin typeface="Times New Roman" pitchFamily="18" charset="0"/>
                <a:cs typeface="Times New Roman" pitchFamily="18" charset="0"/>
              </a:rPr>
              <a:t>Bogra</a:t>
            </a:r>
            <a:r>
              <a:rPr lang="en-US" sz="2800" dirty="0" smtClean="0">
                <a:latin typeface="Times New Roman" pitchFamily="18" charset="0"/>
                <a:cs typeface="Times New Roman" pitchFamily="18" charset="0"/>
              </a:rPr>
              <a:t> formula </a:t>
            </a:r>
          </a:p>
          <a:p>
            <a:r>
              <a:rPr lang="en-US" sz="2800" dirty="0">
                <a:latin typeface="Times New Roman" pitchFamily="18" charset="0"/>
                <a:cs typeface="Times New Roman" pitchFamily="18" charset="0"/>
              </a:rPr>
              <a:t>Amendment </a:t>
            </a:r>
            <a:r>
              <a:rPr lang="en-US" sz="2800" dirty="0" smtClean="0">
                <a:latin typeface="Times New Roman" pitchFamily="18" charset="0"/>
                <a:cs typeface="Times New Roman" pitchFamily="18" charset="0"/>
              </a:rPr>
              <a:t>in </a:t>
            </a:r>
            <a:r>
              <a:rPr lang="en-US" sz="2800" dirty="0">
                <a:latin typeface="Times New Roman" pitchFamily="18" charset="0"/>
                <a:cs typeface="Times New Roman" pitchFamily="18" charset="0"/>
              </a:rPr>
              <a:t>the </a:t>
            </a:r>
            <a:r>
              <a:rPr lang="en-US" sz="2800" dirty="0" smtClean="0">
                <a:latin typeface="Times New Roman" pitchFamily="18" charset="0"/>
                <a:cs typeface="Times New Roman" pitchFamily="18" charset="0"/>
              </a:rPr>
              <a:t>Government </a:t>
            </a:r>
            <a:r>
              <a:rPr lang="en-US" sz="2800" dirty="0">
                <a:latin typeface="Times New Roman" pitchFamily="18" charset="0"/>
                <a:cs typeface="Times New Roman" pitchFamily="18" charset="0"/>
              </a:rPr>
              <a:t>of Indian Act </a:t>
            </a:r>
            <a:r>
              <a:rPr lang="en-US" sz="2800" dirty="0" smtClean="0">
                <a:latin typeface="Times New Roman" pitchFamily="18" charset="0"/>
                <a:cs typeface="Times New Roman" pitchFamily="18" charset="0"/>
              </a:rPr>
              <a:t>and dissolution </a:t>
            </a:r>
            <a:r>
              <a:rPr lang="en-US" sz="2800" dirty="0">
                <a:latin typeface="Times New Roman" pitchFamily="18" charset="0"/>
                <a:cs typeface="Times New Roman" pitchFamily="18" charset="0"/>
              </a:rPr>
              <a:t>of the Constituent Assembly and proclamation of state of </a:t>
            </a:r>
            <a:r>
              <a:rPr lang="en-US" sz="2800" dirty="0" smtClean="0">
                <a:latin typeface="Times New Roman" pitchFamily="18" charset="0"/>
                <a:cs typeface="Times New Roman" pitchFamily="18" charset="0"/>
              </a:rPr>
              <a:t>emergency by Gulam Muhammad</a:t>
            </a:r>
          </a:p>
          <a:p>
            <a:r>
              <a:rPr lang="en-US" sz="2800" dirty="0">
                <a:latin typeface="Times New Roman" pitchFamily="18" charset="0"/>
                <a:cs typeface="Times New Roman" pitchFamily="18" charset="0"/>
              </a:rPr>
              <a:t>Maulvi </a:t>
            </a:r>
            <a:r>
              <a:rPr lang="en-US" sz="2800" dirty="0" smtClean="0">
                <a:latin typeface="Times New Roman" pitchFamily="18" charset="0"/>
                <a:cs typeface="Times New Roman" pitchFamily="18" charset="0"/>
              </a:rPr>
              <a:t>Tamizuddin case</a:t>
            </a:r>
          </a:p>
        </p:txBody>
      </p:sp>
    </p:spTree>
    <p:extLst>
      <p:ext uri="{BB962C8B-B14F-4D97-AF65-F5344CB8AC3E}">
        <p14:creationId xmlns:p14="http://schemas.microsoft.com/office/powerpoint/2010/main" xmlns="" val="38771190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3707</TotalTime>
  <Words>1188</Words>
  <Application>Microsoft Office PowerPoint</Application>
  <PresentationFormat>Custom</PresentationFormat>
  <Paragraphs>193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Ion</vt:lpstr>
      <vt:lpstr>           Pakistan Affairs                      (Constitution)</vt:lpstr>
      <vt:lpstr>      LECTURE # 2</vt:lpstr>
      <vt:lpstr>Slide 3</vt:lpstr>
      <vt:lpstr>     TYPES OF WRITS</vt:lpstr>
      <vt:lpstr>Slide 5</vt:lpstr>
      <vt:lpstr>Constitutional and Political History</vt:lpstr>
      <vt:lpstr>Slide 7</vt:lpstr>
      <vt:lpstr>Slide 8</vt:lpstr>
      <vt:lpstr>Slide 9</vt:lpstr>
      <vt:lpstr>Slide 10</vt:lpstr>
      <vt:lpstr>Slide 11</vt:lpstr>
      <vt:lpstr>Slide 12</vt:lpstr>
      <vt:lpstr>Slide 13</vt:lpstr>
      <vt:lpstr>Slide 14</vt:lpstr>
      <vt:lpstr>Slide 15</vt:lpstr>
      <vt:lpstr>CHALLENGES BEFORE THE CONSTITUENT ASSEMBLY AND CAUSE OF DELAY IN FRAMING CONSTITUTION</vt:lpstr>
      <vt:lpstr>Slide 17</vt:lpstr>
      <vt:lpstr>Slide 18</vt:lpstr>
      <vt:lpstr>Slide 19</vt:lpstr>
      <vt:lpstr>Slide 20</vt:lpstr>
      <vt:lpstr>Slide 21</vt:lpstr>
      <vt:lpstr>Slide 22</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 Affairs                      Constitution</dc:title>
  <dc:creator>BKT</dc:creator>
  <cp:lastModifiedBy>BKT</cp:lastModifiedBy>
  <cp:revision>223</cp:revision>
  <dcterms:created xsi:type="dcterms:W3CDTF">2022-11-17T06:41:20Z</dcterms:created>
  <dcterms:modified xsi:type="dcterms:W3CDTF">2025-04-08T04:34:20Z</dcterms:modified>
</cp:coreProperties>
</file>