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5" r:id="rId1"/>
  </p:sldMasterIdLst>
  <p:sldIdLst>
    <p:sldId id="256" r:id="rId2"/>
    <p:sldId id="287" r:id="rId3"/>
    <p:sldId id="284" r:id="rId4"/>
    <p:sldId id="257" r:id="rId5"/>
    <p:sldId id="258" r:id="rId6"/>
    <p:sldId id="259" r:id="rId7"/>
    <p:sldId id="260" r:id="rId8"/>
    <p:sldId id="261" r:id="rId9"/>
    <p:sldId id="265" r:id="rId10"/>
    <p:sldId id="262" r:id="rId11"/>
    <p:sldId id="266" r:id="rId12"/>
    <p:sldId id="263" r:id="rId13"/>
    <p:sldId id="264" r:id="rId14"/>
    <p:sldId id="291" r:id="rId15"/>
    <p:sldId id="268" r:id="rId16"/>
    <p:sldId id="288" r:id="rId17"/>
    <p:sldId id="269" r:id="rId18"/>
    <p:sldId id="270" r:id="rId19"/>
    <p:sldId id="271" r:id="rId20"/>
    <p:sldId id="272" r:id="rId21"/>
    <p:sldId id="273" r:id="rId22"/>
    <p:sldId id="275" r:id="rId23"/>
    <p:sldId id="289" r:id="rId24"/>
    <p:sldId id="276" r:id="rId25"/>
    <p:sldId id="290" r:id="rId26"/>
    <p:sldId id="277" r:id="rId27"/>
    <p:sldId id="278" r:id="rId28"/>
    <p:sldId id="292" r:id="rId29"/>
    <p:sldId id="293" r:id="rId30"/>
    <p:sldId id="279" r:id="rId31"/>
    <p:sldId id="280" r:id="rId32"/>
    <p:sldId id="281" r:id="rId33"/>
    <p:sldId id="285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98348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40163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73049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726262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744626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38563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237194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604115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145164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5240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35535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56451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62356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52809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13229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38878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9667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28396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750212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  <p:sldLayoutId id="2147483802" r:id="rId17"/>
    <p:sldLayoutId id="2147483803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EED0ED-0F17-706B-C9F1-D0FF5533C2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84241" y="1413162"/>
            <a:ext cx="8791575" cy="3560619"/>
          </a:xfrm>
        </p:spPr>
        <p:txBody>
          <a:bodyPr/>
          <a:lstStyle/>
          <a:p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  Pakistan Affairs </a:t>
            </a:r>
            <a:b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</a:t>
            </a:r>
            <a:b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(Constitution)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9269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16D1BFB-27D6-50E6-CF41-041B383C4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8" y="1457739"/>
            <a:ext cx="10774016" cy="4790661"/>
          </a:xfrm>
        </p:spPr>
        <p:txBody>
          <a:bodyPr/>
          <a:lstStyle/>
          <a:p>
            <a:pPr marL="0" lvl="0" indent="0" algn="ctr">
              <a:lnSpc>
                <a:spcPct val="115000"/>
              </a:lnSpc>
              <a:spcAft>
                <a:spcPts val="0"/>
              </a:spcAft>
              <a:buNone/>
            </a:pPr>
            <a:endParaRPr lang="en-US" b="1" u="sng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en-US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Functions of the Constitution:</a:t>
            </a:r>
          </a:p>
          <a:p>
            <a:pPr marL="0" lvl="0" indent="0" algn="ctr">
              <a:lnSpc>
                <a:spcPct val="115000"/>
              </a:lnSpc>
              <a:spcAft>
                <a:spcPts val="0"/>
              </a:spcAft>
              <a:buNone/>
            </a:pP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Declares territorial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structure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of the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state</a:t>
            </a:r>
          </a:p>
          <a:p>
            <a:pPr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Declares administrative structure of the state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Regulate and defines the power of the institutions of the state</a:t>
            </a:r>
          </a:p>
          <a:p>
            <a:pPr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Defines rights and responsibilities of the citizens</a:t>
            </a:r>
          </a:p>
          <a:p>
            <a:pPr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Constitution defines nature of relationship between Center and unit 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20301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BEEE1716-2A45-24DB-1A02-C6FFFC460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1616765"/>
            <a:ext cx="8947150" cy="4631635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Unitary system versus Federation: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 a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unitary government system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 single central government has total power over all of its other political sub divisions. In this system central government has total authority all over the country e.g. UK, France etc.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 a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federation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powers and responsibilities are divided. In federation provinces and territories enjoys some rights and powers are shared between the federation and units e.g. Pakistan, India etc.</a:t>
            </a: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Unitary Merits and Demerits</a:t>
            </a: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Federation Merits and Demerits</a:t>
            </a: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335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A5DC331-C178-43D6-1B6C-E57A069E7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374" y="304801"/>
            <a:ext cx="10893287" cy="6255026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115000"/>
              </a:lnSpc>
              <a:spcAft>
                <a:spcPts val="1000"/>
              </a:spcAft>
              <a:buNone/>
            </a:pPr>
            <a:endParaRPr lang="en-US" sz="19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Forms of Governments 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7150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Parliamentary and Presidential System</a:t>
            </a:r>
          </a:p>
          <a:p>
            <a:pPr marL="57150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Parliamentary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It is the structure in which the executive branch derives it democratic legitimacy from legislature (Parliament) and also accountable to it.</a:t>
            </a:r>
          </a:p>
          <a:p>
            <a:pPr marL="9144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parliamentary system head of the state is normally different from the head of the government e.g. Pakistan, India etc.</a:t>
            </a:r>
          </a:p>
          <a:p>
            <a:pPr marL="9144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Merits </a:t>
            </a:r>
          </a:p>
          <a:p>
            <a:pPr marL="9144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Demerits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76268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7E99B9-8F88-FD38-4141-C27F26D4A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330" y="1179443"/>
            <a:ext cx="11012557" cy="5068956"/>
          </a:xfrm>
        </p:spPr>
        <p:txBody>
          <a:bodyPr/>
          <a:lstStyle/>
          <a:p>
            <a:pPr marL="57150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Presidential: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It is the system the office of the head of the government and head of the state is combined in a single man i.e. the President.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All the executive power is vested in the president and all government actions are his responsibility.</a:t>
            </a: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Merits</a:t>
            </a: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Demerits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416074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862150"/>
            <a:ext cx="8946541" cy="5386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			</a:t>
            </a:r>
            <a:r>
              <a:rPr lang="en-US" sz="2800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Administrative Structure of Pakistan</a:t>
            </a:r>
            <a:r>
              <a:rPr lang="en-US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US" sz="2800" b="1" u="sng" dirty="0" smtClean="0"/>
          </a:p>
          <a:p>
            <a:pPr marL="0" indent="0">
              <a:buNone/>
            </a:pPr>
            <a:endParaRPr lang="en-US" sz="2800" b="1" u="sng" dirty="0" smtClean="0"/>
          </a:p>
          <a:p>
            <a:pPr marL="0" indent="0">
              <a:buNone/>
            </a:pPr>
            <a:r>
              <a:rPr lang="en-US" sz="2800" b="1" u="sng" dirty="0" smtClean="0"/>
              <a:t>Tiers </a:t>
            </a:r>
            <a:r>
              <a:rPr lang="en-US" sz="2800" b="1" u="sng" dirty="0"/>
              <a:t>of Government in Pakistan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/>
              <a:t> </a:t>
            </a:r>
            <a:endParaRPr lang="en-US" sz="2800" dirty="0"/>
          </a:p>
          <a:p>
            <a:pPr lvl="0"/>
            <a:r>
              <a:rPr lang="en-US" sz="2800" dirty="0"/>
              <a:t>Federal Government</a:t>
            </a:r>
          </a:p>
          <a:p>
            <a:pPr lvl="0"/>
            <a:r>
              <a:rPr lang="en-US" sz="2800" dirty="0"/>
              <a:t>Provincial Government </a:t>
            </a:r>
          </a:p>
          <a:p>
            <a:pPr lvl="0"/>
            <a:r>
              <a:rPr lang="en-US" sz="2800" dirty="0"/>
              <a:t>Local Government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6834933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3E9CED-466D-CE04-1103-AD0AA0FD3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66261"/>
            <a:ext cx="9404723" cy="543339"/>
          </a:xfrm>
        </p:spPr>
        <p:txBody>
          <a:bodyPr/>
          <a:lstStyle/>
          <a:p>
            <a:r>
              <a:rPr lang="en-US" dirty="0"/>
              <a:t>						</a:t>
            </a:r>
            <a:r>
              <a:rPr lang="en-US" sz="2800" b="1" u="sng" dirty="0"/>
              <a:t>FEDERAL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16FEBBF-49BA-BB57-C678-1C5410BFD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36" y="755374"/>
            <a:ext cx="11449878" cy="5817703"/>
          </a:xfrm>
        </p:spPr>
        <p:txBody>
          <a:bodyPr>
            <a:normAutofit fontScale="92500" lnSpcReduction="10000"/>
          </a:bodyPr>
          <a:lstStyle/>
          <a:p>
            <a:pPr marL="13716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800" b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9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Federal Government </a:t>
            </a:r>
          </a:p>
          <a:p>
            <a:pPr algn="just">
              <a:lnSpc>
                <a:spcPct val="115000"/>
              </a:lnSpc>
              <a:buFont typeface="+mj-lt"/>
              <a:buAutoNum type="arabicPeriod"/>
            </a:pPr>
            <a:r>
              <a:rPr lang="en-US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Prime Minister (Chief executive of Federation</a:t>
            </a:r>
            <a:r>
              <a:rPr lang="en-US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  <a:p>
            <a:pPr algn="just">
              <a:lnSpc>
                <a:spcPct val="115000"/>
              </a:lnSpc>
              <a:buFont typeface="+mj-lt"/>
              <a:buAutoNum type="arabicPeriod"/>
            </a:pPr>
            <a:r>
              <a:rPr lang="en-US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Federal </a:t>
            </a:r>
            <a:r>
              <a:rPr lang="en-US" sz="29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Ministers</a:t>
            </a:r>
          </a:p>
          <a:p>
            <a:pPr algn="just">
              <a:lnSpc>
                <a:spcPct val="115000"/>
              </a:lnSpc>
              <a:buFont typeface="+mj-lt"/>
              <a:buAutoNum type="arabicPeriod"/>
            </a:pPr>
            <a:r>
              <a:rPr lang="en-US" sz="29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Executive </a:t>
            </a:r>
            <a:r>
              <a:rPr lang="en-US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authority of the federation shall exercise in the name of the President by federal </a:t>
            </a:r>
            <a:r>
              <a:rPr lang="en-US" sz="29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government</a:t>
            </a:r>
          </a:p>
          <a:p>
            <a:pPr algn="just">
              <a:lnSpc>
                <a:spcPct val="115000"/>
              </a:lnSpc>
              <a:buFont typeface="+mj-lt"/>
              <a:buAutoNum type="arabicPeriod"/>
            </a:pPr>
            <a:endParaRPr lang="en-US" sz="2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9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9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Cabinet</a:t>
            </a:r>
            <a:r>
              <a:rPr lang="en-US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(PM plus federal minsters )</a:t>
            </a:r>
            <a:endParaRPr lang="en-US" sz="2900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n-US" sz="2900" b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9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Parliament ( </a:t>
            </a:r>
            <a:r>
              <a:rPr lang="en-US" sz="29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Majlis</a:t>
            </a:r>
            <a:r>
              <a:rPr lang="en-US" sz="29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e </a:t>
            </a:r>
            <a:r>
              <a:rPr lang="en-US" sz="29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shura</a:t>
            </a:r>
            <a:r>
              <a:rPr lang="en-US" sz="29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en-US" sz="29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9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consist of three components i.e.  the President, National Assembly and Senate </a:t>
            </a:r>
            <a:endParaRPr lang="en-US" sz="29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n-US" sz="2900" b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640734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4097" y="1442433"/>
            <a:ext cx="9826580" cy="5125791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en-US" sz="28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 president </a:t>
            </a:r>
            <a:endParaRPr lang="en-US" sz="2800" b="1" u="sng" dirty="0" smtClean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buNone/>
            </a:pPr>
            <a:endParaRPr lang="en-US" sz="2400" b="1" u="sng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Muslim-45 years-Eligible to be elected as member of NA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Procedure to elect president 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Electoral college  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Duration 5 years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Impeachment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President 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office become vacant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6056646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C264680A-7BDD-1EA2-3B8A-94D102D01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270456"/>
            <a:ext cx="9083876" cy="6065950"/>
          </a:xfrm>
        </p:spPr>
        <p:txBody>
          <a:bodyPr>
            <a:normAutofit/>
          </a:bodyPr>
          <a:lstStyle/>
          <a:p>
            <a:pPr marL="142875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400" b="1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	</a:t>
            </a:r>
            <a:r>
              <a:rPr lang="en-US" sz="2800" b="1" u="sng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Authorities of President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Head of the state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Administrative powers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Establishment of cabinet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Appointing other ministers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Appointments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Law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making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powers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Judicial powers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86411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CB03D1CF-1E00-97EF-6AF1-BE71B8A86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412124"/>
            <a:ext cx="8947150" cy="5836276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lnSpc>
                <a:spcPct val="115000"/>
              </a:lnSpc>
              <a:buNone/>
            </a:pPr>
            <a:r>
              <a:rPr lang="en-US" sz="4000" b="1" u="sng" dirty="0" smtClean="0">
                <a:latin typeface="Times New Roman" pitchFamily="18" charset="0"/>
                <a:cs typeface="Times New Roman" pitchFamily="18" charset="0"/>
              </a:rPr>
              <a:t>Executive branch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4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3200" b="1" u="sng" dirty="0" smtClean="0"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n-US" sz="3200" b="1" u="sng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3200" b="1" u="sng" dirty="0" smtClean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 </a:t>
            </a:r>
            <a:r>
              <a:rPr lang="en-US" sz="3200" b="1" u="sng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Prime Minister </a:t>
            </a:r>
            <a:endParaRPr lang="en-US" sz="32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Age: 25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Eligible for MNA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Leader of the cabinet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Chief executive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Coordination between President and </a:t>
            </a:r>
            <a:r>
              <a:rPr lang="en-US" sz="3200" dirty="0" smtClean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Cabinet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Vote 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of no confidence</a:t>
            </a:r>
            <a:endParaRPr lang="en-US" sz="3200" dirty="0" smtClean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171450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n-US" sz="3200" dirty="0" smtClean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171450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n-US" sz="3200" dirty="0" smtClean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68147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AF57984C-F835-E43E-7920-C39851411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4375" y="1488244"/>
            <a:ext cx="8947150" cy="5186875"/>
          </a:xfrm>
        </p:spPr>
        <p:txBody>
          <a:bodyPr>
            <a:noAutofit/>
          </a:bodyPr>
          <a:lstStyle/>
          <a:p>
            <a:pPr marL="17145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				</a:t>
            </a:r>
            <a:r>
              <a:rPr lang="en-US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Senate</a:t>
            </a:r>
            <a:endParaRPr lang="en-US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It is continuous and could not be dissolved 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Total Seats 104 / (reduced to 96 in next tenure)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25</a:t>
            </a:r>
            <a:r>
              <a:rPr lang="en-US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amendment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6 years term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Half of the members retired after 03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years</a:t>
            </a:r>
          </a:p>
          <a:p>
            <a:pPr algn="just">
              <a:buFont typeface="Symbol" panose="05050102010706020507" pitchFamily="18" charset="2"/>
              <a:buChar char=""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All provinces have equal representation/23 seats from each 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province</a:t>
            </a:r>
          </a:p>
          <a:p>
            <a:pPr lvl="0" algn="just">
              <a:buFont typeface="Symbol" panose="05050102010706020507" pitchFamily="18" charset="2"/>
              <a:buChar char=""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Electoral 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college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Election of senate is under single transferable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vote/STV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Head by Chairman senate 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Age 30 years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471089" y="195943"/>
            <a:ext cx="64780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u="sng" dirty="0">
                <a:latin typeface="Times New Roman" pitchFamily="18" charset="0"/>
                <a:cs typeface="Times New Roman" pitchFamily="18" charset="0"/>
              </a:rPr>
              <a:t>Legislative </a:t>
            </a:r>
            <a:r>
              <a:rPr lang="en-US" sz="4000" b="1" u="sng" dirty="0" smtClean="0">
                <a:latin typeface="Times New Roman" pitchFamily="18" charset="0"/>
                <a:cs typeface="Times New Roman" pitchFamily="18" charset="0"/>
              </a:rPr>
              <a:t>Branch</a:t>
            </a:r>
          </a:p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(Senate and NA)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2575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u="sng" dirty="0">
                <a:latin typeface="Times New Roman" pitchFamily="18" charset="0"/>
                <a:cs typeface="Times New Roman" pitchFamily="18" charset="0"/>
              </a:rPr>
              <a:t>Syllabus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428" y="1661375"/>
            <a:ext cx="9955369" cy="4700787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recent constitutional and legal debates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latest constitutional amendments and important legislations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Legal cases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Role of higher courts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1689744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DDCC2A22-5FA4-7625-61FE-43AB362C0A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88931475"/>
              </p:ext>
            </p:extLst>
          </p:nvPr>
        </p:nvGraphicFramePr>
        <p:xfrm>
          <a:off x="914401" y="490329"/>
          <a:ext cx="9462051" cy="61225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4584">
                  <a:extLst>
                    <a:ext uri="{9D8B030D-6E8A-4147-A177-3AD203B41FA5}">
                      <a16:colId xmlns:a16="http://schemas.microsoft.com/office/drawing/2014/main" xmlns="" val="652517639"/>
                    </a:ext>
                  </a:extLst>
                </a:gridCol>
                <a:gridCol w="1425208">
                  <a:extLst>
                    <a:ext uri="{9D8B030D-6E8A-4147-A177-3AD203B41FA5}">
                      <a16:colId xmlns:a16="http://schemas.microsoft.com/office/drawing/2014/main" xmlns="" val="592315655"/>
                    </a:ext>
                  </a:extLst>
                </a:gridCol>
                <a:gridCol w="2006882">
                  <a:extLst>
                    <a:ext uri="{9D8B030D-6E8A-4147-A177-3AD203B41FA5}">
                      <a16:colId xmlns:a16="http://schemas.microsoft.com/office/drawing/2014/main" xmlns="" val="2265723455"/>
                    </a:ext>
                  </a:extLst>
                </a:gridCol>
                <a:gridCol w="1490413">
                  <a:extLst>
                    <a:ext uri="{9D8B030D-6E8A-4147-A177-3AD203B41FA5}">
                      <a16:colId xmlns:a16="http://schemas.microsoft.com/office/drawing/2014/main" xmlns="" val="3618925473"/>
                    </a:ext>
                  </a:extLst>
                </a:gridCol>
                <a:gridCol w="1524567">
                  <a:extLst>
                    <a:ext uri="{9D8B030D-6E8A-4147-A177-3AD203B41FA5}">
                      <a16:colId xmlns:a16="http://schemas.microsoft.com/office/drawing/2014/main" xmlns="" val="877718689"/>
                    </a:ext>
                  </a:extLst>
                </a:gridCol>
                <a:gridCol w="1460397">
                  <a:extLst>
                    <a:ext uri="{9D8B030D-6E8A-4147-A177-3AD203B41FA5}">
                      <a16:colId xmlns:a16="http://schemas.microsoft.com/office/drawing/2014/main" xmlns="" val="2856110065"/>
                    </a:ext>
                  </a:extLst>
                </a:gridCol>
              </a:tblGrid>
              <a:tr h="377175"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                                                             Seats distribution in Senate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61275252"/>
                  </a:ext>
                </a:extLst>
              </a:tr>
              <a:tr h="78702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Provinces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General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Technocrats/Ulema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Women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Non-Muslims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Total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51739208"/>
                  </a:ext>
                </a:extLst>
              </a:tr>
              <a:tr h="6169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Punjab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01604702"/>
                  </a:ext>
                </a:extLst>
              </a:tr>
              <a:tr h="616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Sindh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55954284"/>
                  </a:ext>
                </a:extLst>
              </a:tr>
              <a:tr h="7448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KPK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846281207"/>
                  </a:ext>
                </a:extLst>
              </a:tr>
              <a:tr h="7448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Balochistan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19890631"/>
                  </a:ext>
                </a:extLst>
              </a:tr>
              <a:tr h="7448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Federal Capital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115" algn="l"/>
                          <a:tab pos="368300" algn="ctr"/>
                        </a:tabLst>
                      </a:pPr>
                      <a:r>
                        <a:rPr lang="en-US" sz="1100" dirty="0">
                          <a:effectLst/>
                        </a:rPr>
                        <a:t>               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40536747"/>
                  </a:ext>
                </a:extLst>
              </a:tr>
              <a:tr h="7448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FATA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64786998"/>
                  </a:ext>
                </a:extLst>
              </a:tr>
              <a:tr h="7448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Total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104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76557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669674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E36214-E8F2-361E-2593-A50827546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094704"/>
            <a:ext cx="8946541" cy="5186826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800" b="1" u="sng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National Assembly</a:t>
            </a:r>
            <a:endParaRPr lang="en-US" sz="28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Total seats: </a:t>
            </a:r>
            <a:r>
              <a:rPr lang="en-US" sz="2800" dirty="0" smtClean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336</a:t>
            </a:r>
            <a:endParaRPr lang="en-US" sz="28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Seats distribution is on the basis of population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Term: 5 years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Age: 25 minimum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Headed by speaker </a:t>
            </a:r>
            <a:endParaRPr lang="en-US" sz="2800" dirty="0" smtClean="0"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8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n-US" sz="2800" b="1" u="sng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800" dirty="0"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21351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086237-A817-9477-34DC-336D1D1EF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174422"/>
            <a:ext cx="9404723" cy="567700"/>
          </a:xfrm>
        </p:spPr>
        <p:txBody>
          <a:bodyPr/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					</a:t>
            </a:r>
            <a:r>
              <a:rPr lang="en-US" sz="28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en-US" sz="2800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eats distribution in NA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65F2033A-DBA5-66B3-F693-2E43FEF278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38449022"/>
              </p:ext>
            </p:extLst>
          </p:nvPr>
        </p:nvGraphicFramePr>
        <p:xfrm>
          <a:off x="384313" y="834888"/>
          <a:ext cx="9886122" cy="56454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0065">
                  <a:extLst>
                    <a:ext uri="{9D8B030D-6E8A-4147-A177-3AD203B41FA5}">
                      <a16:colId xmlns:a16="http://schemas.microsoft.com/office/drawing/2014/main" xmlns="" val="19752757"/>
                    </a:ext>
                  </a:extLst>
                </a:gridCol>
                <a:gridCol w="1895480">
                  <a:extLst>
                    <a:ext uri="{9D8B030D-6E8A-4147-A177-3AD203B41FA5}">
                      <a16:colId xmlns:a16="http://schemas.microsoft.com/office/drawing/2014/main" xmlns="" val="3963352028"/>
                    </a:ext>
                  </a:extLst>
                </a:gridCol>
                <a:gridCol w="1975030">
                  <a:extLst>
                    <a:ext uri="{9D8B030D-6E8A-4147-A177-3AD203B41FA5}">
                      <a16:colId xmlns:a16="http://schemas.microsoft.com/office/drawing/2014/main" xmlns="" val="2865177912"/>
                    </a:ext>
                  </a:extLst>
                </a:gridCol>
                <a:gridCol w="2020292">
                  <a:extLst>
                    <a:ext uri="{9D8B030D-6E8A-4147-A177-3AD203B41FA5}">
                      <a16:colId xmlns:a16="http://schemas.microsoft.com/office/drawing/2014/main" xmlns="" val="1886921242"/>
                    </a:ext>
                  </a:extLst>
                </a:gridCol>
                <a:gridCol w="1935255">
                  <a:extLst>
                    <a:ext uri="{9D8B030D-6E8A-4147-A177-3AD203B41FA5}">
                      <a16:colId xmlns:a16="http://schemas.microsoft.com/office/drawing/2014/main" xmlns="" val="929058224"/>
                    </a:ext>
                  </a:extLst>
                </a:gridCol>
              </a:tblGrid>
              <a:tr h="77315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Provinces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General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Women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Non-Muslims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Total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03684769"/>
                  </a:ext>
                </a:extLst>
              </a:tr>
              <a:tr h="6062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Punjab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141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32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173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44118153"/>
                  </a:ext>
                </a:extLst>
              </a:tr>
              <a:tr h="606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Sindh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75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92676152"/>
                  </a:ext>
                </a:extLst>
              </a:tr>
              <a:tr h="7319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KPK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45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55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86448134"/>
                  </a:ext>
                </a:extLst>
              </a:tr>
              <a:tr h="7319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Balochistan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20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01597380"/>
                  </a:ext>
                </a:extLst>
              </a:tr>
              <a:tr h="7319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Federal Capital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115" algn="l"/>
                          <a:tab pos="368300" algn="ctr"/>
                        </a:tabLst>
                      </a:pPr>
                      <a:r>
                        <a:rPr lang="en-US" sz="1100" dirty="0">
                          <a:effectLst/>
                        </a:rPr>
                        <a:t>                     </a:t>
                      </a:r>
                      <a:r>
                        <a:rPr lang="en-US" sz="1100" u="sng" dirty="0">
                          <a:effectLst/>
                        </a:rPr>
                        <a:t>03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99092060"/>
                  </a:ext>
                </a:extLst>
              </a:tr>
              <a:tr h="7319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FATA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33300041"/>
                  </a:ext>
                </a:extLst>
              </a:tr>
              <a:tr h="7319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Total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266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336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49210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713061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311688"/>
          </a:xfrm>
        </p:spPr>
        <p:txBody>
          <a:bodyPr/>
          <a:lstStyle/>
          <a:p>
            <a:pPr lvl="0" algn="ctr"/>
            <a:r>
              <a:rPr lang="en-US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Power of Senate &amp; N.A: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Equal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legislature powers subject to two powers which are exclusive right of NA</a:t>
            </a:r>
          </a:p>
          <a:p>
            <a:pPr lvl="0" algn="just">
              <a:lnSpc>
                <a:spcPct val="115000"/>
              </a:lnSpc>
              <a:buFont typeface="+mj-lt"/>
              <a:buAutoNum type="alphaLcPeriod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Power to elect &amp; remove PM </a:t>
            </a:r>
          </a:p>
          <a:p>
            <a:pPr lvl="0" algn="just">
              <a:lnSpc>
                <a:spcPct val="115000"/>
              </a:lnSpc>
              <a:buFont typeface="+mj-lt"/>
              <a:buAutoNum type="alphaLcPeriod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Money Bills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2977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ECFF74-A4A8-59CB-7932-48CFFAAD3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716" y="0"/>
            <a:ext cx="9404723" cy="466342"/>
          </a:xfrm>
        </p:spPr>
        <p:txBody>
          <a:bodyPr/>
          <a:lstStyle/>
          <a:p>
            <a:r>
              <a:rPr lang="en-US" dirty="0"/>
              <a:t>							</a:t>
            </a:r>
            <a:r>
              <a:rPr lang="en-US" sz="2400" b="1" u="sng" dirty="0"/>
              <a:t>Judicial </a:t>
            </a:r>
            <a:r>
              <a:rPr lang="en-US" sz="2400" b="1" u="sng" dirty="0" smtClean="0"/>
              <a:t>Branch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26DA13D-5B15-9D39-808E-22790F6C24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778" y="927279"/>
            <a:ext cx="9316075" cy="5818388"/>
          </a:xfrm>
        </p:spPr>
        <p:txBody>
          <a:bodyPr>
            <a:normAutofit fontScale="92500" lnSpcReduction="10000"/>
          </a:bodyPr>
          <a:lstStyle/>
          <a:p>
            <a:pPr marL="1714500" lvl="4" indent="0" algn="just">
              <a:lnSpc>
                <a:spcPct val="115000"/>
              </a:lnSpc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FEDERAL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JUDICIARY</a:t>
            </a:r>
            <a:endParaRPr lang="en-US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2171700" lvl="4" indent="-457200" algn="just">
              <a:lnSpc>
                <a:spcPct val="115000"/>
              </a:lnSpc>
              <a:buFont typeface="+mj-lt"/>
              <a:buAutoNum type="alphaUcPeriod"/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Supreme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Court 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(Constitutional Benches) </a:t>
            </a:r>
          </a:p>
          <a:p>
            <a:pPr marL="2171700" lvl="4" indent="-457200" algn="just">
              <a:lnSpc>
                <a:spcPct val="115000"/>
              </a:lnSpc>
              <a:buFont typeface="+mj-lt"/>
              <a:buAutoNum type="alphaUcPeriod"/>
            </a:pP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Federal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Shariat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court</a:t>
            </a:r>
          </a:p>
          <a:p>
            <a:pPr marL="2171700" lvl="4" indent="-457200" algn="just">
              <a:lnSpc>
                <a:spcPct val="115000"/>
              </a:lnSpc>
              <a:buFont typeface="+mj-lt"/>
              <a:buAutoNum type="alphaUcPeriod"/>
            </a:pP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High Courts for each province and IHC (Constitutional Benches )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171700" lvl="4" indent="-457200" algn="just">
              <a:lnSpc>
                <a:spcPct val="115000"/>
              </a:lnSpc>
              <a:buFont typeface="+mj-lt"/>
              <a:buAutoNum type="alphaUcPeriod"/>
            </a:pP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District Court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endParaRPr lang="en-US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A. 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Supreme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Court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Interpretation of Law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Provincial Disputes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Public Interest 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cases 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(Constitutional 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Benches)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Judges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retire age 65 years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4868775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15474"/>
          </a:xfrm>
        </p:spPr>
        <p:txBody>
          <a:bodyPr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Supreme Court related provisions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622738"/>
            <a:ext cx="8946541" cy="4625661"/>
          </a:xfrm>
        </p:spPr>
        <p:txBody>
          <a:bodyPr>
            <a:normAutofit/>
          </a:bodyPr>
          <a:lstStyle/>
          <a:p>
            <a:pPr lvl="1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Establishment and jurisdiction of courts </a:t>
            </a:r>
          </a:p>
          <a:p>
            <a:pPr lvl="1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Original jurisdiction of Supreme Court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Appellate jurisdiction of Supreme Court</a:t>
            </a:r>
          </a:p>
          <a:p>
            <a:pPr lvl="1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Advisory jurisdiction of Supreme Court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Decision of the Supreme Court is binding on other courts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491878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DA4226A-C1F1-18E5-86B0-1BB01F7FF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592428"/>
            <a:ext cx="8946541" cy="5655971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800" b="1" u="sng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Federal Sharia courts</a:t>
            </a:r>
            <a:endParaRPr lang="en-US" sz="2800" b="1" u="sng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Laws accounting to Islamic share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800" dirty="0" smtClean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Functions</a:t>
            </a:r>
            <a:endParaRPr lang="en-US" sz="28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n-US" sz="2800" b="1" u="sng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800" b="1" u="sng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General provision relating to the judicature:</a:t>
            </a:r>
            <a:endParaRPr lang="en-US" sz="28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Contempt of court   (r/w contempt of court ordinance 2003)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Supreme judicial council</a:t>
            </a:r>
          </a:p>
        </p:txBody>
      </p:sp>
    </p:spTree>
    <p:extLst>
      <p:ext uri="{BB962C8B-B14F-4D97-AF65-F5344CB8AC3E}">
        <p14:creationId xmlns:p14="http://schemas.microsoft.com/office/powerpoint/2010/main" xmlns="" val="41776085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DF4312-C835-99E0-0AE0-A505CB638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124178"/>
            <a:ext cx="9404723" cy="778933"/>
          </a:xfrm>
        </p:spPr>
        <p:txBody>
          <a:bodyPr/>
          <a:lstStyle/>
          <a:p>
            <a:r>
              <a:rPr lang="en-US" sz="3600" dirty="0"/>
              <a:t>					PROVINCIAL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ADAE36D-75EF-8FFE-A83C-AE195A649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520" y="1210614"/>
            <a:ext cx="9148333" cy="4224271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800" b="1" u="sng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Provincial government</a:t>
            </a:r>
          </a:p>
          <a:p>
            <a:pPr algn="just">
              <a:lnSpc>
                <a:spcPct val="115000"/>
              </a:lnSpc>
              <a:buFont typeface="+mj-lt"/>
              <a:buAutoNum type="arabicPeriod"/>
            </a:pP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Chief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Minister (Chief executive of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Province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buFont typeface="+mj-lt"/>
              <a:buAutoNum type="arabicPeriod"/>
            </a:pP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Provincial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Ministers</a:t>
            </a:r>
          </a:p>
          <a:p>
            <a:pPr algn="just">
              <a:lnSpc>
                <a:spcPct val="115000"/>
              </a:lnSpc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Executive authority of the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province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shall exercise in the name of the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Governor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by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Provincial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government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79828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081826"/>
            <a:ext cx="8946541" cy="5166574"/>
          </a:xfrm>
        </p:spPr>
        <p:txBody>
          <a:bodyPr/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en-US" b="1" u="sn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Governor</a:t>
            </a:r>
            <a:endParaRPr lang="en-US" u="sng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Nominal head of province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Appointment 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Executive powers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Judicial powers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Duties during emergency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Law making powers 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Dissolution of provincial Assembly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911126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798490"/>
            <a:ext cx="8946541" cy="5449909"/>
          </a:xfrm>
        </p:spPr>
        <p:txBody>
          <a:bodyPr/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en-US" sz="2800" b="1" u="sn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Chief minister</a:t>
            </a:r>
            <a:endParaRPr lang="en-US" sz="2800" u="sng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Administrative head of province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The provincial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cabinet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0" lvl="0" indent="0" algn="just">
              <a:lnSpc>
                <a:spcPct val="115000"/>
              </a:lnSpc>
              <a:buNone/>
            </a:pPr>
            <a:r>
              <a:rPr lang="en-US" sz="28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Powers of chief minister and cabinet</a:t>
            </a:r>
            <a:endParaRPr lang="en-US" sz="2800" u="sng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Appointment to ministers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Administrative powers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Financial powers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3925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373488"/>
            <a:ext cx="8946541" cy="62977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smtClean="0"/>
              <a:t>								LECTURE # 1</a:t>
            </a:r>
          </a:p>
          <a:p>
            <a:pPr marL="457200" indent="-457200" algn="just">
              <a:buFont typeface="+mj-lt"/>
              <a:buAutoNum type="arabicPeriod"/>
            </a:pPr>
            <a:endParaRPr lang="en-US" b="1" dirty="0"/>
          </a:p>
          <a:p>
            <a:pPr marL="457200" indent="-457200" algn="just">
              <a:buFont typeface="+mj-lt"/>
              <a:buAutoNum type="arabicPeriod"/>
            </a:pPr>
            <a:r>
              <a:rPr lang="en-US" b="1" dirty="0" smtClean="0"/>
              <a:t>World’s Legal Systems</a:t>
            </a:r>
            <a:endParaRPr lang="en-US" b="1" dirty="0"/>
          </a:p>
          <a:p>
            <a:pPr marL="457200" lvl="0" indent="-457200" algn="just">
              <a:buFont typeface="+mj-lt"/>
              <a:buAutoNum type="arabicPeriod"/>
            </a:pPr>
            <a:r>
              <a:rPr lang="en-US" b="1" dirty="0"/>
              <a:t>Definition of constitution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 smtClean="0"/>
              <a:t>Framework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 smtClean="0"/>
              <a:t>Rule </a:t>
            </a:r>
            <a:r>
              <a:rPr lang="en-US" b="1" dirty="0"/>
              <a:t>of Law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 smtClean="0"/>
              <a:t>Due </a:t>
            </a:r>
            <a:r>
              <a:rPr lang="en-US" b="1" dirty="0"/>
              <a:t>process of Law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/>
              <a:t>Separation of Powers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/>
              <a:t>Functions of the Constitution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/>
              <a:t>Parliamentary and Presidential System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/>
              <a:t>Unitary States </a:t>
            </a:r>
            <a:r>
              <a:rPr lang="en-US" b="1" dirty="0" smtClean="0"/>
              <a:t>and Federation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en-US" b="1" dirty="0"/>
              <a:t>Administrative Structure of Pakistan</a:t>
            </a:r>
          </a:p>
          <a:p>
            <a:pPr marL="457200" indent="-457200" algn="just">
              <a:buFont typeface="+mj-lt"/>
              <a:buAutoNum type="arabicPeriod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33308604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7C84B6C7-D798-EF55-DD4D-BFDF1FE7D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9859" y="437881"/>
            <a:ext cx="7727324" cy="5228823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n-US" sz="2400" b="1" u="sng" dirty="0" smtClean="0"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400" b="1" u="sng" dirty="0" smtClean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Legislative</a:t>
            </a:r>
            <a:endParaRPr lang="en-US" sz="2400" u="sng" dirty="0"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Provincial assemblies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Seats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Punjab: 371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Sindh: 168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KPK: 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145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 smtClean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Balochistan</a:t>
            </a:r>
            <a:r>
              <a:rPr lang="en-US" sz="24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65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441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D5AF58-BD1F-0065-9672-2A7284096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041" y="1433690"/>
            <a:ext cx="9404723" cy="553156"/>
          </a:xfrm>
        </p:spPr>
        <p:txBody>
          <a:bodyPr/>
          <a:lstStyle/>
          <a:p>
            <a:r>
              <a:rPr lang="en-US" dirty="0"/>
              <a:t>				</a:t>
            </a:r>
            <a:r>
              <a:rPr lang="en-US" sz="3200" dirty="0"/>
              <a:t>PROVINCIAL JUDICIARY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DE41AD-A6E3-CC13-4A3A-3FC6D398F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044" y="2686756"/>
            <a:ext cx="9891809" cy="4018844"/>
          </a:xfrm>
        </p:spPr>
        <p:txBody>
          <a:bodyPr>
            <a:noAutofit/>
          </a:bodyPr>
          <a:lstStyle/>
          <a:p>
            <a:pPr lvl="6" algn="just">
              <a:lnSpc>
                <a:spcPct val="115000"/>
              </a:lnSpc>
              <a:buFont typeface="+mj-lt"/>
              <a:buAutoNum type="alphaUcPeriod"/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HIGH COURT</a:t>
            </a:r>
          </a:p>
          <a:p>
            <a:pPr lvl="6" algn="just">
              <a:lnSpc>
                <a:spcPct val="115000"/>
              </a:lnSpc>
              <a:buFont typeface="+mj-lt"/>
              <a:buAutoNum type="alphaUcPeriod"/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DISTRICT 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COURT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				</a:t>
            </a: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15102217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7EC96E9-4524-A03C-11A6-8986E4D05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474132"/>
            <a:ext cx="9745053" cy="6186311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High Court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Interpretation of Law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Public Interest cases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Administrative accountability-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citizens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Jurisdiction of the High Court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Decision of the High Court is binding on sub ordinate courts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High Court shall supervise and control all courts subordinate to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it</a:t>
            </a: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District Court </a:t>
            </a: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n-US" b="1" u="sng" dirty="0" smtClean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n-US" sz="1600" b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7165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14632503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199622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79961C-4D55-E8D5-47FE-B409265B2F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1954" y="146534"/>
            <a:ext cx="8791575" cy="991704"/>
          </a:xfrm>
        </p:spPr>
        <p:txBody>
          <a:bodyPr/>
          <a:lstStyle/>
          <a:p>
            <a:r>
              <a:rPr lang="en-US" dirty="0"/>
              <a:t>	    </a:t>
            </a:r>
            <a:r>
              <a:rPr lang="en-US" sz="4000" u="sng" dirty="0" smtClean="0">
                <a:solidFill>
                  <a:schemeClr val="tx1"/>
                </a:solidFill>
              </a:rPr>
              <a:t>World’s Legal </a:t>
            </a:r>
            <a:r>
              <a:rPr lang="en-US" sz="4000" u="sng" dirty="0">
                <a:solidFill>
                  <a:schemeClr val="tx1"/>
                </a:solidFill>
              </a:rPr>
              <a:t>Systems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AB138FE-9AC0-65F2-EAF8-989B6EFB83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61954" y="2131046"/>
            <a:ext cx="8791575" cy="3487876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Adversarial  System</a:t>
            </a:r>
          </a:p>
          <a:p>
            <a:endParaRPr lang="en-US" sz="2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2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Inquisitorial System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1914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B176569-B916-B5E5-17C3-6A63AB08C8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39914" y="1351722"/>
            <a:ext cx="9904505" cy="5062318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Adversarial system (Common Law) e.g. UK, USA, Pakistan</a:t>
            </a: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2001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ommon law countries</a:t>
            </a:r>
          </a:p>
          <a:p>
            <a:pPr marL="12001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ourt act as referee between the 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prosecution and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defence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2001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Parties determine what witnesses they call </a:t>
            </a:r>
          </a:p>
          <a:p>
            <a:pPr marL="12001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 this system previous decisions of higher courts are binding.</a:t>
            </a: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6404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4E5E102-4B68-B979-511B-AE490823C8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1364" y="1020417"/>
            <a:ext cx="9904505" cy="4777882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Inquisitorial system (Civil Law) e.g. Germany, 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France </a:t>
            </a:r>
            <a:endParaRPr lang="en-US" sz="20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2001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Civil Law countries</a:t>
            </a:r>
          </a:p>
          <a:p>
            <a:pPr marL="12001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Court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 actively involved in investigating the facts of the case proof of facts by taking investigating of the case</a:t>
            </a:r>
          </a:p>
          <a:p>
            <a:pPr marL="12001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 this system conduct of the trial is in the hands of the court</a:t>
            </a:r>
          </a:p>
          <a:p>
            <a:pPr marL="12001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 this system there is little use of judicial precedent.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845495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0907B98-79FA-83D5-0146-39515EAC74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96215" y="206063"/>
            <a:ext cx="10959920" cy="6465194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b="1" u="sng" dirty="0" smtClean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Definition </a:t>
            </a:r>
            <a:r>
              <a:rPr lang="en-US" sz="2000" b="1" u="sng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of constitution</a:t>
            </a:r>
            <a:r>
              <a:rPr lang="en-US" sz="2000" b="1" u="sng" dirty="0" smtClean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Aristotle about constitution</a:t>
            </a:r>
            <a:endParaRPr lang="en-US" sz="20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smtClean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Constitution</a:t>
            </a:r>
            <a:r>
              <a:rPr lang="en-US" sz="2000" b="1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en-US" sz="20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1371600" indent="-4572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Written Constitution</a:t>
            </a:r>
          </a:p>
          <a:p>
            <a:pPr marL="1371600" indent="-4572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Unwritten Constitution</a:t>
            </a:r>
          </a:p>
          <a:p>
            <a:pPr marL="1371600" indent="-4572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Flexible Constitution</a:t>
            </a:r>
          </a:p>
          <a:p>
            <a:pPr marL="1371600" indent="-4572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Rigid Constitution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0037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DD77D73-12EF-F81A-DCFC-7E9A6A0C72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3190" y="1043190"/>
            <a:ext cx="8590208" cy="5318974"/>
          </a:xfrm>
        </p:spPr>
        <p:txBody>
          <a:bodyPr>
            <a:norm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</a:pPr>
            <a:endParaRPr lang="en-US" sz="1800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</a:pPr>
            <a:endParaRPr lang="en-US" sz="2400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Framework 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of the </a:t>
            </a:r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Constitution</a:t>
            </a:r>
            <a:endParaRPr lang="en-US" sz="24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Rule 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of </a:t>
            </a:r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Law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Due process of Law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2835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8105880E-4FA6-BB66-C517-1004EB3D3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759854"/>
            <a:ext cx="8947150" cy="54885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8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Due process of Law:</a:t>
            </a: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Due process developed from clause 39 of Magna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Carta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in 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England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Administration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of justice 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Safeguard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from arbitrary denial of 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rights</a:t>
            </a:r>
            <a:endParaRPr lang="en-US" dirty="0"/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endParaRPr lang="en-US" b="1" u="sng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Separation </a:t>
            </a:r>
            <a:r>
              <a:rPr lang="en-US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of </a:t>
            </a:r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Powers:</a:t>
            </a:r>
            <a:endParaRPr lang="en-US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Separation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of power is political doctrine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originating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 the writings of </a:t>
            </a:r>
            <a:r>
              <a:rPr lang="en-US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Montesquieu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hree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separate branches of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Government which have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defined abilities to check the power of other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branches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Heavily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influence in the writing of the USA constitution.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44698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1904</TotalTime>
  <Words>889</Words>
  <Application>Microsoft Office PowerPoint</Application>
  <PresentationFormat>Custom</PresentationFormat>
  <Paragraphs>315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Ion</vt:lpstr>
      <vt:lpstr>           Pakistan Affairs                      (Constitution)</vt:lpstr>
      <vt:lpstr>Syllabus</vt:lpstr>
      <vt:lpstr>Slide 3</vt:lpstr>
      <vt:lpstr>     World’s Legal Systems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      FEDERAL LEVEL</vt:lpstr>
      <vt:lpstr>Slide 16</vt:lpstr>
      <vt:lpstr>Slide 17</vt:lpstr>
      <vt:lpstr>Slide 18</vt:lpstr>
      <vt:lpstr>Slide 19</vt:lpstr>
      <vt:lpstr>Slide 20</vt:lpstr>
      <vt:lpstr>Slide 21</vt:lpstr>
      <vt:lpstr>     Seats distribution in NA </vt:lpstr>
      <vt:lpstr>Power of Senate &amp; N.A: </vt:lpstr>
      <vt:lpstr>       Judicial Branch</vt:lpstr>
      <vt:lpstr>Supreme Court related provisions</vt:lpstr>
      <vt:lpstr>Slide 26</vt:lpstr>
      <vt:lpstr>     PROVINCIAL LEVEL</vt:lpstr>
      <vt:lpstr>Slide 28</vt:lpstr>
      <vt:lpstr>Slide 29</vt:lpstr>
      <vt:lpstr>Slide 30</vt:lpstr>
      <vt:lpstr>    PROVINCIAL JUDICIARY</vt:lpstr>
      <vt:lpstr>Slide 32</vt:lpstr>
      <vt:lpstr>Slide 33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Pakistan Affairs                      Constitution</dc:title>
  <dc:creator>BKT</dc:creator>
  <cp:lastModifiedBy>BKT</cp:lastModifiedBy>
  <cp:revision>142</cp:revision>
  <dcterms:created xsi:type="dcterms:W3CDTF">2022-11-17T06:41:20Z</dcterms:created>
  <dcterms:modified xsi:type="dcterms:W3CDTF">2025-04-08T04:26:26Z</dcterms:modified>
</cp:coreProperties>
</file>