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7" r:id="rId1"/>
  </p:sldMasterIdLst>
  <p:sldIdLst>
    <p:sldId id="257" r:id="rId2"/>
    <p:sldId id="259" r:id="rId3"/>
    <p:sldId id="281" r:id="rId4"/>
    <p:sldId id="282" r:id="rId5"/>
    <p:sldId id="283" r:id="rId6"/>
    <p:sldId id="284" r:id="rId7"/>
    <p:sldId id="285" r:id="rId8"/>
    <p:sldId id="296" r:id="rId9"/>
    <p:sldId id="286" r:id="rId10"/>
    <p:sldId id="297" r:id="rId11"/>
    <p:sldId id="298" r:id="rId12"/>
    <p:sldId id="299" r:id="rId13"/>
    <p:sldId id="300" r:id="rId14"/>
    <p:sldId id="301" r:id="rId15"/>
    <p:sldId id="302" r:id="rId16"/>
    <p:sldId id="303" r:id="rId17"/>
    <p:sldId id="304" r:id="rId18"/>
    <p:sldId id="305" r:id="rId19"/>
    <p:sldId id="306" r:id="rId20"/>
    <p:sldId id="307" r:id="rId21"/>
    <p:sldId id="308" r:id="rId22"/>
    <p:sldId id="309" r:id="rId23"/>
    <p:sldId id="310" r:id="rId24"/>
    <p:sldId id="311" r:id="rId25"/>
    <p:sldId id="312" r:id="rId26"/>
    <p:sldId id="313" r:id="rId27"/>
    <p:sldId id="314" r:id="rId28"/>
    <p:sldId id="315" r:id="rId29"/>
    <p:sldId id="316" r:id="rId30"/>
    <p:sldId id="317" r:id="rId31"/>
    <p:sldId id="318" r:id="rId32"/>
    <p:sldId id="319"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114" d="100"/>
          <a:sy n="114" d="100"/>
        </p:scale>
        <p:origin x="50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61064A-CFA9-EF4C-BCAE-7BE79177985E}" type="doc">
      <dgm:prSet loTypeId="urn:microsoft.com/office/officeart/2005/8/layout/hierarchy1" loCatId="" qsTypeId="urn:microsoft.com/office/officeart/2005/8/quickstyle/simple1" qsCatId="simple" csTypeId="urn:microsoft.com/office/officeart/2005/8/colors/accent1_2" csCatId="accent1" phldr="1"/>
      <dgm:spPr/>
      <dgm:t>
        <a:bodyPr/>
        <a:lstStyle/>
        <a:p>
          <a:endParaRPr lang="en-GB"/>
        </a:p>
      </dgm:t>
    </dgm:pt>
    <dgm:pt modelId="{DEB4A23F-B70A-1344-9592-FEE8532C153F}">
      <dgm:prSet phldrT="[Text]"/>
      <dgm:spPr/>
      <dgm:t>
        <a:bodyPr/>
        <a:lstStyle/>
        <a:p>
          <a:pPr rtl="0"/>
          <a:r>
            <a:rPr lang="en-GB" dirty="0"/>
            <a:t>Feminism</a:t>
          </a:r>
        </a:p>
      </dgm:t>
    </dgm:pt>
    <dgm:pt modelId="{306C8F00-21FE-BA44-BD59-9A664BA9404B}" type="parTrans" cxnId="{6DB7B449-04FF-2B44-B505-15553F9A6997}">
      <dgm:prSet/>
      <dgm:spPr/>
      <dgm:t>
        <a:bodyPr/>
        <a:lstStyle/>
        <a:p>
          <a:endParaRPr lang="en-GB"/>
        </a:p>
      </dgm:t>
    </dgm:pt>
    <dgm:pt modelId="{926596AF-5F15-9D41-9C83-05D1F6176347}" type="sibTrans" cxnId="{6DB7B449-04FF-2B44-B505-15553F9A6997}">
      <dgm:prSet/>
      <dgm:spPr/>
      <dgm:t>
        <a:bodyPr/>
        <a:lstStyle/>
        <a:p>
          <a:endParaRPr lang="en-GB"/>
        </a:p>
      </dgm:t>
    </dgm:pt>
    <dgm:pt modelId="{C30E9743-D036-D946-AECE-720A24D0AED3}">
      <dgm:prSet phldrT="[Text]"/>
      <dgm:spPr/>
      <dgm:t>
        <a:bodyPr/>
        <a:lstStyle/>
        <a:p>
          <a:pPr rtl="0"/>
          <a:r>
            <a:rPr lang="en-GB" dirty="0"/>
            <a:t>Theory/thought/ideology</a:t>
          </a:r>
        </a:p>
      </dgm:t>
    </dgm:pt>
    <dgm:pt modelId="{A244CF7F-D71B-5844-8BA5-5686729D3359}" type="parTrans" cxnId="{28E213E7-DECE-CC46-815B-930ACF195FFB}">
      <dgm:prSet/>
      <dgm:spPr/>
      <dgm:t>
        <a:bodyPr/>
        <a:lstStyle/>
        <a:p>
          <a:endParaRPr lang="en-GB"/>
        </a:p>
      </dgm:t>
    </dgm:pt>
    <dgm:pt modelId="{E37AC489-60CE-0D40-A702-0660C7919704}" type="sibTrans" cxnId="{28E213E7-DECE-CC46-815B-930ACF195FFB}">
      <dgm:prSet/>
      <dgm:spPr/>
      <dgm:t>
        <a:bodyPr/>
        <a:lstStyle/>
        <a:p>
          <a:endParaRPr lang="en-GB"/>
        </a:p>
      </dgm:t>
    </dgm:pt>
    <dgm:pt modelId="{625592B8-A042-7E4E-8D47-487EE19EED97}">
      <dgm:prSet phldrT="[Text]"/>
      <dgm:spPr/>
      <dgm:t>
        <a:bodyPr/>
        <a:lstStyle/>
        <a:p>
          <a:pPr rtl="0"/>
          <a:r>
            <a:rPr lang="en-GB" dirty="0"/>
            <a:t>process/Movement</a:t>
          </a:r>
        </a:p>
      </dgm:t>
    </dgm:pt>
    <dgm:pt modelId="{1D24B822-2E57-0443-8B0B-0E08A659AF65}" type="parTrans" cxnId="{4FE386DC-3BA8-604B-B3D2-1D53836F9F1D}">
      <dgm:prSet/>
      <dgm:spPr/>
      <dgm:t>
        <a:bodyPr/>
        <a:lstStyle/>
        <a:p>
          <a:endParaRPr lang="en-GB"/>
        </a:p>
      </dgm:t>
    </dgm:pt>
    <dgm:pt modelId="{7600E577-8725-694B-9AF7-342E7A4A92F9}" type="sibTrans" cxnId="{4FE386DC-3BA8-604B-B3D2-1D53836F9F1D}">
      <dgm:prSet/>
      <dgm:spPr/>
      <dgm:t>
        <a:bodyPr/>
        <a:lstStyle/>
        <a:p>
          <a:endParaRPr lang="en-GB"/>
        </a:p>
      </dgm:t>
    </dgm:pt>
    <dgm:pt modelId="{3B543FE5-B063-294B-9810-CD3E0C7863D5}" type="pres">
      <dgm:prSet presAssocID="{5B61064A-CFA9-EF4C-BCAE-7BE79177985E}" presName="hierChild1" presStyleCnt="0">
        <dgm:presLayoutVars>
          <dgm:chPref val="1"/>
          <dgm:dir/>
          <dgm:animOne val="branch"/>
          <dgm:animLvl val="lvl"/>
          <dgm:resizeHandles/>
        </dgm:presLayoutVars>
      </dgm:prSet>
      <dgm:spPr/>
    </dgm:pt>
    <dgm:pt modelId="{715AD1B2-CC2F-A441-9DFA-E10A729AB568}" type="pres">
      <dgm:prSet presAssocID="{DEB4A23F-B70A-1344-9592-FEE8532C153F}" presName="hierRoot1" presStyleCnt="0"/>
      <dgm:spPr/>
    </dgm:pt>
    <dgm:pt modelId="{85727529-4D5A-584A-89BC-A6039EF71AC6}" type="pres">
      <dgm:prSet presAssocID="{DEB4A23F-B70A-1344-9592-FEE8532C153F}" presName="composite" presStyleCnt="0"/>
      <dgm:spPr/>
    </dgm:pt>
    <dgm:pt modelId="{8AC6D044-963D-DC44-9373-DE02DB5D3E0B}" type="pres">
      <dgm:prSet presAssocID="{DEB4A23F-B70A-1344-9592-FEE8532C153F}" presName="background" presStyleLbl="node0" presStyleIdx="0" presStyleCnt="1"/>
      <dgm:spPr/>
    </dgm:pt>
    <dgm:pt modelId="{F05794C5-EBC3-C846-AF5B-A9082E519CB4}" type="pres">
      <dgm:prSet presAssocID="{DEB4A23F-B70A-1344-9592-FEE8532C153F}" presName="text" presStyleLbl="fgAcc0" presStyleIdx="0" presStyleCnt="1">
        <dgm:presLayoutVars>
          <dgm:chPref val="3"/>
        </dgm:presLayoutVars>
      </dgm:prSet>
      <dgm:spPr/>
    </dgm:pt>
    <dgm:pt modelId="{B8D8746E-C04C-394A-BB6A-2A5A3E430C18}" type="pres">
      <dgm:prSet presAssocID="{DEB4A23F-B70A-1344-9592-FEE8532C153F}" presName="hierChild2" presStyleCnt="0"/>
      <dgm:spPr/>
    </dgm:pt>
    <dgm:pt modelId="{4F015878-2490-EF41-B932-5F53CE9E0EE8}" type="pres">
      <dgm:prSet presAssocID="{A244CF7F-D71B-5844-8BA5-5686729D3359}" presName="Name10" presStyleLbl="parChTrans1D2" presStyleIdx="0" presStyleCnt="2"/>
      <dgm:spPr/>
    </dgm:pt>
    <dgm:pt modelId="{E86DA755-2C0D-4542-A934-2B1A9B6752F2}" type="pres">
      <dgm:prSet presAssocID="{C30E9743-D036-D946-AECE-720A24D0AED3}" presName="hierRoot2" presStyleCnt="0"/>
      <dgm:spPr/>
    </dgm:pt>
    <dgm:pt modelId="{E563D6C2-B16C-3D45-A6B5-85470404900D}" type="pres">
      <dgm:prSet presAssocID="{C30E9743-D036-D946-AECE-720A24D0AED3}" presName="composite2" presStyleCnt="0"/>
      <dgm:spPr/>
    </dgm:pt>
    <dgm:pt modelId="{34315971-F4A5-254C-9735-7A1CE9FBF537}" type="pres">
      <dgm:prSet presAssocID="{C30E9743-D036-D946-AECE-720A24D0AED3}" presName="background2" presStyleLbl="node2" presStyleIdx="0" presStyleCnt="2"/>
      <dgm:spPr/>
    </dgm:pt>
    <dgm:pt modelId="{89EBA326-B527-8647-AF5C-4ED57A55348E}" type="pres">
      <dgm:prSet presAssocID="{C30E9743-D036-D946-AECE-720A24D0AED3}" presName="text2" presStyleLbl="fgAcc2" presStyleIdx="0" presStyleCnt="2">
        <dgm:presLayoutVars>
          <dgm:chPref val="3"/>
        </dgm:presLayoutVars>
      </dgm:prSet>
      <dgm:spPr/>
    </dgm:pt>
    <dgm:pt modelId="{CC5F62ED-D030-6A4F-8A31-942134FB3545}" type="pres">
      <dgm:prSet presAssocID="{C30E9743-D036-D946-AECE-720A24D0AED3}" presName="hierChild3" presStyleCnt="0"/>
      <dgm:spPr/>
    </dgm:pt>
    <dgm:pt modelId="{D90EAE17-BF3F-FF4A-8FD9-11AAE111B772}" type="pres">
      <dgm:prSet presAssocID="{1D24B822-2E57-0443-8B0B-0E08A659AF65}" presName="Name10" presStyleLbl="parChTrans1D2" presStyleIdx="1" presStyleCnt="2"/>
      <dgm:spPr/>
    </dgm:pt>
    <dgm:pt modelId="{8FDC5C1C-1E2D-EF46-AA28-E660DEF775B7}" type="pres">
      <dgm:prSet presAssocID="{625592B8-A042-7E4E-8D47-487EE19EED97}" presName="hierRoot2" presStyleCnt="0"/>
      <dgm:spPr/>
    </dgm:pt>
    <dgm:pt modelId="{BC6B5F4A-FD03-4143-B928-69EA8A95194C}" type="pres">
      <dgm:prSet presAssocID="{625592B8-A042-7E4E-8D47-487EE19EED97}" presName="composite2" presStyleCnt="0"/>
      <dgm:spPr/>
    </dgm:pt>
    <dgm:pt modelId="{10BBD8AF-A710-064E-9879-C38936FA3687}" type="pres">
      <dgm:prSet presAssocID="{625592B8-A042-7E4E-8D47-487EE19EED97}" presName="background2" presStyleLbl="node2" presStyleIdx="1" presStyleCnt="2"/>
      <dgm:spPr/>
    </dgm:pt>
    <dgm:pt modelId="{5DC2E42A-0CA8-3E4D-8A42-9324A517EB6C}" type="pres">
      <dgm:prSet presAssocID="{625592B8-A042-7E4E-8D47-487EE19EED97}" presName="text2" presStyleLbl="fgAcc2" presStyleIdx="1" presStyleCnt="2">
        <dgm:presLayoutVars>
          <dgm:chPref val="3"/>
        </dgm:presLayoutVars>
      </dgm:prSet>
      <dgm:spPr/>
    </dgm:pt>
    <dgm:pt modelId="{DC0E9BE0-466A-0B46-997A-8D426E8CF35A}" type="pres">
      <dgm:prSet presAssocID="{625592B8-A042-7E4E-8D47-487EE19EED97}" presName="hierChild3" presStyleCnt="0"/>
      <dgm:spPr/>
    </dgm:pt>
  </dgm:ptLst>
  <dgm:cxnLst>
    <dgm:cxn modelId="{24C38E02-3E04-2E4D-8E1E-09C27DE7AD04}" type="presOf" srcId="{625592B8-A042-7E4E-8D47-487EE19EED97}" destId="{5DC2E42A-0CA8-3E4D-8A42-9324A517EB6C}" srcOrd="0" destOrd="0" presId="urn:microsoft.com/office/officeart/2005/8/layout/hierarchy1"/>
    <dgm:cxn modelId="{5D13C722-3679-064D-B378-8CB3F15BCA05}" type="presOf" srcId="{C30E9743-D036-D946-AECE-720A24D0AED3}" destId="{89EBA326-B527-8647-AF5C-4ED57A55348E}" srcOrd="0" destOrd="0" presId="urn:microsoft.com/office/officeart/2005/8/layout/hierarchy1"/>
    <dgm:cxn modelId="{6DB7B449-04FF-2B44-B505-15553F9A6997}" srcId="{5B61064A-CFA9-EF4C-BCAE-7BE79177985E}" destId="{DEB4A23F-B70A-1344-9592-FEE8532C153F}" srcOrd="0" destOrd="0" parTransId="{306C8F00-21FE-BA44-BD59-9A664BA9404B}" sibTransId="{926596AF-5F15-9D41-9C83-05D1F6176347}"/>
    <dgm:cxn modelId="{45AC4F61-0487-FE4A-9425-3554FBEBD9DA}" type="presOf" srcId="{A244CF7F-D71B-5844-8BA5-5686729D3359}" destId="{4F015878-2490-EF41-B932-5F53CE9E0EE8}" srcOrd="0" destOrd="0" presId="urn:microsoft.com/office/officeart/2005/8/layout/hierarchy1"/>
    <dgm:cxn modelId="{6330DC6F-6790-C74B-B7DB-67D87A64972E}" type="presOf" srcId="{1D24B822-2E57-0443-8B0B-0E08A659AF65}" destId="{D90EAE17-BF3F-FF4A-8FD9-11AAE111B772}" srcOrd="0" destOrd="0" presId="urn:microsoft.com/office/officeart/2005/8/layout/hierarchy1"/>
    <dgm:cxn modelId="{A613A5C5-435A-5941-B31B-A1AF8C9C3AE6}" type="presOf" srcId="{DEB4A23F-B70A-1344-9592-FEE8532C153F}" destId="{F05794C5-EBC3-C846-AF5B-A9082E519CB4}" srcOrd="0" destOrd="0" presId="urn:microsoft.com/office/officeart/2005/8/layout/hierarchy1"/>
    <dgm:cxn modelId="{62307CD0-94F2-FE44-AB08-06CAF949EAF6}" type="presOf" srcId="{5B61064A-CFA9-EF4C-BCAE-7BE79177985E}" destId="{3B543FE5-B063-294B-9810-CD3E0C7863D5}" srcOrd="0" destOrd="0" presId="urn:microsoft.com/office/officeart/2005/8/layout/hierarchy1"/>
    <dgm:cxn modelId="{4FE386DC-3BA8-604B-B3D2-1D53836F9F1D}" srcId="{DEB4A23F-B70A-1344-9592-FEE8532C153F}" destId="{625592B8-A042-7E4E-8D47-487EE19EED97}" srcOrd="1" destOrd="0" parTransId="{1D24B822-2E57-0443-8B0B-0E08A659AF65}" sibTransId="{7600E577-8725-694B-9AF7-342E7A4A92F9}"/>
    <dgm:cxn modelId="{28E213E7-DECE-CC46-815B-930ACF195FFB}" srcId="{DEB4A23F-B70A-1344-9592-FEE8532C153F}" destId="{C30E9743-D036-D946-AECE-720A24D0AED3}" srcOrd="0" destOrd="0" parTransId="{A244CF7F-D71B-5844-8BA5-5686729D3359}" sibTransId="{E37AC489-60CE-0D40-A702-0660C7919704}"/>
    <dgm:cxn modelId="{90C173B9-6703-6F44-B96D-6E0C29DC9A66}" type="presParOf" srcId="{3B543FE5-B063-294B-9810-CD3E0C7863D5}" destId="{715AD1B2-CC2F-A441-9DFA-E10A729AB568}" srcOrd="0" destOrd="0" presId="urn:microsoft.com/office/officeart/2005/8/layout/hierarchy1"/>
    <dgm:cxn modelId="{08CD8E7E-D6B3-5946-A4E8-44942C69F35E}" type="presParOf" srcId="{715AD1B2-CC2F-A441-9DFA-E10A729AB568}" destId="{85727529-4D5A-584A-89BC-A6039EF71AC6}" srcOrd="0" destOrd="0" presId="urn:microsoft.com/office/officeart/2005/8/layout/hierarchy1"/>
    <dgm:cxn modelId="{9CC33144-2558-AF4B-BB35-552A6A74BCB9}" type="presParOf" srcId="{85727529-4D5A-584A-89BC-A6039EF71AC6}" destId="{8AC6D044-963D-DC44-9373-DE02DB5D3E0B}" srcOrd="0" destOrd="0" presId="urn:microsoft.com/office/officeart/2005/8/layout/hierarchy1"/>
    <dgm:cxn modelId="{5B10779F-80A8-7949-B354-BE87717F2201}" type="presParOf" srcId="{85727529-4D5A-584A-89BC-A6039EF71AC6}" destId="{F05794C5-EBC3-C846-AF5B-A9082E519CB4}" srcOrd="1" destOrd="0" presId="urn:microsoft.com/office/officeart/2005/8/layout/hierarchy1"/>
    <dgm:cxn modelId="{3A92AA93-517B-9B49-825F-4153ED7A5689}" type="presParOf" srcId="{715AD1B2-CC2F-A441-9DFA-E10A729AB568}" destId="{B8D8746E-C04C-394A-BB6A-2A5A3E430C18}" srcOrd="1" destOrd="0" presId="urn:microsoft.com/office/officeart/2005/8/layout/hierarchy1"/>
    <dgm:cxn modelId="{CE85985D-93FB-5249-8806-A5BDE46C7D7E}" type="presParOf" srcId="{B8D8746E-C04C-394A-BB6A-2A5A3E430C18}" destId="{4F015878-2490-EF41-B932-5F53CE9E0EE8}" srcOrd="0" destOrd="0" presId="urn:microsoft.com/office/officeart/2005/8/layout/hierarchy1"/>
    <dgm:cxn modelId="{B178DF02-867F-C84A-A7BF-8319440D5414}" type="presParOf" srcId="{B8D8746E-C04C-394A-BB6A-2A5A3E430C18}" destId="{E86DA755-2C0D-4542-A934-2B1A9B6752F2}" srcOrd="1" destOrd="0" presId="urn:microsoft.com/office/officeart/2005/8/layout/hierarchy1"/>
    <dgm:cxn modelId="{F894786D-0796-7E41-B38C-1AEC48EF5EDE}" type="presParOf" srcId="{E86DA755-2C0D-4542-A934-2B1A9B6752F2}" destId="{E563D6C2-B16C-3D45-A6B5-85470404900D}" srcOrd="0" destOrd="0" presId="urn:microsoft.com/office/officeart/2005/8/layout/hierarchy1"/>
    <dgm:cxn modelId="{33A1AF45-2625-A34E-9932-5950CC21EE81}" type="presParOf" srcId="{E563D6C2-B16C-3D45-A6B5-85470404900D}" destId="{34315971-F4A5-254C-9735-7A1CE9FBF537}" srcOrd="0" destOrd="0" presId="urn:microsoft.com/office/officeart/2005/8/layout/hierarchy1"/>
    <dgm:cxn modelId="{48853410-6C05-A544-9335-827B55C82930}" type="presParOf" srcId="{E563D6C2-B16C-3D45-A6B5-85470404900D}" destId="{89EBA326-B527-8647-AF5C-4ED57A55348E}" srcOrd="1" destOrd="0" presId="urn:microsoft.com/office/officeart/2005/8/layout/hierarchy1"/>
    <dgm:cxn modelId="{CF88E516-AF8A-0840-93E9-98A9E8B6CBDE}" type="presParOf" srcId="{E86DA755-2C0D-4542-A934-2B1A9B6752F2}" destId="{CC5F62ED-D030-6A4F-8A31-942134FB3545}" srcOrd="1" destOrd="0" presId="urn:microsoft.com/office/officeart/2005/8/layout/hierarchy1"/>
    <dgm:cxn modelId="{9CE22D5E-116D-3448-8731-204EF545D19D}" type="presParOf" srcId="{B8D8746E-C04C-394A-BB6A-2A5A3E430C18}" destId="{D90EAE17-BF3F-FF4A-8FD9-11AAE111B772}" srcOrd="2" destOrd="0" presId="urn:microsoft.com/office/officeart/2005/8/layout/hierarchy1"/>
    <dgm:cxn modelId="{7F894389-8D95-EF49-A5EB-077194C75E0D}" type="presParOf" srcId="{B8D8746E-C04C-394A-BB6A-2A5A3E430C18}" destId="{8FDC5C1C-1E2D-EF46-AA28-E660DEF775B7}" srcOrd="3" destOrd="0" presId="urn:microsoft.com/office/officeart/2005/8/layout/hierarchy1"/>
    <dgm:cxn modelId="{3AA11EA5-6FA7-F247-9C19-A16933374EAD}" type="presParOf" srcId="{8FDC5C1C-1E2D-EF46-AA28-E660DEF775B7}" destId="{BC6B5F4A-FD03-4143-B928-69EA8A95194C}" srcOrd="0" destOrd="0" presId="urn:microsoft.com/office/officeart/2005/8/layout/hierarchy1"/>
    <dgm:cxn modelId="{6A8EC932-C0E3-9E47-8301-D85BCAF33354}" type="presParOf" srcId="{BC6B5F4A-FD03-4143-B928-69EA8A95194C}" destId="{10BBD8AF-A710-064E-9879-C38936FA3687}" srcOrd="0" destOrd="0" presId="urn:microsoft.com/office/officeart/2005/8/layout/hierarchy1"/>
    <dgm:cxn modelId="{3204C8D3-70CB-CA49-B1DF-AC8C4761713B}" type="presParOf" srcId="{BC6B5F4A-FD03-4143-B928-69EA8A95194C}" destId="{5DC2E42A-0CA8-3E4D-8A42-9324A517EB6C}" srcOrd="1" destOrd="0" presId="urn:microsoft.com/office/officeart/2005/8/layout/hierarchy1"/>
    <dgm:cxn modelId="{DEAD06CB-41BD-0D4A-99AD-458401663A98}" type="presParOf" srcId="{8FDC5C1C-1E2D-EF46-AA28-E660DEF775B7}" destId="{DC0E9BE0-466A-0B46-997A-8D426E8CF35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0EAE17-BF3F-FF4A-8FD9-11AAE111B772}">
      <dsp:nvSpPr>
        <dsp:cNvPr id="0" name=""/>
        <dsp:cNvSpPr/>
      </dsp:nvSpPr>
      <dsp:spPr>
        <a:xfrm>
          <a:off x="3697765" y="1919043"/>
          <a:ext cx="1845768" cy="878417"/>
        </a:xfrm>
        <a:custGeom>
          <a:avLst/>
          <a:gdLst/>
          <a:ahLst/>
          <a:cxnLst/>
          <a:rect l="0" t="0" r="0" b="0"/>
          <a:pathLst>
            <a:path>
              <a:moveTo>
                <a:pt x="0" y="0"/>
              </a:moveTo>
              <a:lnTo>
                <a:pt x="0" y="598616"/>
              </a:lnTo>
              <a:lnTo>
                <a:pt x="1845768" y="598616"/>
              </a:lnTo>
              <a:lnTo>
                <a:pt x="1845768" y="878417"/>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F015878-2490-EF41-B932-5F53CE9E0EE8}">
      <dsp:nvSpPr>
        <dsp:cNvPr id="0" name=""/>
        <dsp:cNvSpPr/>
      </dsp:nvSpPr>
      <dsp:spPr>
        <a:xfrm>
          <a:off x="1851997" y="1919043"/>
          <a:ext cx="1845768" cy="878417"/>
        </a:xfrm>
        <a:custGeom>
          <a:avLst/>
          <a:gdLst/>
          <a:ahLst/>
          <a:cxnLst/>
          <a:rect l="0" t="0" r="0" b="0"/>
          <a:pathLst>
            <a:path>
              <a:moveTo>
                <a:pt x="1845768" y="0"/>
              </a:moveTo>
              <a:lnTo>
                <a:pt x="1845768" y="598616"/>
              </a:lnTo>
              <a:lnTo>
                <a:pt x="0" y="598616"/>
              </a:lnTo>
              <a:lnTo>
                <a:pt x="0" y="878417"/>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C6D044-963D-DC44-9373-DE02DB5D3E0B}">
      <dsp:nvSpPr>
        <dsp:cNvPr id="0" name=""/>
        <dsp:cNvSpPr/>
      </dsp:nvSpPr>
      <dsp:spPr>
        <a:xfrm>
          <a:off x="2187591" y="1122"/>
          <a:ext cx="3020348" cy="19179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5794C5-EBC3-C846-AF5B-A9082E519CB4}">
      <dsp:nvSpPr>
        <dsp:cNvPr id="0" name=""/>
        <dsp:cNvSpPr/>
      </dsp:nvSpPr>
      <dsp:spPr>
        <a:xfrm>
          <a:off x="2523185" y="319937"/>
          <a:ext cx="3020348" cy="191792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rtl="0">
            <a:lnSpc>
              <a:spcPct val="90000"/>
            </a:lnSpc>
            <a:spcBef>
              <a:spcPct val="0"/>
            </a:spcBef>
            <a:spcAft>
              <a:spcPct val="35000"/>
            </a:spcAft>
            <a:buNone/>
          </a:pPr>
          <a:r>
            <a:rPr lang="en-GB" sz="2100" kern="1200" dirty="0"/>
            <a:t>Feminism</a:t>
          </a:r>
        </a:p>
      </dsp:txBody>
      <dsp:txXfrm>
        <a:off x="2579359" y="376111"/>
        <a:ext cx="2908000" cy="1805573"/>
      </dsp:txXfrm>
    </dsp:sp>
    <dsp:sp modelId="{34315971-F4A5-254C-9735-7A1CE9FBF537}">
      <dsp:nvSpPr>
        <dsp:cNvPr id="0" name=""/>
        <dsp:cNvSpPr/>
      </dsp:nvSpPr>
      <dsp:spPr>
        <a:xfrm>
          <a:off x="341822" y="2797461"/>
          <a:ext cx="3020348" cy="19179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EBA326-B527-8647-AF5C-4ED57A55348E}">
      <dsp:nvSpPr>
        <dsp:cNvPr id="0" name=""/>
        <dsp:cNvSpPr/>
      </dsp:nvSpPr>
      <dsp:spPr>
        <a:xfrm>
          <a:off x="677417" y="3116276"/>
          <a:ext cx="3020348" cy="191792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rtl="0">
            <a:lnSpc>
              <a:spcPct val="90000"/>
            </a:lnSpc>
            <a:spcBef>
              <a:spcPct val="0"/>
            </a:spcBef>
            <a:spcAft>
              <a:spcPct val="35000"/>
            </a:spcAft>
            <a:buNone/>
          </a:pPr>
          <a:r>
            <a:rPr lang="en-GB" sz="2100" kern="1200" dirty="0"/>
            <a:t>Theory/thought/ideology</a:t>
          </a:r>
        </a:p>
      </dsp:txBody>
      <dsp:txXfrm>
        <a:off x="733591" y="3172450"/>
        <a:ext cx="2908000" cy="1805573"/>
      </dsp:txXfrm>
    </dsp:sp>
    <dsp:sp modelId="{10BBD8AF-A710-064E-9879-C38936FA3687}">
      <dsp:nvSpPr>
        <dsp:cNvPr id="0" name=""/>
        <dsp:cNvSpPr/>
      </dsp:nvSpPr>
      <dsp:spPr>
        <a:xfrm>
          <a:off x="4033359" y="2797461"/>
          <a:ext cx="3020348" cy="19179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C2E42A-0CA8-3E4D-8A42-9324A517EB6C}">
      <dsp:nvSpPr>
        <dsp:cNvPr id="0" name=""/>
        <dsp:cNvSpPr/>
      </dsp:nvSpPr>
      <dsp:spPr>
        <a:xfrm>
          <a:off x="4368953" y="3116276"/>
          <a:ext cx="3020348" cy="191792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rtl="0">
            <a:lnSpc>
              <a:spcPct val="90000"/>
            </a:lnSpc>
            <a:spcBef>
              <a:spcPct val="0"/>
            </a:spcBef>
            <a:spcAft>
              <a:spcPct val="35000"/>
            </a:spcAft>
            <a:buNone/>
          </a:pPr>
          <a:r>
            <a:rPr lang="en-GB" sz="2100" kern="1200" dirty="0"/>
            <a:t>process/Movement</a:t>
          </a:r>
        </a:p>
      </dsp:txBody>
      <dsp:txXfrm>
        <a:off x="4425127" y="3172450"/>
        <a:ext cx="2908000" cy="180557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GB"/>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solidFill>
                  <a:prstClr val="black">
                    <a:tint val="75000"/>
                  </a:prstClr>
                </a:solidFill>
              </a:rPr>
              <a:pPr/>
              <a:t>11/23/23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9026103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11/23/23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8798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11/23/23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09205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solidFill>
                  <a:prstClr val="black">
                    <a:tint val="75000"/>
                  </a:prstClr>
                </a:solidFill>
              </a:rPr>
              <a:pPr/>
              <a:t>11/23/23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9688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GB"/>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7" name="Date Placeholder 6"/>
          <p:cNvSpPr>
            <a:spLocks noGrp="1"/>
          </p:cNvSpPr>
          <p:nvPr>
            <p:ph type="dt" sz="half" idx="10"/>
          </p:nvPr>
        </p:nvSpPr>
        <p:spPr/>
        <p:txBody>
          <a:bodyPr/>
          <a:lstStyle/>
          <a:p>
            <a:fld id="{B61BEF0D-F0BB-DE4B-95CE-6DB70DBA9567}" type="datetimeFigureOut">
              <a:rPr lang="en-US" smtClean="0">
                <a:solidFill>
                  <a:prstClr val="black">
                    <a:tint val="75000"/>
                  </a:prstClr>
                </a:solidFill>
              </a:rPr>
              <a:pPr/>
              <a:t>11/23/23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96373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8" name="Date Placeholder 7"/>
          <p:cNvSpPr>
            <a:spLocks noGrp="1"/>
          </p:cNvSpPr>
          <p:nvPr>
            <p:ph type="dt" sz="half" idx="10"/>
          </p:nvPr>
        </p:nvSpPr>
        <p:spPr/>
        <p:txBody>
          <a:bodyPr/>
          <a:lstStyle/>
          <a:p>
            <a:fld id="{B61BEF0D-F0BB-DE4B-95CE-6DB70DBA9567}" type="datetimeFigureOut">
              <a:rPr lang="en-US" smtClean="0">
                <a:solidFill>
                  <a:prstClr val="black">
                    <a:tint val="75000"/>
                  </a:prstClr>
                </a:solidFill>
              </a:rPr>
              <a:pPr/>
              <a:t>11/23/23</a:t>
            </a:fld>
            <a:endParaRPr lang="en-US" dirty="0">
              <a:solidFill>
                <a:prstClr val="black">
                  <a:tint val="75000"/>
                </a:prstClr>
              </a:solidFill>
            </a:endParaRPr>
          </a:p>
        </p:txBody>
      </p:sp>
      <p:sp>
        <p:nvSpPr>
          <p:cNvPr id="9" name="Footer Placeholder 8"/>
          <p:cNvSpPr>
            <a:spLocks noGrp="1"/>
          </p:cNvSpPr>
          <p:nvPr>
            <p:ph type="ftr" sz="quarter" idx="11"/>
          </p:nvPr>
        </p:nvSpPr>
        <p:spPr/>
        <p:txBody>
          <a:bodyPr/>
          <a:lstStyle/>
          <a:p>
            <a:endParaRPr lang="en-US" dirty="0">
              <a:solidFill>
                <a:prstClr val="black">
                  <a:tint val="75000"/>
                </a:prstClr>
              </a:solidFill>
            </a:endParaRPr>
          </a:p>
        </p:txBody>
      </p:sp>
      <p:sp>
        <p:nvSpPr>
          <p:cNvPr id="10" name="Slide Number Placeholder 9"/>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2248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7" name="Date Placeholder 6"/>
          <p:cNvSpPr>
            <a:spLocks noGrp="1"/>
          </p:cNvSpPr>
          <p:nvPr>
            <p:ph type="dt" sz="half" idx="10"/>
          </p:nvPr>
        </p:nvSpPr>
        <p:spPr/>
        <p:txBody>
          <a:bodyPr/>
          <a:lstStyle/>
          <a:p>
            <a:pPr defTabSz="457200"/>
            <a:fld id="{B61BEF0D-F0BB-DE4B-95CE-6DB70DBA9567}" type="datetimeFigureOut">
              <a:rPr lang="en-US" smtClean="0">
                <a:solidFill>
                  <a:prstClr val="black">
                    <a:tint val="75000"/>
                  </a:prstClr>
                </a:solidFill>
              </a:rPr>
              <a:pPr defTabSz="457200"/>
              <a:t>11/23/23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457200"/>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457200"/>
            <a:fld id="{D57F1E4F-1CFF-5643-939E-217C01CDF565}" type="slidenum">
              <a:rPr lang="en-US" smtClean="0"/>
              <a:pPr defTabSz="457200"/>
              <a:t>‹#›</a:t>
            </a:fld>
            <a:endParaRPr lang="en-US" dirty="0"/>
          </a:p>
        </p:txBody>
      </p:sp>
      <p:sp>
        <p:nvSpPr>
          <p:cNvPr id="10" name="Title 9"/>
          <p:cNvSpPr>
            <a:spLocks noGrp="1"/>
          </p:cNvSpPr>
          <p:nvPr>
            <p:ph type="title"/>
          </p:nvPr>
        </p:nvSpPr>
        <p:spPr/>
        <p:txBody>
          <a:bodyPr/>
          <a:lstStyle/>
          <a:p>
            <a:r>
              <a:rPr lang="en-GB"/>
              <a:t>Click to edit Master title style</a:t>
            </a:r>
            <a:endParaRPr lang="en-US" dirty="0"/>
          </a:p>
        </p:txBody>
      </p:sp>
    </p:spTree>
    <p:extLst>
      <p:ext uri="{BB962C8B-B14F-4D97-AF65-F5344CB8AC3E}">
        <p14:creationId xmlns:p14="http://schemas.microsoft.com/office/powerpoint/2010/main" val="2064018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solidFill>
                  <a:prstClr val="black">
                    <a:tint val="75000"/>
                  </a:prstClr>
                </a:solidFill>
              </a:rPr>
              <a:pPr/>
              <a:t>11/23/23</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27522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solidFill>
                  <a:prstClr val="black">
                    <a:tint val="75000"/>
                  </a:prstClr>
                </a:solidFill>
              </a:rPr>
              <a:pPr/>
              <a:t>11/23/23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91895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GB"/>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9" name="Date Placeholder 8"/>
          <p:cNvSpPr>
            <a:spLocks noGrp="1"/>
          </p:cNvSpPr>
          <p:nvPr>
            <p:ph type="dt" sz="half" idx="10"/>
          </p:nvPr>
        </p:nvSpPr>
        <p:spPr/>
        <p:txBody>
          <a:bodyPr/>
          <a:lstStyle/>
          <a:p>
            <a:fld id="{B61BEF0D-F0BB-DE4B-95CE-6DB70DBA9567}" type="datetimeFigureOut">
              <a:rPr lang="en-US" smtClean="0">
                <a:solidFill>
                  <a:prstClr val="black">
                    <a:tint val="75000"/>
                  </a:prstClr>
                </a:solidFill>
              </a:rPr>
              <a:pPr/>
              <a:t>11/23/23</a:t>
            </a:fld>
            <a:endParaRPr lang="en-US" dirty="0">
              <a:solidFill>
                <a:prstClr val="black">
                  <a:tint val="75000"/>
                </a:prstClr>
              </a:solidFill>
            </a:endParaRP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solidFill>
                <a:prstClr val="black">
                  <a:tint val="75000"/>
                </a:prstClr>
              </a:solidFill>
            </a:endParaRPr>
          </a:p>
        </p:txBody>
      </p:sp>
      <p:sp>
        <p:nvSpPr>
          <p:cNvPr id="11" name="Slide Number Placeholder 10"/>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4519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GB"/>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61BEF0D-F0BB-DE4B-95CE-6DB70DBA9567}" type="datetimeFigureOut">
              <a:rPr lang="en-US" smtClean="0">
                <a:solidFill>
                  <a:prstClr val="black">
                    <a:tint val="75000"/>
                  </a:prstClr>
                </a:solidFill>
              </a:rPr>
              <a:pPr/>
              <a:t>11/23/23</a:t>
            </a:fld>
            <a:endParaRPr lang="en-US" dirty="0">
              <a:solidFill>
                <a:prstClr val="black">
                  <a:tint val="75000"/>
                </a:prstClr>
              </a:solidFill>
            </a:endParaRP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solidFill>
                <a:prstClr val="black">
                  <a:tint val="75000"/>
                </a:prstClr>
              </a:solidFill>
            </a:endParaRPr>
          </a:p>
        </p:txBody>
      </p:sp>
      <p:sp>
        <p:nvSpPr>
          <p:cNvPr id="10" name="Slide Number Placeholder 9"/>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8229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pPr defTabSz="457200"/>
            <a:fld id="{B61BEF0D-F0BB-DE4B-95CE-6DB70DBA9567}" type="datetimeFigureOut">
              <a:rPr lang="en-US" smtClean="0">
                <a:solidFill>
                  <a:prstClr val="black">
                    <a:tint val="75000"/>
                  </a:prstClr>
                </a:solidFill>
              </a:rPr>
              <a:pPr defTabSz="457200"/>
              <a:t>11/23/23</a:t>
            </a:fld>
            <a:endParaRPr lang="en-US" dirty="0">
              <a:solidFill>
                <a:prstClr val="black">
                  <a:tint val="75000"/>
                </a:prstClr>
              </a:solidFill>
            </a:endParaRP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pPr defTabSz="457200"/>
            <a:fld id="{D57F1E4F-1CFF-5643-939E-217C01CDF565}" type="slidenum">
              <a:rPr lang="en-US" smtClean="0"/>
              <a:pPr defTabSz="457200"/>
              <a:t>‹#›</a:t>
            </a:fld>
            <a:endParaRPr lang="en-US" dirty="0"/>
          </a:p>
        </p:txBody>
      </p:sp>
    </p:spTree>
    <p:extLst>
      <p:ext uri="{BB962C8B-B14F-4D97-AF65-F5344CB8AC3E}">
        <p14:creationId xmlns:p14="http://schemas.microsoft.com/office/powerpoint/2010/main" val="27856077"/>
      </p:ext>
    </p:extLst>
  </p:cSld>
  <p:clrMap bg1="lt1" tx1="dk1" bg2="lt2" tx2="dk2" accent1="accent1" accent2="accent2" accent3="accent3" accent4="accent4" accent5="accent5" accent6="accent6" hlink="hlink" folHlink="folHlink"/>
  <p:sldLayoutIdLst>
    <p:sldLayoutId id="2147484018" r:id="rId1"/>
    <p:sldLayoutId id="2147484019" r:id="rId2"/>
    <p:sldLayoutId id="2147484020" r:id="rId3"/>
    <p:sldLayoutId id="2147484021" r:id="rId4"/>
    <p:sldLayoutId id="2147484022" r:id="rId5"/>
    <p:sldLayoutId id="2147484023" r:id="rId6"/>
    <p:sldLayoutId id="2147484024" r:id="rId7"/>
    <p:sldLayoutId id="2147484025" r:id="rId8"/>
    <p:sldLayoutId id="2147484026" r:id="rId9"/>
    <p:sldLayoutId id="2147484027" r:id="rId10"/>
    <p:sldLayoutId id="2147484028"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Feminist theories and practice</a:t>
            </a:r>
          </a:p>
        </p:txBody>
      </p:sp>
      <p:sp>
        <p:nvSpPr>
          <p:cNvPr id="3" name="Subtitle 2"/>
          <p:cNvSpPr>
            <a:spLocks noGrp="1"/>
          </p:cNvSpPr>
          <p:nvPr>
            <p:ph type="subTitle" idx="1"/>
          </p:nvPr>
        </p:nvSpPr>
        <p:spPr/>
        <p:txBody>
          <a:bodyPr>
            <a:normAutofit fontScale="92500" lnSpcReduction="10000"/>
          </a:bodyPr>
          <a:lstStyle/>
          <a:p>
            <a:r>
              <a:rPr lang="en-US" sz="4400" b="1" dirty="0"/>
              <a:t>Lecture 3</a:t>
            </a:r>
          </a:p>
          <a:p>
            <a:r>
              <a:rPr lang="en-US" sz="3500" b="1" dirty="0"/>
              <a:t>By Sadaf Qayyum</a:t>
            </a:r>
          </a:p>
        </p:txBody>
      </p:sp>
    </p:spTree>
    <p:extLst>
      <p:ext uri="{BB962C8B-B14F-4D97-AF65-F5344CB8AC3E}">
        <p14:creationId xmlns:p14="http://schemas.microsoft.com/office/powerpoint/2010/main" val="164862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A973F-2049-02C7-E495-BC7A85DCB1B0}"/>
              </a:ext>
            </a:extLst>
          </p:cNvPr>
          <p:cNvSpPr>
            <a:spLocks noGrp="1"/>
          </p:cNvSpPr>
          <p:nvPr>
            <p:ph type="title"/>
          </p:nvPr>
        </p:nvSpPr>
        <p:spPr/>
        <p:txBody>
          <a:bodyPr/>
          <a:lstStyle/>
          <a:p>
            <a:r>
              <a:rPr lang="en-PK" dirty="0"/>
              <a:t>Core Ideas</a:t>
            </a:r>
          </a:p>
        </p:txBody>
      </p:sp>
      <p:sp>
        <p:nvSpPr>
          <p:cNvPr id="3" name="Content Placeholder 2">
            <a:extLst>
              <a:ext uri="{FF2B5EF4-FFF2-40B4-BE49-F238E27FC236}">
                <a16:creationId xmlns:a16="http://schemas.microsoft.com/office/drawing/2014/main" id="{5EEB219D-B384-7E23-3C6B-9DA84534516A}"/>
              </a:ext>
            </a:extLst>
          </p:cNvPr>
          <p:cNvSpPr>
            <a:spLocks noGrp="1"/>
          </p:cNvSpPr>
          <p:nvPr>
            <p:ph idx="1"/>
          </p:nvPr>
        </p:nvSpPr>
        <p:spPr/>
        <p:txBody>
          <a:bodyPr/>
          <a:lstStyle/>
          <a:p>
            <a:r>
              <a:rPr lang="en-GB" dirty="0"/>
              <a:t>E</a:t>
            </a:r>
            <a:r>
              <a:rPr lang="en-PK" dirty="0"/>
              <a:t>very human being is rational and their choices are based on rationality </a:t>
            </a:r>
          </a:p>
          <a:p>
            <a:r>
              <a:rPr lang="en-GB" dirty="0"/>
              <a:t>S</a:t>
            </a:r>
            <a:r>
              <a:rPr lang="en-PK" dirty="0"/>
              <a:t>tate is responsible for laws, regulations, moral responsibility, and to provide legal equality to sexes</a:t>
            </a:r>
          </a:p>
          <a:p>
            <a:r>
              <a:rPr lang="en-GB" dirty="0"/>
              <a:t>Believes in the incremental approach</a:t>
            </a:r>
          </a:p>
          <a:p>
            <a:r>
              <a:rPr lang="en-GB" dirty="0"/>
              <a:t>Individualism</a:t>
            </a:r>
            <a:endParaRPr lang="en-PK" dirty="0"/>
          </a:p>
        </p:txBody>
      </p:sp>
    </p:spTree>
    <p:extLst>
      <p:ext uri="{BB962C8B-B14F-4D97-AF65-F5344CB8AC3E}">
        <p14:creationId xmlns:p14="http://schemas.microsoft.com/office/powerpoint/2010/main" val="3194383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54DD8-AF12-544C-34B2-94C412289D30}"/>
              </a:ext>
            </a:extLst>
          </p:cNvPr>
          <p:cNvSpPr>
            <a:spLocks noGrp="1"/>
          </p:cNvSpPr>
          <p:nvPr>
            <p:ph type="title"/>
          </p:nvPr>
        </p:nvSpPr>
        <p:spPr/>
        <p:txBody>
          <a:bodyPr/>
          <a:lstStyle/>
          <a:p>
            <a:r>
              <a:rPr lang="en-PK" dirty="0"/>
              <a:t>Sources of gender inequality</a:t>
            </a:r>
          </a:p>
        </p:txBody>
      </p:sp>
      <p:sp>
        <p:nvSpPr>
          <p:cNvPr id="3" name="Content Placeholder 2">
            <a:extLst>
              <a:ext uri="{FF2B5EF4-FFF2-40B4-BE49-F238E27FC236}">
                <a16:creationId xmlns:a16="http://schemas.microsoft.com/office/drawing/2014/main" id="{56239AC3-3F19-89D4-870A-39327E2211A6}"/>
              </a:ext>
            </a:extLst>
          </p:cNvPr>
          <p:cNvSpPr>
            <a:spLocks noGrp="1"/>
          </p:cNvSpPr>
          <p:nvPr>
            <p:ph idx="1"/>
          </p:nvPr>
        </p:nvSpPr>
        <p:spPr/>
        <p:txBody>
          <a:bodyPr/>
          <a:lstStyle/>
          <a:p>
            <a:r>
              <a:rPr lang="en-GB" dirty="0"/>
              <a:t>S</a:t>
            </a:r>
            <a:r>
              <a:rPr lang="en-PK" dirty="0"/>
              <a:t>ocial structure: stereotyping and devaluation of women by men</a:t>
            </a:r>
          </a:p>
          <a:p>
            <a:r>
              <a:rPr lang="en-GB" dirty="0"/>
              <a:t>G</a:t>
            </a:r>
            <a:r>
              <a:rPr lang="en-PK" dirty="0"/>
              <a:t>endered divison of labour</a:t>
            </a:r>
          </a:p>
          <a:p>
            <a:r>
              <a:rPr lang="en-GB" dirty="0"/>
              <a:t>W</a:t>
            </a:r>
            <a:r>
              <a:rPr lang="en-PK" dirty="0"/>
              <a:t>omen in work places: underpaid, token positions </a:t>
            </a:r>
          </a:p>
          <a:p>
            <a:r>
              <a:rPr lang="en-GB" dirty="0"/>
              <a:t>L</a:t>
            </a:r>
            <a:r>
              <a:rPr lang="en-PK" dirty="0"/>
              <a:t>imitations of health and reproductive choices</a:t>
            </a:r>
          </a:p>
        </p:txBody>
      </p:sp>
    </p:spTree>
    <p:extLst>
      <p:ext uri="{BB962C8B-B14F-4D97-AF65-F5344CB8AC3E}">
        <p14:creationId xmlns:p14="http://schemas.microsoft.com/office/powerpoint/2010/main" val="4292376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AE237-7FFA-CB12-DFA4-6DE32802A57F}"/>
              </a:ext>
            </a:extLst>
          </p:cNvPr>
          <p:cNvSpPr>
            <a:spLocks noGrp="1"/>
          </p:cNvSpPr>
          <p:nvPr>
            <p:ph type="title"/>
          </p:nvPr>
        </p:nvSpPr>
        <p:spPr/>
        <p:txBody>
          <a:bodyPr/>
          <a:lstStyle/>
          <a:p>
            <a:r>
              <a:rPr lang="en-PK" dirty="0"/>
              <a:t>Remedies proposed by liberal feminism</a:t>
            </a:r>
          </a:p>
        </p:txBody>
      </p:sp>
      <p:sp>
        <p:nvSpPr>
          <p:cNvPr id="3" name="Content Placeholder 2">
            <a:extLst>
              <a:ext uri="{FF2B5EF4-FFF2-40B4-BE49-F238E27FC236}">
                <a16:creationId xmlns:a16="http://schemas.microsoft.com/office/drawing/2014/main" id="{68970735-5441-D191-3D4E-C51939AB91A8}"/>
              </a:ext>
            </a:extLst>
          </p:cNvPr>
          <p:cNvSpPr>
            <a:spLocks noGrp="1"/>
          </p:cNvSpPr>
          <p:nvPr>
            <p:ph idx="1"/>
          </p:nvPr>
        </p:nvSpPr>
        <p:spPr/>
        <p:txBody>
          <a:bodyPr/>
          <a:lstStyle/>
          <a:p>
            <a:r>
              <a:rPr lang="en-GB" dirty="0"/>
              <a:t>G</a:t>
            </a:r>
            <a:r>
              <a:rPr lang="en-PK" dirty="0"/>
              <a:t>ender neutral child rearing and education </a:t>
            </a:r>
          </a:p>
          <a:p>
            <a:r>
              <a:rPr lang="en-GB" dirty="0"/>
              <a:t>B</a:t>
            </a:r>
            <a:r>
              <a:rPr lang="en-PK" dirty="0"/>
              <a:t>ringing women into occupational set ups</a:t>
            </a:r>
          </a:p>
          <a:p>
            <a:r>
              <a:rPr lang="en-GB" dirty="0"/>
              <a:t>P</a:t>
            </a:r>
            <a:r>
              <a:rPr lang="en-PK" dirty="0"/>
              <a:t>articiaption of women in politics </a:t>
            </a:r>
          </a:p>
          <a:p>
            <a:r>
              <a:rPr lang="en-GB" dirty="0"/>
              <a:t>S</a:t>
            </a:r>
            <a:r>
              <a:rPr lang="en-PK" dirty="0"/>
              <a:t>hared parenting and frinaced child care</a:t>
            </a:r>
          </a:p>
          <a:p>
            <a:r>
              <a:rPr lang="en-GB" dirty="0"/>
              <a:t>L</a:t>
            </a:r>
            <a:r>
              <a:rPr lang="en-PK" dirty="0"/>
              <a:t>egal, accesible, and affordable reproductive choices </a:t>
            </a:r>
          </a:p>
        </p:txBody>
      </p:sp>
    </p:spTree>
    <p:extLst>
      <p:ext uri="{BB962C8B-B14F-4D97-AF65-F5344CB8AC3E}">
        <p14:creationId xmlns:p14="http://schemas.microsoft.com/office/powerpoint/2010/main" val="295817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5578F-7E29-8AEE-BE21-B02E3FCA2389}"/>
              </a:ext>
            </a:extLst>
          </p:cNvPr>
          <p:cNvSpPr>
            <a:spLocks noGrp="1"/>
          </p:cNvSpPr>
          <p:nvPr>
            <p:ph type="title"/>
          </p:nvPr>
        </p:nvSpPr>
        <p:spPr/>
        <p:txBody>
          <a:bodyPr/>
          <a:lstStyle/>
          <a:p>
            <a:r>
              <a:rPr lang="en-PK" dirty="0"/>
              <a:t>Contributions</a:t>
            </a:r>
          </a:p>
        </p:txBody>
      </p:sp>
      <p:sp>
        <p:nvSpPr>
          <p:cNvPr id="3" name="Content Placeholder 2">
            <a:extLst>
              <a:ext uri="{FF2B5EF4-FFF2-40B4-BE49-F238E27FC236}">
                <a16:creationId xmlns:a16="http://schemas.microsoft.com/office/drawing/2014/main" id="{8B7777B8-67B0-0DFE-DD28-5ACA73C9F3F8}"/>
              </a:ext>
            </a:extLst>
          </p:cNvPr>
          <p:cNvSpPr>
            <a:spLocks noGrp="1"/>
          </p:cNvSpPr>
          <p:nvPr>
            <p:ph idx="1"/>
          </p:nvPr>
        </p:nvSpPr>
        <p:spPr/>
        <p:txBody>
          <a:bodyPr/>
          <a:lstStyle/>
          <a:p>
            <a:r>
              <a:rPr lang="en-GB" dirty="0"/>
              <a:t>L</a:t>
            </a:r>
            <a:r>
              <a:rPr lang="en-PK" dirty="0"/>
              <a:t>egal abortion in the US</a:t>
            </a:r>
          </a:p>
          <a:p>
            <a:r>
              <a:rPr lang="en-PK" dirty="0"/>
              <a:t>Participation of women in politics and government</a:t>
            </a:r>
          </a:p>
          <a:p>
            <a:r>
              <a:rPr lang="en-GB" dirty="0"/>
              <a:t>F</a:t>
            </a:r>
            <a:r>
              <a:rPr lang="en-PK" dirty="0"/>
              <a:t>raming of affirmative action along with civil rights organizations </a:t>
            </a:r>
          </a:p>
          <a:p>
            <a:r>
              <a:rPr lang="en-GB" dirty="0"/>
              <a:t>M</a:t>
            </a:r>
            <a:r>
              <a:rPr lang="en-PK" dirty="0"/>
              <a:t>aking language more gender neutral </a:t>
            </a:r>
          </a:p>
          <a:p>
            <a:r>
              <a:rPr lang="en-PK" dirty="0"/>
              <a:t>Calling attention to gender stereotyping in workplace and eduaction</a:t>
            </a:r>
          </a:p>
          <a:p>
            <a:r>
              <a:rPr lang="en-PK" dirty="0"/>
              <a:t>Encouraged the employers to provide for paid parental leave and work place child care</a:t>
            </a:r>
          </a:p>
          <a:p>
            <a:r>
              <a:rPr lang="en-GB" dirty="0"/>
              <a:t>C</a:t>
            </a:r>
            <a:r>
              <a:rPr lang="en-PK" dirty="0"/>
              <a:t>hange through concious rasing and law making</a:t>
            </a:r>
          </a:p>
        </p:txBody>
      </p:sp>
    </p:spTree>
    <p:extLst>
      <p:ext uri="{BB962C8B-B14F-4D97-AF65-F5344CB8AC3E}">
        <p14:creationId xmlns:p14="http://schemas.microsoft.com/office/powerpoint/2010/main" val="69027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715BE-7F1A-2947-628D-E2676AF47949}"/>
              </a:ext>
            </a:extLst>
          </p:cNvPr>
          <p:cNvSpPr>
            <a:spLocks noGrp="1"/>
          </p:cNvSpPr>
          <p:nvPr>
            <p:ph type="title"/>
          </p:nvPr>
        </p:nvSpPr>
        <p:spPr/>
        <p:txBody>
          <a:bodyPr/>
          <a:lstStyle/>
          <a:p>
            <a:r>
              <a:rPr lang="en-PK" dirty="0"/>
              <a:t>Criticism</a:t>
            </a:r>
          </a:p>
        </p:txBody>
      </p:sp>
      <p:sp>
        <p:nvSpPr>
          <p:cNvPr id="3" name="Content Placeholder 2">
            <a:extLst>
              <a:ext uri="{FF2B5EF4-FFF2-40B4-BE49-F238E27FC236}">
                <a16:creationId xmlns:a16="http://schemas.microsoft.com/office/drawing/2014/main" id="{A5F8B305-8845-BF5A-2CFC-8E85E3203601}"/>
              </a:ext>
            </a:extLst>
          </p:cNvPr>
          <p:cNvSpPr>
            <a:spLocks noGrp="1"/>
          </p:cNvSpPr>
          <p:nvPr>
            <p:ph idx="1"/>
          </p:nvPr>
        </p:nvSpPr>
        <p:spPr/>
        <p:txBody>
          <a:bodyPr/>
          <a:lstStyle/>
          <a:p>
            <a:r>
              <a:rPr lang="en-GB" dirty="0"/>
              <a:t>M</a:t>
            </a:r>
            <a:r>
              <a:rPr lang="en-PK" dirty="0"/>
              <a:t>ale values as universal values</a:t>
            </a:r>
          </a:p>
          <a:p>
            <a:r>
              <a:rPr lang="en-GB" dirty="0"/>
              <a:t>I</a:t>
            </a:r>
            <a:r>
              <a:rPr lang="en-PK" dirty="0"/>
              <a:t>gnoring the LGBT community</a:t>
            </a:r>
          </a:p>
          <a:p>
            <a:r>
              <a:rPr lang="en-PK" dirty="0"/>
              <a:t>Ignored Patriarchy </a:t>
            </a:r>
          </a:p>
          <a:p>
            <a:r>
              <a:rPr lang="en-GB" dirty="0"/>
              <a:t>O</a:t>
            </a:r>
            <a:r>
              <a:rPr lang="en-PK" dirty="0"/>
              <a:t>verly focused on white middle class European and American women</a:t>
            </a:r>
          </a:p>
          <a:p>
            <a:r>
              <a:rPr lang="en-GB" dirty="0"/>
              <a:t>O</a:t>
            </a:r>
            <a:r>
              <a:rPr lang="en-PK" dirty="0"/>
              <a:t>verlooked the problems of working class</a:t>
            </a:r>
          </a:p>
          <a:p>
            <a:r>
              <a:rPr lang="en-GB" dirty="0"/>
              <a:t>B</a:t>
            </a:r>
            <a:r>
              <a:rPr lang="en-PK" dirty="0"/>
              <a:t>randed as only for hetrosexual white women </a:t>
            </a:r>
          </a:p>
        </p:txBody>
      </p:sp>
    </p:spTree>
    <p:extLst>
      <p:ext uri="{BB962C8B-B14F-4D97-AF65-F5344CB8AC3E}">
        <p14:creationId xmlns:p14="http://schemas.microsoft.com/office/powerpoint/2010/main" val="4280398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D9822-A8DC-79AE-F495-A18D59CFB754}"/>
              </a:ext>
            </a:extLst>
          </p:cNvPr>
          <p:cNvSpPr>
            <a:spLocks noGrp="1"/>
          </p:cNvSpPr>
          <p:nvPr>
            <p:ph type="title"/>
          </p:nvPr>
        </p:nvSpPr>
        <p:spPr/>
        <p:txBody>
          <a:bodyPr/>
          <a:lstStyle/>
          <a:p>
            <a:r>
              <a:rPr lang="en-PK" dirty="0"/>
              <a:t>Radical Feminism</a:t>
            </a:r>
          </a:p>
        </p:txBody>
      </p:sp>
      <p:sp>
        <p:nvSpPr>
          <p:cNvPr id="3" name="Content Placeholder 2">
            <a:extLst>
              <a:ext uri="{FF2B5EF4-FFF2-40B4-BE49-F238E27FC236}">
                <a16:creationId xmlns:a16="http://schemas.microsoft.com/office/drawing/2014/main" id="{3078A637-E3CA-EFFB-399C-5BD80DBD0915}"/>
              </a:ext>
            </a:extLst>
          </p:cNvPr>
          <p:cNvSpPr>
            <a:spLocks noGrp="1"/>
          </p:cNvSpPr>
          <p:nvPr>
            <p:ph idx="1"/>
          </p:nvPr>
        </p:nvSpPr>
        <p:spPr>
          <a:xfrm>
            <a:off x="2231136" y="2638044"/>
            <a:ext cx="7729728" cy="3729302"/>
          </a:xfrm>
        </p:spPr>
        <p:txBody>
          <a:bodyPr>
            <a:normAutofit/>
          </a:bodyPr>
          <a:lstStyle/>
          <a:p>
            <a:r>
              <a:rPr lang="en-US" sz="1800" dirty="0"/>
              <a:t>A progeny of the second wave of feminism in </a:t>
            </a:r>
            <a:r>
              <a:rPr lang="en-US" sz="1800" b="1" i="1" dirty="0"/>
              <a:t>1960’s</a:t>
            </a:r>
          </a:p>
          <a:p>
            <a:r>
              <a:rPr lang="en-US" sz="1800" dirty="0"/>
              <a:t>Considers patriarchy as the root cause of gender inequality </a:t>
            </a:r>
          </a:p>
          <a:p>
            <a:r>
              <a:rPr lang="en-PK" dirty="0"/>
              <a:t>Core Idea: Not even the socialist revolution can end patriarchy, instead to attain equality, society must eliminate gender itself </a:t>
            </a:r>
          </a:p>
          <a:p>
            <a:r>
              <a:rPr lang="en-PK" dirty="0"/>
              <a:t>A systematic theory of women`s oppression is requires, which should come from those who are oppressed</a:t>
            </a:r>
          </a:p>
          <a:p>
            <a:r>
              <a:rPr lang="en-PK" dirty="0"/>
              <a:t>Family as the primary source of oppression</a:t>
            </a:r>
          </a:p>
          <a:p>
            <a:r>
              <a:rPr lang="en-PK" dirty="0"/>
              <a:t>Gender roles are artificially and culturally created~ gender soialization </a:t>
            </a:r>
          </a:p>
          <a:p>
            <a:r>
              <a:rPr lang="en-GB" dirty="0"/>
              <a:t>C</a:t>
            </a:r>
            <a:r>
              <a:rPr lang="en-PK" dirty="0"/>
              <a:t>hallenged by Simon De Beavour</a:t>
            </a:r>
          </a:p>
          <a:p>
            <a:r>
              <a:rPr lang="en-PK" dirty="0"/>
              <a:t>They established Women`s Liberation Movemet to fight against patriarchy </a:t>
            </a:r>
          </a:p>
        </p:txBody>
      </p:sp>
    </p:spTree>
    <p:extLst>
      <p:ext uri="{BB962C8B-B14F-4D97-AF65-F5344CB8AC3E}">
        <p14:creationId xmlns:p14="http://schemas.microsoft.com/office/powerpoint/2010/main" val="556826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6872F-3C69-4528-FC87-6F3AC042DA0E}"/>
              </a:ext>
            </a:extLst>
          </p:cNvPr>
          <p:cNvSpPr>
            <a:spLocks noGrp="1"/>
          </p:cNvSpPr>
          <p:nvPr>
            <p:ph type="title"/>
          </p:nvPr>
        </p:nvSpPr>
        <p:spPr/>
        <p:txBody>
          <a:bodyPr/>
          <a:lstStyle/>
          <a:p>
            <a:r>
              <a:rPr lang="en-PK" dirty="0"/>
              <a:t>Sources of gender inequality</a:t>
            </a:r>
          </a:p>
        </p:txBody>
      </p:sp>
      <p:sp>
        <p:nvSpPr>
          <p:cNvPr id="3" name="Content Placeholder 2">
            <a:extLst>
              <a:ext uri="{FF2B5EF4-FFF2-40B4-BE49-F238E27FC236}">
                <a16:creationId xmlns:a16="http://schemas.microsoft.com/office/drawing/2014/main" id="{0A20F63F-7582-16C0-A42B-AC23CF7D0186}"/>
              </a:ext>
            </a:extLst>
          </p:cNvPr>
          <p:cNvSpPr>
            <a:spLocks noGrp="1"/>
          </p:cNvSpPr>
          <p:nvPr>
            <p:ph idx="1"/>
          </p:nvPr>
        </p:nvSpPr>
        <p:spPr/>
        <p:txBody>
          <a:bodyPr/>
          <a:lstStyle/>
          <a:p>
            <a:r>
              <a:rPr lang="en-GB" dirty="0"/>
              <a:t>P</a:t>
            </a:r>
            <a:r>
              <a:rPr lang="en-PK" dirty="0"/>
              <a:t>atriarchy</a:t>
            </a:r>
          </a:p>
          <a:p>
            <a:r>
              <a:rPr lang="en-GB" dirty="0"/>
              <a:t>V</a:t>
            </a:r>
            <a:r>
              <a:rPr lang="en-PK" dirty="0"/>
              <a:t>iolence of men against women </a:t>
            </a:r>
          </a:p>
          <a:p>
            <a:r>
              <a:rPr lang="en-GB" dirty="0"/>
              <a:t>L</a:t>
            </a:r>
            <a:r>
              <a:rPr lang="en-PK" dirty="0"/>
              <a:t>egitimization of oppression in law, media, religon and other social institutions</a:t>
            </a:r>
          </a:p>
          <a:p>
            <a:r>
              <a:rPr lang="en-GB" dirty="0"/>
              <a:t>O</a:t>
            </a:r>
            <a:r>
              <a:rPr lang="en-PK" dirty="0"/>
              <a:t>bjectification of bodies</a:t>
            </a:r>
          </a:p>
          <a:p>
            <a:r>
              <a:rPr lang="en-GB" dirty="0"/>
              <a:t>S</a:t>
            </a:r>
            <a:r>
              <a:rPr lang="en-PK" dirty="0"/>
              <a:t>exual exploitation in pornography and prostitution </a:t>
            </a:r>
          </a:p>
        </p:txBody>
      </p:sp>
    </p:spTree>
    <p:extLst>
      <p:ext uri="{BB962C8B-B14F-4D97-AF65-F5344CB8AC3E}">
        <p14:creationId xmlns:p14="http://schemas.microsoft.com/office/powerpoint/2010/main" val="10500255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B5FEE-5986-71EB-48B2-22FC3B1BFC80}"/>
              </a:ext>
            </a:extLst>
          </p:cNvPr>
          <p:cNvSpPr>
            <a:spLocks noGrp="1"/>
          </p:cNvSpPr>
          <p:nvPr>
            <p:ph type="title"/>
          </p:nvPr>
        </p:nvSpPr>
        <p:spPr/>
        <p:txBody>
          <a:bodyPr/>
          <a:lstStyle/>
          <a:p>
            <a:r>
              <a:rPr lang="en-GB" dirty="0"/>
              <a:t>E</a:t>
            </a:r>
            <a:r>
              <a:rPr lang="en-PK" dirty="0"/>
              <a:t>minent radical feminists</a:t>
            </a:r>
          </a:p>
        </p:txBody>
      </p:sp>
      <p:sp>
        <p:nvSpPr>
          <p:cNvPr id="3" name="Content Placeholder 2">
            <a:extLst>
              <a:ext uri="{FF2B5EF4-FFF2-40B4-BE49-F238E27FC236}">
                <a16:creationId xmlns:a16="http://schemas.microsoft.com/office/drawing/2014/main" id="{1C94587F-7101-01E1-29AA-E0A3D6FC7615}"/>
              </a:ext>
            </a:extLst>
          </p:cNvPr>
          <p:cNvSpPr>
            <a:spLocks noGrp="1"/>
          </p:cNvSpPr>
          <p:nvPr>
            <p:ph idx="1"/>
          </p:nvPr>
        </p:nvSpPr>
        <p:spPr/>
        <p:txBody>
          <a:bodyPr/>
          <a:lstStyle/>
          <a:p>
            <a:r>
              <a:rPr lang="en-PK" dirty="0"/>
              <a:t>Gayle Robin- </a:t>
            </a:r>
            <a:r>
              <a:rPr lang="en-PK" dirty="0">
                <a:solidFill>
                  <a:srgbClr val="FF0000"/>
                </a:solidFill>
              </a:rPr>
              <a:t>Gender system</a:t>
            </a:r>
          </a:p>
          <a:p>
            <a:r>
              <a:rPr lang="en-GB" dirty="0"/>
              <a:t>K</a:t>
            </a:r>
            <a:r>
              <a:rPr lang="en-PK" dirty="0"/>
              <a:t>ate Millet- </a:t>
            </a:r>
            <a:r>
              <a:rPr lang="en-PK" dirty="0">
                <a:solidFill>
                  <a:srgbClr val="FF0000"/>
                </a:solidFill>
              </a:rPr>
              <a:t>Sexual politics </a:t>
            </a:r>
          </a:p>
          <a:p>
            <a:r>
              <a:rPr lang="en-PK" dirty="0"/>
              <a:t>Delphy and Leonard- it is men rather than capitalism who ben</a:t>
            </a:r>
            <a:r>
              <a:rPr lang="en-GB" dirty="0"/>
              <a:t>e</a:t>
            </a:r>
            <a:r>
              <a:rPr lang="en-PK" dirty="0"/>
              <a:t>fit from exploitation of women and the institution of family is central in maintaing this structure </a:t>
            </a:r>
          </a:p>
        </p:txBody>
      </p:sp>
    </p:spTree>
    <p:extLst>
      <p:ext uri="{BB962C8B-B14F-4D97-AF65-F5344CB8AC3E}">
        <p14:creationId xmlns:p14="http://schemas.microsoft.com/office/powerpoint/2010/main" val="41726826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17EC1-B24D-C1E8-E03F-EA92F71B09DE}"/>
              </a:ext>
            </a:extLst>
          </p:cNvPr>
          <p:cNvSpPr>
            <a:spLocks noGrp="1"/>
          </p:cNvSpPr>
          <p:nvPr>
            <p:ph type="title"/>
          </p:nvPr>
        </p:nvSpPr>
        <p:spPr/>
        <p:txBody>
          <a:bodyPr/>
          <a:lstStyle/>
          <a:p>
            <a:r>
              <a:rPr lang="en-PK" dirty="0"/>
              <a:t>CONTribution</a:t>
            </a:r>
          </a:p>
        </p:txBody>
      </p:sp>
      <p:sp>
        <p:nvSpPr>
          <p:cNvPr id="3" name="Content Placeholder 2">
            <a:extLst>
              <a:ext uri="{FF2B5EF4-FFF2-40B4-BE49-F238E27FC236}">
                <a16:creationId xmlns:a16="http://schemas.microsoft.com/office/drawing/2014/main" id="{2F9BB756-9B11-4794-0CE0-194D00E53C95}"/>
              </a:ext>
            </a:extLst>
          </p:cNvPr>
          <p:cNvSpPr>
            <a:spLocks noGrp="1"/>
          </p:cNvSpPr>
          <p:nvPr>
            <p:ph idx="1"/>
          </p:nvPr>
        </p:nvSpPr>
        <p:spPr/>
        <p:txBody>
          <a:bodyPr/>
          <a:lstStyle/>
          <a:p>
            <a:r>
              <a:rPr lang="en-GB" dirty="0"/>
              <a:t>T</a:t>
            </a:r>
            <a:r>
              <a:rPr lang="en-PK" dirty="0"/>
              <a:t>heory of patriarchy as oppression</a:t>
            </a:r>
          </a:p>
          <a:p>
            <a:r>
              <a:rPr lang="en-GB" dirty="0"/>
              <a:t>L</a:t>
            </a:r>
            <a:r>
              <a:rPr lang="en-PK" dirty="0"/>
              <a:t>egislation against rape and battering</a:t>
            </a:r>
          </a:p>
          <a:p>
            <a:r>
              <a:rPr lang="en-GB" dirty="0"/>
              <a:t>E</a:t>
            </a:r>
            <a:r>
              <a:rPr lang="en-PK" dirty="0"/>
              <a:t>stablishment of shelters</a:t>
            </a:r>
          </a:p>
          <a:p>
            <a:r>
              <a:rPr lang="en-GB" dirty="0"/>
              <a:t>S</a:t>
            </a:r>
            <a:r>
              <a:rPr lang="en-PK" dirty="0"/>
              <a:t>exual harrassment guidelines for workplace and schools</a:t>
            </a:r>
          </a:p>
          <a:p>
            <a:r>
              <a:rPr lang="en-GB" dirty="0"/>
              <a:t>R</a:t>
            </a:r>
            <a:r>
              <a:rPr lang="en-PK" dirty="0"/>
              <a:t>ecognition of violence as a mean of direct and indirect violence </a:t>
            </a:r>
          </a:p>
        </p:txBody>
      </p:sp>
    </p:spTree>
    <p:extLst>
      <p:ext uri="{BB962C8B-B14F-4D97-AF65-F5344CB8AC3E}">
        <p14:creationId xmlns:p14="http://schemas.microsoft.com/office/powerpoint/2010/main" val="39488953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DA8C2-6A8E-6F32-BE0F-03112CBDDAD4}"/>
              </a:ext>
            </a:extLst>
          </p:cNvPr>
          <p:cNvSpPr>
            <a:spLocks noGrp="1"/>
          </p:cNvSpPr>
          <p:nvPr>
            <p:ph type="title"/>
          </p:nvPr>
        </p:nvSpPr>
        <p:spPr/>
        <p:txBody>
          <a:bodyPr/>
          <a:lstStyle/>
          <a:p>
            <a:r>
              <a:rPr lang="en-PK" dirty="0"/>
              <a:t>criticism</a:t>
            </a:r>
          </a:p>
        </p:txBody>
      </p:sp>
      <p:sp>
        <p:nvSpPr>
          <p:cNvPr id="3" name="Content Placeholder 2">
            <a:extLst>
              <a:ext uri="{FF2B5EF4-FFF2-40B4-BE49-F238E27FC236}">
                <a16:creationId xmlns:a16="http://schemas.microsoft.com/office/drawing/2014/main" id="{F978C06C-DE35-FBEC-179B-34E2D4F53673}"/>
              </a:ext>
            </a:extLst>
          </p:cNvPr>
          <p:cNvSpPr>
            <a:spLocks noGrp="1"/>
          </p:cNvSpPr>
          <p:nvPr>
            <p:ph idx="1"/>
          </p:nvPr>
        </p:nvSpPr>
        <p:spPr/>
        <p:txBody>
          <a:bodyPr/>
          <a:lstStyle/>
          <a:p>
            <a:r>
              <a:rPr lang="en-US" dirty="0"/>
              <a:t>Take women as a single homogenous category</a:t>
            </a:r>
            <a:endParaRPr lang="en-US" sz="1800" dirty="0"/>
          </a:p>
          <a:p>
            <a:endParaRPr lang="en-US" sz="1800" dirty="0"/>
          </a:p>
          <a:p>
            <a:r>
              <a:rPr lang="en-US" sz="1800" dirty="0"/>
              <a:t>Radical feminism is violent and seeks radical methods to reestablish gender.</a:t>
            </a:r>
          </a:p>
          <a:p>
            <a:endParaRPr lang="en-US" sz="1800" dirty="0"/>
          </a:p>
          <a:p>
            <a:r>
              <a:rPr lang="en-PK" dirty="0"/>
              <a:t>It makes feminism a confrontational force rather than an enabling force </a:t>
            </a:r>
          </a:p>
        </p:txBody>
      </p:sp>
    </p:spTree>
    <p:extLst>
      <p:ext uri="{BB962C8B-B14F-4D97-AF65-F5344CB8AC3E}">
        <p14:creationId xmlns:p14="http://schemas.microsoft.com/office/powerpoint/2010/main" val="4115738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Understanding feminism</a:t>
            </a:r>
          </a:p>
        </p:txBody>
      </p:sp>
      <p:sp>
        <p:nvSpPr>
          <p:cNvPr id="3" name="Content Placeholder 2"/>
          <p:cNvSpPr>
            <a:spLocks noGrp="1"/>
          </p:cNvSpPr>
          <p:nvPr>
            <p:ph idx="1"/>
          </p:nvPr>
        </p:nvSpPr>
        <p:spPr/>
        <p:txBody>
          <a:bodyPr/>
          <a:lstStyle/>
          <a:p>
            <a:r>
              <a:rPr lang="en-US" dirty="0"/>
              <a:t>It aims at understanding gender issues </a:t>
            </a:r>
          </a:p>
          <a:p>
            <a:r>
              <a:rPr lang="en-US" dirty="0"/>
              <a:t>Feminism is a philosophy, a political, a socio-cultural thought and a process through which women strive to seek equality</a:t>
            </a:r>
          </a:p>
          <a:p>
            <a:r>
              <a:rPr lang="en-US" dirty="0"/>
              <a:t>Equality does not mean sameness rather it means equal rights and opportunities</a:t>
            </a:r>
          </a:p>
          <a:p>
            <a:r>
              <a:rPr lang="en-US" dirty="0">
                <a:solidFill>
                  <a:srgbClr val="FF0000"/>
                </a:solidFill>
              </a:rPr>
              <a:t>Rosemarie Tong </a:t>
            </a:r>
            <a:r>
              <a:rPr lang="en-US" dirty="0"/>
              <a:t>suggests that feminist theory attempts to describe women`s oppression, to explain its causes and consequences,  and to prescribe strategies for women`s liberation </a:t>
            </a:r>
          </a:p>
          <a:p>
            <a:pPr marL="0" indent="0">
              <a:buNone/>
            </a:pPr>
            <a:endParaRPr lang="en-US" dirty="0"/>
          </a:p>
        </p:txBody>
      </p:sp>
    </p:spTree>
    <p:extLst>
      <p:ext uri="{BB962C8B-B14F-4D97-AF65-F5344CB8AC3E}">
        <p14:creationId xmlns:p14="http://schemas.microsoft.com/office/powerpoint/2010/main" val="36736881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2EF88-08E3-2A5E-5C0D-883C05B0C253}"/>
              </a:ext>
            </a:extLst>
          </p:cNvPr>
          <p:cNvSpPr>
            <a:spLocks noGrp="1"/>
          </p:cNvSpPr>
          <p:nvPr>
            <p:ph type="title"/>
          </p:nvPr>
        </p:nvSpPr>
        <p:spPr/>
        <p:txBody>
          <a:bodyPr/>
          <a:lstStyle/>
          <a:p>
            <a:r>
              <a:rPr lang="en-GB" dirty="0"/>
              <a:t>S</a:t>
            </a:r>
            <a:r>
              <a:rPr lang="en-PK" dirty="0"/>
              <a:t>ocialist/marxist feminism</a:t>
            </a:r>
          </a:p>
        </p:txBody>
      </p:sp>
      <p:sp>
        <p:nvSpPr>
          <p:cNvPr id="3" name="Content Placeholder 2">
            <a:extLst>
              <a:ext uri="{FF2B5EF4-FFF2-40B4-BE49-F238E27FC236}">
                <a16:creationId xmlns:a16="http://schemas.microsoft.com/office/drawing/2014/main" id="{78720890-426F-753E-03B6-5952F2AC54CF}"/>
              </a:ext>
            </a:extLst>
          </p:cNvPr>
          <p:cNvSpPr>
            <a:spLocks noGrp="1"/>
          </p:cNvSpPr>
          <p:nvPr>
            <p:ph idx="1"/>
          </p:nvPr>
        </p:nvSpPr>
        <p:spPr/>
        <p:txBody>
          <a:bodyPr>
            <a:normAutofit/>
          </a:bodyPr>
          <a:lstStyle/>
          <a:p>
            <a:r>
              <a:rPr lang="en-US" dirty="0"/>
              <a:t>Rose in the </a:t>
            </a:r>
            <a:r>
              <a:rPr lang="en-US" dirty="0">
                <a:solidFill>
                  <a:srgbClr val="C00000"/>
                </a:solidFill>
              </a:rPr>
              <a:t>1960’s</a:t>
            </a:r>
            <a:r>
              <a:rPr lang="en-US" dirty="0"/>
              <a:t> and </a:t>
            </a:r>
            <a:r>
              <a:rPr lang="en-US" dirty="0">
                <a:solidFill>
                  <a:srgbClr val="C00000"/>
                </a:solidFill>
              </a:rPr>
              <a:t>1970’s.</a:t>
            </a:r>
          </a:p>
          <a:p>
            <a:r>
              <a:rPr lang="en-US" dirty="0">
                <a:solidFill>
                  <a:schemeClr val="tx1"/>
                </a:solidFill>
              </a:rPr>
              <a:t>How capitalism and the concept of ownership oppress women</a:t>
            </a:r>
          </a:p>
          <a:p>
            <a:r>
              <a:rPr lang="en-US" dirty="0">
                <a:solidFill>
                  <a:schemeClr val="tx1"/>
                </a:solidFill>
              </a:rPr>
              <a:t>Capitalistic class relations are one of the main reason of female oppression </a:t>
            </a:r>
          </a:p>
          <a:p>
            <a:r>
              <a:rPr lang="en-US" dirty="0">
                <a:solidFill>
                  <a:schemeClr val="tx1"/>
                </a:solidFill>
              </a:rPr>
              <a:t>Family system benefits off of capitalism: unpaid </a:t>
            </a:r>
            <a:r>
              <a:rPr lang="en-US" dirty="0" err="1">
                <a:solidFill>
                  <a:schemeClr val="tx1"/>
                </a:solidFill>
              </a:rPr>
              <a:t>labour</a:t>
            </a:r>
            <a:r>
              <a:rPr lang="en-US" dirty="0">
                <a:solidFill>
                  <a:schemeClr val="tx1"/>
                </a:solidFill>
              </a:rPr>
              <a:t>, child rearing, a site for reproductive inequality </a:t>
            </a:r>
          </a:p>
          <a:p>
            <a:r>
              <a:rPr lang="en-US" dirty="0">
                <a:solidFill>
                  <a:schemeClr val="tx1"/>
                </a:solidFill>
              </a:rPr>
              <a:t>Reserve army of the labor</a:t>
            </a:r>
          </a:p>
          <a:p>
            <a:r>
              <a:rPr lang="en-US" dirty="0">
                <a:solidFill>
                  <a:schemeClr val="tx1"/>
                </a:solidFill>
              </a:rPr>
              <a:t>Slaves of the slaves</a:t>
            </a:r>
          </a:p>
          <a:p>
            <a:r>
              <a:rPr lang="en-US" dirty="0">
                <a:solidFill>
                  <a:schemeClr val="tx1"/>
                </a:solidFill>
              </a:rPr>
              <a:t>Men and women; haves and have nots </a:t>
            </a:r>
            <a:endParaRPr lang="en-PK" dirty="0"/>
          </a:p>
        </p:txBody>
      </p:sp>
    </p:spTree>
    <p:extLst>
      <p:ext uri="{BB962C8B-B14F-4D97-AF65-F5344CB8AC3E}">
        <p14:creationId xmlns:p14="http://schemas.microsoft.com/office/powerpoint/2010/main" val="39478434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33383-E27A-ACE0-E558-59F1FAFAEB72}"/>
              </a:ext>
            </a:extLst>
          </p:cNvPr>
          <p:cNvSpPr>
            <a:spLocks noGrp="1"/>
          </p:cNvSpPr>
          <p:nvPr>
            <p:ph type="title"/>
          </p:nvPr>
        </p:nvSpPr>
        <p:spPr/>
        <p:txBody>
          <a:bodyPr/>
          <a:lstStyle/>
          <a:p>
            <a:r>
              <a:rPr lang="en-GB" dirty="0"/>
              <a:t>S</a:t>
            </a:r>
            <a:r>
              <a:rPr lang="en-PK" dirty="0"/>
              <a:t>ources of gender inequality</a:t>
            </a:r>
          </a:p>
        </p:txBody>
      </p:sp>
      <p:sp>
        <p:nvSpPr>
          <p:cNvPr id="3" name="Content Placeholder 2">
            <a:extLst>
              <a:ext uri="{FF2B5EF4-FFF2-40B4-BE49-F238E27FC236}">
                <a16:creationId xmlns:a16="http://schemas.microsoft.com/office/drawing/2014/main" id="{054DF0AB-41A1-2DB4-1252-257A24DE0746}"/>
              </a:ext>
            </a:extLst>
          </p:cNvPr>
          <p:cNvSpPr>
            <a:spLocks noGrp="1"/>
          </p:cNvSpPr>
          <p:nvPr>
            <p:ph idx="1"/>
          </p:nvPr>
        </p:nvSpPr>
        <p:spPr/>
        <p:txBody>
          <a:bodyPr/>
          <a:lstStyle/>
          <a:p>
            <a:r>
              <a:rPr lang="en-GB" dirty="0"/>
              <a:t>U</a:t>
            </a:r>
            <a:r>
              <a:rPr lang="en-PK" dirty="0"/>
              <a:t>npaid domestic labour</a:t>
            </a:r>
          </a:p>
          <a:p>
            <a:r>
              <a:rPr lang="en-GB" dirty="0"/>
              <a:t>T</a:t>
            </a:r>
            <a:r>
              <a:rPr lang="en-PK" dirty="0"/>
              <a:t>reatement as reserve army of labour</a:t>
            </a:r>
          </a:p>
          <a:p>
            <a:r>
              <a:rPr lang="en-GB" dirty="0"/>
              <a:t>L</a:t>
            </a:r>
            <a:r>
              <a:rPr lang="en-PK" dirty="0"/>
              <a:t>east paid jobs</a:t>
            </a:r>
          </a:p>
          <a:p>
            <a:r>
              <a:rPr lang="en-GB" dirty="0"/>
              <a:t>E</a:t>
            </a:r>
            <a:r>
              <a:rPr lang="en-PK" dirty="0"/>
              <a:t>conomic base cements the process of exploitation </a:t>
            </a:r>
          </a:p>
          <a:p>
            <a:endParaRPr lang="en-PK" dirty="0"/>
          </a:p>
          <a:p>
            <a:pPr marL="0" indent="0">
              <a:buNone/>
            </a:pPr>
            <a:r>
              <a:rPr lang="en-PK" dirty="0"/>
              <a:t>                           </a:t>
            </a:r>
            <a:r>
              <a:rPr lang="en-PK" sz="2000" dirty="0">
                <a:solidFill>
                  <a:srgbClr val="FF0000"/>
                </a:solidFill>
              </a:rPr>
              <a:t>Religion is the Opium of masses </a:t>
            </a:r>
          </a:p>
        </p:txBody>
      </p:sp>
    </p:spTree>
    <p:extLst>
      <p:ext uri="{BB962C8B-B14F-4D97-AF65-F5344CB8AC3E}">
        <p14:creationId xmlns:p14="http://schemas.microsoft.com/office/powerpoint/2010/main" val="22057318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158CE-7C56-07B9-181B-E72EC17D0511}"/>
              </a:ext>
            </a:extLst>
          </p:cNvPr>
          <p:cNvSpPr>
            <a:spLocks noGrp="1"/>
          </p:cNvSpPr>
          <p:nvPr>
            <p:ph type="title"/>
          </p:nvPr>
        </p:nvSpPr>
        <p:spPr/>
        <p:txBody>
          <a:bodyPr/>
          <a:lstStyle/>
          <a:p>
            <a:r>
              <a:rPr lang="en-PK" dirty="0"/>
              <a:t>remedies</a:t>
            </a:r>
          </a:p>
        </p:txBody>
      </p:sp>
      <p:sp>
        <p:nvSpPr>
          <p:cNvPr id="3" name="Content Placeholder 2">
            <a:extLst>
              <a:ext uri="{FF2B5EF4-FFF2-40B4-BE49-F238E27FC236}">
                <a16:creationId xmlns:a16="http://schemas.microsoft.com/office/drawing/2014/main" id="{E14A1502-05E9-DCA5-3A7C-5DC99E1D3396}"/>
              </a:ext>
            </a:extLst>
          </p:cNvPr>
          <p:cNvSpPr>
            <a:spLocks noGrp="1"/>
          </p:cNvSpPr>
          <p:nvPr>
            <p:ph idx="1"/>
          </p:nvPr>
        </p:nvSpPr>
        <p:spPr/>
        <p:txBody>
          <a:bodyPr/>
          <a:lstStyle/>
          <a:p>
            <a:r>
              <a:rPr lang="en-GB" dirty="0"/>
              <a:t>S</a:t>
            </a:r>
            <a:r>
              <a:rPr lang="en-PK" dirty="0"/>
              <a:t>ocialist revolution to restructure the capitalist economy</a:t>
            </a:r>
          </a:p>
          <a:p>
            <a:r>
              <a:rPr lang="en-GB" dirty="0"/>
              <a:t>E</a:t>
            </a:r>
            <a:r>
              <a:rPr lang="en-PK" dirty="0"/>
              <a:t>stablishing equality in economic resources </a:t>
            </a:r>
          </a:p>
          <a:p>
            <a:r>
              <a:rPr lang="en-GB" dirty="0"/>
              <a:t>O</a:t>
            </a:r>
            <a:r>
              <a:rPr lang="en-PK" dirty="0"/>
              <a:t>verthrowing capitalism and patriarchy </a:t>
            </a:r>
          </a:p>
          <a:p>
            <a:r>
              <a:rPr lang="en-GB" dirty="0"/>
              <a:t>C</a:t>
            </a:r>
            <a:r>
              <a:rPr lang="en-PK" dirty="0"/>
              <a:t>reation of a classless and genderless society </a:t>
            </a:r>
          </a:p>
        </p:txBody>
      </p:sp>
    </p:spTree>
    <p:extLst>
      <p:ext uri="{BB962C8B-B14F-4D97-AF65-F5344CB8AC3E}">
        <p14:creationId xmlns:p14="http://schemas.microsoft.com/office/powerpoint/2010/main" val="17862644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DB5A4-D444-EF15-CED5-24655BD76757}"/>
              </a:ext>
            </a:extLst>
          </p:cNvPr>
          <p:cNvSpPr>
            <a:spLocks noGrp="1"/>
          </p:cNvSpPr>
          <p:nvPr>
            <p:ph type="title"/>
          </p:nvPr>
        </p:nvSpPr>
        <p:spPr/>
        <p:txBody>
          <a:bodyPr/>
          <a:lstStyle/>
          <a:p>
            <a:r>
              <a:rPr lang="en-PK" dirty="0"/>
              <a:t>Eminent theorists</a:t>
            </a:r>
          </a:p>
        </p:txBody>
      </p:sp>
      <p:sp>
        <p:nvSpPr>
          <p:cNvPr id="3" name="Content Placeholder 2">
            <a:extLst>
              <a:ext uri="{FF2B5EF4-FFF2-40B4-BE49-F238E27FC236}">
                <a16:creationId xmlns:a16="http://schemas.microsoft.com/office/drawing/2014/main" id="{3400E907-0FE5-BF42-8A62-8210B0978FE4}"/>
              </a:ext>
            </a:extLst>
          </p:cNvPr>
          <p:cNvSpPr>
            <a:spLocks noGrp="1"/>
          </p:cNvSpPr>
          <p:nvPr>
            <p:ph idx="1"/>
          </p:nvPr>
        </p:nvSpPr>
        <p:spPr/>
        <p:txBody>
          <a:bodyPr/>
          <a:lstStyle/>
          <a:p>
            <a:r>
              <a:rPr lang="en-PK" dirty="0"/>
              <a:t>Fredrich Engles- “the origin of family, private property and the state” 1884</a:t>
            </a:r>
          </a:p>
        </p:txBody>
      </p:sp>
    </p:spTree>
    <p:extLst>
      <p:ext uri="{BB962C8B-B14F-4D97-AF65-F5344CB8AC3E}">
        <p14:creationId xmlns:p14="http://schemas.microsoft.com/office/powerpoint/2010/main" val="24900213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057F6-3E5A-014E-9456-1F2C3F5EBCC2}"/>
              </a:ext>
            </a:extLst>
          </p:cNvPr>
          <p:cNvSpPr>
            <a:spLocks noGrp="1"/>
          </p:cNvSpPr>
          <p:nvPr>
            <p:ph type="title"/>
          </p:nvPr>
        </p:nvSpPr>
        <p:spPr/>
        <p:txBody>
          <a:bodyPr/>
          <a:lstStyle/>
          <a:p>
            <a:r>
              <a:rPr lang="en-PK" dirty="0"/>
              <a:t>Criticism </a:t>
            </a:r>
          </a:p>
        </p:txBody>
      </p:sp>
      <p:sp>
        <p:nvSpPr>
          <p:cNvPr id="3" name="Content Placeholder 2">
            <a:extLst>
              <a:ext uri="{FF2B5EF4-FFF2-40B4-BE49-F238E27FC236}">
                <a16:creationId xmlns:a16="http://schemas.microsoft.com/office/drawing/2014/main" id="{E8985D4D-D030-B95C-39E8-F9ADFDF9360C}"/>
              </a:ext>
            </a:extLst>
          </p:cNvPr>
          <p:cNvSpPr>
            <a:spLocks noGrp="1"/>
          </p:cNvSpPr>
          <p:nvPr>
            <p:ph idx="1"/>
          </p:nvPr>
        </p:nvSpPr>
        <p:spPr/>
        <p:txBody>
          <a:bodyPr/>
          <a:lstStyle/>
          <a:p>
            <a:pPr marL="457200" indent="-457200">
              <a:lnSpc>
                <a:spcPct val="200000"/>
              </a:lnSpc>
              <a:buFont typeface="+mj-lt"/>
              <a:buAutoNum type="arabicPeriod"/>
            </a:pPr>
            <a:r>
              <a:rPr lang="en-US" sz="1800" dirty="0"/>
              <a:t>It focuses purely on economic aspects while neglecting socio-cultural patterns  </a:t>
            </a:r>
          </a:p>
          <a:p>
            <a:pPr marL="457200" indent="-457200">
              <a:lnSpc>
                <a:spcPct val="200000"/>
              </a:lnSpc>
              <a:buFont typeface="+mj-lt"/>
              <a:buAutoNum type="arabicPeriod"/>
            </a:pPr>
            <a:r>
              <a:rPr lang="en-US" dirty="0"/>
              <a:t>Myopic and one sided</a:t>
            </a:r>
          </a:p>
          <a:p>
            <a:pPr marL="457200" indent="-457200">
              <a:lnSpc>
                <a:spcPct val="200000"/>
              </a:lnSpc>
              <a:buFont typeface="+mj-lt"/>
              <a:buAutoNum type="arabicPeriod"/>
            </a:pPr>
            <a:r>
              <a:rPr lang="en-US" sz="1800" dirty="0"/>
              <a:t>Over-indulgence with capitalism </a:t>
            </a:r>
          </a:p>
          <a:p>
            <a:endParaRPr lang="en-PK" dirty="0"/>
          </a:p>
        </p:txBody>
      </p:sp>
    </p:spTree>
    <p:extLst>
      <p:ext uri="{BB962C8B-B14F-4D97-AF65-F5344CB8AC3E}">
        <p14:creationId xmlns:p14="http://schemas.microsoft.com/office/powerpoint/2010/main" val="1109225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2C70B-CCCF-63B8-39CB-1A3E5A20A345}"/>
              </a:ext>
            </a:extLst>
          </p:cNvPr>
          <p:cNvSpPr>
            <a:spLocks noGrp="1"/>
          </p:cNvSpPr>
          <p:nvPr>
            <p:ph type="title"/>
          </p:nvPr>
        </p:nvSpPr>
        <p:spPr/>
        <p:txBody>
          <a:bodyPr/>
          <a:lstStyle/>
          <a:p>
            <a:r>
              <a:rPr lang="en-GB" dirty="0"/>
              <a:t>P</a:t>
            </a:r>
            <a:r>
              <a:rPr lang="en-PK" dirty="0"/>
              <a:t>sychoanalytical feminism </a:t>
            </a:r>
          </a:p>
        </p:txBody>
      </p:sp>
      <p:sp>
        <p:nvSpPr>
          <p:cNvPr id="3" name="Content Placeholder 2">
            <a:extLst>
              <a:ext uri="{FF2B5EF4-FFF2-40B4-BE49-F238E27FC236}">
                <a16:creationId xmlns:a16="http://schemas.microsoft.com/office/drawing/2014/main" id="{E45A7823-0AD9-04F1-9F0B-0FD42D9C2ED7}"/>
              </a:ext>
            </a:extLst>
          </p:cNvPr>
          <p:cNvSpPr>
            <a:spLocks noGrp="1"/>
          </p:cNvSpPr>
          <p:nvPr>
            <p:ph idx="1"/>
          </p:nvPr>
        </p:nvSpPr>
        <p:spPr/>
        <p:txBody>
          <a:bodyPr>
            <a:normAutofit/>
          </a:bodyPr>
          <a:lstStyle/>
          <a:p>
            <a:r>
              <a:rPr lang="en-US" sz="1800" dirty="0"/>
              <a:t>Derived from Sigmund Freud`s psychoanalysis </a:t>
            </a:r>
            <a:r>
              <a:rPr lang="en-US" dirty="0"/>
              <a:t>and Lacanian school of thought</a:t>
            </a:r>
            <a:endParaRPr lang="en-US" sz="1800" dirty="0"/>
          </a:p>
          <a:p>
            <a:r>
              <a:rPr lang="en-US" sz="1800" dirty="0"/>
              <a:t>Psychoanalytical feminists believe that women`s oppression is rooted within the psyche and reinforced through continuous repetition</a:t>
            </a:r>
          </a:p>
          <a:p>
            <a:r>
              <a:rPr lang="en-US" dirty="0"/>
              <a:t>Childhood experiences shape human behavior in adulthood </a:t>
            </a:r>
            <a:r>
              <a:rPr lang="en-US" sz="1800" dirty="0"/>
              <a:t> </a:t>
            </a:r>
          </a:p>
          <a:p>
            <a:r>
              <a:rPr lang="en-GB" dirty="0"/>
              <a:t>This interdisciplinary approach combines insights from psychoanalysis and feminism to examine the intricate relationship between psychology and gender.</a:t>
            </a:r>
          </a:p>
          <a:p>
            <a:r>
              <a:rPr lang="en-GB" dirty="0"/>
              <a:t>Psychoanalytic feminism recognizes gender as a social construct influenced by cultural, historical, and psychological factors.</a:t>
            </a:r>
            <a:endParaRPr lang="en-PK" dirty="0"/>
          </a:p>
        </p:txBody>
      </p:sp>
    </p:spTree>
    <p:extLst>
      <p:ext uri="{BB962C8B-B14F-4D97-AF65-F5344CB8AC3E}">
        <p14:creationId xmlns:p14="http://schemas.microsoft.com/office/powerpoint/2010/main" val="32552751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C1910-4C2A-FE0F-2224-0254177B0D45}"/>
              </a:ext>
            </a:extLst>
          </p:cNvPr>
          <p:cNvSpPr>
            <a:spLocks noGrp="1"/>
          </p:cNvSpPr>
          <p:nvPr>
            <p:ph type="title"/>
          </p:nvPr>
        </p:nvSpPr>
        <p:spPr/>
        <p:txBody>
          <a:bodyPr/>
          <a:lstStyle/>
          <a:p>
            <a:r>
              <a:rPr lang="en-GB" b="0" i="0" dirty="0">
                <a:solidFill>
                  <a:srgbClr val="374151"/>
                </a:solidFill>
                <a:effectLst/>
                <a:latin typeface="Söhne"/>
              </a:rPr>
              <a:t>Understanding Psychoanalysis</a:t>
            </a:r>
            <a:endParaRPr lang="en-PK" dirty="0"/>
          </a:p>
        </p:txBody>
      </p:sp>
      <p:sp>
        <p:nvSpPr>
          <p:cNvPr id="3" name="Content Placeholder 2">
            <a:extLst>
              <a:ext uri="{FF2B5EF4-FFF2-40B4-BE49-F238E27FC236}">
                <a16:creationId xmlns:a16="http://schemas.microsoft.com/office/drawing/2014/main" id="{85BA4EBE-0452-A83D-1543-DD5B87B91F7F}"/>
              </a:ext>
            </a:extLst>
          </p:cNvPr>
          <p:cNvSpPr>
            <a:spLocks noGrp="1"/>
          </p:cNvSpPr>
          <p:nvPr>
            <p:ph idx="1"/>
          </p:nvPr>
        </p:nvSpPr>
        <p:spPr/>
        <p:txBody>
          <a:bodyPr/>
          <a:lstStyle/>
          <a:p>
            <a:r>
              <a:rPr lang="en-GB" b="0" i="0" dirty="0">
                <a:solidFill>
                  <a:srgbClr val="374151"/>
                </a:solidFill>
                <a:effectLst/>
                <a:latin typeface="Söhne"/>
              </a:rPr>
              <a:t>Developed by Sigmund Freud in the late 19th century. </a:t>
            </a:r>
          </a:p>
          <a:p>
            <a:r>
              <a:rPr lang="en-GB" b="0" i="0" dirty="0">
                <a:solidFill>
                  <a:srgbClr val="374151"/>
                </a:solidFill>
                <a:effectLst/>
                <a:latin typeface="Söhne"/>
              </a:rPr>
              <a:t>Emphasizes the unconscious mind, childhood experiences, and the role of sexuality in shaping human behaviour. </a:t>
            </a:r>
          </a:p>
          <a:p>
            <a:r>
              <a:rPr lang="en-GB" b="0" i="0" dirty="0">
                <a:solidFill>
                  <a:srgbClr val="374151"/>
                </a:solidFill>
                <a:effectLst/>
                <a:latin typeface="Söhne"/>
              </a:rPr>
              <a:t> Freud's psychoanalytic theory laid the foundation for later feminist theorists to explore gender and its impact on the psyche.</a:t>
            </a:r>
          </a:p>
          <a:p>
            <a:endParaRPr lang="en-PK" dirty="0"/>
          </a:p>
        </p:txBody>
      </p:sp>
    </p:spTree>
    <p:extLst>
      <p:ext uri="{BB962C8B-B14F-4D97-AF65-F5344CB8AC3E}">
        <p14:creationId xmlns:p14="http://schemas.microsoft.com/office/powerpoint/2010/main" val="19869468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5E6ED-36DF-7164-BBED-39DDFA3AB0B1}"/>
              </a:ext>
            </a:extLst>
          </p:cNvPr>
          <p:cNvSpPr>
            <a:spLocks noGrp="1"/>
          </p:cNvSpPr>
          <p:nvPr>
            <p:ph type="title"/>
          </p:nvPr>
        </p:nvSpPr>
        <p:spPr/>
        <p:txBody>
          <a:bodyPr/>
          <a:lstStyle/>
          <a:p>
            <a:r>
              <a:rPr lang="en-GB" dirty="0"/>
              <a:t>E</a:t>
            </a:r>
            <a:r>
              <a:rPr lang="en-PK" dirty="0"/>
              <a:t>minent theorist</a:t>
            </a:r>
          </a:p>
        </p:txBody>
      </p:sp>
      <p:sp>
        <p:nvSpPr>
          <p:cNvPr id="3" name="Content Placeholder 2">
            <a:extLst>
              <a:ext uri="{FF2B5EF4-FFF2-40B4-BE49-F238E27FC236}">
                <a16:creationId xmlns:a16="http://schemas.microsoft.com/office/drawing/2014/main" id="{60B02E7B-98A0-6ECB-9C9B-FA0E1713C97B}"/>
              </a:ext>
            </a:extLst>
          </p:cNvPr>
          <p:cNvSpPr>
            <a:spLocks noGrp="1"/>
          </p:cNvSpPr>
          <p:nvPr>
            <p:ph idx="1"/>
          </p:nvPr>
        </p:nvSpPr>
        <p:spPr/>
        <p:txBody>
          <a:bodyPr/>
          <a:lstStyle/>
          <a:p>
            <a:r>
              <a:rPr lang="en-GB" dirty="0">
                <a:solidFill>
                  <a:srgbClr val="FF0000"/>
                </a:solidFill>
              </a:rPr>
              <a:t>Nancy Chodorow</a:t>
            </a:r>
            <a:r>
              <a:rPr lang="en-GB" dirty="0"/>
              <a:t>: Chodorow's work explores the influence of early mother-child relationships on the development of gender identities. Her theory of object-relations argues that women's experiences of caring for others shape their sense of self and their nurturing capabilities.</a:t>
            </a:r>
          </a:p>
          <a:p>
            <a:r>
              <a:rPr lang="en-GB" dirty="0">
                <a:solidFill>
                  <a:srgbClr val="FF0000"/>
                </a:solidFill>
              </a:rPr>
              <a:t> Juliet Mitchell</a:t>
            </a:r>
            <a:r>
              <a:rPr lang="en-GB" dirty="0"/>
              <a:t>: Mitchell's influential book, "Psychoanalysis and Feminism," examines how patriarchal structures and gender inequalities are reproduced through psychoanalytic theory. She highlights the ways in which women's desires, sexuality, and subjectivity are often marginalized within traditional psychoanalysis.</a:t>
            </a:r>
          </a:p>
          <a:p>
            <a:endParaRPr lang="en-PK" dirty="0"/>
          </a:p>
        </p:txBody>
      </p:sp>
    </p:spTree>
    <p:extLst>
      <p:ext uri="{BB962C8B-B14F-4D97-AF65-F5344CB8AC3E}">
        <p14:creationId xmlns:p14="http://schemas.microsoft.com/office/powerpoint/2010/main" val="623477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EB0AB-5E70-DEF2-BD74-F0000D84A903}"/>
              </a:ext>
            </a:extLst>
          </p:cNvPr>
          <p:cNvSpPr>
            <a:spLocks noGrp="1"/>
          </p:cNvSpPr>
          <p:nvPr>
            <p:ph type="title"/>
          </p:nvPr>
        </p:nvSpPr>
        <p:spPr/>
        <p:txBody>
          <a:bodyPr/>
          <a:lstStyle/>
          <a:p>
            <a:r>
              <a:rPr lang="en-GB" dirty="0"/>
              <a:t>M</a:t>
            </a:r>
            <a:r>
              <a:rPr lang="en-PK" dirty="0"/>
              <a:t>en`s feminism</a:t>
            </a:r>
          </a:p>
        </p:txBody>
      </p:sp>
      <p:sp>
        <p:nvSpPr>
          <p:cNvPr id="3" name="Content Placeholder 2">
            <a:extLst>
              <a:ext uri="{FF2B5EF4-FFF2-40B4-BE49-F238E27FC236}">
                <a16:creationId xmlns:a16="http://schemas.microsoft.com/office/drawing/2014/main" id="{DD9EF081-F09D-E52A-1767-184EF6AF1C78}"/>
              </a:ext>
            </a:extLst>
          </p:cNvPr>
          <p:cNvSpPr>
            <a:spLocks noGrp="1"/>
          </p:cNvSpPr>
          <p:nvPr>
            <p:ph idx="1"/>
          </p:nvPr>
        </p:nvSpPr>
        <p:spPr/>
        <p:txBody>
          <a:bodyPr>
            <a:normAutofit fontScale="92500"/>
          </a:bodyPr>
          <a:lstStyle/>
          <a:p>
            <a:r>
              <a:rPr lang="en-US" dirty="0"/>
              <a:t>Emerged during the second wave of feminism 1960s- 1980s </a:t>
            </a:r>
            <a:endParaRPr lang="en-US" dirty="0">
              <a:solidFill>
                <a:schemeClr val="tx1"/>
              </a:solidFill>
            </a:endParaRPr>
          </a:p>
          <a:p>
            <a:r>
              <a:rPr lang="en-US" dirty="0"/>
              <a:t>Men’s Feminism emerged at the time of the </a:t>
            </a:r>
            <a:r>
              <a:rPr lang="en-US" dirty="0">
                <a:solidFill>
                  <a:srgbClr val="C00000"/>
                </a:solidFill>
              </a:rPr>
              <a:t>Women’s Liberation Movement</a:t>
            </a:r>
          </a:p>
          <a:p>
            <a:r>
              <a:rPr lang="en-US" dirty="0"/>
              <a:t>Aimed at achieving inclusivity </a:t>
            </a:r>
          </a:p>
          <a:p>
            <a:r>
              <a:rPr lang="en-US" dirty="0"/>
              <a:t>Men are victims of patriarchy </a:t>
            </a:r>
          </a:p>
          <a:p>
            <a:r>
              <a:rPr lang="en-US" dirty="0"/>
              <a:t>It challenges harmful gender stereotypes and expectations that limit both men's and women's choices and experiences. It recognizes that rigid gender roles perpetuate inequality and harm individuals by imposing narrow definitions of masculinity.</a:t>
            </a:r>
          </a:p>
          <a:p>
            <a:r>
              <a:rPr lang="en-US" dirty="0"/>
              <a:t>Men as allies of feminism not as nemesis</a:t>
            </a:r>
            <a:br>
              <a:rPr lang="en-US" dirty="0"/>
            </a:br>
            <a:endParaRPr lang="en-US" dirty="0"/>
          </a:p>
        </p:txBody>
      </p:sp>
    </p:spTree>
    <p:extLst>
      <p:ext uri="{BB962C8B-B14F-4D97-AF65-F5344CB8AC3E}">
        <p14:creationId xmlns:p14="http://schemas.microsoft.com/office/powerpoint/2010/main" val="34970515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4C4A9-CC22-240B-9E3E-789CF31EB26A}"/>
              </a:ext>
            </a:extLst>
          </p:cNvPr>
          <p:cNvSpPr>
            <a:spLocks noGrp="1"/>
          </p:cNvSpPr>
          <p:nvPr>
            <p:ph type="title"/>
          </p:nvPr>
        </p:nvSpPr>
        <p:spPr/>
        <p:txBody>
          <a:bodyPr/>
          <a:lstStyle/>
          <a:p>
            <a:r>
              <a:rPr lang="en-PK" dirty="0"/>
              <a:t>Postmodern feminism</a:t>
            </a:r>
          </a:p>
        </p:txBody>
      </p:sp>
      <p:sp>
        <p:nvSpPr>
          <p:cNvPr id="3" name="Content Placeholder 2">
            <a:extLst>
              <a:ext uri="{FF2B5EF4-FFF2-40B4-BE49-F238E27FC236}">
                <a16:creationId xmlns:a16="http://schemas.microsoft.com/office/drawing/2014/main" id="{A9E1FD5B-A5D2-1E4D-95CE-6A9DBCDD68A3}"/>
              </a:ext>
            </a:extLst>
          </p:cNvPr>
          <p:cNvSpPr>
            <a:spLocks noGrp="1"/>
          </p:cNvSpPr>
          <p:nvPr>
            <p:ph idx="1"/>
          </p:nvPr>
        </p:nvSpPr>
        <p:spPr/>
        <p:txBody>
          <a:bodyPr/>
          <a:lstStyle/>
          <a:p>
            <a:r>
              <a:rPr lang="en-GB" dirty="0"/>
              <a:t>Postmodern feminism emerged in the late 20th century</a:t>
            </a:r>
          </a:p>
          <a:p>
            <a:r>
              <a:rPr lang="en-GB" dirty="0"/>
              <a:t>Emanates from the ideas of poststructuralism and deconstructionism. </a:t>
            </a:r>
          </a:p>
          <a:p>
            <a:r>
              <a:rPr lang="en-GB" dirty="0"/>
              <a:t>It challenges traditional feminist theories and critiques essentialist views of gender, asserting that gender and identity are socially constructed and fluid</a:t>
            </a:r>
          </a:p>
          <a:p>
            <a:endParaRPr lang="en-GB" dirty="0"/>
          </a:p>
          <a:p>
            <a:r>
              <a:rPr lang="en-GB" dirty="0">
                <a:solidFill>
                  <a:srgbClr val="FF0000"/>
                </a:solidFill>
              </a:rPr>
              <a:t>ONE IS NOT BORN, RATHER BECOMES A WOMAN</a:t>
            </a:r>
            <a:endParaRPr lang="en-PK" dirty="0">
              <a:solidFill>
                <a:srgbClr val="FF0000"/>
              </a:solidFill>
            </a:endParaRPr>
          </a:p>
        </p:txBody>
      </p:sp>
    </p:spTree>
    <p:extLst>
      <p:ext uri="{BB962C8B-B14F-4D97-AF65-F5344CB8AC3E}">
        <p14:creationId xmlns:p14="http://schemas.microsoft.com/office/powerpoint/2010/main" val="2405799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75223850-C6CD-2623-DA97-30C561B4D3EB}"/>
              </a:ext>
            </a:extLst>
          </p:cNvPr>
          <p:cNvGraphicFramePr>
            <a:graphicFrameLocks noGrp="1"/>
          </p:cNvGraphicFramePr>
          <p:nvPr>
            <p:ph idx="1"/>
            <p:extLst>
              <p:ext uri="{D42A27DB-BD31-4B8C-83A1-F6EECF244321}">
                <p14:modId xmlns:p14="http://schemas.microsoft.com/office/powerpoint/2010/main" val="1745467952"/>
              </p:ext>
            </p:extLst>
          </p:nvPr>
        </p:nvGraphicFramePr>
        <p:xfrm>
          <a:off x="2230438" y="705081"/>
          <a:ext cx="7731125" cy="5035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47357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8962A-6492-7556-DFAF-374B1E7207D4}"/>
              </a:ext>
            </a:extLst>
          </p:cNvPr>
          <p:cNvSpPr>
            <a:spLocks noGrp="1"/>
          </p:cNvSpPr>
          <p:nvPr>
            <p:ph type="title"/>
          </p:nvPr>
        </p:nvSpPr>
        <p:spPr/>
        <p:txBody>
          <a:bodyPr/>
          <a:lstStyle/>
          <a:p>
            <a:r>
              <a:rPr lang="en-GB" dirty="0"/>
              <a:t>C</a:t>
            </a:r>
            <a:r>
              <a:rPr lang="en-PK" dirty="0"/>
              <a:t>ore ideas</a:t>
            </a:r>
          </a:p>
        </p:txBody>
      </p:sp>
      <p:sp>
        <p:nvSpPr>
          <p:cNvPr id="3" name="Content Placeholder 2">
            <a:extLst>
              <a:ext uri="{FF2B5EF4-FFF2-40B4-BE49-F238E27FC236}">
                <a16:creationId xmlns:a16="http://schemas.microsoft.com/office/drawing/2014/main" id="{5120C2F2-439D-B947-0117-C901CCB200FE}"/>
              </a:ext>
            </a:extLst>
          </p:cNvPr>
          <p:cNvSpPr>
            <a:spLocks noGrp="1"/>
          </p:cNvSpPr>
          <p:nvPr>
            <p:ph idx="1"/>
          </p:nvPr>
        </p:nvSpPr>
        <p:spPr/>
        <p:txBody>
          <a:bodyPr>
            <a:normAutofit lnSpcReduction="10000"/>
          </a:bodyPr>
          <a:lstStyle/>
          <a:p>
            <a:r>
              <a:rPr lang="en-PK" dirty="0"/>
              <a:t>Focuses on subjective realities and experiene </a:t>
            </a:r>
          </a:p>
          <a:p>
            <a:r>
              <a:rPr lang="en-GB" dirty="0"/>
              <a:t>F</a:t>
            </a:r>
            <a:r>
              <a:rPr lang="en-PK" dirty="0"/>
              <a:t>luidity of the truth</a:t>
            </a:r>
          </a:p>
          <a:p>
            <a:r>
              <a:rPr lang="en-GB" dirty="0"/>
              <a:t>R</a:t>
            </a:r>
            <a:r>
              <a:rPr lang="en-PK" dirty="0"/>
              <a:t>ejects essentialism</a:t>
            </a:r>
          </a:p>
          <a:p>
            <a:r>
              <a:rPr lang="en-GB" dirty="0"/>
              <a:t>D</a:t>
            </a:r>
            <a:r>
              <a:rPr lang="en-PK" dirty="0"/>
              <a:t>econstructs binary oppositions</a:t>
            </a:r>
          </a:p>
          <a:p>
            <a:r>
              <a:rPr lang="en-GB" dirty="0"/>
              <a:t>D</a:t>
            </a:r>
            <a:r>
              <a:rPr lang="en-PK" dirty="0"/>
              <a:t>econstructs metanarraitives </a:t>
            </a:r>
          </a:p>
          <a:p>
            <a:r>
              <a:rPr lang="en-GB" dirty="0"/>
              <a:t>D</a:t>
            </a:r>
            <a:r>
              <a:rPr lang="en-PK" dirty="0"/>
              <a:t>econstruction of langauge and discourse</a:t>
            </a:r>
          </a:p>
          <a:p>
            <a:r>
              <a:rPr lang="en-GB" dirty="0"/>
              <a:t>F</a:t>
            </a:r>
            <a:r>
              <a:rPr lang="en-PK" dirty="0"/>
              <a:t>ocuses on individual agency </a:t>
            </a:r>
          </a:p>
          <a:p>
            <a:r>
              <a:rPr lang="en-PK" dirty="0"/>
              <a:t>Diversity and intersectionality</a:t>
            </a:r>
          </a:p>
        </p:txBody>
      </p:sp>
    </p:spTree>
    <p:extLst>
      <p:ext uri="{BB962C8B-B14F-4D97-AF65-F5344CB8AC3E}">
        <p14:creationId xmlns:p14="http://schemas.microsoft.com/office/powerpoint/2010/main" val="39772826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9FADE-7EE2-5A4B-4347-D4DA2937A0E7}"/>
              </a:ext>
            </a:extLst>
          </p:cNvPr>
          <p:cNvSpPr>
            <a:spLocks noGrp="1"/>
          </p:cNvSpPr>
          <p:nvPr>
            <p:ph type="title"/>
          </p:nvPr>
        </p:nvSpPr>
        <p:spPr/>
        <p:txBody>
          <a:bodyPr/>
          <a:lstStyle/>
          <a:p>
            <a:r>
              <a:rPr lang="en-GB" dirty="0"/>
              <a:t>E</a:t>
            </a:r>
            <a:r>
              <a:rPr lang="en-PK" dirty="0"/>
              <a:t>minent theorist</a:t>
            </a:r>
          </a:p>
        </p:txBody>
      </p:sp>
      <p:sp>
        <p:nvSpPr>
          <p:cNvPr id="3" name="Content Placeholder 2">
            <a:extLst>
              <a:ext uri="{FF2B5EF4-FFF2-40B4-BE49-F238E27FC236}">
                <a16:creationId xmlns:a16="http://schemas.microsoft.com/office/drawing/2014/main" id="{43455F18-C0E3-0252-D0AD-99E872977AD6}"/>
              </a:ext>
            </a:extLst>
          </p:cNvPr>
          <p:cNvSpPr>
            <a:spLocks noGrp="1"/>
          </p:cNvSpPr>
          <p:nvPr>
            <p:ph idx="1"/>
          </p:nvPr>
        </p:nvSpPr>
        <p:spPr/>
        <p:txBody>
          <a:bodyPr/>
          <a:lstStyle/>
          <a:p>
            <a:r>
              <a:rPr lang="en-GB" dirty="0"/>
              <a:t>M</a:t>
            </a:r>
            <a:r>
              <a:rPr lang="en-PK" dirty="0"/>
              <a:t>ichael foucalt</a:t>
            </a:r>
          </a:p>
          <a:p>
            <a:r>
              <a:rPr lang="en-GB" dirty="0"/>
              <a:t>J</a:t>
            </a:r>
            <a:r>
              <a:rPr lang="en-PK" dirty="0"/>
              <a:t>udith butler</a:t>
            </a:r>
          </a:p>
          <a:p>
            <a:r>
              <a:rPr lang="en-GB" dirty="0" err="1"/>
              <a:t>Jaques</a:t>
            </a:r>
            <a:r>
              <a:rPr lang="en-GB" dirty="0"/>
              <a:t> jean D</a:t>
            </a:r>
            <a:r>
              <a:rPr lang="en-PK" dirty="0"/>
              <a:t>errida</a:t>
            </a:r>
          </a:p>
        </p:txBody>
      </p:sp>
    </p:spTree>
    <p:extLst>
      <p:ext uri="{BB962C8B-B14F-4D97-AF65-F5344CB8AC3E}">
        <p14:creationId xmlns:p14="http://schemas.microsoft.com/office/powerpoint/2010/main" val="26349791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A94D3-7674-A6FC-D011-3FF9E2C6FBAF}"/>
              </a:ext>
            </a:extLst>
          </p:cNvPr>
          <p:cNvSpPr>
            <a:spLocks noGrp="1"/>
          </p:cNvSpPr>
          <p:nvPr>
            <p:ph type="title"/>
          </p:nvPr>
        </p:nvSpPr>
        <p:spPr/>
        <p:txBody>
          <a:bodyPr/>
          <a:lstStyle/>
          <a:p>
            <a:r>
              <a:rPr lang="en-PK" dirty="0"/>
              <a:t>Criticism</a:t>
            </a:r>
          </a:p>
        </p:txBody>
      </p:sp>
      <p:sp>
        <p:nvSpPr>
          <p:cNvPr id="3" name="Content Placeholder 2">
            <a:extLst>
              <a:ext uri="{FF2B5EF4-FFF2-40B4-BE49-F238E27FC236}">
                <a16:creationId xmlns:a16="http://schemas.microsoft.com/office/drawing/2014/main" id="{0AD56B3B-9B3D-BFBC-3219-6C39AD7D3990}"/>
              </a:ext>
            </a:extLst>
          </p:cNvPr>
          <p:cNvSpPr>
            <a:spLocks noGrp="1"/>
          </p:cNvSpPr>
          <p:nvPr>
            <p:ph idx="1"/>
          </p:nvPr>
        </p:nvSpPr>
        <p:spPr/>
        <p:txBody>
          <a:bodyPr/>
          <a:lstStyle/>
          <a:p>
            <a:r>
              <a:rPr lang="en-PK" dirty="0"/>
              <a:t>Rejects the category of women </a:t>
            </a:r>
          </a:p>
          <a:p>
            <a:r>
              <a:rPr lang="en-GB" dirty="0"/>
              <a:t>P</a:t>
            </a:r>
            <a:r>
              <a:rPr lang="en-PK" dirty="0"/>
              <a:t>resent an unclear view of reality</a:t>
            </a:r>
          </a:p>
          <a:p>
            <a:r>
              <a:rPr lang="en-PK" dirty="0"/>
              <a:t>Their ideas are too complicated for others to understand </a:t>
            </a:r>
          </a:p>
        </p:txBody>
      </p:sp>
    </p:spTree>
    <p:extLst>
      <p:ext uri="{BB962C8B-B14F-4D97-AF65-F5344CB8AC3E}">
        <p14:creationId xmlns:p14="http://schemas.microsoft.com/office/powerpoint/2010/main" val="2012426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FC893-737A-A573-D5FE-EB5A2AF35BCD}"/>
              </a:ext>
            </a:extLst>
          </p:cNvPr>
          <p:cNvSpPr>
            <a:spLocks noGrp="1"/>
          </p:cNvSpPr>
          <p:nvPr>
            <p:ph type="title"/>
          </p:nvPr>
        </p:nvSpPr>
        <p:spPr/>
        <p:txBody>
          <a:bodyPr/>
          <a:lstStyle/>
          <a:p>
            <a:r>
              <a:rPr lang="en-PK" dirty="0"/>
              <a:t>What is feminist theory</a:t>
            </a:r>
          </a:p>
        </p:txBody>
      </p:sp>
      <p:sp>
        <p:nvSpPr>
          <p:cNvPr id="3" name="Content Placeholder 2">
            <a:extLst>
              <a:ext uri="{FF2B5EF4-FFF2-40B4-BE49-F238E27FC236}">
                <a16:creationId xmlns:a16="http://schemas.microsoft.com/office/drawing/2014/main" id="{DBD77AB3-0F09-C1B8-950E-62A72C9CC67F}"/>
              </a:ext>
            </a:extLst>
          </p:cNvPr>
          <p:cNvSpPr>
            <a:spLocks noGrp="1"/>
          </p:cNvSpPr>
          <p:nvPr>
            <p:ph idx="1"/>
          </p:nvPr>
        </p:nvSpPr>
        <p:spPr/>
        <p:txBody>
          <a:bodyPr>
            <a:normAutofit fontScale="92500" lnSpcReduction="10000"/>
          </a:bodyPr>
          <a:lstStyle/>
          <a:p>
            <a:r>
              <a:rPr lang="en-PK" dirty="0"/>
              <a:t>Feminism as a word was first used in 1871 in a medical text</a:t>
            </a:r>
          </a:p>
          <a:p>
            <a:r>
              <a:rPr lang="en-GB" dirty="0"/>
              <a:t>G</a:t>
            </a:r>
            <a:r>
              <a:rPr lang="en-PK" dirty="0"/>
              <a:t>ender inequality was the striking force that introduced the concept of feminism</a:t>
            </a:r>
          </a:p>
          <a:p>
            <a:r>
              <a:rPr lang="en-GB" dirty="0"/>
              <a:t>I</a:t>
            </a:r>
            <a:r>
              <a:rPr lang="en-PK" dirty="0"/>
              <a:t>nterdisciplinary approach to the issues of equality and equity that is based on gender, gender expresision, gender identity, sex and sexuality as understood through social theories and political activism</a:t>
            </a:r>
          </a:p>
          <a:p>
            <a:r>
              <a:rPr lang="en-PK" dirty="0"/>
              <a:t>Alison Jagger(1983) classified feminist theory in three categories: liberal feminism, socialist/marxist feminism and radical feminism</a:t>
            </a:r>
          </a:p>
          <a:p>
            <a:r>
              <a:rPr lang="en-PK" dirty="0"/>
              <a:t>Feminist theory was introduced with the work of Elizabeth cady Stanton in 1848</a:t>
            </a:r>
          </a:p>
          <a:p>
            <a:r>
              <a:rPr lang="en-PK" dirty="0"/>
              <a:t>Feminist theories are the extension of feminism into theoretical and philosophical discourse to understand the nature of gender inequality </a:t>
            </a:r>
          </a:p>
          <a:p>
            <a:endParaRPr lang="en-PK" dirty="0"/>
          </a:p>
        </p:txBody>
      </p:sp>
    </p:spTree>
    <p:extLst>
      <p:ext uri="{BB962C8B-B14F-4D97-AF65-F5344CB8AC3E}">
        <p14:creationId xmlns:p14="http://schemas.microsoft.com/office/powerpoint/2010/main" val="2364637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021ED-E3A8-9791-5419-1E37CE683AF9}"/>
              </a:ext>
            </a:extLst>
          </p:cNvPr>
          <p:cNvSpPr>
            <a:spLocks noGrp="1"/>
          </p:cNvSpPr>
          <p:nvPr>
            <p:ph type="title"/>
          </p:nvPr>
        </p:nvSpPr>
        <p:spPr/>
        <p:txBody>
          <a:bodyPr/>
          <a:lstStyle/>
          <a:p>
            <a:r>
              <a:rPr lang="en-PK" dirty="0"/>
              <a:t>Themes of feminist theory</a:t>
            </a:r>
          </a:p>
        </p:txBody>
      </p:sp>
      <p:sp>
        <p:nvSpPr>
          <p:cNvPr id="3" name="Content Placeholder 2">
            <a:extLst>
              <a:ext uri="{FF2B5EF4-FFF2-40B4-BE49-F238E27FC236}">
                <a16:creationId xmlns:a16="http://schemas.microsoft.com/office/drawing/2014/main" id="{30B37472-79F2-F9E8-F109-0FCAE05523E1}"/>
              </a:ext>
            </a:extLst>
          </p:cNvPr>
          <p:cNvSpPr>
            <a:spLocks noGrp="1"/>
          </p:cNvSpPr>
          <p:nvPr>
            <p:ph idx="1"/>
          </p:nvPr>
        </p:nvSpPr>
        <p:spPr>
          <a:xfrm>
            <a:off x="2231136" y="2297152"/>
            <a:ext cx="7729728" cy="4371278"/>
          </a:xfrm>
        </p:spPr>
        <p:txBody>
          <a:bodyPr>
            <a:normAutofit fontScale="92500" lnSpcReduction="20000"/>
          </a:bodyPr>
          <a:lstStyle/>
          <a:p>
            <a:pPr marL="0" indent="0">
              <a:buNone/>
            </a:pPr>
            <a:r>
              <a:rPr lang="en-GB" dirty="0"/>
              <a:t>Feminist theory expounds upon numerous aspects:</a:t>
            </a:r>
          </a:p>
          <a:p>
            <a:r>
              <a:rPr lang="en-GB" dirty="0"/>
              <a:t>D</a:t>
            </a:r>
            <a:r>
              <a:rPr lang="en-PK" dirty="0"/>
              <a:t>iscrimination</a:t>
            </a:r>
          </a:p>
          <a:p>
            <a:r>
              <a:rPr lang="en-GB" dirty="0"/>
              <a:t>O</a:t>
            </a:r>
            <a:r>
              <a:rPr lang="en-PK" dirty="0"/>
              <a:t>bjectification</a:t>
            </a:r>
          </a:p>
          <a:p>
            <a:r>
              <a:rPr lang="en-GB" dirty="0"/>
              <a:t>O</a:t>
            </a:r>
            <a:r>
              <a:rPr lang="en-PK" dirty="0"/>
              <a:t>ppression</a:t>
            </a:r>
          </a:p>
          <a:p>
            <a:r>
              <a:rPr lang="en-GB" dirty="0"/>
              <a:t>P</a:t>
            </a:r>
            <a:r>
              <a:rPr lang="en-PK" dirty="0"/>
              <a:t>atriarchy</a:t>
            </a:r>
          </a:p>
          <a:p>
            <a:r>
              <a:rPr lang="en-GB" dirty="0"/>
              <a:t>S</a:t>
            </a:r>
            <a:r>
              <a:rPr lang="en-PK" dirty="0"/>
              <a:t>tereotyping</a:t>
            </a:r>
          </a:p>
          <a:p>
            <a:r>
              <a:rPr lang="en-GB" dirty="0"/>
              <a:t>A</a:t>
            </a:r>
            <a:r>
              <a:rPr lang="en-PK" dirty="0"/>
              <a:t>rt</a:t>
            </a:r>
          </a:p>
          <a:p>
            <a:r>
              <a:rPr lang="en-GB" dirty="0"/>
              <a:t>H</a:t>
            </a:r>
            <a:r>
              <a:rPr lang="en-PK" dirty="0"/>
              <a:t>istory </a:t>
            </a:r>
          </a:p>
          <a:p>
            <a:r>
              <a:rPr lang="en-GB" dirty="0"/>
              <a:t>C</a:t>
            </a:r>
            <a:r>
              <a:rPr lang="en-PK" dirty="0"/>
              <a:t>ontemporary literature </a:t>
            </a:r>
          </a:p>
          <a:p>
            <a:r>
              <a:rPr lang="en-GB" dirty="0"/>
              <a:t>P</a:t>
            </a:r>
            <a:r>
              <a:rPr lang="en-PK" dirty="0"/>
              <a:t>ublic private dichotomy </a:t>
            </a:r>
          </a:p>
          <a:p>
            <a:r>
              <a:rPr lang="en-GB" dirty="0"/>
              <a:t>P</a:t>
            </a:r>
            <a:r>
              <a:rPr lang="en-PK" dirty="0"/>
              <a:t>ower relations</a:t>
            </a:r>
          </a:p>
          <a:p>
            <a:r>
              <a:rPr lang="en-GB" dirty="0"/>
              <a:t>S</a:t>
            </a:r>
            <a:r>
              <a:rPr lang="en-PK" dirty="0"/>
              <a:t>exuality</a:t>
            </a:r>
          </a:p>
          <a:p>
            <a:r>
              <a:rPr lang="en-PK" dirty="0"/>
              <a:t>Multiple forms of stratification </a:t>
            </a:r>
          </a:p>
        </p:txBody>
      </p:sp>
    </p:spTree>
    <p:extLst>
      <p:ext uri="{BB962C8B-B14F-4D97-AF65-F5344CB8AC3E}">
        <p14:creationId xmlns:p14="http://schemas.microsoft.com/office/powerpoint/2010/main" val="1760827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6F6E5-E61F-CD3E-BCF7-365BEE3CFF07}"/>
              </a:ext>
            </a:extLst>
          </p:cNvPr>
          <p:cNvSpPr>
            <a:spLocks noGrp="1"/>
          </p:cNvSpPr>
          <p:nvPr>
            <p:ph type="title"/>
          </p:nvPr>
        </p:nvSpPr>
        <p:spPr/>
        <p:txBody>
          <a:bodyPr/>
          <a:lstStyle/>
          <a:p>
            <a:r>
              <a:rPr lang="en-PK" dirty="0"/>
              <a:t>Development of Feminist theory</a:t>
            </a:r>
          </a:p>
        </p:txBody>
      </p:sp>
      <p:sp>
        <p:nvSpPr>
          <p:cNvPr id="3" name="Content Placeholder 2">
            <a:extLst>
              <a:ext uri="{FF2B5EF4-FFF2-40B4-BE49-F238E27FC236}">
                <a16:creationId xmlns:a16="http://schemas.microsoft.com/office/drawing/2014/main" id="{A466CAC6-FC0D-EED1-9722-2530AF4AC3A4}"/>
              </a:ext>
            </a:extLst>
          </p:cNvPr>
          <p:cNvSpPr>
            <a:spLocks noGrp="1"/>
          </p:cNvSpPr>
          <p:nvPr>
            <p:ph idx="1"/>
          </p:nvPr>
        </p:nvSpPr>
        <p:spPr/>
        <p:txBody>
          <a:bodyPr>
            <a:normAutofit/>
          </a:bodyPr>
          <a:lstStyle/>
          <a:p>
            <a:pPr marL="342900" indent="-342900">
              <a:buFont typeface="+mj-lt"/>
              <a:buAutoNum type="arabicPeriod"/>
            </a:pPr>
            <a:r>
              <a:rPr lang="en-PK" dirty="0"/>
              <a:t>1792- A vindication of the rights of women~ </a:t>
            </a:r>
            <a:r>
              <a:rPr lang="en-PK" dirty="0">
                <a:solidFill>
                  <a:srgbClr val="FF0000"/>
                </a:solidFill>
              </a:rPr>
              <a:t>Mary Wolstonecraft</a:t>
            </a:r>
          </a:p>
          <a:p>
            <a:pPr marL="342900" indent="-342900">
              <a:buFont typeface="+mj-lt"/>
              <a:buAutoNum type="arabicPeriod"/>
            </a:pPr>
            <a:r>
              <a:rPr lang="en-PK" dirty="0"/>
              <a:t>The changing women </a:t>
            </a:r>
          </a:p>
          <a:p>
            <a:pPr marL="342900" indent="-342900">
              <a:buFont typeface="+mj-lt"/>
              <a:buAutoNum type="arabicPeriod"/>
            </a:pPr>
            <a:r>
              <a:rPr lang="en-GB" dirty="0"/>
              <a:t>A</a:t>
            </a:r>
            <a:r>
              <a:rPr lang="en-PK" dirty="0"/>
              <a:t>int` </a:t>
            </a:r>
            <a:r>
              <a:rPr lang="en-GB" dirty="0"/>
              <a:t>I</a:t>
            </a:r>
            <a:r>
              <a:rPr lang="en-PK" dirty="0"/>
              <a:t> a woman?~ </a:t>
            </a:r>
            <a:r>
              <a:rPr lang="en-PK" dirty="0">
                <a:solidFill>
                  <a:srgbClr val="FF0000"/>
                </a:solidFill>
              </a:rPr>
              <a:t>sojourner truth </a:t>
            </a:r>
          </a:p>
          <a:p>
            <a:pPr marL="342900" indent="-342900">
              <a:buFont typeface="+mj-lt"/>
              <a:buAutoNum type="arabicPeriod"/>
            </a:pPr>
            <a:r>
              <a:rPr lang="en-PK" dirty="0">
                <a:solidFill>
                  <a:srgbClr val="FF0000"/>
                </a:solidFill>
              </a:rPr>
              <a:t> Susan B Anthony</a:t>
            </a:r>
          </a:p>
          <a:p>
            <a:pPr marL="0" indent="0">
              <a:buNone/>
            </a:pPr>
            <a:r>
              <a:rPr lang="en-PK" dirty="0">
                <a:solidFill>
                  <a:schemeClr val="tx1"/>
                </a:solidFill>
              </a:rPr>
              <a:t>Feminist theorization is the result of feminist movements </a:t>
            </a:r>
          </a:p>
          <a:p>
            <a:pPr marL="0" indent="0">
              <a:buNone/>
            </a:pPr>
            <a:r>
              <a:rPr lang="en-PK" dirty="0">
                <a:solidFill>
                  <a:schemeClr val="tx1"/>
                </a:solidFill>
              </a:rPr>
              <a:t>Core idea: equality, expansion of choices, elimination of gender stratificatio and sexual violence, sexual freedom</a:t>
            </a:r>
          </a:p>
          <a:p>
            <a:pPr marL="342900" indent="-342900">
              <a:buFont typeface="+mj-lt"/>
              <a:buAutoNum type="arabicPeriod"/>
            </a:pPr>
            <a:endParaRPr lang="en-PK" dirty="0"/>
          </a:p>
        </p:txBody>
      </p:sp>
    </p:spTree>
    <p:extLst>
      <p:ext uri="{BB962C8B-B14F-4D97-AF65-F5344CB8AC3E}">
        <p14:creationId xmlns:p14="http://schemas.microsoft.com/office/powerpoint/2010/main" val="2725820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6C5CB-F6D5-8B46-AA38-E117F2A38A13}"/>
              </a:ext>
            </a:extLst>
          </p:cNvPr>
          <p:cNvSpPr>
            <a:spLocks noGrp="1"/>
          </p:cNvSpPr>
          <p:nvPr>
            <p:ph type="title"/>
          </p:nvPr>
        </p:nvSpPr>
        <p:spPr/>
        <p:txBody>
          <a:bodyPr/>
          <a:lstStyle/>
          <a:p>
            <a:r>
              <a:rPr lang="en-PK" dirty="0"/>
              <a:t>T</a:t>
            </a:r>
            <a:r>
              <a:rPr lang="en-GB" dirty="0"/>
              <a:t>y</a:t>
            </a:r>
            <a:r>
              <a:rPr lang="en-PK" dirty="0"/>
              <a:t>pes of feminist theory </a:t>
            </a:r>
          </a:p>
        </p:txBody>
      </p:sp>
      <p:sp>
        <p:nvSpPr>
          <p:cNvPr id="3" name="Content Placeholder 2">
            <a:extLst>
              <a:ext uri="{FF2B5EF4-FFF2-40B4-BE49-F238E27FC236}">
                <a16:creationId xmlns:a16="http://schemas.microsoft.com/office/drawing/2014/main" id="{6FF8E0F8-E2B1-2DB9-B0C7-B62748BB8BC9}"/>
              </a:ext>
            </a:extLst>
          </p:cNvPr>
          <p:cNvSpPr>
            <a:spLocks noGrp="1"/>
          </p:cNvSpPr>
          <p:nvPr>
            <p:ph idx="1"/>
          </p:nvPr>
        </p:nvSpPr>
        <p:spPr/>
        <p:txBody>
          <a:bodyPr/>
          <a:lstStyle/>
          <a:p>
            <a:endParaRPr lang="en-PK" dirty="0"/>
          </a:p>
          <a:p>
            <a:r>
              <a:rPr lang="en-PK" dirty="0"/>
              <a:t>Liberal feminsim</a:t>
            </a:r>
          </a:p>
          <a:p>
            <a:r>
              <a:rPr lang="en-GB" dirty="0"/>
              <a:t>R</a:t>
            </a:r>
            <a:r>
              <a:rPr lang="en-PK" dirty="0"/>
              <a:t>adical feminism</a:t>
            </a:r>
          </a:p>
          <a:p>
            <a:r>
              <a:rPr lang="en-PK" dirty="0"/>
              <a:t>Marxist feminism</a:t>
            </a:r>
          </a:p>
          <a:p>
            <a:r>
              <a:rPr lang="en-GB" dirty="0"/>
              <a:t>P</a:t>
            </a:r>
            <a:r>
              <a:rPr lang="en-PK" dirty="0"/>
              <a:t>sychoanalytical feminsim </a:t>
            </a:r>
          </a:p>
          <a:p>
            <a:r>
              <a:rPr lang="en-GB" dirty="0"/>
              <a:t>M</a:t>
            </a:r>
            <a:r>
              <a:rPr lang="en-PK" dirty="0"/>
              <a:t>en`s feminism </a:t>
            </a:r>
          </a:p>
          <a:p>
            <a:r>
              <a:rPr lang="en-GB" dirty="0"/>
              <a:t>P</a:t>
            </a:r>
            <a:r>
              <a:rPr lang="en-PK" dirty="0"/>
              <a:t>ostmoderm feminsim </a:t>
            </a:r>
          </a:p>
        </p:txBody>
      </p:sp>
    </p:spTree>
    <p:extLst>
      <p:ext uri="{BB962C8B-B14F-4D97-AF65-F5344CB8AC3E}">
        <p14:creationId xmlns:p14="http://schemas.microsoft.com/office/powerpoint/2010/main" val="3916916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CBFED-FBCE-B33C-1D15-0DF925030BB6}"/>
              </a:ext>
            </a:extLst>
          </p:cNvPr>
          <p:cNvSpPr>
            <a:spLocks noGrp="1"/>
          </p:cNvSpPr>
          <p:nvPr>
            <p:ph type="title"/>
          </p:nvPr>
        </p:nvSpPr>
        <p:spPr/>
        <p:txBody>
          <a:bodyPr/>
          <a:lstStyle/>
          <a:p>
            <a:r>
              <a:rPr lang="en-PK" dirty="0"/>
              <a:t>Liberal feminism </a:t>
            </a:r>
          </a:p>
        </p:txBody>
      </p:sp>
      <p:sp>
        <p:nvSpPr>
          <p:cNvPr id="3" name="Content Placeholder 2">
            <a:extLst>
              <a:ext uri="{FF2B5EF4-FFF2-40B4-BE49-F238E27FC236}">
                <a16:creationId xmlns:a16="http://schemas.microsoft.com/office/drawing/2014/main" id="{6BA98F8B-511A-4570-B313-F85C9CA420AD}"/>
              </a:ext>
            </a:extLst>
          </p:cNvPr>
          <p:cNvSpPr>
            <a:spLocks noGrp="1"/>
          </p:cNvSpPr>
          <p:nvPr>
            <p:ph idx="1"/>
          </p:nvPr>
        </p:nvSpPr>
        <p:spPr/>
        <p:txBody>
          <a:bodyPr>
            <a:normAutofit/>
          </a:bodyPr>
          <a:lstStyle/>
          <a:p>
            <a:r>
              <a:rPr lang="en-PK" dirty="0"/>
              <a:t>It is the most widely practiced form of feminist literature </a:t>
            </a:r>
          </a:p>
          <a:p>
            <a:r>
              <a:rPr lang="en-US" dirty="0"/>
              <a:t>Started off in the 19th and Early 20</a:t>
            </a:r>
            <a:r>
              <a:rPr lang="en-US" baseline="30000" dirty="0"/>
              <a:t>th</a:t>
            </a:r>
            <a:endParaRPr lang="en-US" dirty="0"/>
          </a:p>
          <a:p>
            <a:r>
              <a:rPr lang="en-US" dirty="0"/>
              <a:t>Basic Idea: Equality by birth, individual personhood, moral worth and individualism</a:t>
            </a:r>
          </a:p>
          <a:p>
            <a:r>
              <a:rPr lang="en-US" dirty="0"/>
              <a:t>Maintains that change in society can be brought through structural changes</a:t>
            </a:r>
          </a:p>
          <a:p>
            <a:r>
              <a:rPr lang="en-US" dirty="0"/>
              <a:t>Already existing political structure as capable of handling the issue</a:t>
            </a:r>
          </a:p>
          <a:p>
            <a:r>
              <a:rPr lang="en-US" dirty="0"/>
              <a:t>They do not resort to revolution or uprooting the already existing power structure</a:t>
            </a:r>
          </a:p>
          <a:p>
            <a:endParaRPr lang="en-PK" dirty="0"/>
          </a:p>
        </p:txBody>
      </p:sp>
    </p:spTree>
    <p:extLst>
      <p:ext uri="{BB962C8B-B14F-4D97-AF65-F5344CB8AC3E}">
        <p14:creationId xmlns:p14="http://schemas.microsoft.com/office/powerpoint/2010/main" val="4272137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2D802-2F14-41D9-1C7F-0805C7742D83}"/>
              </a:ext>
            </a:extLst>
          </p:cNvPr>
          <p:cNvSpPr>
            <a:spLocks noGrp="1"/>
          </p:cNvSpPr>
          <p:nvPr>
            <p:ph type="title"/>
          </p:nvPr>
        </p:nvSpPr>
        <p:spPr/>
        <p:txBody>
          <a:bodyPr/>
          <a:lstStyle/>
          <a:p>
            <a:r>
              <a:rPr lang="en-PK" dirty="0"/>
              <a:t>Eminent liberal feminists </a:t>
            </a:r>
          </a:p>
        </p:txBody>
      </p:sp>
      <p:sp>
        <p:nvSpPr>
          <p:cNvPr id="3" name="Content Placeholder 2">
            <a:extLst>
              <a:ext uri="{FF2B5EF4-FFF2-40B4-BE49-F238E27FC236}">
                <a16:creationId xmlns:a16="http://schemas.microsoft.com/office/drawing/2014/main" id="{9E016EAC-E7EB-53A3-5C70-5FD526FDB2F3}"/>
              </a:ext>
            </a:extLst>
          </p:cNvPr>
          <p:cNvSpPr>
            <a:spLocks noGrp="1"/>
          </p:cNvSpPr>
          <p:nvPr>
            <p:ph idx="1"/>
          </p:nvPr>
        </p:nvSpPr>
        <p:spPr/>
        <p:txBody>
          <a:bodyPr>
            <a:normAutofit/>
          </a:bodyPr>
          <a:lstStyle/>
          <a:p>
            <a:r>
              <a:rPr lang="en-GB" dirty="0"/>
              <a:t>M</a:t>
            </a:r>
            <a:r>
              <a:rPr lang="en-PK" dirty="0"/>
              <a:t>ary wolstonecraft-1792 `A vindication of the rights of women`</a:t>
            </a:r>
          </a:p>
          <a:p>
            <a:r>
              <a:rPr lang="en-PK" dirty="0"/>
              <a:t>John Stuart Mill and Harriet Tylor Mill- `The Subjection of Women`</a:t>
            </a:r>
          </a:p>
          <a:p>
            <a:r>
              <a:rPr lang="en-PK" dirty="0"/>
              <a:t>Betty Friedan- 1963 `The Feminine Mystique` </a:t>
            </a:r>
          </a:p>
          <a:p>
            <a:pPr marL="0" indent="0" algn="ctr">
              <a:buNone/>
            </a:pPr>
            <a:r>
              <a:rPr lang="en-PK" dirty="0">
                <a:solidFill>
                  <a:srgbClr val="FF0000"/>
                </a:solidFill>
              </a:rPr>
              <a:t>“</a:t>
            </a:r>
            <a:r>
              <a:rPr lang="en-PK" sz="2000" dirty="0">
                <a:solidFill>
                  <a:srgbClr val="FF0000"/>
                </a:solidFill>
              </a:rPr>
              <a:t>I do not wish women to have power over men, but over themselves”</a:t>
            </a:r>
          </a:p>
          <a:p>
            <a:pPr marL="0" indent="0" algn="ctr">
              <a:buNone/>
            </a:pPr>
            <a:endParaRPr lang="en-PK" sz="2000" dirty="0">
              <a:solidFill>
                <a:srgbClr val="FF0000"/>
              </a:solidFill>
            </a:endParaRPr>
          </a:p>
          <a:p>
            <a:pPr marL="0" indent="0" algn="ctr">
              <a:buNone/>
            </a:pPr>
            <a:r>
              <a:rPr lang="en-PK" sz="2000" dirty="0">
                <a:solidFill>
                  <a:srgbClr val="FF0000"/>
                </a:solidFill>
              </a:rPr>
              <a:t>“ The divine right of husbands, like the divinr right of kings, may, it is hoped, in this enlightened age, be contested without danger”</a:t>
            </a:r>
          </a:p>
        </p:txBody>
      </p:sp>
    </p:spTree>
    <p:extLst>
      <p:ext uri="{BB962C8B-B14F-4D97-AF65-F5344CB8AC3E}">
        <p14:creationId xmlns:p14="http://schemas.microsoft.com/office/powerpoint/2010/main" val="3980658539"/>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Wisp</Template>
  <TotalTime>955</TotalTime>
  <Words>1525</Words>
  <Application>Microsoft Macintosh PowerPoint</Application>
  <PresentationFormat>Widescreen</PresentationFormat>
  <Paragraphs>192</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Gill Sans MT</vt:lpstr>
      <vt:lpstr>Söhne</vt:lpstr>
      <vt:lpstr>Parcel</vt:lpstr>
      <vt:lpstr>Feminist theories and practice</vt:lpstr>
      <vt:lpstr>Understanding feminism</vt:lpstr>
      <vt:lpstr>PowerPoint Presentation</vt:lpstr>
      <vt:lpstr>What is feminist theory</vt:lpstr>
      <vt:lpstr>Themes of feminist theory</vt:lpstr>
      <vt:lpstr>Development of Feminist theory</vt:lpstr>
      <vt:lpstr>Types of feminist theory </vt:lpstr>
      <vt:lpstr>Liberal feminism </vt:lpstr>
      <vt:lpstr>Eminent liberal feminists </vt:lpstr>
      <vt:lpstr>Core Ideas</vt:lpstr>
      <vt:lpstr>Sources of gender inequality</vt:lpstr>
      <vt:lpstr>Remedies proposed by liberal feminism</vt:lpstr>
      <vt:lpstr>Contributions</vt:lpstr>
      <vt:lpstr>Criticism</vt:lpstr>
      <vt:lpstr>Radical Feminism</vt:lpstr>
      <vt:lpstr>Sources of gender inequality</vt:lpstr>
      <vt:lpstr>Eminent radical feminists</vt:lpstr>
      <vt:lpstr>CONTribution</vt:lpstr>
      <vt:lpstr>criticism</vt:lpstr>
      <vt:lpstr>Socialist/marxist feminism</vt:lpstr>
      <vt:lpstr>Sources of gender inequality</vt:lpstr>
      <vt:lpstr>remedies</vt:lpstr>
      <vt:lpstr>Eminent theorists</vt:lpstr>
      <vt:lpstr>Criticism </vt:lpstr>
      <vt:lpstr>Psychoanalytical feminism </vt:lpstr>
      <vt:lpstr>Understanding Psychoanalysis</vt:lpstr>
      <vt:lpstr>Eminent theorist</vt:lpstr>
      <vt:lpstr>Men`s feminism</vt:lpstr>
      <vt:lpstr>Postmodern feminism</vt:lpstr>
      <vt:lpstr>Core ideas</vt:lpstr>
      <vt:lpstr>Eminent theorist</vt:lpstr>
      <vt:lpstr>Criticism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CONSTRUCTION OF GENDER</dc:title>
  <dc:creator>Windows User</dc:creator>
  <cp:lastModifiedBy>Microsoft Office User</cp:lastModifiedBy>
  <cp:revision>23</cp:revision>
  <dcterms:created xsi:type="dcterms:W3CDTF">2020-11-29T16:59:46Z</dcterms:created>
  <dcterms:modified xsi:type="dcterms:W3CDTF">2023-11-23T12:44:43Z</dcterms:modified>
</cp:coreProperties>
</file>