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95" r:id="rId3"/>
    <p:sldId id="302" r:id="rId4"/>
    <p:sldId id="316" r:id="rId5"/>
    <p:sldId id="296" r:id="rId6"/>
    <p:sldId id="297" r:id="rId7"/>
    <p:sldId id="298" r:id="rId8"/>
    <p:sldId id="299" r:id="rId9"/>
    <p:sldId id="300" r:id="rId10"/>
    <p:sldId id="257" r:id="rId11"/>
    <p:sldId id="303" r:id="rId12"/>
    <p:sldId id="304" r:id="rId13"/>
    <p:sldId id="305" r:id="rId14"/>
    <p:sldId id="306" r:id="rId15"/>
    <p:sldId id="307" r:id="rId16"/>
    <p:sldId id="311" r:id="rId17"/>
    <p:sldId id="309" r:id="rId18"/>
    <p:sldId id="308" r:id="rId19"/>
    <p:sldId id="310" r:id="rId20"/>
    <p:sldId id="263" r:id="rId21"/>
    <p:sldId id="312" r:id="rId22"/>
    <p:sldId id="266" r:id="rId23"/>
    <p:sldId id="301" r:id="rId24"/>
    <p:sldId id="271" r:id="rId25"/>
    <p:sldId id="272" r:id="rId26"/>
    <p:sldId id="313" r:id="rId27"/>
    <p:sldId id="314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2449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651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189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1/25/24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098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5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1304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008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098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08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627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710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61BEF0D-F0BB-DE4B-95CE-6DB70DBA9567}" type="datetimeFigureOut">
              <a:rPr lang="en-US" smtClean="0"/>
              <a:pPr/>
              <a:t>1/25/24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077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951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GENDER STUDIES 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LECTURE # 1</a:t>
            </a:r>
          </a:p>
          <a:p>
            <a:r>
              <a:rPr lang="en-US" sz="3200"/>
              <a:t>Facilitator: </a:t>
            </a:r>
            <a:r>
              <a:rPr lang="en-US" sz="3200" dirty="0"/>
              <a:t>Sadaf Qayyum</a:t>
            </a:r>
          </a:p>
        </p:txBody>
      </p:sp>
    </p:spTree>
    <p:extLst>
      <p:ext uri="{BB962C8B-B14F-4D97-AF65-F5344CB8AC3E}">
        <p14:creationId xmlns:p14="http://schemas.microsoft.com/office/powerpoint/2010/main" val="2378049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51014"/>
            <a:ext cx="7729728" cy="1188720"/>
          </a:xfrm>
        </p:spPr>
        <p:txBody>
          <a:bodyPr/>
          <a:lstStyle/>
          <a:p>
            <a:r>
              <a:rPr lang="en-US" dirty="0"/>
              <a:t>Understanding Gender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6377" y="1648496"/>
            <a:ext cx="9418235" cy="4262726"/>
          </a:xfrm>
        </p:spPr>
        <p:txBody>
          <a:bodyPr>
            <a:normAutofit/>
          </a:bodyPr>
          <a:lstStyle/>
          <a:p>
            <a:r>
              <a:rPr lang="en-US" b="1" dirty="0"/>
              <a:t>Lexical MEANING: </a:t>
            </a:r>
          </a:p>
          <a:p>
            <a:r>
              <a:rPr lang="en-US" b="1" dirty="0"/>
              <a:t> Gender is the state </a:t>
            </a:r>
            <a:r>
              <a:rPr lang="en-US" dirty="0"/>
              <a:t>of being </a:t>
            </a:r>
            <a:r>
              <a:rPr lang="en-US" dirty="0">
                <a:solidFill>
                  <a:srgbClr val="FF0000"/>
                </a:solidFill>
              </a:rPr>
              <a:t>male or female </a:t>
            </a:r>
            <a:r>
              <a:rPr lang="en-US" dirty="0"/>
              <a:t>in relation to the social and cultural roles that are considered appropriate for men and women.</a:t>
            </a:r>
          </a:p>
          <a:p>
            <a:pPr marL="0" indent="0">
              <a:buNone/>
            </a:pPr>
            <a:r>
              <a:rPr lang="en-US" b="1" dirty="0"/>
              <a:t>                             </a:t>
            </a:r>
            <a:r>
              <a:rPr lang="en-US" b="1" dirty="0">
                <a:solidFill>
                  <a:srgbClr val="FF0000"/>
                </a:solidFill>
              </a:rPr>
              <a:t>“Gender is what we perform”- Judith Butler 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/>
              <a:t>Pedagogical Meaning:</a:t>
            </a:r>
          </a:p>
          <a:p>
            <a:r>
              <a:rPr lang="en-US" dirty="0"/>
              <a:t>Gender refers to the </a:t>
            </a:r>
            <a:r>
              <a:rPr lang="en-US" b="1" dirty="0"/>
              <a:t>socially constructed </a:t>
            </a:r>
            <a:r>
              <a:rPr lang="en-US" dirty="0"/>
              <a:t>relationships between men and women.</a:t>
            </a:r>
          </a:p>
          <a:p>
            <a:endParaRPr lang="en-US" dirty="0"/>
          </a:p>
          <a:p>
            <a:r>
              <a:rPr lang="en-US" b="1" dirty="0"/>
              <a:t>The World Health Organization (WHO) defines gender as:</a:t>
            </a:r>
          </a:p>
          <a:p>
            <a:r>
              <a:rPr lang="en-US" b="1" dirty="0"/>
              <a:t>"</a:t>
            </a:r>
            <a:r>
              <a:rPr lang="en-US" dirty="0"/>
              <a:t>the characteristics of women, men, girls and boys that are socially constructed</a:t>
            </a:r>
            <a:r>
              <a:rPr lang="en-US" b="1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1031263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A52AE-88B1-3F2A-5170-7D4D0DFE3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K" dirty="0"/>
              <a:t>The term `Gender` includes all members constituting a society</a:t>
            </a:r>
          </a:p>
          <a:p>
            <a:r>
              <a:rPr lang="en-GB" dirty="0"/>
              <a:t>a remarkable discriminatory tool in the division of labour, care, possession, income, education, organizational qualities and diseases etc</a:t>
            </a:r>
          </a:p>
          <a:p>
            <a:r>
              <a:rPr lang="en-GB" dirty="0"/>
              <a:t>Gender is not a binary opposition, rather it is a continuum 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764821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CF964-AAB8-0454-305D-10323B657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Introduction to Gender Studies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07DB1-A212-6CCD-74EA-158F17FBC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K" dirty="0"/>
              <a:t>It investigates all the actual gender differnces between men and women- a pedagogical discipline  </a:t>
            </a:r>
          </a:p>
          <a:p>
            <a:r>
              <a:rPr lang="en-GB" dirty="0"/>
              <a:t>C</a:t>
            </a:r>
            <a:r>
              <a:rPr lang="en-PK" dirty="0"/>
              <a:t>ritically analyses the meaning of these differneces in a socio-cultural context</a:t>
            </a:r>
          </a:p>
          <a:p>
            <a:r>
              <a:rPr lang="en-PK" dirty="0"/>
              <a:t>Believes that men and women are essential charatcers of human life</a:t>
            </a:r>
          </a:p>
          <a:p>
            <a:r>
              <a:rPr lang="en-GB" dirty="0"/>
              <a:t>C</a:t>
            </a:r>
            <a:r>
              <a:rPr lang="en-PK" dirty="0"/>
              <a:t>reation of Adam was not considerd complete untill the emergence of Eve</a:t>
            </a:r>
          </a:p>
          <a:p>
            <a:r>
              <a:rPr lang="en-PK" dirty="0"/>
              <a:t>Both the genders are interpreted differently </a:t>
            </a:r>
          </a:p>
        </p:txBody>
      </p:sp>
    </p:spTree>
    <p:extLst>
      <p:ext uri="{BB962C8B-B14F-4D97-AF65-F5344CB8AC3E}">
        <p14:creationId xmlns:p14="http://schemas.microsoft.com/office/powerpoint/2010/main" val="4162526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A0491-D596-1624-A3EA-D8725BA23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Defining gender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4AB6A-4736-847D-EE27-044B52EC7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K" dirty="0"/>
              <a:t>Definition</a:t>
            </a:r>
          </a:p>
          <a:p>
            <a:pPr marL="0" indent="0">
              <a:buNone/>
            </a:pPr>
            <a:r>
              <a:rPr lang="en-PK" dirty="0"/>
              <a:t>    An interdisiplinary field of study that deals with gender related issues at multiple levels</a:t>
            </a:r>
          </a:p>
          <a:p>
            <a:r>
              <a:rPr lang="en-PK" dirty="0"/>
              <a:t>It aims at understanding the biological differences between different genders and positions them in a socio-cultural context</a:t>
            </a:r>
          </a:p>
          <a:p>
            <a:r>
              <a:rPr lang="en-PK" dirty="0"/>
              <a:t>Gender studies entails extensive insight in shaping of identities and how roles are assigned as per gender- </a:t>
            </a:r>
            <a:r>
              <a:rPr lang="en-PK" dirty="0">
                <a:solidFill>
                  <a:srgbClr val="FF0000"/>
                </a:solidFill>
              </a:rPr>
              <a:t>` Man the hunter, women the gatherer`</a:t>
            </a:r>
          </a:p>
        </p:txBody>
      </p:sp>
    </p:spTree>
    <p:extLst>
      <p:ext uri="{BB962C8B-B14F-4D97-AF65-F5344CB8AC3E}">
        <p14:creationId xmlns:p14="http://schemas.microsoft.com/office/powerpoint/2010/main" val="2832521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A0FBD-4115-2005-B166-DC6AD76D3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</a:t>
            </a:r>
            <a:r>
              <a:rPr lang="en-PK" dirty="0"/>
              <a:t>wo major Schools of thought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583FC-75CA-DE53-D63C-F0B5D4749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K" dirty="0"/>
              <a:t>Men hold the upper end of a hierarical relationship~ men being superior</a:t>
            </a:r>
          </a:p>
          <a:p>
            <a:r>
              <a:rPr lang="en-PK" dirty="0"/>
              <a:t>Men and Women are absolutely equal ~ GS is based on this perspective </a:t>
            </a:r>
          </a:p>
          <a:p>
            <a:r>
              <a:rPr lang="en-PK" dirty="0"/>
              <a:t>This equality is mis-interpreted as sameness </a:t>
            </a:r>
          </a:p>
          <a:p>
            <a:r>
              <a:rPr lang="en-PK" dirty="0"/>
              <a:t>Equality doesnot indicate that men and women are identical, rather, it means that they should have equal rights, opportunities, significance, ben</a:t>
            </a:r>
            <a:r>
              <a:rPr lang="en-GB" dirty="0"/>
              <a:t>e</a:t>
            </a:r>
            <a:r>
              <a:rPr lang="en-PK" dirty="0"/>
              <a:t>fits,and  responsibilities etc</a:t>
            </a:r>
          </a:p>
          <a:p>
            <a:r>
              <a:rPr lang="en-PK" dirty="0"/>
              <a:t>Biological, social, cultural, enviornmental and psychological differneces exist </a:t>
            </a:r>
          </a:p>
        </p:txBody>
      </p:sp>
    </p:spTree>
    <p:extLst>
      <p:ext uri="{BB962C8B-B14F-4D97-AF65-F5344CB8AC3E}">
        <p14:creationId xmlns:p14="http://schemas.microsoft.com/office/powerpoint/2010/main" val="1992347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F656D-C9EE-E745-63D1-86A9861C3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GS EXISTS TO CORRECT IMBALANCES IN SOCIETY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E1614-CCA9-15EE-4B0C-4F1707D2F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PK" dirty="0"/>
              <a:t>Gender Stereotyping: colours, food, strength (gendered world)</a:t>
            </a:r>
          </a:p>
          <a:p>
            <a:r>
              <a:rPr lang="en-GB" dirty="0"/>
              <a:t>U</a:t>
            </a:r>
            <a:r>
              <a:rPr lang="en-PK" dirty="0"/>
              <a:t>nfair division of labour </a:t>
            </a:r>
          </a:p>
          <a:p>
            <a:r>
              <a:rPr lang="en-GB" dirty="0"/>
              <a:t>L</a:t>
            </a:r>
            <a:r>
              <a:rPr lang="en-PK" dirty="0"/>
              <a:t>imited access to economy</a:t>
            </a:r>
          </a:p>
          <a:p>
            <a:r>
              <a:rPr lang="en-PK" dirty="0"/>
              <a:t>Femininity vs masculinity </a:t>
            </a:r>
          </a:p>
          <a:p>
            <a:endParaRPr lang="en-PK" dirty="0"/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798576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DEF88-4F36-EE26-CD65-6A8D7743C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</a:t>
            </a:r>
            <a:r>
              <a:rPr lang="en-PK" dirty="0"/>
              <a:t>ife in a gendered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077AB-7DAC-B0B5-FA18-80CC8E26C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/>
              <a:t>C</a:t>
            </a:r>
            <a:r>
              <a:rPr lang="en-PK" dirty="0"/>
              <a:t>lothing</a:t>
            </a:r>
          </a:p>
          <a:p>
            <a:r>
              <a:rPr lang="en-GB" dirty="0"/>
              <a:t>E</a:t>
            </a:r>
            <a:r>
              <a:rPr lang="en-PK" dirty="0"/>
              <a:t>ducation</a:t>
            </a:r>
          </a:p>
          <a:p>
            <a:r>
              <a:rPr lang="en-GB" dirty="0"/>
              <a:t>J</a:t>
            </a:r>
            <a:r>
              <a:rPr lang="en-PK" dirty="0"/>
              <a:t>ob market</a:t>
            </a:r>
          </a:p>
          <a:p>
            <a:r>
              <a:rPr lang="en-GB" dirty="0"/>
              <a:t>P</a:t>
            </a:r>
            <a:r>
              <a:rPr lang="en-PK" dirty="0"/>
              <a:t>hysical spaces </a:t>
            </a:r>
          </a:p>
          <a:p>
            <a:r>
              <a:rPr lang="en-GB" dirty="0"/>
              <a:t>T</a:t>
            </a:r>
            <a:r>
              <a:rPr lang="en-PK" dirty="0"/>
              <a:t>ransportation</a:t>
            </a:r>
          </a:p>
          <a:p>
            <a:r>
              <a:rPr lang="en-GB" dirty="0"/>
              <a:t>L</a:t>
            </a:r>
            <a:r>
              <a:rPr lang="en-PK" dirty="0"/>
              <a:t>inguistics</a:t>
            </a:r>
          </a:p>
          <a:p>
            <a:r>
              <a:rPr lang="en-GB" dirty="0"/>
              <a:t>L</a:t>
            </a:r>
            <a:r>
              <a:rPr lang="en-PK" dirty="0"/>
              <a:t>iterature</a:t>
            </a:r>
          </a:p>
          <a:p>
            <a:r>
              <a:rPr lang="en-GB" dirty="0"/>
              <a:t>H</a:t>
            </a:r>
            <a:r>
              <a:rPr lang="en-PK" dirty="0"/>
              <a:t>istory</a:t>
            </a:r>
          </a:p>
          <a:p>
            <a:r>
              <a:rPr lang="en-GB" dirty="0"/>
              <a:t>E</a:t>
            </a:r>
            <a:r>
              <a:rPr lang="en-PK" dirty="0"/>
              <a:t>motions</a:t>
            </a:r>
          </a:p>
          <a:p>
            <a:r>
              <a:rPr lang="en-GB" dirty="0"/>
              <a:t>H</a:t>
            </a:r>
            <a:r>
              <a:rPr lang="en-PK" dirty="0"/>
              <a:t>ousehold </a:t>
            </a:r>
          </a:p>
          <a:p>
            <a:r>
              <a:rPr lang="en-GB" dirty="0"/>
              <a:t>A</a:t>
            </a:r>
            <a:r>
              <a:rPr lang="en-PK" dirty="0"/>
              <a:t>rt </a:t>
            </a:r>
          </a:p>
        </p:txBody>
      </p:sp>
    </p:spTree>
    <p:extLst>
      <p:ext uri="{BB962C8B-B14F-4D97-AF65-F5344CB8AC3E}">
        <p14:creationId xmlns:p14="http://schemas.microsoft.com/office/powerpoint/2010/main" val="24993189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65FC1-AA9D-526F-1E2F-F9C0C84D4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Origin of the subject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1C08F-567C-812C-C9A4-CC3122E36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E</a:t>
            </a:r>
            <a:r>
              <a:rPr lang="en-PK" dirty="0"/>
              <a:t>manted out of women studies </a:t>
            </a:r>
          </a:p>
          <a:p>
            <a:r>
              <a:rPr lang="en-US" dirty="0"/>
              <a:t>women studies as a formal discipline emerged with the </a:t>
            </a:r>
            <a:r>
              <a:rPr lang="en-US" dirty="0">
                <a:solidFill>
                  <a:srgbClr val="FF0000"/>
                </a:solidFill>
              </a:rPr>
              <a:t>second wave of feminism</a:t>
            </a:r>
            <a:r>
              <a:rPr lang="en-US" dirty="0"/>
              <a:t>.</a:t>
            </a:r>
          </a:p>
          <a:p>
            <a:r>
              <a:rPr lang="en-US" dirty="0"/>
              <a:t>In 1960s USA took initiative and designed its first course </a:t>
            </a:r>
          </a:p>
          <a:p>
            <a:r>
              <a:rPr lang="en-US" dirty="0">
                <a:solidFill>
                  <a:srgbClr val="FF0000"/>
                </a:solidFill>
              </a:rPr>
              <a:t>1980</a:t>
            </a:r>
            <a:r>
              <a:rPr lang="en-US" dirty="0"/>
              <a:t>s women studies was offered at the University of Kent</a:t>
            </a:r>
          </a:p>
          <a:p>
            <a:r>
              <a:rPr lang="en-US" dirty="0"/>
              <a:t> San Diego University </a:t>
            </a:r>
            <a:r>
              <a:rPr lang="en-US" dirty="0">
                <a:solidFill>
                  <a:srgbClr val="FF0000"/>
                </a:solidFill>
              </a:rPr>
              <a:t>1970s</a:t>
            </a:r>
          </a:p>
          <a:p>
            <a:r>
              <a:rPr lang="en-US" dirty="0"/>
              <a:t> Second wave of feminism:</a:t>
            </a:r>
          </a:p>
          <a:p>
            <a:r>
              <a:rPr lang="en-US" dirty="0"/>
              <a:t>begin in </a:t>
            </a:r>
            <a:r>
              <a:rPr lang="en-US" dirty="0">
                <a:solidFill>
                  <a:srgbClr val="FF0000"/>
                </a:solidFill>
              </a:rPr>
              <a:t>1960s</a:t>
            </a:r>
            <a:r>
              <a:rPr lang="en-US" dirty="0"/>
              <a:t> and stressed the need for introduction of women studies as an academic field</a:t>
            </a:r>
          </a:p>
          <a:p>
            <a:r>
              <a:rPr lang="en-US" dirty="0"/>
              <a:t>After </a:t>
            </a:r>
            <a:r>
              <a:rPr lang="en-US" dirty="0">
                <a:solidFill>
                  <a:srgbClr val="FF0000"/>
                </a:solidFill>
              </a:rPr>
              <a:t>1970</a:t>
            </a:r>
            <a:r>
              <a:rPr lang="en-US" dirty="0"/>
              <a:t>s the subject started highlighting the differences and inequalities between men and women and need to fill the gap.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377929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55777-33B0-7B5F-C7C6-35E2C2FA7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Need for gs as an academic discipline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233D2-E6EF-DFDA-185C-CF2FEBDA6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U</a:t>
            </a:r>
            <a:r>
              <a:rPr lang="en-PK" dirty="0"/>
              <a:t>nreognised social position of women leads to a neglect of women`s knowledge against men`s knowledge </a:t>
            </a:r>
          </a:p>
          <a:p>
            <a:r>
              <a:rPr lang="en-PK" dirty="0"/>
              <a:t>Dissemination of women`s perspective, experiences and interpretation of social realities~ </a:t>
            </a:r>
            <a:r>
              <a:rPr lang="en-PK" dirty="0">
                <a:solidFill>
                  <a:srgbClr val="FF0000"/>
                </a:solidFill>
              </a:rPr>
              <a:t>myopic representation </a:t>
            </a:r>
          </a:p>
          <a:p>
            <a:r>
              <a:rPr lang="en-PK" dirty="0"/>
              <a:t>Recognition of their contributions in socio-economic development(household work)</a:t>
            </a:r>
          </a:p>
          <a:p>
            <a:r>
              <a:rPr lang="en-GB" dirty="0"/>
              <a:t>S</a:t>
            </a:r>
            <a:r>
              <a:rPr lang="en-PK" dirty="0"/>
              <a:t>truggle against oppression and subordiantion~ women are absent from power, policy and decison making positions </a:t>
            </a:r>
          </a:p>
          <a:p>
            <a:r>
              <a:rPr lang="en-GB" dirty="0"/>
              <a:t>W</a:t>
            </a:r>
            <a:r>
              <a:rPr lang="en-PK" dirty="0"/>
              <a:t>omen`s absence from curriculm at all educational levels</a:t>
            </a:r>
          </a:p>
          <a:p>
            <a:r>
              <a:rPr lang="en-GB" dirty="0"/>
              <a:t>E</a:t>
            </a:r>
            <a:r>
              <a:rPr lang="en-PK" dirty="0"/>
              <a:t>mpowering women to explore ways to end their status as underpaid, overworked, abused and exploited second class citizens </a:t>
            </a:r>
          </a:p>
          <a:p>
            <a:endParaRPr lang="en-PK" dirty="0"/>
          </a:p>
          <a:p>
            <a:pPr marL="0" indent="0">
              <a:buNone/>
            </a:pP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2140685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15CA9-0FF4-DB8F-04DB-37F726046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Gender Roles and Relations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8260A-D930-31A5-5B2E-66640C071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</a:t>
            </a:r>
            <a:r>
              <a:rPr lang="en-PK" dirty="0"/>
              <a:t>efined as social roles that a person is expected to fulfil based upon his or her gender </a:t>
            </a:r>
          </a:p>
          <a:p>
            <a:r>
              <a:rPr lang="en-GB" dirty="0"/>
              <a:t>T</a:t>
            </a:r>
            <a:r>
              <a:rPr lang="en-PK" dirty="0"/>
              <a:t>hese roles vary in personal, social, cultural and historical contexts </a:t>
            </a:r>
          </a:p>
          <a:p>
            <a:r>
              <a:rPr lang="en-GB" dirty="0"/>
              <a:t>S</a:t>
            </a:r>
            <a:r>
              <a:rPr lang="en-PK" dirty="0"/>
              <a:t>ociocultural norms play instrumental role in democrating gender relations</a:t>
            </a:r>
          </a:p>
          <a:p>
            <a:r>
              <a:rPr lang="en-GB" dirty="0"/>
              <a:t>E</a:t>
            </a:r>
            <a:r>
              <a:rPr lang="en-PK" dirty="0"/>
              <a:t>xample:  family provider vs homemaker </a:t>
            </a:r>
          </a:p>
          <a:p>
            <a:r>
              <a:rPr lang="en-GB" dirty="0"/>
              <a:t>F</a:t>
            </a:r>
            <a:r>
              <a:rPr lang="en-PK" dirty="0"/>
              <a:t>actors impacting relations: region, religion, culture, climate, historical beliefs, ideologies and experiences </a:t>
            </a:r>
          </a:p>
        </p:txBody>
      </p:sp>
    </p:spTree>
    <p:extLst>
      <p:ext uri="{BB962C8B-B14F-4D97-AF65-F5344CB8AC3E}">
        <p14:creationId xmlns:p14="http://schemas.microsoft.com/office/powerpoint/2010/main" val="2450573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GENDER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should you opt Gender Studies?</a:t>
            </a:r>
          </a:p>
          <a:p>
            <a:pPr marL="0" indent="0">
              <a:buNone/>
            </a:pPr>
            <a:r>
              <a:rPr lang="en-US" dirty="0"/>
              <a:t>     </a:t>
            </a:r>
          </a:p>
          <a:p>
            <a:r>
              <a:rPr lang="en-US" dirty="0"/>
              <a:t>How Scoring Gender Studies is?</a:t>
            </a:r>
          </a:p>
          <a:p>
            <a:endParaRPr lang="en-US" dirty="0"/>
          </a:p>
          <a:p>
            <a:r>
              <a:rPr lang="en-US" dirty="0"/>
              <a:t>Does it overlap with other subjects?</a:t>
            </a:r>
          </a:p>
        </p:txBody>
      </p:sp>
    </p:spTree>
    <p:extLst>
      <p:ext uri="{BB962C8B-B14F-4D97-AF65-F5344CB8AC3E}">
        <p14:creationId xmlns:p14="http://schemas.microsoft.com/office/powerpoint/2010/main" val="38496115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Between Gender Studies and Women Studies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Gender Studies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multi-disciplinary field</a:t>
            </a:r>
          </a:p>
          <a:p>
            <a:r>
              <a:rPr lang="en-US" dirty="0"/>
              <a:t>Addresses the struggle and issues of all gender i.e. men, women , transgender , LGBT</a:t>
            </a:r>
          </a:p>
          <a:p>
            <a:r>
              <a:rPr lang="en-US" dirty="0"/>
              <a:t>Look into the impacts and way forwards for the gender related issues</a:t>
            </a:r>
          </a:p>
          <a:p>
            <a:r>
              <a:rPr lang="en-US" dirty="0"/>
              <a:t>Subject matter : Overcoming social differences </a:t>
            </a:r>
          </a:p>
          <a:p>
            <a:r>
              <a:rPr lang="en-US" dirty="0"/>
              <a:t>emerged as a broader and holistic discipline of </a:t>
            </a:r>
            <a:r>
              <a:rPr lang="en-US" dirty="0">
                <a:solidFill>
                  <a:srgbClr val="C00000"/>
                </a:solidFill>
              </a:rPr>
              <a:t>women studies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Women Studies 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inter-disciplinary field </a:t>
            </a:r>
          </a:p>
          <a:p>
            <a:r>
              <a:rPr lang="en-US" dirty="0"/>
              <a:t>Focus primarily on women related issues and rights</a:t>
            </a:r>
          </a:p>
          <a:p>
            <a:r>
              <a:rPr lang="en-US" dirty="0"/>
              <a:t>Focus on female identity ignoring broader issues of impact</a:t>
            </a:r>
          </a:p>
          <a:p>
            <a:r>
              <a:rPr lang="en-US" dirty="0"/>
              <a:t>Subject matter : Women’s participation in men’s trade and occupation</a:t>
            </a:r>
          </a:p>
          <a:p>
            <a:r>
              <a:rPr lang="en-US" dirty="0"/>
              <a:t>Offshoot of </a:t>
            </a:r>
            <a:r>
              <a:rPr lang="en-US" dirty="0">
                <a:solidFill>
                  <a:srgbClr val="C00000"/>
                </a:solidFill>
              </a:rPr>
              <a:t>2</a:t>
            </a:r>
            <a:r>
              <a:rPr lang="en-US" baseline="30000" dirty="0">
                <a:solidFill>
                  <a:srgbClr val="C00000"/>
                </a:solidFill>
              </a:rPr>
              <a:t>nd</a:t>
            </a:r>
            <a:r>
              <a:rPr lang="en-US" dirty="0">
                <a:solidFill>
                  <a:srgbClr val="C00000"/>
                </a:solidFill>
              </a:rPr>
              <a:t> wave </a:t>
            </a:r>
            <a:r>
              <a:rPr lang="en-US" dirty="0"/>
              <a:t>of feminism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>
                <a:solidFill>
                  <a:srgbClr val="C00000"/>
                </a:solidFill>
              </a:rPr>
              <a:t>(Radical Feminism early 1970s)</a:t>
            </a:r>
          </a:p>
        </p:txBody>
      </p:sp>
    </p:spTree>
    <p:extLst>
      <p:ext uri="{BB962C8B-B14F-4D97-AF65-F5344CB8AC3E}">
        <p14:creationId xmlns:p14="http://schemas.microsoft.com/office/powerpoint/2010/main" val="18182797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28F85-968D-C087-C3D4-762042B83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Nature of gender studies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F713AA-551F-03FA-89F4-C98D56A7A69A}"/>
              </a:ext>
            </a:extLst>
          </p:cNvPr>
          <p:cNvSpPr txBox="1"/>
          <p:nvPr/>
        </p:nvSpPr>
        <p:spPr>
          <a:xfrm>
            <a:off x="1215483" y="3055434"/>
            <a:ext cx="1033718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</a:t>
            </a:r>
            <a:r>
              <a:rPr lang="en-PK" dirty="0"/>
              <a:t>ultidisciplinary and interdisciplinary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</a:t>
            </a:r>
            <a:r>
              <a:rPr lang="en-PK" dirty="0"/>
              <a:t>ncludes women,men and LGBTQ studies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</a:t>
            </a:r>
            <a:r>
              <a:rPr lang="en-PK" dirty="0"/>
              <a:t>tudy of sexuality: orientation and prefrences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R</a:t>
            </a:r>
            <a:r>
              <a:rPr lang="en-PK" dirty="0"/>
              <a:t>elationship with other fields: literature, linguistics, geography, sociology, anthropology, philosophy, media, law and human development etc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</a:t>
            </a:r>
            <a:r>
              <a:rPr lang="en-PK" dirty="0"/>
              <a:t>ractical discipline </a:t>
            </a:r>
          </a:p>
          <a:p>
            <a:r>
              <a:rPr lang="en-PK" dirty="0"/>
              <a:t>gender is what we perform</a:t>
            </a:r>
          </a:p>
          <a:p>
            <a:r>
              <a:rPr lang="en-GB" dirty="0"/>
              <a:t>O</a:t>
            </a:r>
            <a:r>
              <a:rPr lang="en-PK" dirty="0"/>
              <a:t>ne is not born, rather, becomes a woman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PK" dirty="0"/>
              <a:t>Wide areas of research: local, global, institutional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PK" dirty="0"/>
              <a:t>Categorization of discipline ~ identity, expression and biology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PK" dirty="0"/>
              <a:t>Multi-contextual : ecofeminism, poverty, dalit feminism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PK" dirty="0"/>
              <a:t>Solution oreinted  </a:t>
            </a:r>
          </a:p>
        </p:txBody>
      </p:sp>
    </p:spTree>
    <p:extLst>
      <p:ext uri="{BB962C8B-B14F-4D97-AF65-F5344CB8AC3E}">
        <p14:creationId xmlns:p14="http://schemas.microsoft.com/office/powerpoint/2010/main" val="31252811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1349" y="330987"/>
            <a:ext cx="7729728" cy="1188720"/>
          </a:xfrm>
        </p:spPr>
        <p:txBody>
          <a:bodyPr/>
          <a:lstStyle/>
          <a:p>
            <a:r>
              <a:rPr lang="en-US" dirty="0"/>
              <a:t>Gender studies As a Discipline in Pakistan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0923" y="1519707"/>
            <a:ext cx="9427335" cy="6001555"/>
          </a:xfrm>
        </p:spPr>
        <p:txBody>
          <a:bodyPr>
            <a:normAutofit/>
          </a:bodyPr>
          <a:lstStyle/>
          <a:p>
            <a:r>
              <a:rPr lang="en-US" dirty="0"/>
              <a:t>Institute of Women Development Studies_ University of Sindh, </a:t>
            </a:r>
            <a:r>
              <a:rPr lang="en-US" dirty="0" err="1"/>
              <a:t>Jamshoro</a:t>
            </a:r>
            <a:r>
              <a:rPr lang="en-US" dirty="0"/>
              <a:t> 1994</a:t>
            </a:r>
          </a:p>
          <a:p>
            <a:endParaRPr lang="en-US" dirty="0"/>
          </a:p>
          <a:p>
            <a:r>
              <a:rPr lang="en-US" dirty="0"/>
              <a:t>Women's Studies Department _ ALOU 1997</a:t>
            </a:r>
          </a:p>
          <a:p>
            <a:endParaRPr lang="en-US" dirty="0"/>
          </a:p>
          <a:p>
            <a:r>
              <a:rPr lang="en-US" dirty="0"/>
              <a:t>Women's Research and Resource Center - FJWU, Rawalpindi</a:t>
            </a:r>
          </a:p>
          <a:p>
            <a:endParaRPr lang="en-US" dirty="0"/>
          </a:p>
          <a:p>
            <a:r>
              <a:rPr lang="en-US" dirty="0"/>
              <a:t>Women's studies center _ QAU, Islamabad</a:t>
            </a:r>
          </a:p>
          <a:p>
            <a:endParaRPr lang="en-US" dirty="0"/>
          </a:p>
          <a:p>
            <a:r>
              <a:rPr lang="en-US" dirty="0"/>
              <a:t>Women's studies Center _ University of Baluchistan, Quetta</a:t>
            </a:r>
          </a:p>
          <a:p>
            <a:endParaRPr lang="en-US" dirty="0"/>
          </a:p>
          <a:p>
            <a:r>
              <a:rPr lang="en-US" dirty="0"/>
              <a:t>Department of Women's studies_ PU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1476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AUTONOMY VS INTEGRATION DEBATE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debate was initiated by  </a:t>
            </a:r>
            <a:r>
              <a:rPr lang="en-US" sz="2400" b="1" dirty="0"/>
              <a:t>National Women Suffrage Association </a:t>
            </a:r>
            <a:r>
              <a:rPr lang="en-US" sz="2400" dirty="0"/>
              <a:t>in America in </a:t>
            </a:r>
            <a:r>
              <a:rPr lang="en-US" sz="2400" b="1" dirty="0"/>
              <a:t>1982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The discussion was held that if the GS should be made a separate discipline or department or it should be merged in Sociology, Anthropology, Psychology Economics etc</a:t>
            </a:r>
            <a:r>
              <a:rPr lang="en-US" sz="2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2113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890863" cy="814725"/>
          </a:xfrm>
        </p:spPr>
        <p:txBody>
          <a:bodyPr/>
          <a:lstStyle/>
          <a:p>
            <a:r>
              <a:rPr lang="en-US" b="1" dirty="0"/>
              <a:t>AUTONOMY VS INTEGRATION DEBATE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6377" y="1403797"/>
            <a:ext cx="9418235" cy="5009882"/>
          </a:xfrm>
        </p:spPr>
        <p:txBody>
          <a:bodyPr>
            <a:normAutofit/>
          </a:bodyPr>
          <a:lstStyle/>
          <a:p>
            <a:r>
              <a:rPr lang="en-US" dirty="0"/>
              <a:t>Autonomy means independency</a:t>
            </a:r>
          </a:p>
          <a:p>
            <a:r>
              <a:rPr lang="en-US" dirty="0"/>
              <a:t>Autonomy of GS_ keeping the discipline an independent field of study in University and colleges</a:t>
            </a:r>
          </a:p>
          <a:p>
            <a:endParaRPr lang="en-US" dirty="0"/>
          </a:p>
          <a:p>
            <a:r>
              <a:rPr lang="en-US" dirty="0"/>
              <a:t>Purpose: As per proponents of Gender Studies autonomy, also know as separatists , we can only progress only if we keep the field autonomous and free of other discipline's influence.</a:t>
            </a:r>
          </a:p>
          <a:p>
            <a:endParaRPr lang="en-US" dirty="0"/>
          </a:p>
          <a:p>
            <a:r>
              <a:rPr lang="en-US" dirty="0"/>
              <a:t>Undermine Gender Studies and it's goals</a:t>
            </a:r>
          </a:p>
          <a:p>
            <a:endParaRPr lang="en-US" dirty="0"/>
          </a:p>
          <a:p>
            <a:r>
              <a:rPr lang="en-US" dirty="0"/>
              <a:t>Integration Will Impose Constraints</a:t>
            </a:r>
          </a:p>
          <a:p>
            <a:endParaRPr lang="en-US" dirty="0"/>
          </a:p>
          <a:p>
            <a:r>
              <a:rPr lang="en-US" dirty="0"/>
              <a:t>Best Mean of Generating New Knowledge- progress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6630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INTEGRATION OF GENDER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Integration means incorporation.</a:t>
            </a:r>
          </a:p>
          <a:p>
            <a:r>
              <a:rPr lang="en-US" dirty="0"/>
              <a:t>Incorporation of gender studies as a sub field in any other major discipline</a:t>
            </a:r>
          </a:p>
          <a:p>
            <a:pPr marL="0" indent="0">
              <a:buNone/>
            </a:pPr>
            <a:r>
              <a:rPr lang="en-US" b="1" dirty="0"/>
              <a:t> </a:t>
            </a:r>
          </a:p>
          <a:p>
            <a:r>
              <a:rPr lang="en-US" dirty="0">
                <a:solidFill>
                  <a:srgbClr val="FF0000"/>
                </a:solidFill>
              </a:rPr>
              <a:t>Proponents of this School of thought- also known as integrationists,</a:t>
            </a:r>
          </a:p>
          <a:p>
            <a:endParaRPr lang="en-US" b="1" dirty="0"/>
          </a:p>
          <a:p>
            <a:r>
              <a:rPr lang="en-US" b="1" dirty="0"/>
              <a:t>REASONS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Effective way to bring drastic Changes- More practical work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Ideal way to Cajole policy makers</a:t>
            </a:r>
          </a:p>
        </p:txBody>
      </p:sp>
    </p:spTree>
    <p:extLst>
      <p:ext uri="{BB962C8B-B14F-4D97-AF65-F5344CB8AC3E}">
        <p14:creationId xmlns:p14="http://schemas.microsoft.com/office/powerpoint/2010/main" val="5514301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441DB-D436-9B8D-2D03-7E699B1D1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A few concepts for clarity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DAFE5-4B96-F457-31B4-C94B0A238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</a:t>
            </a:r>
            <a:r>
              <a:rPr lang="en-PK" dirty="0"/>
              <a:t>atriarchy:</a:t>
            </a:r>
          </a:p>
          <a:p>
            <a:pPr marL="0" indent="0">
              <a:buNone/>
            </a:pPr>
            <a:r>
              <a:rPr lang="en-GB" dirty="0"/>
              <a:t>M</a:t>
            </a:r>
            <a:r>
              <a:rPr lang="en-PK" dirty="0"/>
              <a:t>ale supremacy, rule of father, concept used bt feminists in early 20th c to expound upon social arrangements of male dominance </a:t>
            </a:r>
          </a:p>
          <a:p>
            <a:pPr marL="0" indent="0">
              <a:buNone/>
            </a:pPr>
            <a:r>
              <a:rPr lang="en-GB" dirty="0"/>
              <a:t>L</a:t>
            </a:r>
            <a:r>
              <a:rPr lang="en-PK" dirty="0"/>
              <a:t>iteral meaning: rule of father </a:t>
            </a:r>
          </a:p>
          <a:p>
            <a:pPr marL="0" indent="0">
              <a:buNone/>
            </a:pPr>
            <a:r>
              <a:rPr lang="en-GB" dirty="0"/>
              <a:t>I</a:t>
            </a:r>
            <a:r>
              <a:rPr lang="en-PK" dirty="0"/>
              <a:t>n GS the term refers to a social system wherein men dominate women in various contexts (family, job, politics, education, ideology etc)</a:t>
            </a:r>
          </a:p>
          <a:p>
            <a:pPr marL="0" indent="0">
              <a:buNone/>
            </a:pP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1197115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A0CEB-E447-3A4F-E435-FE327C5FD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925552"/>
            <a:ext cx="7729728" cy="4814476"/>
          </a:xfrm>
        </p:spPr>
        <p:txBody>
          <a:bodyPr>
            <a:normAutofit/>
          </a:bodyPr>
          <a:lstStyle/>
          <a:p>
            <a:r>
              <a:rPr lang="en-PK" dirty="0"/>
              <a:t>Gender Discrimination</a:t>
            </a:r>
          </a:p>
          <a:p>
            <a:pPr marL="0" indent="0">
              <a:buNone/>
            </a:pPr>
            <a:r>
              <a:rPr lang="en-GB" dirty="0"/>
              <a:t>-D</a:t>
            </a:r>
            <a:r>
              <a:rPr lang="en-PK" dirty="0"/>
              <a:t>iscrimnation faced by a person because of their gender </a:t>
            </a:r>
          </a:p>
          <a:p>
            <a:pPr marL="0" indent="0">
              <a:buNone/>
            </a:pPr>
            <a:r>
              <a:rPr lang="en-GB" dirty="0"/>
              <a:t>-U</a:t>
            </a:r>
            <a:r>
              <a:rPr lang="en-PK" dirty="0"/>
              <a:t>nequal treatment: opportunities, resources,emotions etc</a:t>
            </a:r>
          </a:p>
          <a:p>
            <a:pPr marL="0" indent="0">
              <a:buNone/>
            </a:pPr>
            <a:r>
              <a:rPr lang="en-PK" dirty="0"/>
              <a:t>-starts at birth: female infanticide, prenatal selection</a:t>
            </a:r>
          </a:p>
          <a:p>
            <a:pPr marL="0" indent="0">
              <a:buNone/>
            </a:pPr>
            <a:r>
              <a:rPr lang="en-PK" dirty="0"/>
              <a:t>-food and nutrition</a:t>
            </a:r>
          </a:p>
          <a:p>
            <a:pPr marL="0" indent="0">
              <a:buNone/>
            </a:pPr>
            <a:r>
              <a:rPr lang="en-PK" dirty="0"/>
              <a:t>-secondary treatment</a:t>
            </a:r>
          </a:p>
          <a:p>
            <a:pPr marL="0" indent="0">
              <a:buNone/>
            </a:pPr>
            <a:r>
              <a:rPr lang="en-PK" dirty="0"/>
              <a:t>-lower salaries</a:t>
            </a:r>
          </a:p>
          <a:p>
            <a:pPr marL="0" indent="0">
              <a:buNone/>
            </a:pPr>
            <a:r>
              <a:rPr lang="en-PK" dirty="0"/>
              <a:t>-education</a:t>
            </a:r>
          </a:p>
          <a:p>
            <a:pPr marL="0" indent="0">
              <a:buNone/>
            </a:pPr>
            <a:r>
              <a:rPr lang="en-PK" dirty="0"/>
              <a:t>-religious procedures: hudood ordinace </a:t>
            </a:r>
          </a:p>
          <a:p>
            <a:pPr marL="0" indent="0">
              <a:buNone/>
            </a:pPr>
            <a:r>
              <a:rPr lang="en-PK" dirty="0"/>
              <a:t>-dowry</a:t>
            </a:r>
          </a:p>
          <a:p>
            <a:pPr marL="0" indent="0">
              <a:buNone/>
            </a:pPr>
            <a:r>
              <a:rPr lang="en-PK" dirty="0"/>
              <a:t>-inheritance</a:t>
            </a:r>
          </a:p>
          <a:p>
            <a:pPr marL="0" indent="0">
              <a:buNone/>
            </a:pPr>
            <a:r>
              <a:rPr lang="en-PK" dirty="0"/>
              <a:t>-harassment</a:t>
            </a:r>
          </a:p>
        </p:txBody>
      </p:sp>
    </p:spTree>
    <p:extLst>
      <p:ext uri="{BB962C8B-B14F-4D97-AF65-F5344CB8AC3E}">
        <p14:creationId xmlns:p14="http://schemas.microsoft.com/office/powerpoint/2010/main" val="4105557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 Exam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Examiner Report</a:t>
            </a:r>
          </a:p>
          <a:p>
            <a:r>
              <a:rPr lang="en-US" dirty="0"/>
              <a:t>The weakest part in most of papers was poor/incorrect language, incorrect grammar, spellings and structure</a:t>
            </a:r>
          </a:p>
          <a:p>
            <a:endParaRPr lang="en-US" dirty="0"/>
          </a:p>
          <a:p>
            <a:r>
              <a:rPr lang="en-US" dirty="0"/>
              <a:t>No analysis and linking skills</a:t>
            </a:r>
          </a:p>
          <a:p>
            <a:endParaRPr lang="en-US" dirty="0"/>
          </a:p>
          <a:p>
            <a:r>
              <a:rPr lang="en-US" dirty="0"/>
              <a:t>Lack references</a:t>
            </a:r>
          </a:p>
        </p:txBody>
      </p:sp>
    </p:spTree>
    <p:extLst>
      <p:ext uri="{BB962C8B-B14F-4D97-AF65-F5344CB8AC3E}">
        <p14:creationId xmlns:p14="http://schemas.microsoft.com/office/powerpoint/2010/main" val="2870940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56A8A-88D7-E282-892F-03FF1B6C7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K" dirty="0"/>
              <a:t>Past Papers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2BB3A-EE07-3050-81F3-8C2CBFF81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PK" dirty="0"/>
          </a:p>
          <a:p>
            <a:endParaRPr lang="en-PK" dirty="0"/>
          </a:p>
          <a:p>
            <a:endParaRPr lang="en-PK" dirty="0"/>
          </a:p>
          <a:p>
            <a:r>
              <a:rPr lang="en-PK" sz="2400" b="1" dirty="0"/>
              <a:t>2016-2023</a:t>
            </a:r>
          </a:p>
        </p:txBody>
      </p:sp>
    </p:spTree>
    <p:extLst>
      <p:ext uri="{BB962C8B-B14F-4D97-AF65-F5344CB8AC3E}">
        <p14:creationId xmlns:p14="http://schemas.microsoft.com/office/powerpoint/2010/main" val="2940986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50115"/>
            <a:ext cx="7729728" cy="1188720"/>
          </a:xfrm>
        </p:spPr>
        <p:txBody>
          <a:bodyPr/>
          <a:lstStyle/>
          <a:p>
            <a:r>
              <a:rPr lang="en-US" dirty="0"/>
              <a:t>SYLLABUS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4707" y="1438835"/>
            <a:ext cx="10159906" cy="489473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/>
              <a:t>I. Introduction to Gender Studies</a:t>
            </a:r>
            <a:br>
              <a:rPr lang="en-US" dirty="0"/>
            </a:br>
            <a:r>
              <a:rPr lang="en-US" dirty="0"/>
              <a:t>Introduction to Gender Studies</a:t>
            </a:r>
          </a:p>
          <a:p>
            <a:r>
              <a:rPr lang="en-US" dirty="0"/>
              <a:t>Difference between Gender and Women Studies</a:t>
            </a:r>
          </a:p>
          <a:p>
            <a:r>
              <a:rPr lang="en-US" dirty="0"/>
              <a:t>Multi-disciplinary nature of Gender Studies</a:t>
            </a:r>
          </a:p>
          <a:p>
            <a:r>
              <a:rPr lang="en-US" dirty="0"/>
              <a:t>Autonomy vs. Integration Debate in Gender Studies</a:t>
            </a:r>
          </a:p>
          <a:p>
            <a:r>
              <a:rPr lang="en-US" dirty="0"/>
              <a:t>Status of Gender Studies in Pakistan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/>
              <a:t>II. Social Construction of Gender</a:t>
            </a:r>
            <a:br>
              <a:rPr lang="en-US" dirty="0"/>
            </a:br>
            <a:r>
              <a:rPr lang="en-US" dirty="0"/>
              <a:t>Historicizing Constructionism</a:t>
            </a:r>
          </a:p>
          <a:p>
            <a:r>
              <a:rPr lang="en-US" dirty="0"/>
              <a:t>Problematizing the category of “Sex”: Queer Theory</a:t>
            </a:r>
          </a:p>
          <a:p>
            <a:r>
              <a:rPr lang="en-US" dirty="0"/>
              <a:t>Is “Sex” socially determined, too?</a:t>
            </a:r>
          </a:p>
          <a:p>
            <a:r>
              <a:rPr lang="en-US" dirty="0"/>
              <a:t>Masculinities and Feminism</a:t>
            </a:r>
          </a:p>
          <a:p>
            <a:r>
              <a:rPr lang="en-US" dirty="0"/>
              <a:t>Nature </a:t>
            </a:r>
            <a:r>
              <a:rPr lang="en-US" dirty="0" err="1"/>
              <a:t>vs</a:t>
            </a:r>
            <a:r>
              <a:rPr lang="en-US" dirty="0"/>
              <a:t> Nurture Debate</a:t>
            </a:r>
          </a:p>
        </p:txBody>
      </p:sp>
    </p:spTree>
    <p:extLst>
      <p:ext uri="{BB962C8B-B14F-4D97-AF65-F5344CB8AC3E}">
        <p14:creationId xmlns:p14="http://schemas.microsoft.com/office/powerpoint/2010/main" val="2744725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Syllabus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2600" b="1" dirty="0"/>
              <a:t>III. Feminist Theories and Practice</a:t>
            </a:r>
            <a:br>
              <a:rPr lang="en-US" dirty="0"/>
            </a:br>
            <a:r>
              <a:rPr lang="en-US" dirty="0"/>
              <a:t>What is Feminism</a:t>
            </a:r>
          </a:p>
          <a:p>
            <a:r>
              <a:rPr lang="en-US" dirty="0"/>
              <a:t>Liberal Feminism</a:t>
            </a:r>
          </a:p>
          <a:p>
            <a:r>
              <a:rPr lang="en-US" dirty="0"/>
              <a:t>Radical Feminism</a:t>
            </a:r>
          </a:p>
          <a:p>
            <a:r>
              <a:rPr lang="en-US" dirty="0"/>
              <a:t>Marxist/Socialist Feminism</a:t>
            </a:r>
          </a:p>
          <a:p>
            <a:r>
              <a:rPr lang="en-US" dirty="0"/>
              <a:t>Psychoanalytical Feminism</a:t>
            </a:r>
          </a:p>
          <a:p>
            <a:r>
              <a:rPr lang="en-US" dirty="0"/>
              <a:t>Men’s Feminism</a:t>
            </a:r>
          </a:p>
          <a:p>
            <a:r>
              <a:rPr lang="en-US" dirty="0"/>
              <a:t>Postmodern Feminism</a:t>
            </a:r>
          </a:p>
          <a:p>
            <a:pPr marL="0" indent="0">
              <a:buNone/>
            </a:pPr>
            <a:endParaRPr lang="en-US" sz="2600" b="1" dirty="0"/>
          </a:p>
          <a:p>
            <a:pPr marL="0" indent="0">
              <a:buNone/>
            </a:pPr>
            <a:r>
              <a:rPr lang="en-US" sz="2600" b="1" dirty="0"/>
              <a:t>IV. Feminist Movements</a:t>
            </a:r>
            <a:br>
              <a:rPr lang="en-US" dirty="0"/>
            </a:br>
            <a:r>
              <a:rPr lang="en-US" dirty="0"/>
              <a:t>Feminist Movements in the West, First Wave, Second Wave and Third Wave Feminism, United Nation Conferences on Women, Feminist Movements in Pakistan.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344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2996" y="651004"/>
            <a:ext cx="8911687" cy="1280890"/>
          </a:xfrm>
        </p:spPr>
        <p:txBody>
          <a:bodyPr/>
          <a:lstStyle/>
          <a:p>
            <a:r>
              <a:rPr lang="en-US" dirty="0"/>
              <a:t>Syllabus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1224" y="2133600"/>
            <a:ext cx="9783388" cy="45764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/>
              <a:t>V. Gender and Development</a:t>
            </a:r>
            <a:br>
              <a:rPr lang="en-US" dirty="0"/>
            </a:br>
            <a:r>
              <a:rPr lang="en-US" dirty="0"/>
              <a:t>Colonial and Capitalistic Perspectives of Gender</a:t>
            </a:r>
          </a:p>
          <a:p>
            <a:r>
              <a:rPr lang="en-US" dirty="0"/>
              <a:t>Gender Analysis of Development Theories; Modernization Theory, World System Theory, Dependency Theory, Structural Functionalism.</a:t>
            </a:r>
          </a:p>
          <a:p>
            <a:r>
              <a:rPr lang="en-US" dirty="0"/>
              <a:t>Gender Approaches to Development: Women in Development (WID), Women and Development (WAD), Gender and Development (GAD); Gender Critique of Structural Adjustment Policies (SAPs).</a:t>
            </a:r>
          </a:p>
          <a:p>
            <a:r>
              <a:rPr lang="en-US" dirty="0"/>
              <a:t>Globalization and Gender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sz="2400" b="1" dirty="0"/>
              <a:t>VI. Status of Women in Pakistan</a:t>
            </a:r>
            <a:br>
              <a:rPr lang="en-US" sz="2400" dirty="0"/>
            </a:br>
            <a:r>
              <a:rPr lang="en-US" dirty="0"/>
              <a:t>Status of Women’s health in Pakistan</a:t>
            </a:r>
          </a:p>
          <a:p>
            <a:r>
              <a:rPr lang="en-US" dirty="0"/>
              <a:t>Status of Women in Education</a:t>
            </a:r>
          </a:p>
          <a:p>
            <a:r>
              <a:rPr lang="en-US" dirty="0"/>
              <a:t>Women and Employment</a:t>
            </a:r>
          </a:p>
          <a:p>
            <a:r>
              <a:rPr lang="en-US" dirty="0"/>
              <a:t>Women and Law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081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8831" y="597216"/>
            <a:ext cx="8911687" cy="1280890"/>
          </a:xfrm>
        </p:spPr>
        <p:txBody>
          <a:bodyPr/>
          <a:lstStyle/>
          <a:p>
            <a:r>
              <a:rPr lang="en-US" dirty="0"/>
              <a:t>syllabus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2588" y="2133600"/>
            <a:ext cx="9622024" cy="457648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800" b="1" dirty="0"/>
              <a:t>VII. Gender and Governance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Defining Governance</a:t>
            </a:r>
          </a:p>
          <a:p>
            <a:r>
              <a:rPr lang="en-US" dirty="0"/>
              <a:t>Suffragist Movement</a:t>
            </a:r>
          </a:p>
          <a:p>
            <a:r>
              <a:rPr lang="en-US" dirty="0"/>
              <a:t>Gender Issues in Women as Voters</a:t>
            </a:r>
          </a:p>
          <a:p>
            <a:r>
              <a:rPr lang="en-US" dirty="0"/>
              <a:t>Gender Issues in Women as Candidates</a:t>
            </a:r>
          </a:p>
          <a:p>
            <a:r>
              <a:rPr lang="en-US" dirty="0"/>
              <a:t>Gender Issues in Women as Representatives</a:t>
            </a:r>
          </a:p>
          <a:p>
            <a:r>
              <a:rPr lang="en-US" dirty="0"/>
              <a:t>Impact of Political Quota in Pakistan</a:t>
            </a:r>
          </a:p>
          <a:p>
            <a:pPr marL="0" indent="0">
              <a:buNone/>
            </a:pPr>
            <a:br>
              <a:rPr lang="en-US" sz="2800" dirty="0"/>
            </a:br>
            <a:r>
              <a:rPr lang="en-US" sz="2800" b="1" dirty="0"/>
              <a:t>VIII. Gender Based Violence</a:t>
            </a:r>
            <a:br>
              <a:rPr lang="en-US" dirty="0"/>
            </a:br>
            <a:r>
              <a:rPr lang="en-US" dirty="0"/>
              <a:t>       Defining Gender Based Violence</a:t>
            </a:r>
          </a:p>
          <a:p>
            <a:r>
              <a:rPr lang="en-US" dirty="0"/>
              <a:t>Theories of Violence against Women</a:t>
            </a:r>
          </a:p>
          <a:p>
            <a:r>
              <a:rPr lang="en-US" dirty="0"/>
              <a:t>Structural and Direct Forms of Violence</a:t>
            </a:r>
          </a:p>
          <a:p>
            <a:r>
              <a:rPr lang="en-US" dirty="0"/>
              <a:t>Strategies to Eliminate Violence against Women</a:t>
            </a: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402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Mukhtaran</a:t>
            </a:r>
            <a:r>
              <a:rPr lang="en-US" dirty="0"/>
              <a:t> Mai</a:t>
            </a:r>
          </a:p>
          <a:p>
            <a:r>
              <a:rPr lang="en-US" dirty="0" err="1"/>
              <a:t>Mallala</a:t>
            </a:r>
            <a:r>
              <a:rPr lang="en-US" dirty="0"/>
              <a:t> </a:t>
            </a:r>
            <a:r>
              <a:rPr lang="en-US" dirty="0" err="1"/>
              <a:t>Yousaf</a:t>
            </a:r>
            <a:r>
              <a:rPr lang="en-US" dirty="0"/>
              <a:t> </a:t>
            </a:r>
            <a:r>
              <a:rPr lang="en-US" dirty="0" err="1"/>
              <a:t>Zai</a:t>
            </a:r>
            <a:endParaRPr lang="en-US" dirty="0"/>
          </a:p>
          <a:p>
            <a:r>
              <a:rPr lang="en-US" dirty="0" err="1"/>
              <a:t>Shermin</a:t>
            </a:r>
            <a:r>
              <a:rPr lang="en-US" dirty="0"/>
              <a:t> </a:t>
            </a:r>
            <a:r>
              <a:rPr lang="en-US" dirty="0" err="1"/>
              <a:t>Ubaid</a:t>
            </a:r>
            <a:r>
              <a:rPr lang="en-US" dirty="0"/>
              <a:t> </a:t>
            </a:r>
            <a:r>
              <a:rPr lang="en-US" dirty="0" err="1"/>
              <a:t>Chinoy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9352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{2B8491BC-45A6-6345-A41F-0F18C29DAA2A}tf10001120</Template>
  <TotalTime>2002</TotalTime>
  <Words>1580</Words>
  <Application>Microsoft Macintosh PowerPoint</Application>
  <PresentationFormat>Widescreen</PresentationFormat>
  <Paragraphs>215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Gill Sans MT</vt:lpstr>
      <vt:lpstr>Parcel</vt:lpstr>
      <vt:lpstr>GENDER STUDIES  </vt:lpstr>
      <vt:lpstr>GENDER STUDIES</vt:lpstr>
      <vt:lpstr>CSS Exam</vt:lpstr>
      <vt:lpstr>Past Papers</vt:lpstr>
      <vt:lpstr>SYLLABUS</vt:lpstr>
      <vt:lpstr>Syllabus</vt:lpstr>
      <vt:lpstr>Syllabus</vt:lpstr>
      <vt:lpstr>syllabus</vt:lpstr>
      <vt:lpstr>Case Studies</vt:lpstr>
      <vt:lpstr>Understanding Gender </vt:lpstr>
      <vt:lpstr>PowerPoint Presentation</vt:lpstr>
      <vt:lpstr>Introduction to Gender Studies </vt:lpstr>
      <vt:lpstr>Defining gender studies</vt:lpstr>
      <vt:lpstr>Two major Schools of thought</vt:lpstr>
      <vt:lpstr>GS EXISTS TO CORRECT IMBALANCES IN SOCIETY </vt:lpstr>
      <vt:lpstr>Life in a gendered world</vt:lpstr>
      <vt:lpstr>Origin of the subject </vt:lpstr>
      <vt:lpstr>Need for gs as an academic discipline </vt:lpstr>
      <vt:lpstr>Gender Roles and Relations </vt:lpstr>
      <vt:lpstr>Difference Between Gender Studies and Women Studies </vt:lpstr>
      <vt:lpstr>Nature of gender studies</vt:lpstr>
      <vt:lpstr>Gender studies As a Discipline in Pakistan </vt:lpstr>
      <vt:lpstr>AUTONOMY VS INTEGRATION DEBATE</vt:lpstr>
      <vt:lpstr>AUTONOMY VS INTEGRATION DEBATE</vt:lpstr>
      <vt:lpstr>INTEGRATION OF GENDER STUDIES</vt:lpstr>
      <vt:lpstr>A few concepts for clarity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GENDER STUDIES</dc:title>
  <dc:creator>Windows User</dc:creator>
  <cp:lastModifiedBy>Microsoft Office User</cp:lastModifiedBy>
  <cp:revision>64</cp:revision>
  <dcterms:created xsi:type="dcterms:W3CDTF">2020-11-20T18:32:19Z</dcterms:created>
  <dcterms:modified xsi:type="dcterms:W3CDTF">2024-01-25T09:26:40Z</dcterms:modified>
</cp:coreProperties>
</file>