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96" r:id="rId4"/>
    <p:sldId id="298" r:id="rId5"/>
    <p:sldId id="259" r:id="rId6"/>
    <p:sldId id="258" r:id="rId7"/>
    <p:sldId id="263" r:id="rId8"/>
    <p:sldId id="264" r:id="rId9"/>
    <p:sldId id="266" r:id="rId10"/>
    <p:sldId id="282" r:id="rId11"/>
    <p:sldId id="295" r:id="rId12"/>
    <p:sldId id="283" r:id="rId13"/>
    <p:sldId id="267" r:id="rId14"/>
    <p:sldId id="268" r:id="rId15"/>
    <p:sldId id="269" r:id="rId16"/>
    <p:sldId id="270" r:id="rId17"/>
    <p:sldId id="271" r:id="rId18"/>
    <p:sldId id="272" r:id="rId19"/>
    <p:sldId id="273" r:id="rId20"/>
    <p:sldId id="274" r:id="rId21"/>
    <p:sldId id="292" r:id="rId22"/>
    <p:sldId id="275" r:id="rId23"/>
    <p:sldId id="276" r:id="rId24"/>
    <p:sldId id="277" r:id="rId25"/>
    <p:sldId id="278" r:id="rId26"/>
    <p:sldId id="279" r:id="rId27"/>
    <p:sldId id="280" r:id="rId28"/>
    <p:sldId id="297" r:id="rId29"/>
    <p:sldId id="281" r:id="rId30"/>
    <p:sldId id="284" r:id="rId31"/>
    <p:sldId id="285" r:id="rId32"/>
    <p:sldId id="286" r:id="rId33"/>
    <p:sldId id="287" r:id="rId34"/>
    <p:sldId id="288" r:id="rId35"/>
    <p:sldId id="289" r:id="rId36"/>
    <p:sldId id="294" r:id="rId37"/>
    <p:sldId id="291" r:id="rId38"/>
    <p:sldId id="290"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0EF310F9-527C-4675-A34B-C7F66453CF99}">
          <p14:sldIdLst>
            <p14:sldId id="256"/>
            <p14:sldId id="257"/>
            <p14:sldId id="296"/>
            <p14:sldId id="298"/>
            <p14:sldId id="259"/>
            <p14:sldId id="258"/>
            <p14:sldId id="263"/>
            <p14:sldId id="264"/>
            <p14:sldId id="266"/>
            <p14:sldId id="282"/>
            <p14:sldId id="295"/>
            <p14:sldId id="283"/>
            <p14:sldId id="267"/>
            <p14:sldId id="268"/>
            <p14:sldId id="269"/>
            <p14:sldId id="270"/>
            <p14:sldId id="271"/>
            <p14:sldId id="272"/>
            <p14:sldId id="273"/>
            <p14:sldId id="274"/>
            <p14:sldId id="292"/>
            <p14:sldId id="275"/>
            <p14:sldId id="276"/>
            <p14:sldId id="277"/>
            <p14:sldId id="278"/>
            <p14:sldId id="279"/>
            <p14:sldId id="280"/>
            <p14:sldId id="297"/>
            <p14:sldId id="281"/>
            <p14:sldId id="284"/>
            <p14:sldId id="285"/>
            <p14:sldId id="286"/>
            <p14:sldId id="287"/>
            <p14:sldId id="288"/>
            <p14:sldId id="289"/>
            <p14:sldId id="294"/>
            <p14:sldId id="291"/>
            <p14:sldId id="290"/>
            <p14:sldId id="293"/>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ch City" initials="T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382" autoAdjust="0"/>
    <p:restoredTop sz="94660"/>
  </p:normalViewPr>
  <p:slideViewPr>
    <p:cSldViewPr snapToGrid="0">
      <p:cViewPr varScale="1">
        <p:scale>
          <a:sx n="69" d="100"/>
          <a:sy n="69" d="100"/>
        </p:scale>
        <p:origin x="-816" y="-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7D5580-A46C-4992-8EAC-43F2152C2963}"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FEB4BAC-C258-4BC8-8F09-9EBA0492EA03}"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FEB4BAC-C258-4BC8-8F09-9EBA0492EA03}"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7D5580-A46C-4992-8EAC-43F2152C2963}"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FEB4BAC-C258-4BC8-8F09-9EBA0492EA03}"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7D5580-A46C-4992-8EAC-43F2152C296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7D5580-A46C-4992-8EAC-43F2152C29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7D5580-A46C-4992-8EAC-43F2152C29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B4BAC-C258-4BC8-8F09-9EBA0492EA03}"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EB4BAC-C258-4BC8-8F09-9EBA0492EA03}"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EB4BAC-C258-4BC8-8F09-9EBA0492EA03}" type="datetimeFigureOut">
              <a:rPr lang="en-US" smtClean="0"/>
              <a:pPr/>
              <a:t>9/1/2025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EB4BAC-C258-4BC8-8F09-9EBA0492EA03}" type="datetimeFigureOut">
              <a:rPr lang="en-US" smtClean="0"/>
              <a:pPr/>
              <a:t>9/1/2025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7D5580-A46C-4992-8EAC-43F2152C29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B4BAC-C258-4BC8-8F09-9EBA0492EA03}" type="datetimeFigureOut">
              <a:rPr lang="en-US" smtClean="0"/>
              <a:pPr/>
              <a:t>9/1/2025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7D5580-A46C-4992-8EAC-43F2152C29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EB4BAC-C258-4BC8-8F09-9EBA0492EA03}"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7D5580-A46C-4992-8EAC-43F2152C29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EB4BAC-C258-4BC8-8F09-9EBA0492EA03}"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7D5580-A46C-4992-8EAC-43F2152C29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EB4BAC-C258-4BC8-8F09-9EBA0492EA03}" type="datetimeFigureOut">
              <a:rPr lang="en-US" smtClean="0"/>
              <a:pPr/>
              <a:t>9/1/2025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7D5580-A46C-4992-8EAC-43F2152C29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schoolsobservatory.org/learn/astro/cosmos/expansion" TargetMode="Externa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598"/>
            <a:ext cx="8915399" cy="2262781"/>
          </a:xfrm>
        </p:spPr>
        <p:txBody>
          <a:bodyPr anchor="ctr"/>
          <a:lstStyle/>
          <a:p>
            <a:r>
              <a:rPr lang="en-US" b="1" dirty="0"/>
              <a:t>P</a:t>
            </a:r>
            <a:r>
              <a:rPr lang="en-US" b="1" dirty="0" smtClean="0"/>
              <a:t>HYSICAL </a:t>
            </a:r>
            <a:r>
              <a:rPr lang="en-US" b="1" dirty="0"/>
              <a:t>SCINCES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0"/>
            <a:ext cx="7812317" cy="646385"/>
          </a:xfrm>
        </p:spPr>
        <p:txBody>
          <a:bodyPr>
            <a:normAutofit/>
          </a:bodyPr>
          <a:lstStyle/>
          <a:p>
            <a:pPr algn="ctr"/>
            <a:r>
              <a:rPr lang="en-US" b="1" u="sng" dirty="0">
                <a:solidFill>
                  <a:srgbClr val="C00000"/>
                </a:solidFill>
              </a:rPr>
              <a:t>THE WHOLE UNIVERSE</a:t>
            </a:r>
          </a:p>
        </p:txBody>
      </p:sp>
      <p:sp>
        <p:nvSpPr>
          <p:cNvPr id="3" name="Text Placeholder 2"/>
          <p:cNvSpPr>
            <a:spLocks noGrp="1"/>
          </p:cNvSpPr>
          <p:nvPr>
            <p:ph type="body" idx="1"/>
          </p:nvPr>
        </p:nvSpPr>
        <p:spPr>
          <a:xfrm>
            <a:off x="2222938" y="646385"/>
            <a:ext cx="4591742" cy="1119352"/>
          </a:xfrm>
        </p:spPr>
        <p:txBody>
          <a:bodyPr/>
          <a:lstStyle/>
          <a:p>
            <a:pPr marL="457200" indent="-457200">
              <a:buAutoNum type="arabicPeriod"/>
            </a:pPr>
            <a:r>
              <a:rPr lang="en-US" b="1" dirty="0">
                <a:solidFill>
                  <a:srgbClr val="0070C0"/>
                </a:solidFill>
              </a:rPr>
              <a:t>Known Universe (5%)</a:t>
            </a:r>
          </a:p>
          <a:p>
            <a:r>
              <a:rPr lang="en-US" sz="1800" b="1" dirty="0">
                <a:solidFill>
                  <a:schemeClr val="tx1"/>
                </a:solidFill>
              </a:rPr>
              <a:t>Composed of normal matter and normal energy. </a:t>
            </a:r>
          </a:p>
        </p:txBody>
      </p:sp>
      <p:sp>
        <p:nvSpPr>
          <p:cNvPr id="4" name="Content Placeholder 3"/>
          <p:cNvSpPr>
            <a:spLocks noGrp="1"/>
          </p:cNvSpPr>
          <p:nvPr>
            <p:ph sz="half" idx="2"/>
          </p:nvPr>
        </p:nvSpPr>
        <p:spPr>
          <a:xfrm>
            <a:off x="1844566" y="2112579"/>
            <a:ext cx="5087539" cy="4540469"/>
          </a:xfrm>
        </p:spPr>
        <p:txBody>
          <a:bodyPr>
            <a:normAutofit/>
          </a:bodyPr>
          <a:lstStyle/>
          <a:p>
            <a:r>
              <a:rPr lang="en-US" b="1" dirty="0">
                <a:solidFill>
                  <a:schemeClr val="tx1"/>
                </a:solidFill>
              </a:rPr>
              <a:t>Visible and Invisible (infrared)</a:t>
            </a:r>
          </a:p>
          <a:p>
            <a:r>
              <a:rPr lang="en-US" b="1" dirty="0">
                <a:solidFill>
                  <a:schemeClr val="tx1"/>
                </a:solidFill>
              </a:rPr>
              <a:t>Luminous matter </a:t>
            </a:r>
          </a:p>
          <a:p>
            <a:r>
              <a:rPr lang="en-US" b="1" dirty="0">
                <a:solidFill>
                  <a:schemeClr val="tx1"/>
                </a:solidFill>
              </a:rPr>
              <a:t>Known Properties (Chemical composition)</a:t>
            </a:r>
          </a:p>
          <a:p>
            <a:r>
              <a:rPr lang="en-US" b="1" dirty="0">
                <a:solidFill>
                  <a:schemeClr val="tx1"/>
                </a:solidFill>
              </a:rPr>
              <a:t>The energy can be controlled and </a:t>
            </a:r>
            <a:r>
              <a:rPr lang="en-US" b="1" dirty="0" smtClean="0">
                <a:solidFill>
                  <a:schemeClr val="tx1"/>
                </a:solidFill>
              </a:rPr>
              <a:t>utilized</a:t>
            </a:r>
            <a:endParaRPr lang="en-US" b="1" dirty="0">
              <a:solidFill>
                <a:schemeClr val="tx1"/>
              </a:solidFill>
            </a:endParaRPr>
          </a:p>
          <a:p>
            <a:r>
              <a:rPr lang="en-US" b="1" dirty="0">
                <a:solidFill>
                  <a:schemeClr val="tx1"/>
                </a:solidFill>
              </a:rPr>
              <a:t>Particles (e, p, n)</a:t>
            </a:r>
          </a:p>
          <a:p>
            <a:r>
              <a:rPr lang="en-US" b="1" dirty="0">
                <a:solidFill>
                  <a:schemeClr val="tx1"/>
                </a:solidFill>
              </a:rPr>
              <a:t>Physical laws</a:t>
            </a:r>
          </a:p>
          <a:p>
            <a:r>
              <a:rPr lang="en-US" b="1" dirty="0" smtClean="0">
                <a:solidFill>
                  <a:schemeClr val="tx1"/>
                </a:solidFill>
              </a:rPr>
              <a:t>JADES-GS-z14-0 </a:t>
            </a:r>
            <a:r>
              <a:rPr lang="en-US" b="1" dirty="0">
                <a:solidFill>
                  <a:schemeClr val="tx1"/>
                </a:solidFill>
              </a:rPr>
              <a:t>is the farthest </a:t>
            </a:r>
            <a:r>
              <a:rPr lang="en-US" b="1" dirty="0" smtClean="0">
                <a:solidFill>
                  <a:schemeClr val="tx1"/>
                </a:solidFill>
              </a:rPr>
              <a:t>galaxy </a:t>
            </a:r>
            <a:br>
              <a:rPr lang="en-US" b="1" dirty="0" smtClean="0">
                <a:solidFill>
                  <a:schemeClr val="tx1"/>
                </a:solidFill>
              </a:rPr>
            </a:br>
            <a:r>
              <a:rPr lang="en-US" b="1" dirty="0" smtClean="0">
                <a:solidFill>
                  <a:schemeClr val="tx1"/>
                </a:solidFill>
              </a:rPr>
              <a:t>(1600 light years wide and very luminous)</a:t>
            </a:r>
            <a:endParaRPr lang="en-US" b="1" dirty="0">
              <a:solidFill>
                <a:schemeClr val="tx1"/>
              </a:solidFill>
            </a:endParaRPr>
          </a:p>
        </p:txBody>
      </p:sp>
      <p:sp>
        <p:nvSpPr>
          <p:cNvPr id="5" name="Text Placeholder 4"/>
          <p:cNvSpPr>
            <a:spLocks noGrp="1"/>
          </p:cNvSpPr>
          <p:nvPr>
            <p:ph type="body" sz="quarter" idx="3"/>
          </p:nvPr>
        </p:nvSpPr>
        <p:spPr>
          <a:xfrm>
            <a:off x="7166957" y="646385"/>
            <a:ext cx="4338673" cy="1119353"/>
          </a:xfrm>
        </p:spPr>
        <p:txBody>
          <a:bodyPr/>
          <a:lstStyle/>
          <a:p>
            <a:r>
              <a:rPr lang="en-US" b="1" dirty="0">
                <a:solidFill>
                  <a:srgbClr val="C00000"/>
                </a:solidFill>
              </a:rPr>
              <a:t>2. </a:t>
            </a:r>
            <a:r>
              <a:rPr lang="en-US" b="1" dirty="0">
                <a:solidFill>
                  <a:srgbClr val="0070C0"/>
                </a:solidFill>
              </a:rPr>
              <a:t>Unknown Universe (95%)</a:t>
            </a:r>
          </a:p>
          <a:p>
            <a:r>
              <a:rPr lang="en-US" sz="1800" b="1" dirty="0">
                <a:solidFill>
                  <a:schemeClr val="tx1"/>
                </a:solidFill>
              </a:rPr>
              <a:t>Composed of unknown (dark) matter and unknown (dark) energy.</a:t>
            </a:r>
          </a:p>
        </p:txBody>
      </p:sp>
      <p:sp>
        <p:nvSpPr>
          <p:cNvPr id="6" name="Content Placeholder 5"/>
          <p:cNvSpPr>
            <a:spLocks noGrp="1"/>
          </p:cNvSpPr>
          <p:nvPr>
            <p:ph sz="quarter" idx="4"/>
          </p:nvPr>
        </p:nvSpPr>
        <p:spPr>
          <a:xfrm>
            <a:off x="6932106" y="1765739"/>
            <a:ext cx="5087538" cy="5092262"/>
          </a:xfrm>
        </p:spPr>
        <p:txBody>
          <a:bodyPr>
            <a:normAutofit/>
          </a:bodyPr>
          <a:lstStyle/>
          <a:p>
            <a:pPr marL="0" indent="0">
              <a:buNone/>
            </a:pPr>
            <a:r>
              <a:rPr lang="en-US" b="1" u="sng" dirty="0">
                <a:solidFill>
                  <a:srgbClr val="FF0000"/>
                </a:solidFill>
              </a:rPr>
              <a:t>DARK MATTER</a:t>
            </a:r>
          </a:p>
          <a:p>
            <a:r>
              <a:rPr lang="en-US" b="1" dirty="0">
                <a:solidFill>
                  <a:schemeClr val="tx1"/>
                </a:solidFill>
              </a:rPr>
              <a:t>Non-Luminous matter</a:t>
            </a:r>
          </a:p>
          <a:p>
            <a:r>
              <a:rPr lang="en-US" b="1" dirty="0">
                <a:solidFill>
                  <a:schemeClr val="tx1"/>
                </a:solidFill>
              </a:rPr>
              <a:t>Invisible in nature </a:t>
            </a:r>
          </a:p>
          <a:p>
            <a:r>
              <a:rPr lang="en-US" b="1" dirty="0">
                <a:solidFill>
                  <a:schemeClr val="tx1"/>
                </a:solidFill>
              </a:rPr>
              <a:t>Present within galaxies </a:t>
            </a:r>
          </a:p>
          <a:p>
            <a:r>
              <a:rPr lang="en-US" b="1" dirty="0">
                <a:solidFill>
                  <a:schemeClr val="tx1"/>
                </a:solidFill>
              </a:rPr>
              <a:t>Cosmic glue ( produces an attractive force-gravity)</a:t>
            </a:r>
          </a:p>
          <a:p>
            <a:r>
              <a:rPr lang="en-US" b="1" dirty="0">
                <a:solidFill>
                  <a:schemeClr val="tx1"/>
                </a:solidFill>
              </a:rPr>
              <a:t>Can not be utilized</a:t>
            </a:r>
          </a:p>
          <a:p>
            <a:pPr marL="0" indent="0">
              <a:buNone/>
            </a:pPr>
            <a:r>
              <a:rPr lang="en-US" b="1" u="sng" dirty="0">
                <a:solidFill>
                  <a:srgbClr val="FF0000"/>
                </a:solidFill>
              </a:rPr>
              <a:t>DARK ENERGY</a:t>
            </a:r>
          </a:p>
          <a:p>
            <a:r>
              <a:rPr lang="en-US" b="1" u="sng" dirty="0">
                <a:solidFill>
                  <a:schemeClr val="tx1"/>
                </a:solidFill>
              </a:rPr>
              <a:t>Energy responsible for expansion/big bang</a:t>
            </a:r>
          </a:p>
          <a:p>
            <a:r>
              <a:rPr lang="en-US" b="1" u="sng" dirty="0">
                <a:solidFill>
                  <a:schemeClr val="tx1"/>
                </a:solidFill>
              </a:rPr>
              <a:t>Present in between galaxies</a:t>
            </a:r>
          </a:p>
          <a:p>
            <a:r>
              <a:rPr lang="en-US" b="1" u="sng" dirty="0">
                <a:solidFill>
                  <a:schemeClr val="tx1"/>
                </a:solidFill>
              </a:rPr>
              <a:t>Properties Unknown </a:t>
            </a:r>
          </a:p>
          <a:p>
            <a:r>
              <a:rPr lang="en-US" b="1" u="sng" dirty="0">
                <a:solidFill>
                  <a:schemeClr val="tx1"/>
                </a:solidFill>
              </a:rPr>
              <a:t>Can not be controlled or utilized </a:t>
            </a:r>
          </a:p>
          <a:p>
            <a:endParaRPr lang="en-US" u="sng"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5480" y="373380"/>
            <a:ext cx="9753600" cy="5943600"/>
          </a:xfrm>
          <a:prstGeom prst="rect">
            <a:avLst/>
          </a:prstGeom>
        </p:spPr>
      </p:pic>
    </p:spTree>
    <p:extLst>
      <p:ext uri="{BB962C8B-B14F-4D97-AF65-F5344CB8AC3E}">
        <p14:creationId xmlns="" xmlns:p14="http://schemas.microsoft.com/office/powerpoint/2010/main" val="1593788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186" y="624109"/>
            <a:ext cx="4824248" cy="5224897"/>
          </a:xfrm>
        </p:spPr>
        <p:txBody>
          <a:bodyPr>
            <a:normAutofit/>
          </a:bodyPr>
          <a:lstStyle/>
          <a:p>
            <a:r>
              <a:rPr lang="en-US" b="1" u="sng" dirty="0">
                <a:solidFill>
                  <a:srgbClr val="C00000"/>
                </a:solidFill>
              </a:rPr>
              <a:t>LIGHT YEAR</a:t>
            </a:r>
            <a:br>
              <a:rPr lang="en-US" b="1" u="sng" dirty="0">
                <a:solidFill>
                  <a:srgbClr val="C00000"/>
                </a:solidFill>
              </a:rPr>
            </a:br>
            <a:r>
              <a:rPr lang="en-US" sz="2000" b="1" dirty="0">
                <a:solidFill>
                  <a:schemeClr val="tx1"/>
                </a:solidFill>
              </a:rPr>
              <a:t>A light year is an astronomical unit of length informally used to express astronomical distances. </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As defined by the International Astronomical Union (IAU), a light-year is the distance that light travels in vacuum in one Julian year (365.25 days)</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1 lightyear  = 6 trillion miles</a:t>
            </a:r>
            <a:br>
              <a:rPr lang="en-US" sz="2000" b="1" dirty="0">
                <a:solidFill>
                  <a:schemeClr val="tx1"/>
                </a:solidFill>
              </a:rPr>
            </a:br>
            <a:r>
              <a:rPr lang="en-US" sz="2000" b="1" dirty="0">
                <a:solidFill>
                  <a:schemeClr val="tx1"/>
                </a:solidFill>
              </a:rPr>
              <a:t/>
            </a:r>
            <a:br>
              <a:rPr lang="en-US" sz="2000" b="1" dirty="0">
                <a:solidFill>
                  <a:schemeClr val="tx1"/>
                </a:solidFill>
              </a:rPr>
            </a:br>
            <a:r>
              <a:rPr lang="en-US" sz="2000" b="1" dirty="0">
                <a:solidFill>
                  <a:schemeClr val="tx1"/>
                </a:solidFill>
              </a:rPr>
              <a:t>One light second is 186,000 miles</a:t>
            </a:r>
            <a:br>
              <a:rPr lang="en-US" sz="2000" b="1" dirty="0">
                <a:solidFill>
                  <a:schemeClr val="tx1"/>
                </a:solidFill>
              </a:rPr>
            </a:br>
            <a:endParaRPr lang="en-US" sz="2000" b="1"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367751" y="2070756"/>
            <a:ext cx="4824249" cy="37782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683172"/>
          </a:xfrm>
        </p:spPr>
        <p:txBody>
          <a:bodyPr>
            <a:normAutofit/>
          </a:bodyPr>
          <a:lstStyle/>
          <a:p>
            <a:r>
              <a:rPr lang="en-US" sz="3200" b="1" u="sng" dirty="0"/>
              <a:t>GALAXY</a:t>
            </a:r>
          </a:p>
        </p:txBody>
      </p:sp>
      <p:sp>
        <p:nvSpPr>
          <p:cNvPr id="3" name="Text Placeholder 2"/>
          <p:cNvSpPr>
            <a:spLocks noGrp="1"/>
          </p:cNvSpPr>
          <p:nvPr>
            <p:ph type="body" idx="1"/>
          </p:nvPr>
        </p:nvSpPr>
        <p:spPr>
          <a:xfrm>
            <a:off x="2589212" y="1560786"/>
            <a:ext cx="8915399" cy="4035973"/>
          </a:xfrm>
        </p:spPr>
        <p:txBody>
          <a:bodyPr>
            <a:normAutofit/>
          </a:bodyPr>
          <a:lstStyle/>
          <a:p>
            <a:pPr rtl="0" fontAlgn="base">
              <a:spcBef>
                <a:spcPts val="0"/>
              </a:spcBef>
              <a:spcAft>
                <a:spcPts val="0"/>
              </a:spcAft>
              <a:buFont typeface="Arial" panose="020B0604020202020204" pitchFamily="34" charset="0"/>
              <a:buChar char="•"/>
            </a:pPr>
            <a:r>
              <a:rPr lang="en-US" sz="1800" i="0" u="none" strike="noStrike" dirty="0">
                <a:solidFill>
                  <a:srgbClr val="3E3D2D"/>
                </a:solidFill>
                <a:effectLst/>
                <a:latin typeface="Century Gothic" panose="020B0502020202020204" pitchFamily="34" charset="0"/>
              </a:rPr>
              <a:t> </a:t>
            </a:r>
            <a:r>
              <a:rPr lang="en-US" sz="1800" b="1" i="0" u="none" strike="noStrike" dirty="0">
                <a:solidFill>
                  <a:schemeClr val="tx1"/>
                </a:solidFill>
                <a:effectLst/>
                <a:latin typeface="Century Gothic" panose="020B0502020202020204" pitchFamily="34" charset="0"/>
              </a:rPr>
              <a:t>Massive aggregate of hundreds of billions of stars, all gravitationally interacting and orbiting about a common Centre.</a:t>
            </a:r>
            <a:endParaRPr lang="en-US" sz="1800" b="1" i="0" u="none" strike="noStrike" dirty="0">
              <a:solidFill>
                <a:schemeClr val="tx1"/>
              </a:solidFill>
              <a:effectLst/>
              <a:latin typeface="Noto Sans Symbols"/>
            </a:endParaRPr>
          </a:p>
          <a:p>
            <a:pPr rtl="0" fontAlgn="base">
              <a:spcBef>
                <a:spcPts val="480"/>
              </a:spcBef>
              <a:spcAft>
                <a:spcPts val="0"/>
              </a:spcAft>
              <a:buFont typeface="Arial" panose="020B0604020202020204" pitchFamily="34" charset="0"/>
              <a:buChar char="•"/>
            </a:pPr>
            <a:r>
              <a:rPr lang="en-US" sz="1800" b="1" i="0" u="none" strike="noStrike" dirty="0">
                <a:solidFill>
                  <a:schemeClr val="tx1"/>
                </a:solidFill>
                <a:effectLst/>
                <a:latin typeface="Century Gothic" panose="020B0502020202020204" pitchFamily="34" charset="0"/>
              </a:rPr>
              <a:t> Astronomers estimate that there are </a:t>
            </a:r>
            <a:r>
              <a:rPr lang="en-US" sz="1800" b="1" i="0" u="none" strike="noStrike" dirty="0">
                <a:solidFill>
                  <a:srgbClr val="FF0000"/>
                </a:solidFill>
                <a:effectLst/>
                <a:latin typeface="Century Gothic" panose="020B0502020202020204" pitchFamily="34" charset="0"/>
              </a:rPr>
              <a:t>125 billion galaxies  </a:t>
            </a:r>
            <a:r>
              <a:rPr lang="en-US" sz="1800" b="1" i="0" u="none" strike="noStrike" dirty="0">
                <a:solidFill>
                  <a:schemeClr val="tx1"/>
                </a:solidFill>
                <a:effectLst/>
                <a:latin typeface="Century Gothic" panose="020B0502020202020204" pitchFamily="34" charset="0"/>
              </a:rPr>
              <a:t>in the universe.</a:t>
            </a:r>
            <a:endParaRPr lang="en-US" sz="1800" b="1" i="0" u="none" strike="noStrike" dirty="0">
              <a:solidFill>
                <a:schemeClr val="tx1"/>
              </a:solidFill>
              <a:effectLst/>
              <a:latin typeface="Noto Sans Symbols"/>
            </a:endParaRPr>
          </a:p>
          <a:p>
            <a:pPr rtl="0" fontAlgn="base">
              <a:spcBef>
                <a:spcPts val="480"/>
              </a:spcBef>
              <a:spcAft>
                <a:spcPts val="0"/>
              </a:spcAft>
              <a:buFont typeface="Arial" panose="020B0604020202020204" pitchFamily="34" charset="0"/>
              <a:buChar char="•"/>
            </a:pPr>
            <a:r>
              <a:rPr lang="en-US" sz="1800" b="1" i="0" u="none" strike="noStrike" dirty="0">
                <a:solidFill>
                  <a:schemeClr val="tx1"/>
                </a:solidFill>
                <a:effectLst/>
                <a:latin typeface="Century Gothic" panose="020B0502020202020204" pitchFamily="34" charset="0"/>
              </a:rPr>
              <a:t> Milky way and Andromeda are examples of galaxy</a:t>
            </a:r>
          </a:p>
          <a:p>
            <a:pPr rtl="0" fontAlgn="base">
              <a:spcBef>
                <a:spcPts val="480"/>
              </a:spcBef>
              <a:spcAft>
                <a:spcPts val="0"/>
              </a:spcAft>
              <a:buFont typeface="Arial" panose="020B0604020202020204" pitchFamily="34" charset="0"/>
              <a:buChar char="•"/>
            </a:pPr>
            <a:r>
              <a:rPr lang="en-US" sz="2000" b="1" dirty="0">
                <a:solidFill>
                  <a:srgbClr val="C00000"/>
                </a:solidFill>
                <a:latin typeface="Century Gothic" panose="020B0502020202020204" pitchFamily="34" charset="0"/>
              </a:rPr>
              <a:t> Size</a:t>
            </a:r>
          </a:p>
          <a:p>
            <a:pPr rtl="0" fontAlgn="base">
              <a:spcBef>
                <a:spcPts val="480"/>
              </a:spcBef>
              <a:spcAft>
                <a:spcPts val="0"/>
              </a:spcAft>
              <a:buFont typeface="Arial" panose="020B0604020202020204" pitchFamily="34" charset="0"/>
              <a:buChar char="•"/>
            </a:pPr>
            <a:r>
              <a:rPr lang="en-US" sz="2000" i="0" u="none" strike="noStrike" dirty="0">
                <a:solidFill>
                  <a:schemeClr val="tx1"/>
                </a:solidFill>
                <a:effectLst/>
                <a:latin typeface="Century Gothic" panose="020B0502020202020204" pitchFamily="34" charset="0"/>
              </a:rPr>
              <a:t> </a:t>
            </a:r>
            <a:r>
              <a:rPr lang="en-US" b="1" i="0" u="none" strike="noStrike" dirty="0">
                <a:solidFill>
                  <a:schemeClr val="tx1"/>
                </a:solidFill>
                <a:effectLst/>
                <a:latin typeface="Century Gothic" panose="020B0502020202020204" pitchFamily="34" charset="0"/>
              </a:rPr>
              <a:t>Dwarfs: with a few thousands star</a:t>
            </a:r>
            <a:r>
              <a:rPr lang="en-US" b="1" dirty="0">
                <a:solidFill>
                  <a:schemeClr val="tx1"/>
                </a:solidFill>
                <a:latin typeface="Century Gothic" panose="020B0502020202020204" pitchFamily="34" charset="0"/>
              </a:rPr>
              <a:t>s</a:t>
            </a:r>
          </a:p>
          <a:p>
            <a:pPr rtl="0" fontAlgn="base">
              <a:spcBef>
                <a:spcPts val="480"/>
              </a:spcBef>
              <a:spcAft>
                <a:spcPts val="0"/>
              </a:spcAft>
              <a:buFont typeface="Arial" panose="020B0604020202020204" pitchFamily="34" charset="0"/>
              <a:buChar char="•"/>
            </a:pPr>
            <a:r>
              <a:rPr lang="en-US" b="1" dirty="0">
                <a:solidFill>
                  <a:schemeClr val="tx1"/>
                </a:solidFill>
                <a:latin typeface="Century Gothic" panose="020B0502020202020204" pitchFamily="34" charset="0"/>
              </a:rPr>
              <a:t> Giants: with 100 trillion stars</a:t>
            </a:r>
            <a:endParaRPr lang="en-US" sz="2000" b="1" dirty="0">
              <a:solidFill>
                <a:srgbClr val="C00000"/>
              </a:solidFill>
              <a:latin typeface="Noto Sans Symbols"/>
            </a:endParaRPr>
          </a:p>
          <a:p>
            <a:pPr rtl="0" fontAlgn="base">
              <a:spcBef>
                <a:spcPts val="480"/>
              </a:spcBef>
              <a:spcAft>
                <a:spcPts val="0"/>
              </a:spcAft>
              <a:buFont typeface="Arial" panose="020B0604020202020204" pitchFamily="34" charset="0"/>
              <a:buChar char="•"/>
            </a:pPr>
            <a:r>
              <a:rPr lang="en-US" sz="2000" b="1" dirty="0">
                <a:solidFill>
                  <a:srgbClr val="C00000"/>
                </a:solidFill>
                <a:latin typeface="Noto Sans Symbols"/>
              </a:rPr>
              <a:t> Shapes</a:t>
            </a:r>
          </a:p>
          <a:p>
            <a:pPr marL="457200" indent="-457200" rtl="0" fontAlgn="base">
              <a:spcBef>
                <a:spcPts val="480"/>
              </a:spcBef>
              <a:spcAft>
                <a:spcPts val="0"/>
              </a:spcAft>
              <a:buAutoNum type="arabicPeriod"/>
            </a:pPr>
            <a:r>
              <a:rPr lang="en-US" sz="2000" b="1" dirty="0">
                <a:solidFill>
                  <a:schemeClr val="tx1"/>
                </a:solidFill>
                <a:latin typeface="Noto Sans Symbols"/>
              </a:rPr>
              <a:t>Spiral</a:t>
            </a:r>
          </a:p>
          <a:p>
            <a:pPr marL="457200" indent="-457200" rtl="0" fontAlgn="base">
              <a:spcBef>
                <a:spcPts val="480"/>
              </a:spcBef>
              <a:spcAft>
                <a:spcPts val="0"/>
              </a:spcAft>
              <a:buAutoNum type="arabicPeriod"/>
            </a:pPr>
            <a:r>
              <a:rPr lang="en-US" sz="2000" b="1" dirty="0">
                <a:solidFill>
                  <a:schemeClr val="tx1"/>
                </a:solidFill>
                <a:latin typeface="Noto Sans Symbols"/>
              </a:rPr>
              <a:t>Elliptical</a:t>
            </a:r>
          </a:p>
          <a:p>
            <a:pPr marL="457200" indent="-457200" rtl="0" fontAlgn="base">
              <a:spcBef>
                <a:spcPts val="480"/>
              </a:spcBef>
              <a:spcAft>
                <a:spcPts val="0"/>
              </a:spcAft>
              <a:buAutoNum type="arabicPeriod"/>
            </a:pPr>
            <a:r>
              <a:rPr lang="en-US" sz="2000" b="1" dirty="0">
                <a:solidFill>
                  <a:schemeClr val="tx1"/>
                </a:solidFill>
                <a:latin typeface="Noto Sans Symbols"/>
              </a:rPr>
              <a:t>Irregular </a:t>
            </a:r>
            <a:endParaRPr lang="en-US" sz="2000" b="1" dirty="0">
              <a:solidFill>
                <a:schemeClr val="tx1"/>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81306"/>
            <a:ext cx="3505199" cy="827687"/>
          </a:xfrm>
        </p:spPr>
        <p:txBody>
          <a:bodyPr>
            <a:normAutofit fontScale="90000"/>
          </a:bodyPr>
          <a:lstStyle/>
          <a:p>
            <a:r>
              <a:rPr lang="en-US" sz="2700" b="1" dirty="0">
                <a:solidFill>
                  <a:srgbClr val="C00000"/>
                </a:solidFill>
              </a:rPr>
              <a:t>1. Spiral galaxies </a:t>
            </a:r>
            <a:r>
              <a:rPr lang="en-US" sz="2400" b="1" dirty="0"/>
              <a:t/>
            </a:r>
            <a:br>
              <a:rPr lang="en-US" sz="2400" b="1" dirty="0"/>
            </a:br>
            <a:endParaRPr lang="en-US" sz="2400" b="1" dirty="0"/>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674088" y="3154680"/>
            <a:ext cx="9317420" cy="3247695"/>
          </a:xfrm>
        </p:spPr>
      </p:pic>
      <p:sp>
        <p:nvSpPr>
          <p:cNvPr id="4" name="Text Placeholder 3"/>
          <p:cNvSpPr>
            <a:spLocks noGrp="1"/>
          </p:cNvSpPr>
          <p:nvPr>
            <p:ph type="body" sz="half" idx="2"/>
          </p:nvPr>
        </p:nvSpPr>
        <p:spPr>
          <a:xfrm>
            <a:off x="2589212" y="1008993"/>
            <a:ext cx="9487173" cy="3011214"/>
          </a:xfrm>
        </p:spPr>
        <p:txBody>
          <a:bodyPr>
            <a:normAutofit/>
          </a:bodyPr>
          <a:lstStyle/>
          <a:p>
            <a:pPr marL="68580" rtl="0">
              <a:spcBef>
                <a:spcPts val="445"/>
              </a:spcBef>
              <a:spcAft>
                <a:spcPts val="0"/>
              </a:spcAft>
            </a:pPr>
            <a:r>
              <a:rPr lang="en-US" sz="1800" b="1" i="0" u="none" strike="noStrike" dirty="0">
                <a:solidFill>
                  <a:schemeClr val="tx1"/>
                </a:solidFill>
                <a:effectLst/>
                <a:latin typeface="Century Gothic" panose="020B0502020202020204" pitchFamily="34" charset="0"/>
              </a:rPr>
              <a:t>A spiral galaxy is a disc shaped galaxy, with a bulge at the center and with arms that spiral outwards as the galaxy rotates.</a:t>
            </a:r>
            <a:endParaRPr lang="en-US" b="1" dirty="0">
              <a:solidFill>
                <a:schemeClr val="tx1"/>
              </a:solidFill>
              <a:effectLst/>
            </a:endParaRPr>
          </a:p>
          <a:p>
            <a:pPr marL="68580" rtl="0">
              <a:spcBef>
                <a:spcPts val="445"/>
              </a:spcBef>
              <a:spcAft>
                <a:spcPts val="0"/>
              </a:spcAft>
            </a:pPr>
            <a:r>
              <a:rPr lang="en-US" sz="1800" b="1" i="0" u="none" strike="noStrike" dirty="0">
                <a:solidFill>
                  <a:schemeClr val="tx1"/>
                </a:solidFill>
                <a:effectLst/>
                <a:latin typeface="Century Gothic" panose="020B0502020202020204" pitchFamily="34" charset="0"/>
              </a:rPr>
              <a:t>It contains more middle-aged stars along with clouds of gas and dust.</a:t>
            </a:r>
            <a:endParaRPr lang="en-US" b="1" dirty="0">
              <a:solidFill>
                <a:schemeClr val="tx1"/>
              </a:solidFill>
              <a:effectLst/>
            </a:endParaRPr>
          </a:p>
          <a:p>
            <a:pPr marL="68580" rtl="0">
              <a:spcBef>
                <a:spcPts val="445"/>
              </a:spcBef>
              <a:spcAft>
                <a:spcPts val="0"/>
              </a:spcAft>
            </a:pPr>
            <a:r>
              <a:rPr lang="en-US" sz="1800" b="1" i="0" u="none" strike="noStrike" dirty="0">
                <a:solidFill>
                  <a:schemeClr val="tx1"/>
                </a:solidFill>
                <a:effectLst/>
                <a:latin typeface="Century Gothic" panose="020B0502020202020204" pitchFamily="34" charset="0"/>
              </a:rPr>
              <a:t>Spiral galaxies are further divided into </a:t>
            </a:r>
            <a:r>
              <a:rPr lang="en-US" sz="1800" b="1" i="0" u="none" strike="noStrike" dirty="0">
                <a:solidFill>
                  <a:srgbClr val="FF0000"/>
                </a:solidFill>
                <a:effectLst/>
                <a:latin typeface="Century Gothic" panose="020B0502020202020204" pitchFamily="34" charset="0"/>
              </a:rPr>
              <a:t>a, b </a:t>
            </a:r>
            <a:r>
              <a:rPr lang="en-US" sz="1800" b="1" i="0" u="none" strike="noStrike" dirty="0">
                <a:solidFill>
                  <a:schemeClr val="tx1"/>
                </a:solidFill>
                <a:effectLst/>
                <a:latin typeface="Century Gothic" panose="020B0502020202020204" pitchFamily="34" charset="0"/>
              </a:rPr>
              <a:t>and </a:t>
            </a:r>
            <a:r>
              <a:rPr lang="en-US" sz="1800" b="1" i="0" u="none" strike="noStrike" dirty="0">
                <a:solidFill>
                  <a:srgbClr val="FF0000"/>
                </a:solidFill>
                <a:effectLst/>
                <a:latin typeface="Century Gothic" panose="020B0502020202020204" pitchFamily="34" charset="0"/>
              </a:rPr>
              <a:t>c</a:t>
            </a:r>
            <a:r>
              <a:rPr lang="en-US" sz="1800" b="1" i="0" u="none" strike="noStrike" dirty="0">
                <a:solidFill>
                  <a:schemeClr val="tx1"/>
                </a:solidFill>
                <a:effectLst/>
                <a:latin typeface="Century Gothic" panose="020B0502020202020204" pitchFamily="34" charset="0"/>
              </a:rPr>
              <a:t> depending on the extent of the unwinding of arms and on relative clarity of the arms &amp; the nucleus.</a:t>
            </a:r>
            <a:endParaRPr lang="en-US" b="1" dirty="0">
              <a:solidFill>
                <a:schemeClr val="tx1"/>
              </a:solidFill>
              <a:effectLst/>
            </a:endParaRPr>
          </a:p>
          <a:p>
            <a:pPr marL="68580" rtl="0">
              <a:spcBef>
                <a:spcPts val="445"/>
              </a:spcBef>
              <a:spcAft>
                <a:spcPts val="0"/>
              </a:spcAft>
            </a:pPr>
            <a:r>
              <a:rPr lang="en-US" sz="1800" b="1" i="0" u="none" strike="noStrike" dirty="0">
                <a:solidFill>
                  <a:schemeClr val="tx1"/>
                </a:solidFill>
                <a:effectLst/>
                <a:latin typeface="Century Gothic" panose="020B0502020202020204" pitchFamily="34" charset="0"/>
              </a:rPr>
              <a:t>Milky way is a spiral galaxy.</a:t>
            </a:r>
            <a:endParaRPr lang="en-US" b="1" dirty="0">
              <a:solidFill>
                <a:schemeClr val="tx1"/>
              </a:solidFill>
              <a:effectLst/>
            </a:endParaRPr>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41890"/>
            <a:ext cx="3505199" cy="725213"/>
          </a:xfrm>
        </p:spPr>
        <p:txBody>
          <a:bodyPr>
            <a:normAutofit/>
          </a:bodyPr>
          <a:lstStyle/>
          <a:p>
            <a:r>
              <a:rPr lang="en-US" sz="2400" b="1" dirty="0">
                <a:solidFill>
                  <a:srgbClr val="C00000"/>
                </a:solidFill>
              </a:rPr>
              <a:t>2. Elliptical galaxies</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589212" y="3792006"/>
            <a:ext cx="8525478" cy="2658076"/>
          </a:xfrm>
        </p:spPr>
      </p:pic>
      <p:sp>
        <p:nvSpPr>
          <p:cNvPr id="4" name="Text Placeholder 3"/>
          <p:cNvSpPr>
            <a:spLocks noGrp="1"/>
          </p:cNvSpPr>
          <p:nvPr>
            <p:ph type="body" sz="half" idx="2"/>
          </p:nvPr>
        </p:nvSpPr>
        <p:spPr>
          <a:xfrm>
            <a:off x="2589213" y="1166649"/>
            <a:ext cx="8903850" cy="3090042"/>
          </a:xfrm>
        </p:spPr>
        <p:txBody>
          <a:bodyPr>
            <a:normAutofit lnSpcReduction="10000"/>
          </a:bodyPr>
          <a:lstStyle/>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Elliptical galaxies appear as luminous elliptical discs with a smooth distribution of light.</a:t>
            </a:r>
            <a:endParaRPr lang="en-US" b="1" dirty="0">
              <a:solidFill>
                <a:schemeClr val="tx1"/>
              </a:solidFill>
              <a:effectLst/>
            </a:endParaRPr>
          </a:p>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Brightness decreases from the center.</a:t>
            </a:r>
            <a:endParaRPr lang="en-US" b="1" dirty="0">
              <a:solidFill>
                <a:schemeClr val="tx1"/>
              </a:solidFill>
              <a:effectLst/>
            </a:endParaRPr>
          </a:p>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Contains older stars with very little dust &amp; gas.</a:t>
            </a:r>
            <a:endParaRPr lang="en-US" b="1" dirty="0">
              <a:solidFill>
                <a:schemeClr val="tx1"/>
              </a:solidFill>
              <a:effectLst/>
            </a:endParaRPr>
          </a:p>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Elliptical galaxies are further divided into</a:t>
            </a:r>
            <a:endParaRPr lang="en-US" b="1" dirty="0">
              <a:solidFill>
                <a:schemeClr val="tx1"/>
              </a:solidFill>
              <a:effectLst/>
            </a:endParaRPr>
          </a:p>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E-O (face on as circular discs)</a:t>
            </a:r>
            <a:endParaRPr lang="en-US" b="1" dirty="0">
              <a:solidFill>
                <a:schemeClr val="tx1"/>
              </a:solidFill>
              <a:effectLst/>
            </a:endParaRPr>
          </a:p>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E-3  ( oval shaped)</a:t>
            </a:r>
            <a:endParaRPr lang="en-US" b="1" dirty="0">
              <a:solidFill>
                <a:schemeClr val="tx1"/>
              </a:solidFill>
              <a:effectLst/>
            </a:endParaRPr>
          </a:p>
          <a:p>
            <a:pPr marL="68580" rtl="0">
              <a:spcBef>
                <a:spcPts val="480"/>
              </a:spcBef>
              <a:spcAft>
                <a:spcPts val="0"/>
              </a:spcAft>
            </a:pPr>
            <a:r>
              <a:rPr lang="en-US" sz="1800" b="1" i="0" u="none" strike="noStrike" dirty="0">
                <a:solidFill>
                  <a:schemeClr val="tx1"/>
                </a:solidFill>
                <a:effectLst/>
                <a:latin typeface="Century Gothic" panose="020B0502020202020204" pitchFamily="34" charset="0"/>
              </a:rPr>
              <a:t>E-7 (edge on galaxy)</a:t>
            </a:r>
            <a:endParaRPr lang="en-US" b="1" dirty="0">
              <a:solidFill>
                <a:schemeClr val="tx1"/>
              </a:solidFill>
              <a:effectLst/>
            </a:endParaRPr>
          </a:p>
          <a:p>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10359"/>
            <a:ext cx="3505199" cy="725213"/>
          </a:xfrm>
        </p:spPr>
        <p:txBody>
          <a:bodyPr>
            <a:normAutofit/>
          </a:bodyPr>
          <a:lstStyle/>
          <a:p>
            <a:r>
              <a:rPr lang="en-US" sz="2400" b="1" dirty="0">
                <a:solidFill>
                  <a:srgbClr val="C00000"/>
                </a:solidFill>
              </a:rPr>
              <a:t>3. Irregular galaxies</a:t>
            </a:r>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193806" y="2268921"/>
            <a:ext cx="4508937" cy="3909848"/>
          </a:xfrm>
        </p:spPr>
      </p:pic>
      <p:sp>
        <p:nvSpPr>
          <p:cNvPr id="4" name="Text Placeholder 3"/>
          <p:cNvSpPr>
            <a:spLocks noGrp="1"/>
          </p:cNvSpPr>
          <p:nvPr>
            <p:ph type="body" sz="half" idx="2"/>
          </p:nvPr>
        </p:nvSpPr>
        <p:spPr>
          <a:xfrm>
            <a:off x="2589212" y="1277007"/>
            <a:ext cx="3969243" cy="4584042"/>
          </a:xfrm>
        </p:spPr>
        <p:txBody>
          <a:bodyPr>
            <a:normAutofit lnSpcReduction="10000"/>
          </a:bodyPr>
          <a:lstStyle/>
          <a:p>
            <a:pPr marL="68580" rtl="0">
              <a:spcBef>
                <a:spcPts val="480"/>
              </a:spcBef>
              <a:spcAft>
                <a:spcPts val="0"/>
              </a:spcAft>
            </a:pPr>
            <a:r>
              <a:rPr lang="en-US" sz="1900" b="1" i="0" u="none" strike="noStrike" dirty="0">
                <a:solidFill>
                  <a:schemeClr val="tx1"/>
                </a:solidFill>
                <a:effectLst/>
                <a:latin typeface="Century Gothic" panose="020B0502020202020204" pitchFamily="34" charset="0"/>
              </a:rPr>
              <a:t>Irregular galaxies have undefined and indefinite structure.</a:t>
            </a:r>
            <a:endParaRPr lang="en-US" sz="1900" b="1" dirty="0">
              <a:solidFill>
                <a:schemeClr val="tx1"/>
              </a:solidFill>
              <a:effectLst/>
            </a:endParaRPr>
          </a:p>
          <a:p>
            <a:pPr marL="68580" rtl="0">
              <a:spcBef>
                <a:spcPts val="480"/>
              </a:spcBef>
              <a:spcAft>
                <a:spcPts val="0"/>
              </a:spcAft>
            </a:pPr>
            <a:r>
              <a:rPr lang="en-US" sz="1900" b="1" i="0" u="none" strike="noStrike" dirty="0">
                <a:solidFill>
                  <a:schemeClr val="tx1"/>
                </a:solidFill>
                <a:effectLst/>
                <a:latin typeface="Century Gothic" panose="020B0502020202020204" pitchFamily="34" charset="0"/>
              </a:rPr>
              <a:t>Irregular galaxies have lots of young stars  with dust and light.</a:t>
            </a:r>
            <a:endParaRPr lang="en-US" sz="1900" b="1" dirty="0">
              <a:solidFill>
                <a:schemeClr val="tx1"/>
              </a:solidFill>
              <a:effectLst/>
            </a:endParaRPr>
          </a:p>
          <a:p>
            <a:pPr marL="68580" rtl="0">
              <a:spcBef>
                <a:spcPts val="480"/>
              </a:spcBef>
              <a:spcAft>
                <a:spcPts val="0"/>
              </a:spcAft>
            </a:pPr>
            <a:r>
              <a:rPr lang="en-US" sz="1900" b="1" i="0" u="none" strike="noStrike" dirty="0">
                <a:solidFill>
                  <a:schemeClr val="tx1"/>
                </a:solidFill>
                <a:effectLst/>
                <a:latin typeface="Century Gothic" panose="020B0502020202020204" pitchFamily="34" charset="0"/>
              </a:rPr>
              <a:t>Irregular galaxies do not have distinct shape because they are in the gravitational influence of other galaxies.</a:t>
            </a:r>
            <a:endParaRPr lang="en-US" sz="1900" b="1" dirty="0">
              <a:solidFill>
                <a:schemeClr val="tx1"/>
              </a:solidFill>
              <a:effectLst/>
            </a:endParaRPr>
          </a:p>
          <a:p>
            <a:pPr marL="68580" rtl="0">
              <a:spcBef>
                <a:spcPts val="480"/>
              </a:spcBef>
              <a:spcAft>
                <a:spcPts val="0"/>
              </a:spcAft>
            </a:pPr>
            <a:r>
              <a:rPr lang="en-US" sz="1900" b="1" i="0" u="none" strike="noStrike" dirty="0">
                <a:solidFill>
                  <a:schemeClr val="tx1"/>
                </a:solidFill>
                <a:effectLst/>
                <a:latin typeface="Century Gothic" panose="020B0502020202020204" pitchFamily="34" charset="0"/>
              </a:rPr>
              <a:t>Irregular galaxies are divided into</a:t>
            </a:r>
            <a:endParaRPr lang="en-US" sz="1900" b="1" dirty="0">
              <a:solidFill>
                <a:schemeClr val="tx1"/>
              </a:solidFill>
              <a:effectLst/>
            </a:endParaRPr>
          </a:p>
          <a:p>
            <a:pPr marL="68580" rtl="0">
              <a:spcBef>
                <a:spcPts val="480"/>
              </a:spcBef>
              <a:spcAft>
                <a:spcPts val="0"/>
              </a:spcAft>
            </a:pPr>
            <a:r>
              <a:rPr lang="en-US" sz="1900" b="1" i="0" u="none" strike="noStrike" dirty="0" err="1">
                <a:solidFill>
                  <a:schemeClr val="tx1"/>
                </a:solidFill>
                <a:effectLst/>
                <a:latin typeface="Century Gothic" panose="020B0502020202020204" pitchFamily="34" charset="0"/>
              </a:rPr>
              <a:t>Irr</a:t>
            </a:r>
            <a:r>
              <a:rPr lang="en-US" sz="1900" b="1" i="0" u="none" strike="noStrike" dirty="0">
                <a:solidFill>
                  <a:schemeClr val="tx1"/>
                </a:solidFill>
                <a:effectLst/>
                <a:latin typeface="Century Gothic" panose="020B0502020202020204" pitchFamily="34" charset="0"/>
              </a:rPr>
              <a:t>- I</a:t>
            </a:r>
            <a:endParaRPr lang="en-US" sz="1900" b="1" dirty="0">
              <a:solidFill>
                <a:schemeClr val="tx1"/>
              </a:solidFill>
              <a:effectLst/>
            </a:endParaRPr>
          </a:p>
          <a:p>
            <a:pPr marL="68580" rtl="0">
              <a:spcBef>
                <a:spcPts val="480"/>
              </a:spcBef>
              <a:spcAft>
                <a:spcPts val="0"/>
              </a:spcAft>
            </a:pPr>
            <a:r>
              <a:rPr lang="en-US" sz="1900" b="1" i="0" u="none" strike="noStrike" dirty="0" err="1">
                <a:solidFill>
                  <a:schemeClr val="tx1"/>
                </a:solidFill>
                <a:effectLst/>
                <a:latin typeface="Century Gothic" panose="020B0502020202020204" pitchFamily="34" charset="0"/>
              </a:rPr>
              <a:t>Irr</a:t>
            </a:r>
            <a:r>
              <a:rPr lang="en-US" sz="1900" b="1" i="0" u="none" strike="noStrike" dirty="0">
                <a:solidFill>
                  <a:schemeClr val="tx1"/>
                </a:solidFill>
                <a:effectLst/>
                <a:latin typeface="Century Gothic" panose="020B0502020202020204" pitchFamily="34" charset="0"/>
              </a:rPr>
              <a:t>-II</a:t>
            </a:r>
            <a:endParaRPr lang="en-US" sz="1900" b="1" dirty="0">
              <a:solidFill>
                <a:schemeClr val="tx1"/>
              </a:solidFill>
              <a:effectLst/>
            </a:endParaRPr>
          </a:p>
          <a:p>
            <a:r>
              <a:rPr lang="en-US" b="0" dirty="0">
                <a:effectLst/>
              </a:rPr>
              <a:t/>
            </a:r>
            <a:br>
              <a:rPr lang="en-US" b="0" dirty="0">
                <a:effectLst/>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566" y="446088"/>
            <a:ext cx="4249845" cy="550863"/>
          </a:xfrm>
        </p:spPr>
        <p:txBody>
          <a:bodyPr>
            <a:noAutofit/>
          </a:bodyPr>
          <a:lstStyle/>
          <a:p>
            <a:r>
              <a:rPr lang="en-US" sz="3200" b="1" u="sng" dirty="0">
                <a:solidFill>
                  <a:srgbClr val="C00000"/>
                </a:solidFill>
              </a:rPr>
              <a:t>Milky Way</a:t>
            </a:r>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7346731" y="1304225"/>
            <a:ext cx="4845269" cy="4739211"/>
          </a:xfrm>
        </p:spPr>
      </p:pic>
      <p:sp>
        <p:nvSpPr>
          <p:cNvPr id="4" name="Text Placeholder 3"/>
          <p:cNvSpPr>
            <a:spLocks noGrp="1"/>
          </p:cNvSpPr>
          <p:nvPr>
            <p:ph type="body" sz="half" idx="2"/>
          </p:nvPr>
        </p:nvSpPr>
        <p:spPr>
          <a:xfrm>
            <a:off x="1560786" y="1121838"/>
            <a:ext cx="5675586" cy="5405086"/>
          </a:xfrm>
        </p:spPr>
        <p:txBody>
          <a:bodyPr>
            <a:noAutofit/>
          </a:bodyPr>
          <a:lstStyle/>
          <a:p>
            <a:pPr marL="285750" indent="-285750">
              <a:buFont typeface="Arial" panose="020B0604020202020204" pitchFamily="34" charset="0"/>
              <a:buChar char="•"/>
            </a:pPr>
            <a:r>
              <a:rPr lang="en-US" sz="1800" b="1" dirty="0">
                <a:solidFill>
                  <a:schemeClr val="tx1"/>
                </a:solidFill>
              </a:rPr>
              <a:t>Large, disc-shaped</a:t>
            </a:r>
          </a:p>
          <a:p>
            <a:pPr marL="285750" indent="-285750">
              <a:buFont typeface="Arial" panose="020B0604020202020204" pitchFamily="34" charset="0"/>
              <a:buChar char="•"/>
            </a:pPr>
            <a:r>
              <a:rPr lang="en-US" sz="1800" b="1" dirty="0">
                <a:solidFill>
                  <a:schemeClr val="tx1"/>
                </a:solidFill>
              </a:rPr>
              <a:t>Includes Earth’s Solar System and about 200-400 bn other stars, in which most of them are visible </a:t>
            </a:r>
          </a:p>
          <a:p>
            <a:pPr marL="285750" indent="-285750">
              <a:buFont typeface="Arial" panose="020B0604020202020204" pitchFamily="34" charset="0"/>
              <a:buChar char="•"/>
            </a:pPr>
            <a:r>
              <a:rPr lang="en-US" sz="1800" b="1" dirty="0">
                <a:solidFill>
                  <a:schemeClr val="tx1"/>
                </a:solidFill>
              </a:rPr>
              <a:t>Diameter = 100,000 light years </a:t>
            </a:r>
            <a:r>
              <a:rPr lang="en-US" sz="1800" b="1" dirty="0">
                <a:solidFill>
                  <a:srgbClr val="FF0000"/>
                </a:solidFill>
              </a:rPr>
              <a:t>(Light-year is the distance light travels in one year)</a:t>
            </a:r>
          </a:p>
          <a:p>
            <a:pPr marL="285750" indent="-285750">
              <a:buFont typeface="Arial" panose="020B0604020202020204" pitchFamily="34" charset="0"/>
              <a:buChar char="•"/>
            </a:pPr>
            <a:r>
              <a:rPr lang="en-US" sz="1800" b="1" dirty="0">
                <a:solidFill>
                  <a:schemeClr val="tx1"/>
                </a:solidFill>
              </a:rPr>
              <a:t>Earth’s Solar System distance from center = 30,000 light years</a:t>
            </a:r>
          </a:p>
          <a:p>
            <a:pPr marL="285750" indent="-285750">
              <a:buFont typeface="Arial" panose="020B0604020202020204" pitchFamily="34" charset="0"/>
              <a:buChar char="•"/>
            </a:pPr>
            <a:r>
              <a:rPr lang="en-US" sz="1800" b="1" dirty="0">
                <a:solidFill>
                  <a:schemeClr val="tx1"/>
                </a:solidFill>
              </a:rPr>
              <a:t>Sun rotation = </a:t>
            </a:r>
            <a:r>
              <a:rPr lang="en-US" sz="1800" b="1" dirty="0" smtClean="0">
                <a:solidFill>
                  <a:schemeClr val="tx1"/>
                </a:solidFill>
              </a:rPr>
              <a:t>225 to 240 </a:t>
            </a:r>
            <a:r>
              <a:rPr lang="en-US" sz="1800" b="1" dirty="0">
                <a:solidFill>
                  <a:schemeClr val="tx1"/>
                </a:solidFill>
              </a:rPr>
              <a:t>million </a:t>
            </a:r>
            <a:r>
              <a:rPr lang="en-US" sz="1800" b="1" dirty="0" smtClean="0">
                <a:solidFill>
                  <a:schemeClr val="tx1"/>
                </a:solidFill>
              </a:rPr>
              <a:t>years to complete one orbit</a:t>
            </a:r>
            <a:endParaRPr lang="en-US" sz="1800" b="1" dirty="0">
              <a:solidFill>
                <a:schemeClr val="tx1"/>
              </a:solidFill>
            </a:endParaRPr>
          </a:p>
          <a:p>
            <a:pPr marL="285750" indent="-285750">
              <a:buFont typeface="Arial" panose="020B0604020202020204" pitchFamily="34" charset="0"/>
              <a:buChar char="•"/>
            </a:pPr>
            <a:r>
              <a:rPr lang="en-US" sz="1800" b="1" dirty="0">
                <a:solidFill>
                  <a:schemeClr val="tx1"/>
                </a:solidFill>
              </a:rPr>
              <a:t>Spiral – Bugle in the center and with arms</a:t>
            </a:r>
          </a:p>
          <a:p>
            <a:pPr marL="285750" indent="-285750">
              <a:buFont typeface="Arial" panose="020B0604020202020204" pitchFamily="34" charset="0"/>
              <a:buChar char="•"/>
            </a:pPr>
            <a:r>
              <a:rPr lang="en-US" sz="1800" b="1" dirty="0">
                <a:solidFill>
                  <a:schemeClr val="tx1"/>
                </a:solidFill>
              </a:rPr>
              <a:t>Nearest galaxy = </a:t>
            </a:r>
            <a:r>
              <a:rPr lang="en-US" sz="1800" b="1" dirty="0">
                <a:solidFill>
                  <a:srgbClr val="FF0000"/>
                </a:solidFill>
              </a:rPr>
              <a:t>Andromeda</a:t>
            </a:r>
          </a:p>
          <a:p>
            <a:pPr marL="285750" indent="-285750">
              <a:buFont typeface="Arial" panose="020B0604020202020204" pitchFamily="34" charset="0"/>
              <a:buChar char="•"/>
            </a:pPr>
            <a:r>
              <a:rPr lang="en-US" sz="1800" b="1" dirty="0">
                <a:solidFill>
                  <a:schemeClr val="tx1"/>
                </a:solidFill>
              </a:rPr>
              <a:t>The Region occupied called Galactic Plane </a:t>
            </a:r>
          </a:p>
          <a:p>
            <a:r>
              <a:rPr lang="en-US" sz="1800" b="1" i="0" dirty="0">
                <a:solidFill>
                  <a:srgbClr val="202124"/>
                </a:solidFill>
                <a:effectLst/>
                <a:latin typeface="Arial" panose="020B0604020202020204" pitchFamily="34" charset="0"/>
              </a:rPr>
              <a:t>         </a:t>
            </a:r>
            <a:r>
              <a:rPr lang="en-US" sz="1800" b="1" i="0" dirty="0">
                <a:solidFill>
                  <a:srgbClr val="FF0000"/>
                </a:solidFill>
                <a:effectLst/>
                <a:latin typeface="Arial" panose="020B0604020202020204" pitchFamily="34" charset="0"/>
              </a:rPr>
              <a:t>Major Arms: </a:t>
            </a:r>
            <a:r>
              <a:rPr lang="en-US" sz="1800" b="1" i="0" dirty="0">
                <a:solidFill>
                  <a:srgbClr val="202124"/>
                </a:solidFill>
                <a:effectLst/>
                <a:latin typeface="Arial" panose="020B0604020202020204" pitchFamily="34" charset="0"/>
              </a:rPr>
              <a:t>1. Pursues      2. Sagittarius          				  3.</a:t>
            </a:r>
            <a:r>
              <a:rPr lang="en-US" sz="1800" b="1" dirty="0">
                <a:solidFill>
                  <a:srgbClr val="202124"/>
                </a:solidFill>
                <a:latin typeface="Arial" panose="020B0604020202020204" pitchFamily="34" charset="0"/>
              </a:rPr>
              <a:t> </a:t>
            </a:r>
            <a:r>
              <a:rPr lang="en-US" sz="1800" b="1" i="0" dirty="0">
                <a:solidFill>
                  <a:srgbClr val="202124"/>
                </a:solidFill>
                <a:effectLst/>
                <a:latin typeface="Arial" panose="020B0604020202020204" pitchFamily="34" charset="0"/>
              </a:rPr>
              <a:t>Cent</a:t>
            </a:r>
            <a:r>
              <a:rPr lang="en-US" sz="1800" b="1" dirty="0">
                <a:solidFill>
                  <a:srgbClr val="202124"/>
                </a:solidFill>
                <a:latin typeface="Arial" panose="020B0604020202020204" pitchFamily="34" charset="0"/>
              </a:rPr>
              <a:t>aurs     4. Cygnus Arm</a:t>
            </a:r>
          </a:p>
          <a:p>
            <a:r>
              <a:rPr lang="en-US" sz="1800" b="1" dirty="0">
                <a:solidFill>
                  <a:srgbClr val="202124"/>
                </a:solidFill>
                <a:latin typeface="Arial" panose="020B0604020202020204" pitchFamily="34" charset="0"/>
              </a:rPr>
              <a:t>         </a:t>
            </a:r>
            <a:r>
              <a:rPr lang="en-US" sz="1800" b="1" dirty="0">
                <a:solidFill>
                  <a:srgbClr val="FF0000"/>
                </a:solidFill>
                <a:latin typeface="Arial" panose="020B0604020202020204" pitchFamily="34" charset="0"/>
              </a:rPr>
              <a:t>Minor Arms: </a:t>
            </a:r>
            <a:r>
              <a:rPr lang="en-US" sz="1800" b="1" dirty="0">
                <a:solidFill>
                  <a:srgbClr val="202124"/>
                </a:solidFill>
                <a:latin typeface="Arial" panose="020B0604020202020204" pitchFamily="34" charset="0"/>
              </a:rPr>
              <a:t>1. Orion Spur/arm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550863"/>
          </a:xfrm>
        </p:spPr>
        <p:txBody>
          <a:bodyPr>
            <a:noAutofit/>
          </a:bodyPr>
          <a:lstStyle/>
          <a:p>
            <a:r>
              <a:rPr lang="en-US" sz="3200" b="1" u="sng" dirty="0">
                <a:solidFill>
                  <a:srgbClr val="C00000"/>
                </a:solidFill>
              </a:rPr>
              <a:t>Solar System </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558455" y="2134640"/>
            <a:ext cx="5523185" cy="3877767"/>
          </a:xfrm>
        </p:spPr>
      </p:pic>
      <p:sp>
        <p:nvSpPr>
          <p:cNvPr id="4" name="Text Placeholder 3"/>
          <p:cNvSpPr>
            <a:spLocks noGrp="1"/>
          </p:cNvSpPr>
          <p:nvPr>
            <p:ph type="body" sz="half" idx="2"/>
          </p:nvPr>
        </p:nvSpPr>
        <p:spPr>
          <a:xfrm>
            <a:off x="2589212" y="1135117"/>
            <a:ext cx="3748526" cy="4725932"/>
          </a:xfrm>
        </p:spPr>
        <p:txBody>
          <a:bodyPr/>
          <a:lstStyle/>
          <a:p>
            <a:endParaRPr lang="en-US" dirty="0"/>
          </a:p>
          <a:p>
            <a:pPr marL="285750" indent="-285750">
              <a:buFont typeface="Arial" panose="020B0604020202020204" pitchFamily="34" charset="0"/>
              <a:buChar char="•"/>
            </a:pPr>
            <a:r>
              <a:rPr lang="en-US" sz="1800" b="1" dirty="0">
                <a:solidFill>
                  <a:schemeClr val="tx1"/>
                </a:solidFill>
              </a:rPr>
              <a:t>Made of Planets, Dwarfs, satellites, Asteroids, meteoroids, Comets </a:t>
            </a:r>
          </a:p>
          <a:p>
            <a:pPr marL="285750" indent="-285750">
              <a:buFont typeface="Arial" panose="020B0604020202020204" pitchFamily="34" charset="0"/>
              <a:buChar char="•"/>
            </a:pPr>
            <a:r>
              <a:rPr lang="en-US" sz="1800" b="1" dirty="0">
                <a:solidFill>
                  <a:schemeClr val="tx1"/>
                </a:solidFill>
              </a:rPr>
              <a:t>Elliptical/Egg Shaped</a:t>
            </a:r>
          </a:p>
          <a:p>
            <a:pPr marL="285750" indent="-285750">
              <a:buFont typeface="Arial" panose="020B0604020202020204" pitchFamily="34" charset="0"/>
              <a:buChar char="•"/>
            </a:pPr>
            <a:r>
              <a:rPr lang="en-US" sz="1800" b="1" dirty="0">
                <a:solidFill>
                  <a:schemeClr val="tx1"/>
                </a:solidFill>
              </a:rPr>
              <a:t>Sun contains more than 99% of the solar system mass</a:t>
            </a:r>
          </a:p>
          <a:p>
            <a:pPr marL="285750" indent="-285750">
              <a:buFont typeface="Arial" panose="020B0604020202020204" pitchFamily="34" charset="0"/>
              <a:buChar char="•"/>
            </a:pPr>
            <a:r>
              <a:rPr lang="en-US" sz="1800" b="1" dirty="0">
                <a:solidFill>
                  <a:schemeClr val="tx1"/>
                </a:solidFill>
              </a:rPr>
              <a:t>4.5 bn years old</a:t>
            </a:r>
          </a:p>
          <a:p>
            <a:pPr marL="285750" indent="-285750">
              <a:buFont typeface="Arial" panose="020B0604020202020204" pitchFamily="34" charset="0"/>
              <a:buChar char="•"/>
            </a:pPr>
            <a:r>
              <a:rPr lang="en-US" sz="1800" b="1" dirty="0">
                <a:solidFill>
                  <a:schemeClr val="tx1"/>
                </a:solidFill>
              </a:rPr>
              <a:t>Formed out of solar </a:t>
            </a:r>
            <a:r>
              <a:rPr lang="en-US" sz="1800" b="1" dirty="0">
                <a:solidFill>
                  <a:srgbClr val="FF0000"/>
                </a:solidFill>
              </a:rPr>
              <a:t>nebula</a:t>
            </a:r>
            <a:r>
              <a:rPr lang="en-US" sz="1800" b="1" dirty="0">
                <a:solidFill>
                  <a:schemeClr val="tx1"/>
                </a:solidFill>
              </a:rPr>
              <a:t> (a huge cloud of gas)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762000"/>
          </a:xfrm>
        </p:spPr>
        <p:txBody>
          <a:bodyPr>
            <a:normAutofit fontScale="90000"/>
          </a:bodyPr>
          <a:lstStyle/>
          <a:p>
            <a:r>
              <a:rPr lang="en-US" b="1" u="sng" dirty="0">
                <a:solidFill>
                  <a:srgbClr val="C00000"/>
                </a:solidFill>
              </a:rPr>
              <a:t>SUN</a:t>
            </a:r>
          </a:p>
        </p:txBody>
      </p:sp>
      <p:sp>
        <p:nvSpPr>
          <p:cNvPr id="3" name="Text Placeholder 2"/>
          <p:cNvSpPr>
            <a:spLocks noGrp="1"/>
          </p:cNvSpPr>
          <p:nvPr>
            <p:ph type="body" idx="1"/>
          </p:nvPr>
        </p:nvSpPr>
        <p:spPr>
          <a:xfrm>
            <a:off x="2589212" y="2017986"/>
            <a:ext cx="8915399" cy="4698124"/>
          </a:xfrm>
        </p:spPr>
        <p:txBody>
          <a:bodyPr>
            <a:normAutofit/>
          </a:bodyPr>
          <a:lstStyle/>
          <a:p>
            <a:pPr marL="285750" indent="-285750">
              <a:buFont typeface="Arial" panose="020B0604020202020204" pitchFamily="34" charset="0"/>
              <a:buChar char="•"/>
            </a:pPr>
            <a:r>
              <a:rPr lang="en-US" b="1" dirty="0">
                <a:solidFill>
                  <a:schemeClr val="tx1"/>
                </a:solidFill>
              </a:rPr>
              <a:t>Closest star, lies in milky way galaxy, yellow dwarf star and of medium size.</a:t>
            </a:r>
          </a:p>
          <a:p>
            <a:pPr marL="285750" indent="-285750">
              <a:buFont typeface="Arial" panose="020B0604020202020204" pitchFamily="34" charset="0"/>
              <a:buChar char="•"/>
            </a:pPr>
            <a:r>
              <a:rPr lang="en-US" b="1" dirty="0">
                <a:solidFill>
                  <a:schemeClr val="tx1"/>
                </a:solidFill>
              </a:rPr>
              <a:t>4.5 billion years old</a:t>
            </a:r>
          </a:p>
          <a:p>
            <a:pPr marL="285750" indent="-285750">
              <a:buFont typeface="Arial" panose="020B0604020202020204" pitchFamily="34" charset="0"/>
              <a:buChar char="•"/>
            </a:pPr>
            <a:r>
              <a:rPr lang="en-US" b="1" dirty="0">
                <a:solidFill>
                  <a:schemeClr val="tx1"/>
                </a:solidFill>
              </a:rPr>
              <a:t>Scientists predict it will die after 4.5 billion years.</a:t>
            </a:r>
          </a:p>
          <a:p>
            <a:pPr marL="285750" indent="-285750">
              <a:buFont typeface="Arial" panose="020B0604020202020204" pitchFamily="34" charset="0"/>
              <a:buChar char="•"/>
            </a:pPr>
            <a:r>
              <a:rPr lang="en-US" b="1" dirty="0">
                <a:solidFill>
                  <a:schemeClr val="tx1"/>
                </a:solidFill>
              </a:rPr>
              <a:t>Diameter is 870,000 miles, 1.4 million kms</a:t>
            </a:r>
          </a:p>
          <a:p>
            <a:pPr marL="285750" indent="-285750">
              <a:buFont typeface="Arial" panose="020B0604020202020204" pitchFamily="34" charset="0"/>
              <a:buChar char="•"/>
            </a:pPr>
            <a:r>
              <a:rPr lang="en-US" b="1" dirty="0">
                <a:solidFill>
                  <a:schemeClr val="tx1"/>
                </a:solidFill>
              </a:rPr>
              <a:t>Mass of sun is 1.989 × 10^30 kg and 330,000 times of earth.</a:t>
            </a:r>
          </a:p>
          <a:p>
            <a:pPr marL="285750" indent="-285750">
              <a:buFont typeface="Arial" panose="020B0604020202020204" pitchFamily="34" charset="0"/>
              <a:buChar char="•"/>
            </a:pPr>
            <a:r>
              <a:rPr lang="en-US" b="1" dirty="0">
                <a:solidFill>
                  <a:schemeClr val="tx1"/>
                </a:solidFill>
              </a:rPr>
              <a:t>Composed of 90% H2, 8% He, 2% heavy metals</a:t>
            </a:r>
          </a:p>
          <a:p>
            <a:pPr marL="285750" indent="-285750">
              <a:buFont typeface="Arial" panose="020B0604020202020204" pitchFamily="34" charset="0"/>
              <a:buChar char="•"/>
            </a:pPr>
            <a:r>
              <a:rPr lang="en-US" b="1" dirty="0">
                <a:solidFill>
                  <a:schemeClr val="tx1"/>
                </a:solidFill>
              </a:rPr>
              <a:t>Density 1.41 g/cm3</a:t>
            </a:r>
          </a:p>
          <a:p>
            <a:pPr marL="285750" indent="-285750">
              <a:buFont typeface="Arial" panose="020B0604020202020204" pitchFamily="34" charset="0"/>
              <a:buChar char="•"/>
            </a:pPr>
            <a:r>
              <a:rPr lang="en-US" b="1" dirty="0">
                <a:solidFill>
                  <a:schemeClr val="tx1"/>
                </a:solidFill>
              </a:rPr>
              <a:t>Temperature is 5778 K (9932 F)</a:t>
            </a:r>
          </a:p>
          <a:p>
            <a:pPr marL="285750" indent="-285750">
              <a:buFont typeface="Arial" panose="020B0604020202020204" pitchFamily="34" charset="0"/>
              <a:buChar char="•"/>
            </a:pPr>
            <a:r>
              <a:rPr lang="en-US" b="1" dirty="0">
                <a:solidFill>
                  <a:schemeClr val="tx1"/>
                </a:solidFill>
              </a:rPr>
              <a:t>Temperature at core is 15 million degree Celsius</a:t>
            </a:r>
          </a:p>
          <a:p>
            <a:pPr marL="285750" indent="-285750">
              <a:buFont typeface="Arial" panose="020B0604020202020204" pitchFamily="34" charset="0"/>
              <a:buChar char="•"/>
            </a:pPr>
            <a:r>
              <a:rPr lang="en-US" b="1" dirty="0">
                <a:solidFill>
                  <a:schemeClr val="tx1"/>
                </a:solidFill>
              </a:rPr>
              <a:t>Mean distance from the earth 149-150 million km or 93 million miles.</a:t>
            </a:r>
          </a:p>
          <a:p>
            <a:pPr marL="285750" indent="-285750">
              <a:buFont typeface="Arial" panose="020B0604020202020204" pitchFamily="34" charset="0"/>
              <a:buChar char="•"/>
            </a:pPr>
            <a:r>
              <a:rPr lang="en-US" b="1" dirty="0">
                <a:solidFill>
                  <a:schemeClr val="tx1"/>
                </a:solidFill>
              </a:rPr>
              <a:t>Sun has very active and large magnetic field</a:t>
            </a:r>
          </a:p>
          <a:p>
            <a:pPr marL="285750" indent="-285750">
              <a:buFont typeface="Arial" panose="020B0604020202020204" pitchFamily="34" charset="0"/>
              <a:buChar char="•"/>
            </a:pPr>
            <a:endParaRPr lang="en-US" b="1" dirty="0"/>
          </a:p>
          <a:p>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6097" y="441434"/>
            <a:ext cx="10133011" cy="1268600"/>
          </a:xfrm>
        </p:spPr>
        <p:txBody>
          <a:bodyPr>
            <a:normAutofit/>
          </a:bodyPr>
          <a:lstStyle/>
          <a:p>
            <a:pPr algn="ctr"/>
            <a:r>
              <a:rPr lang="en-US" b="1" dirty="0"/>
              <a:t>CONTENTS</a:t>
            </a:r>
          </a:p>
        </p:txBody>
      </p:sp>
      <p:sp>
        <p:nvSpPr>
          <p:cNvPr id="3" name="Content Placeholder 2"/>
          <p:cNvSpPr>
            <a:spLocks noGrp="1"/>
          </p:cNvSpPr>
          <p:nvPr>
            <p:ph idx="1"/>
          </p:nvPr>
        </p:nvSpPr>
        <p:spPr>
          <a:xfrm>
            <a:off x="2600305" y="1387366"/>
            <a:ext cx="8915400" cy="5470634"/>
          </a:xfrm>
        </p:spPr>
        <p:txBody>
          <a:bodyPr/>
          <a:lstStyle/>
          <a:p>
            <a:r>
              <a:rPr lang="en-US" sz="2800" b="1" dirty="0"/>
              <a:t> CONSTITUENTS AND STRUCTURE</a:t>
            </a:r>
          </a:p>
          <a:p>
            <a:r>
              <a:rPr lang="en-US" sz="2800" dirty="0"/>
              <a:t>1. UNIVERSE </a:t>
            </a:r>
          </a:p>
          <a:p>
            <a:r>
              <a:rPr lang="en-US" sz="2800" dirty="0"/>
              <a:t>2. LIGHT YEAR</a:t>
            </a:r>
          </a:p>
          <a:p>
            <a:r>
              <a:rPr lang="en-US" sz="2800" dirty="0"/>
              <a:t>3. GALAXIES  </a:t>
            </a:r>
          </a:p>
          <a:p>
            <a:r>
              <a:rPr lang="en-US" sz="2800" dirty="0"/>
              <a:t>4. SOLAR SYSTEM </a:t>
            </a:r>
          </a:p>
          <a:p>
            <a:r>
              <a:rPr lang="en-US" sz="2800" dirty="0"/>
              <a:t>5. SUN </a:t>
            </a:r>
          </a:p>
          <a:p>
            <a:r>
              <a:rPr lang="en-US" sz="2800" dirty="0"/>
              <a:t>6. ECLIPSES</a:t>
            </a:r>
          </a:p>
          <a:p>
            <a:r>
              <a:rPr lang="en-US" sz="2800" dirty="0"/>
              <a:t>7. </a:t>
            </a:r>
            <a:r>
              <a:rPr lang="en-US" sz="2800" dirty="0" smtClean="0"/>
              <a:t>EARTH</a:t>
            </a:r>
            <a:endParaRPr lang="en-US" sz="2800" dirty="0"/>
          </a:p>
          <a:p>
            <a:endParaRPr lang="en-US" sz="2800" dirty="0"/>
          </a:p>
          <a:p>
            <a:pPr marL="0" indent="0">
              <a:buNone/>
            </a:pPr>
            <a:endParaRPr lang="en-US" sz="2800"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588579"/>
          </a:xfrm>
        </p:spPr>
        <p:txBody>
          <a:bodyPr>
            <a:normAutofit fontScale="90000"/>
          </a:bodyPr>
          <a:lstStyle/>
          <a:p>
            <a:r>
              <a:rPr lang="en-US" b="1" u="sng" dirty="0">
                <a:solidFill>
                  <a:srgbClr val="C00000"/>
                </a:solidFill>
              </a:rPr>
              <a:t>SUN</a:t>
            </a:r>
          </a:p>
        </p:txBody>
      </p:sp>
      <p:sp>
        <p:nvSpPr>
          <p:cNvPr id="3" name="Text Placeholder 2"/>
          <p:cNvSpPr>
            <a:spLocks noGrp="1"/>
          </p:cNvSpPr>
          <p:nvPr>
            <p:ph type="body" idx="1"/>
          </p:nvPr>
        </p:nvSpPr>
        <p:spPr>
          <a:xfrm>
            <a:off x="2589212" y="1198179"/>
            <a:ext cx="8915399" cy="3294993"/>
          </a:xfrm>
        </p:spPr>
        <p:txBody>
          <a:bodyPr/>
          <a:lstStyle/>
          <a:p>
            <a:pPr marL="285750" indent="-285750">
              <a:buFont typeface="Arial" panose="020B0604020202020204" pitchFamily="34" charset="0"/>
              <a:buChar char="•"/>
            </a:pPr>
            <a:r>
              <a:rPr lang="en-US" b="1" dirty="0">
                <a:solidFill>
                  <a:schemeClr val="tx1"/>
                </a:solidFill>
              </a:rPr>
              <a:t>Sun rotates around its axis in 25-35 days (25 at the equator and 35 at the poles)</a:t>
            </a:r>
          </a:p>
          <a:p>
            <a:pPr marL="285750" indent="-285750">
              <a:buFont typeface="Arial" panose="020B0604020202020204" pitchFamily="34" charset="0"/>
              <a:buChar char="•"/>
            </a:pPr>
            <a:r>
              <a:rPr lang="en-US" b="1" dirty="0">
                <a:solidFill>
                  <a:schemeClr val="tx1"/>
                </a:solidFill>
              </a:rPr>
              <a:t>Sun rays reach the earth in 8 minutes and 20 seconds.</a:t>
            </a:r>
          </a:p>
          <a:p>
            <a:pPr marL="285750" indent="-285750">
              <a:buFont typeface="Arial" panose="020B0604020202020204" pitchFamily="34" charset="0"/>
              <a:buChar char="•"/>
            </a:pPr>
            <a:r>
              <a:rPr lang="en-US" b="1" dirty="0">
                <a:solidFill>
                  <a:schemeClr val="tx1"/>
                </a:solidFill>
              </a:rPr>
              <a:t>The minimum distance between the sun and the earth is known as perihelion and maximum distance is called aphelion.</a:t>
            </a:r>
          </a:p>
          <a:p>
            <a:pPr marL="285750" indent="-285750">
              <a:buFont typeface="Arial" panose="020B0604020202020204" pitchFamily="34" charset="0"/>
              <a:buChar char="•"/>
            </a:pPr>
            <a:r>
              <a:rPr lang="en-US" b="1" dirty="0">
                <a:solidFill>
                  <a:schemeClr val="tx1"/>
                </a:solidFill>
              </a:rPr>
              <a:t>Sun is moving around the center of the galaxy at a velocity of 220 km/s. It completes its one revolution in 250 million years and this time taken is known as cosmic year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4254" y="224306"/>
            <a:ext cx="10517746" cy="6434071"/>
          </a:xfrm>
          <a:prstGeom prst="rect">
            <a:avLst/>
          </a:prstGeom>
        </p:spPr>
      </p:pic>
    </p:spTree>
    <p:extLst>
      <p:ext uri="{BB962C8B-B14F-4D97-AF65-F5344CB8AC3E}">
        <p14:creationId xmlns="" xmlns:p14="http://schemas.microsoft.com/office/powerpoint/2010/main" val="3934760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550863"/>
          </a:xfrm>
        </p:spPr>
        <p:txBody>
          <a:bodyPr>
            <a:noAutofit/>
          </a:bodyPr>
          <a:lstStyle/>
          <a:p>
            <a:r>
              <a:rPr lang="en-US" sz="3600" b="1" dirty="0">
                <a:solidFill>
                  <a:srgbClr val="C00000"/>
                </a:solidFill>
              </a:rPr>
              <a:t>           </a:t>
            </a:r>
            <a:r>
              <a:rPr lang="en-US" sz="3600" b="1" u="sng" dirty="0">
                <a:solidFill>
                  <a:srgbClr val="C00000"/>
                </a:solidFill>
              </a:rPr>
              <a:t>SUN</a:t>
            </a:r>
          </a:p>
        </p:txBody>
      </p:sp>
      <p:sp>
        <p:nvSpPr>
          <p:cNvPr id="4" name="Text Placeholder 3"/>
          <p:cNvSpPr>
            <a:spLocks noGrp="1"/>
          </p:cNvSpPr>
          <p:nvPr>
            <p:ph type="body" sz="half" idx="2"/>
          </p:nvPr>
        </p:nvSpPr>
        <p:spPr>
          <a:xfrm>
            <a:off x="2033752" y="1254645"/>
            <a:ext cx="4972980" cy="4606404"/>
          </a:xfrm>
        </p:spPr>
        <p:txBody>
          <a:bodyPr>
            <a:normAutofit/>
          </a:bodyPr>
          <a:lstStyle/>
          <a:p>
            <a:pPr marL="285750" indent="-285750">
              <a:buFont typeface="Arial" panose="020B0604020202020204" pitchFamily="34" charset="0"/>
              <a:buChar char="•"/>
            </a:pPr>
            <a:r>
              <a:rPr lang="en-US" sz="1800" b="1" dirty="0">
                <a:solidFill>
                  <a:srgbClr val="FF0000"/>
                </a:solidFill>
              </a:rPr>
              <a:t>Star:</a:t>
            </a:r>
            <a:r>
              <a:rPr lang="en-US" sz="1800" b="1" dirty="0"/>
              <a:t> </a:t>
            </a:r>
            <a:r>
              <a:rPr lang="en-US" sz="1800" b="1" dirty="0">
                <a:solidFill>
                  <a:schemeClr val="tx1"/>
                </a:solidFill>
              </a:rPr>
              <a:t>Composed of Hydrogen and Helium </a:t>
            </a:r>
          </a:p>
          <a:p>
            <a:pPr marL="285750" indent="-285750">
              <a:buFont typeface="Arial" panose="020B0604020202020204" pitchFamily="34" charset="0"/>
              <a:buChar char="•"/>
            </a:pPr>
            <a:r>
              <a:rPr lang="en-US" sz="1800" b="1" dirty="0">
                <a:solidFill>
                  <a:srgbClr val="FF0000"/>
                </a:solidFill>
              </a:rPr>
              <a:t>Reaction:</a:t>
            </a:r>
            <a:r>
              <a:rPr lang="en-US" sz="1800" b="1" dirty="0"/>
              <a:t> </a:t>
            </a:r>
            <a:r>
              <a:rPr lang="en-US" sz="1800" b="1" dirty="0">
                <a:solidFill>
                  <a:schemeClr val="tx1"/>
                </a:solidFill>
              </a:rPr>
              <a:t>Nuclear Fusion </a:t>
            </a:r>
          </a:p>
          <a:p>
            <a:pPr marL="285750" indent="-285750">
              <a:buFont typeface="Arial" panose="020B0604020202020204" pitchFamily="34" charset="0"/>
              <a:buChar char="•"/>
            </a:pPr>
            <a:r>
              <a:rPr lang="en-US" sz="1800" b="1" dirty="0">
                <a:solidFill>
                  <a:srgbClr val="FF0000"/>
                </a:solidFill>
              </a:rPr>
              <a:t>Regions of Sun</a:t>
            </a:r>
            <a:r>
              <a:rPr lang="en-US" sz="1800" b="1" dirty="0"/>
              <a:t>:  </a:t>
            </a:r>
            <a:r>
              <a:rPr lang="en-US" sz="1800" b="1" dirty="0">
                <a:solidFill>
                  <a:schemeClr val="tx1"/>
                </a:solidFill>
              </a:rPr>
              <a:t>1. Interior       					                  2. Solar Atmosphere 			                  3. Visible Surface </a:t>
            </a:r>
          </a:p>
          <a:p>
            <a:pPr marL="285750" indent="-285750">
              <a:buFont typeface="Arial" panose="020B0604020202020204" pitchFamily="34" charset="0"/>
              <a:buChar char="•"/>
            </a:pPr>
            <a:r>
              <a:rPr lang="en-US" sz="1800" b="1" dirty="0">
                <a:solidFill>
                  <a:srgbClr val="FF0000"/>
                </a:solidFill>
              </a:rPr>
              <a:t>INTERIOR:         </a:t>
            </a:r>
            <a:r>
              <a:rPr lang="en-US" sz="1800" b="1" dirty="0">
                <a:solidFill>
                  <a:schemeClr val="tx1"/>
                </a:solidFill>
              </a:rPr>
              <a:t>1. Core   						               2. The radiative zone		         	        3. The convective zone  		</a:t>
            </a:r>
            <a:endParaRPr lang="en-US" sz="1800" b="1" dirty="0">
              <a:solidFill>
                <a:srgbClr val="FF0000"/>
              </a:solidFill>
            </a:endParaRPr>
          </a:p>
          <a:p>
            <a:pPr marL="285750" indent="-285750">
              <a:buFont typeface="Arial" panose="020B0604020202020204" pitchFamily="34" charset="0"/>
              <a:buChar char="•"/>
            </a:pPr>
            <a:r>
              <a:rPr lang="en-US" sz="1800" b="1" dirty="0">
                <a:solidFill>
                  <a:srgbClr val="FF0000"/>
                </a:solidFill>
              </a:rPr>
              <a:t>VISIBLE SURFACE: </a:t>
            </a:r>
            <a:r>
              <a:rPr lang="en-US" sz="1800" b="1" dirty="0">
                <a:solidFill>
                  <a:schemeClr val="tx1"/>
                </a:solidFill>
              </a:rPr>
              <a:t>Photosphere</a:t>
            </a:r>
            <a:r>
              <a:rPr lang="en-US" sz="1800" b="1" dirty="0">
                <a:solidFill>
                  <a:srgbClr val="FF0000"/>
                </a:solidFill>
              </a:rPr>
              <a:t> </a:t>
            </a:r>
          </a:p>
          <a:p>
            <a:pPr marL="285750" indent="-285750">
              <a:buFont typeface="Arial" panose="020B0604020202020204" pitchFamily="34" charset="0"/>
              <a:buChar char="•"/>
            </a:pPr>
            <a:r>
              <a:rPr lang="en-US" sz="1800" b="1" dirty="0">
                <a:solidFill>
                  <a:srgbClr val="FF0000"/>
                </a:solidFill>
              </a:rPr>
              <a:t>SOLAR ATMOSPHERE:  </a:t>
            </a:r>
            <a:r>
              <a:rPr lang="en-US" sz="1800" b="1" dirty="0">
                <a:solidFill>
                  <a:schemeClr val="tx1"/>
                </a:solidFill>
              </a:rPr>
              <a:t>1.</a:t>
            </a:r>
            <a:r>
              <a:rPr lang="en-US" sz="1800" b="1" dirty="0">
                <a:solidFill>
                  <a:srgbClr val="FF0000"/>
                </a:solidFill>
              </a:rPr>
              <a:t> </a:t>
            </a:r>
            <a:r>
              <a:rPr lang="en-US" sz="1800" b="1" dirty="0">
                <a:solidFill>
                  <a:schemeClr val="tx1"/>
                </a:solidFill>
              </a:rPr>
              <a:t>Chromosphere                 					      2. Corona</a:t>
            </a:r>
          </a:p>
        </p:txBody>
      </p:sp>
      <p:pic>
        <p:nvPicPr>
          <p:cNvPr id="10" name="Content Placeholder 9"/>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6763407" y="1077690"/>
            <a:ext cx="5428593" cy="4783359"/>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029" y="340775"/>
            <a:ext cx="2198017" cy="574069"/>
          </a:xfrm>
        </p:spPr>
        <p:txBody>
          <a:bodyPr>
            <a:normAutofit fontScale="90000"/>
          </a:bodyPr>
          <a:lstStyle/>
          <a:p>
            <a:r>
              <a:rPr lang="en-US" b="1" u="sng" dirty="0">
                <a:solidFill>
                  <a:srgbClr val="C00000"/>
                </a:solidFill>
              </a:rPr>
              <a:t>The Core</a:t>
            </a:r>
          </a:p>
        </p:txBody>
      </p:sp>
      <p:sp>
        <p:nvSpPr>
          <p:cNvPr id="3" name="Content Placeholder 2"/>
          <p:cNvSpPr>
            <a:spLocks noGrp="1"/>
          </p:cNvSpPr>
          <p:nvPr>
            <p:ph idx="1"/>
          </p:nvPr>
        </p:nvSpPr>
        <p:spPr>
          <a:xfrm>
            <a:off x="1429555" y="1198179"/>
            <a:ext cx="9053847" cy="5370046"/>
          </a:xfrm>
        </p:spPr>
        <p:txBody>
          <a:bodyPr>
            <a:normAutofit/>
          </a:bodyPr>
          <a:lstStyle/>
          <a:p>
            <a:r>
              <a:rPr lang="en-US" b="1" dirty="0">
                <a:solidFill>
                  <a:schemeClr val="tx1"/>
                </a:solidFill>
              </a:rPr>
              <a:t>Central part; Hottest </a:t>
            </a:r>
          </a:p>
          <a:p>
            <a:r>
              <a:rPr lang="en-US" b="1" dirty="0">
                <a:solidFill>
                  <a:schemeClr val="tx1"/>
                </a:solidFill>
              </a:rPr>
              <a:t>Reactor (Fusion Reaction in four stages)</a:t>
            </a:r>
          </a:p>
          <a:p>
            <a:pPr marL="0" indent="0">
              <a:buNone/>
            </a:pPr>
            <a:r>
              <a:rPr lang="en-US" b="1" dirty="0">
                <a:solidFill>
                  <a:schemeClr val="tx1"/>
                </a:solidFill>
              </a:rPr>
              <a:t>      1. Two Hydrogen nuclei or Protons collide to produce deuterium ---    	  	 	   produce a positron</a:t>
            </a:r>
          </a:p>
          <a:p>
            <a:pPr marL="0" indent="0">
              <a:buNone/>
            </a:pPr>
            <a:r>
              <a:rPr lang="en-US" b="1" dirty="0">
                <a:solidFill>
                  <a:schemeClr val="tx1"/>
                </a:solidFill>
              </a:rPr>
              <a:t>      2. Positron collides with an electron to produce two photons </a:t>
            </a:r>
          </a:p>
          <a:p>
            <a:pPr marL="0" indent="0">
              <a:buNone/>
            </a:pPr>
            <a:r>
              <a:rPr lang="en-US" b="1" dirty="0">
                <a:solidFill>
                  <a:schemeClr val="tx1"/>
                </a:solidFill>
              </a:rPr>
              <a:t>      3. The deuterium nucleus collides with another proton to form helium-3</a:t>
            </a:r>
          </a:p>
          <a:p>
            <a:pPr marL="0" indent="0">
              <a:buNone/>
            </a:pPr>
            <a:r>
              <a:rPr lang="en-US" b="1" dirty="0">
                <a:solidFill>
                  <a:schemeClr val="tx1"/>
                </a:solidFill>
              </a:rPr>
              <a:t>      4. Two helium-3 nuclei collide to produce helium-4 </a:t>
            </a:r>
          </a:p>
          <a:p>
            <a:r>
              <a:rPr lang="en-US" b="1" dirty="0" smtClean="0">
                <a:solidFill>
                  <a:schemeClr val="tx1"/>
                </a:solidFill>
              </a:rPr>
              <a:t>10% of the Sun’s Mass </a:t>
            </a:r>
            <a:endParaRPr lang="en-US" b="1" dirty="0">
              <a:solidFill>
                <a:schemeClr val="tx1"/>
              </a:solidFill>
            </a:endParaRPr>
          </a:p>
          <a:p>
            <a:r>
              <a:rPr lang="en-US" b="1" dirty="0">
                <a:solidFill>
                  <a:schemeClr val="tx1"/>
                </a:solidFill>
              </a:rPr>
              <a:t>Density: 150 times of water’s density </a:t>
            </a:r>
          </a:p>
          <a:p>
            <a:r>
              <a:rPr lang="en-US" b="1" dirty="0">
                <a:solidFill>
                  <a:schemeClr val="tx1"/>
                </a:solidFill>
              </a:rPr>
              <a:t>Temperature: 15 million degree Celsius, which is almost 3000 time higher than at the surface.</a:t>
            </a:r>
          </a:p>
          <a:p>
            <a:r>
              <a:rPr lang="en-US" b="1" dirty="0">
                <a:solidFill>
                  <a:schemeClr val="tx1"/>
                </a:solidFill>
              </a:rPr>
              <a:t>Pressure: 340 billion times the atmospheric pressure on Earth’s surface</a:t>
            </a:r>
          </a:p>
          <a:p>
            <a:endParaRPr lang="en-US" dirty="0"/>
          </a:p>
          <a:p>
            <a:endParaRPr lang="en-US" dirty="0"/>
          </a:p>
        </p:txBody>
      </p:sp>
      <p:pic>
        <p:nvPicPr>
          <p:cNvPr id="4" name="Picture 3"/>
          <p:cNvPicPr>
            <a:picLocks noChangeAspect="1"/>
          </p:cNvPicPr>
          <p:nvPr/>
        </p:nvPicPr>
        <p:blipFill>
          <a:blip r:embed="rId2"/>
          <a:stretch>
            <a:fillRect/>
          </a:stretch>
        </p:blipFill>
        <p:spPr>
          <a:xfrm>
            <a:off x="7633483" y="180304"/>
            <a:ext cx="4558517" cy="172576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715959"/>
          </a:xfrm>
        </p:spPr>
        <p:txBody>
          <a:bodyPr/>
          <a:lstStyle/>
          <a:p>
            <a:r>
              <a:rPr lang="en-US" b="1" u="sng" dirty="0">
                <a:solidFill>
                  <a:srgbClr val="C00000"/>
                </a:solidFill>
              </a:rPr>
              <a:t>The Interior Part of Sun</a:t>
            </a:r>
          </a:p>
        </p:txBody>
      </p:sp>
      <p:sp>
        <p:nvSpPr>
          <p:cNvPr id="3" name="Text Placeholder 2"/>
          <p:cNvSpPr>
            <a:spLocks noGrp="1"/>
          </p:cNvSpPr>
          <p:nvPr>
            <p:ph type="body" idx="1"/>
          </p:nvPr>
        </p:nvSpPr>
        <p:spPr>
          <a:xfrm>
            <a:off x="2589212" y="1340069"/>
            <a:ext cx="4342893" cy="378372"/>
          </a:xfrm>
        </p:spPr>
        <p:txBody>
          <a:bodyPr/>
          <a:lstStyle/>
          <a:p>
            <a:r>
              <a:rPr lang="en-US" b="1" dirty="0">
                <a:solidFill>
                  <a:srgbClr val="0070C0"/>
                </a:solidFill>
              </a:rPr>
              <a:t>The Radiative Zone</a:t>
            </a:r>
          </a:p>
        </p:txBody>
      </p:sp>
      <p:sp>
        <p:nvSpPr>
          <p:cNvPr id="4" name="Content Placeholder 3"/>
          <p:cNvSpPr>
            <a:spLocks noGrp="1"/>
          </p:cNvSpPr>
          <p:nvPr>
            <p:ph sz="half" idx="2"/>
          </p:nvPr>
        </p:nvSpPr>
        <p:spPr>
          <a:xfrm>
            <a:off x="1939160" y="1718441"/>
            <a:ext cx="4619295" cy="4918842"/>
          </a:xfrm>
        </p:spPr>
        <p:txBody>
          <a:bodyPr/>
          <a:lstStyle/>
          <a:p>
            <a:r>
              <a:rPr lang="en-US" b="1" dirty="0">
                <a:solidFill>
                  <a:schemeClr val="tx1"/>
                </a:solidFill>
              </a:rPr>
              <a:t>Energy from core carried out through this layer by photons as thermal radiation.</a:t>
            </a:r>
          </a:p>
          <a:p>
            <a:r>
              <a:rPr lang="en-US" b="1" dirty="0">
                <a:solidFill>
                  <a:schemeClr val="tx1"/>
                </a:solidFill>
              </a:rPr>
              <a:t>Hot, dense and highly ionized</a:t>
            </a:r>
          </a:p>
          <a:p>
            <a:r>
              <a:rPr lang="en-US" b="1" dirty="0">
                <a:solidFill>
                  <a:schemeClr val="tx1"/>
                </a:solidFill>
              </a:rPr>
              <a:t>Temperature: 2 to 7 million degree Celsius </a:t>
            </a:r>
          </a:p>
          <a:p>
            <a:r>
              <a:rPr lang="en-US" b="1" dirty="0">
                <a:solidFill>
                  <a:schemeClr val="tx1"/>
                </a:solidFill>
              </a:rPr>
              <a:t>It is about 75% hydrogen and 24% helium.</a:t>
            </a:r>
          </a:p>
          <a:p>
            <a:r>
              <a:rPr lang="en-US" b="1" dirty="0">
                <a:solidFill>
                  <a:schemeClr val="tx1"/>
                </a:solidFill>
                <a:latin typeface="Open Sans" panose="020B0606030504020204" pitchFamily="34" charset="0"/>
              </a:rPr>
              <a:t>O</a:t>
            </a:r>
            <a:r>
              <a:rPr lang="en-US" b="1" i="0" dirty="0">
                <a:solidFill>
                  <a:schemeClr val="tx1"/>
                </a:solidFill>
                <a:effectLst/>
                <a:latin typeface="Open Sans" panose="020B0606030504020204" pitchFamily="34" charset="0"/>
              </a:rPr>
              <a:t>ccupies roughly 45% of the Sun's radius</a:t>
            </a:r>
          </a:p>
          <a:p>
            <a:endParaRPr lang="en-US" dirty="0"/>
          </a:p>
        </p:txBody>
      </p:sp>
      <p:sp>
        <p:nvSpPr>
          <p:cNvPr id="5" name="Text Placeholder 4"/>
          <p:cNvSpPr>
            <a:spLocks noGrp="1"/>
          </p:cNvSpPr>
          <p:nvPr>
            <p:ph type="body" sz="quarter" idx="3"/>
          </p:nvPr>
        </p:nvSpPr>
        <p:spPr>
          <a:xfrm>
            <a:off x="7506629" y="1403130"/>
            <a:ext cx="3999001" cy="346841"/>
          </a:xfrm>
        </p:spPr>
        <p:txBody>
          <a:bodyPr/>
          <a:lstStyle/>
          <a:p>
            <a:r>
              <a:rPr lang="en-US" b="1" dirty="0">
                <a:solidFill>
                  <a:srgbClr val="0070C0"/>
                </a:solidFill>
              </a:rPr>
              <a:t>The Convective Zone</a:t>
            </a:r>
          </a:p>
        </p:txBody>
      </p:sp>
      <p:sp>
        <p:nvSpPr>
          <p:cNvPr id="6" name="Content Placeholder 5"/>
          <p:cNvSpPr>
            <a:spLocks noGrp="1"/>
          </p:cNvSpPr>
          <p:nvPr>
            <p:ph sz="quarter" idx="4"/>
          </p:nvPr>
        </p:nvSpPr>
        <p:spPr>
          <a:xfrm>
            <a:off x="6932105" y="1466193"/>
            <a:ext cx="4419067" cy="4477407"/>
          </a:xfrm>
        </p:spPr>
        <p:txBody>
          <a:bodyPr/>
          <a:lstStyle/>
          <a:p>
            <a:pPr marL="0" indent="0">
              <a:buNone/>
            </a:pPr>
            <a:endParaRPr lang="en-US" dirty="0"/>
          </a:p>
          <a:p>
            <a:r>
              <a:rPr lang="en-US" b="1" dirty="0">
                <a:solidFill>
                  <a:schemeClr val="tx1"/>
                </a:solidFill>
              </a:rPr>
              <a:t>Dominant mode of energy flow by thermal convection (Heat Transfer)</a:t>
            </a:r>
          </a:p>
          <a:p>
            <a:r>
              <a:rPr lang="en-US" b="1" dirty="0">
                <a:solidFill>
                  <a:schemeClr val="tx1"/>
                </a:solidFill>
              </a:rPr>
              <a:t>Not dense or hot enough </a:t>
            </a:r>
          </a:p>
          <a:p>
            <a:r>
              <a:rPr lang="en-US" b="1" dirty="0">
                <a:solidFill>
                  <a:schemeClr val="tx1"/>
                </a:solidFill>
              </a:rPr>
              <a:t>Once the material cools off at the surface, it plunges downward to the base of the convective zone to absorb more heat from the top of the radiative zone and repeat the cycle.</a:t>
            </a:r>
          </a:p>
          <a:p>
            <a:endParaRPr lang="en-US" b="1" dirty="0"/>
          </a:p>
          <a:p>
            <a:endParaRPr lang="en-US" dirty="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4174195" cy="976312"/>
          </a:xfrm>
        </p:spPr>
        <p:txBody>
          <a:bodyPr>
            <a:normAutofit/>
          </a:bodyPr>
          <a:lstStyle/>
          <a:p>
            <a:r>
              <a:rPr lang="en-US" sz="3200" b="1" u="sng" dirty="0">
                <a:solidFill>
                  <a:srgbClr val="C00000"/>
                </a:solidFill>
              </a:rPr>
              <a:t>The Photosphere</a:t>
            </a:r>
          </a:p>
        </p:txBody>
      </p:sp>
      <p:sp>
        <p:nvSpPr>
          <p:cNvPr id="4" name="Text Placeholder 3"/>
          <p:cNvSpPr>
            <a:spLocks noGrp="1"/>
          </p:cNvSpPr>
          <p:nvPr>
            <p:ph type="body" sz="half" idx="2"/>
          </p:nvPr>
        </p:nvSpPr>
        <p:spPr>
          <a:xfrm>
            <a:off x="1767490" y="1598612"/>
            <a:ext cx="5279696" cy="5007139"/>
          </a:xfrm>
        </p:spPr>
        <p:txBody>
          <a:bodyPr/>
          <a:lstStyle/>
          <a:p>
            <a:pPr marL="285750" indent="-285750">
              <a:buFont typeface="Arial" panose="020B0604020202020204" pitchFamily="34" charset="0"/>
              <a:buChar char="•"/>
            </a:pPr>
            <a:r>
              <a:rPr lang="en-US" sz="1800" b="1" dirty="0">
                <a:solidFill>
                  <a:schemeClr val="tx1"/>
                </a:solidFill>
              </a:rPr>
              <a:t>Visible surface of the Sun</a:t>
            </a:r>
          </a:p>
          <a:p>
            <a:pPr marL="285750" indent="-285750">
              <a:buFont typeface="Arial" panose="020B0604020202020204" pitchFamily="34" charset="0"/>
              <a:buChar char="•"/>
            </a:pPr>
            <a:r>
              <a:rPr lang="en-US" sz="1800" b="1" dirty="0">
                <a:solidFill>
                  <a:schemeClr val="tx1"/>
                </a:solidFill>
              </a:rPr>
              <a:t>Lies between Sun’s interior and the solar atmosphere </a:t>
            </a:r>
          </a:p>
          <a:p>
            <a:pPr marL="285750" indent="-285750">
              <a:buFont typeface="Arial" panose="020B0604020202020204" pitchFamily="34" charset="0"/>
              <a:buChar char="•"/>
            </a:pPr>
            <a:r>
              <a:rPr lang="en-US" sz="1800" b="1" dirty="0">
                <a:solidFill>
                  <a:schemeClr val="tx1"/>
                </a:solidFill>
              </a:rPr>
              <a:t>Average temperature: 5800 - 6000K</a:t>
            </a:r>
          </a:p>
          <a:p>
            <a:pPr marL="285750" indent="-285750">
              <a:buFont typeface="Arial" panose="020B0604020202020204" pitchFamily="34" charset="0"/>
              <a:buChar char="•"/>
            </a:pPr>
            <a:r>
              <a:rPr lang="en-US" sz="1800" b="1" dirty="0">
                <a:solidFill>
                  <a:schemeClr val="tx1"/>
                </a:solidFill>
              </a:rPr>
              <a:t>400km thick</a:t>
            </a:r>
          </a:p>
          <a:p>
            <a:pPr marL="285750" indent="-285750">
              <a:buFont typeface="Arial" panose="020B0604020202020204" pitchFamily="34" charset="0"/>
              <a:buChar char="•"/>
            </a:pPr>
            <a:r>
              <a:rPr lang="en-US" sz="1800" b="1" dirty="0">
                <a:solidFill>
                  <a:schemeClr val="tx1"/>
                </a:solidFill>
              </a:rPr>
              <a:t>Dense enough to </a:t>
            </a:r>
            <a:r>
              <a:rPr lang="en-US" sz="1800" b="1" dirty="0" smtClean="0">
                <a:solidFill>
                  <a:schemeClr val="tx1"/>
                </a:solidFill>
              </a:rPr>
              <a:t>emit </a:t>
            </a:r>
            <a:r>
              <a:rPr lang="en-US" sz="1800" b="1" dirty="0">
                <a:solidFill>
                  <a:schemeClr val="tx1"/>
                </a:solidFill>
              </a:rPr>
              <a:t>plenty of light but not so dense that the light can not escape.</a:t>
            </a:r>
          </a:p>
          <a:p>
            <a:pPr marL="285750" indent="-285750">
              <a:buFont typeface="Arial" panose="020B0604020202020204" pitchFamily="34" charset="0"/>
              <a:buChar char="•"/>
            </a:pPr>
            <a:r>
              <a:rPr lang="en-US" sz="1800" b="1" dirty="0">
                <a:solidFill>
                  <a:schemeClr val="tx1"/>
                </a:solidFill>
              </a:rPr>
              <a:t>Sunspots: 1. Typical size of spots is similar to the size of the Earth. 				             2. These regions are cooler than average, so they look darker than the surrounding hotter region.</a:t>
            </a:r>
          </a:p>
          <a:p>
            <a:r>
              <a:rPr lang="en-US" dirty="0">
                <a:solidFill>
                  <a:schemeClr val="tx1"/>
                </a:solidFill>
              </a:rPr>
              <a:t>      </a:t>
            </a:r>
            <a:r>
              <a:rPr lang="en-US" sz="1800" b="1" dirty="0">
                <a:solidFill>
                  <a:schemeClr val="tx1"/>
                </a:solidFill>
              </a:rPr>
              <a:t>3. With higher Magnetic Field </a:t>
            </a:r>
          </a:p>
        </p:txBody>
      </p:sp>
      <p:pic>
        <p:nvPicPr>
          <p:cNvPr id="10" name="Content Placeholder 9"/>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047186" y="1143000"/>
            <a:ext cx="4775200" cy="4572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655" y="446088"/>
            <a:ext cx="4587765" cy="673264"/>
          </a:xfrm>
        </p:spPr>
        <p:txBody>
          <a:bodyPr>
            <a:noAutofit/>
          </a:bodyPr>
          <a:lstStyle/>
          <a:p>
            <a:r>
              <a:rPr lang="en-US" sz="3200" b="1" u="sng" dirty="0">
                <a:solidFill>
                  <a:srgbClr val="C00000"/>
                </a:solidFill>
              </a:rPr>
              <a:t>The Solar Atmosphere </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8077200" y="1700704"/>
            <a:ext cx="4114800" cy="4089400"/>
          </a:xfrm>
        </p:spPr>
      </p:pic>
      <p:sp>
        <p:nvSpPr>
          <p:cNvPr id="4" name="Text Placeholder 3"/>
          <p:cNvSpPr>
            <a:spLocks noGrp="1"/>
          </p:cNvSpPr>
          <p:nvPr>
            <p:ph type="body" sz="half" idx="2"/>
          </p:nvPr>
        </p:nvSpPr>
        <p:spPr>
          <a:xfrm>
            <a:off x="2238703" y="1119350"/>
            <a:ext cx="5691352" cy="5738650"/>
          </a:xfrm>
        </p:spPr>
        <p:txBody>
          <a:bodyPr/>
          <a:lstStyle/>
          <a:p>
            <a:r>
              <a:rPr lang="en-US" sz="2400" b="1" dirty="0">
                <a:solidFill>
                  <a:srgbClr val="0070C0"/>
                </a:solidFill>
              </a:rPr>
              <a:t>Chromosphere</a:t>
            </a:r>
            <a:r>
              <a:rPr lang="en-US" dirty="0"/>
              <a:t> </a:t>
            </a:r>
          </a:p>
          <a:p>
            <a:pPr marL="285750" indent="-285750">
              <a:buFont typeface="Wingdings" panose="05000000000000000000" pitchFamily="2" charset="2"/>
              <a:buChar char="Ø"/>
            </a:pPr>
            <a:r>
              <a:rPr lang="en-US" sz="1800" b="1" dirty="0">
                <a:solidFill>
                  <a:schemeClr val="tx1"/>
                </a:solidFill>
              </a:rPr>
              <a:t>Lower Region </a:t>
            </a:r>
          </a:p>
          <a:p>
            <a:pPr marL="285750" indent="-285750">
              <a:buFont typeface="Wingdings" panose="05000000000000000000" pitchFamily="2" charset="2"/>
              <a:buChar char="Ø"/>
            </a:pPr>
            <a:r>
              <a:rPr lang="en-US" sz="1800" b="1" dirty="0">
                <a:solidFill>
                  <a:schemeClr val="tx1"/>
                </a:solidFill>
              </a:rPr>
              <a:t>Bright Red (viewed during solar eclipse): Appears red because hydrogen atoms are in excited state and emit radiations in visible spectrum near red part.</a:t>
            </a:r>
          </a:p>
          <a:p>
            <a:pPr marL="285750" indent="-285750">
              <a:buFont typeface="Wingdings" panose="05000000000000000000" pitchFamily="2" charset="2"/>
              <a:buChar char="Ø"/>
            </a:pPr>
            <a:r>
              <a:rPr lang="en-US" sz="1800" b="1" dirty="0">
                <a:solidFill>
                  <a:schemeClr val="tx1"/>
                </a:solidFill>
              </a:rPr>
              <a:t>Thin transition region where temperature rises sharply between chromos</a:t>
            </a:r>
          </a:p>
          <a:p>
            <a:pPr marL="285750" indent="-285750">
              <a:buFont typeface="Wingdings" panose="05000000000000000000" pitchFamily="2" charset="2"/>
              <a:buChar char="Ø"/>
            </a:pPr>
            <a:r>
              <a:rPr lang="en-US" sz="1800" b="1" dirty="0">
                <a:solidFill>
                  <a:schemeClr val="tx1"/>
                </a:solidFill>
              </a:rPr>
              <a:t>Temperature from 6000 to 50,000 centigrade.</a:t>
            </a:r>
          </a:p>
          <a:p>
            <a:r>
              <a:rPr lang="en-US" sz="2400" b="1" dirty="0">
                <a:solidFill>
                  <a:srgbClr val="0070C0"/>
                </a:solidFill>
              </a:rPr>
              <a:t>Corona</a:t>
            </a:r>
          </a:p>
          <a:p>
            <a:pPr marL="342900" indent="-342900">
              <a:buFont typeface="Wingdings" panose="05000000000000000000" pitchFamily="2" charset="2"/>
              <a:buChar char="Ø"/>
            </a:pPr>
            <a:r>
              <a:rPr lang="en-US" sz="1800" b="1" dirty="0">
                <a:solidFill>
                  <a:schemeClr val="tx1"/>
                </a:solidFill>
              </a:rPr>
              <a:t>Outer most region </a:t>
            </a:r>
          </a:p>
          <a:p>
            <a:pPr marL="342900" indent="-342900">
              <a:buFont typeface="Wingdings" panose="05000000000000000000" pitchFamily="2" charset="2"/>
              <a:buChar char="Ø"/>
            </a:pPr>
            <a:r>
              <a:rPr lang="en-US" sz="1800" b="1" dirty="0">
                <a:solidFill>
                  <a:schemeClr val="tx1"/>
                </a:solidFill>
              </a:rPr>
              <a:t>Hotter than photosphere (a million degrees Celsius or higher)</a:t>
            </a:r>
          </a:p>
          <a:p>
            <a:pPr marL="342900" indent="-342900">
              <a:buFont typeface="Wingdings" panose="05000000000000000000" pitchFamily="2" charset="2"/>
              <a:buChar char="Ø"/>
            </a:pPr>
            <a:r>
              <a:rPr lang="en-US" sz="1800" b="1" dirty="0">
                <a:solidFill>
                  <a:schemeClr val="tx1"/>
                </a:solidFill>
              </a:rPr>
              <a:t>Magnetized waves of plasma could carry huge amounts of energy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378372"/>
            <a:ext cx="8911687" cy="1166649"/>
          </a:xfrm>
        </p:spPr>
        <p:txBody>
          <a:bodyPr>
            <a:normAutofit/>
          </a:bodyPr>
          <a:lstStyle/>
          <a:p>
            <a:r>
              <a:rPr lang="en-US" b="1" u="sng" dirty="0">
                <a:solidFill>
                  <a:srgbClr val="C00000"/>
                </a:solidFill>
              </a:rPr>
              <a:t>PLANETS: </a:t>
            </a:r>
            <a:r>
              <a:rPr lang="en-US" sz="2800" b="1" dirty="0">
                <a:solidFill>
                  <a:srgbClr val="00B050"/>
                </a:solidFill>
              </a:rPr>
              <a:t>(Wanderers)</a:t>
            </a:r>
            <a:br>
              <a:rPr lang="en-US" sz="2800" b="1" dirty="0">
                <a:solidFill>
                  <a:srgbClr val="00B050"/>
                </a:solidFill>
              </a:rPr>
            </a:br>
            <a:r>
              <a:rPr lang="en-US" sz="2000" b="1" dirty="0">
                <a:solidFill>
                  <a:schemeClr val="tx1"/>
                </a:solidFill>
              </a:rPr>
              <a:t>Mercury, Venus, Earth, Mars, Jupiter, Saturn, Uranus and Neptune</a:t>
            </a:r>
          </a:p>
        </p:txBody>
      </p:sp>
      <p:sp>
        <p:nvSpPr>
          <p:cNvPr id="3" name="Text Placeholder 2"/>
          <p:cNvSpPr>
            <a:spLocks noGrp="1"/>
          </p:cNvSpPr>
          <p:nvPr>
            <p:ph type="body" idx="1"/>
          </p:nvPr>
        </p:nvSpPr>
        <p:spPr>
          <a:xfrm>
            <a:off x="2270706" y="1418897"/>
            <a:ext cx="4979905" cy="580096"/>
          </a:xfrm>
        </p:spPr>
        <p:txBody>
          <a:bodyPr/>
          <a:lstStyle/>
          <a:p>
            <a:r>
              <a:rPr lang="en-US" b="1" dirty="0">
                <a:solidFill>
                  <a:srgbClr val="C00000"/>
                </a:solidFill>
              </a:rPr>
              <a:t>1. </a:t>
            </a:r>
            <a:r>
              <a:rPr lang="en-US" b="1" dirty="0">
                <a:solidFill>
                  <a:srgbClr val="0070C0"/>
                </a:solidFill>
              </a:rPr>
              <a:t>Terrestrial/Inner/Inferior </a:t>
            </a:r>
          </a:p>
        </p:txBody>
      </p:sp>
      <p:sp>
        <p:nvSpPr>
          <p:cNvPr id="4" name="Content Placeholder 3"/>
          <p:cNvSpPr>
            <a:spLocks noGrp="1"/>
          </p:cNvSpPr>
          <p:nvPr>
            <p:ph sz="half" idx="2"/>
          </p:nvPr>
        </p:nvSpPr>
        <p:spPr>
          <a:xfrm>
            <a:off x="2270706" y="1998993"/>
            <a:ext cx="4661400" cy="4370275"/>
          </a:xfrm>
        </p:spPr>
        <p:txBody>
          <a:bodyPr/>
          <a:lstStyle/>
          <a:p>
            <a:r>
              <a:rPr lang="en-US" b="1" dirty="0">
                <a:solidFill>
                  <a:schemeClr val="tx1"/>
                </a:solidFill>
              </a:rPr>
              <a:t>Mercury, Venus, Earth and Mars</a:t>
            </a:r>
          </a:p>
          <a:p>
            <a:r>
              <a:rPr lang="en-US" b="1" dirty="0">
                <a:solidFill>
                  <a:schemeClr val="tx1"/>
                </a:solidFill>
              </a:rPr>
              <a:t>Close to Sun</a:t>
            </a:r>
          </a:p>
          <a:p>
            <a:r>
              <a:rPr lang="en-US" b="1" dirty="0">
                <a:solidFill>
                  <a:schemeClr val="tx1"/>
                </a:solidFill>
              </a:rPr>
              <a:t>Small masses and radii</a:t>
            </a:r>
          </a:p>
          <a:p>
            <a:r>
              <a:rPr lang="en-US" b="1" dirty="0">
                <a:solidFill>
                  <a:schemeClr val="tx1"/>
                </a:solidFill>
              </a:rPr>
              <a:t>Rocky-Solid surface (Metallic core)</a:t>
            </a:r>
          </a:p>
          <a:p>
            <a:r>
              <a:rPr lang="en-US" b="1" dirty="0">
                <a:solidFill>
                  <a:schemeClr val="tx1"/>
                </a:solidFill>
              </a:rPr>
              <a:t>High Densities </a:t>
            </a:r>
          </a:p>
          <a:p>
            <a:r>
              <a:rPr lang="en-US" b="1" dirty="0">
                <a:solidFill>
                  <a:schemeClr val="tx1"/>
                </a:solidFill>
              </a:rPr>
              <a:t>Slow Rotation (Speed)</a:t>
            </a:r>
          </a:p>
          <a:p>
            <a:r>
              <a:rPr lang="en-US" b="1" dirty="0">
                <a:solidFill>
                  <a:schemeClr val="tx1"/>
                </a:solidFill>
              </a:rPr>
              <a:t>Weak magnetic field </a:t>
            </a:r>
          </a:p>
          <a:p>
            <a:r>
              <a:rPr lang="en-US" b="1" dirty="0">
                <a:solidFill>
                  <a:schemeClr val="tx1"/>
                </a:solidFill>
              </a:rPr>
              <a:t>No Rings </a:t>
            </a:r>
          </a:p>
          <a:p>
            <a:r>
              <a:rPr lang="en-US" b="1" dirty="0">
                <a:solidFill>
                  <a:schemeClr val="tx1"/>
                </a:solidFill>
              </a:rPr>
              <a:t>Few moons</a:t>
            </a:r>
          </a:p>
          <a:p>
            <a:r>
              <a:rPr lang="en-US" b="1" dirty="0">
                <a:solidFill>
                  <a:schemeClr val="tx1"/>
                </a:solidFill>
              </a:rPr>
              <a:t>Carbon dioxide and nitrogen </a:t>
            </a:r>
          </a:p>
        </p:txBody>
      </p:sp>
      <p:sp>
        <p:nvSpPr>
          <p:cNvPr id="5" name="Text Placeholder 4"/>
          <p:cNvSpPr>
            <a:spLocks noGrp="1"/>
          </p:cNvSpPr>
          <p:nvPr>
            <p:ph type="body" sz="quarter" idx="3"/>
          </p:nvPr>
        </p:nvSpPr>
        <p:spPr>
          <a:xfrm>
            <a:off x="7162737" y="1418897"/>
            <a:ext cx="4342894" cy="583324"/>
          </a:xfrm>
        </p:spPr>
        <p:txBody>
          <a:bodyPr/>
          <a:lstStyle/>
          <a:p>
            <a:r>
              <a:rPr lang="en-US" b="1" dirty="0">
                <a:solidFill>
                  <a:srgbClr val="C00000"/>
                </a:solidFill>
              </a:rPr>
              <a:t>2. </a:t>
            </a:r>
            <a:r>
              <a:rPr lang="en-US" b="1" dirty="0">
                <a:solidFill>
                  <a:srgbClr val="0070C0"/>
                </a:solidFill>
              </a:rPr>
              <a:t>Jovian/Gaseous Planets</a:t>
            </a:r>
          </a:p>
        </p:txBody>
      </p:sp>
      <p:sp>
        <p:nvSpPr>
          <p:cNvPr id="6" name="Content Placeholder 5"/>
          <p:cNvSpPr>
            <a:spLocks noGrp="1"/>
          </p:cNvSpPr>
          <p:nvPr>
            <p:ph sz="quarter" idx="4"/>
          </p:nvPr>
        </p:nvSpPr>
        <p:spPr>
          <a:xfrm>
            <a:off x="7162737" y="1998993"/>
            <a:ext cx="4661400" cy="4370275"/>
          </a:xfrm>
        </p:spPr>
        <p:txBody>
          <a:bodyPr/>
          <a:lstStyle/>
          <a:p>
            <a:r>
              <a:rPr lang="en-US" b="1" dirty="0">
                <a:solidFill>
                  <a:schemeClr val="tx1"/>
                </a:solidFill>
              </a:rPr>
              <a:t>Jupiter, Saturn, Uranus and Neptune</a:t>
            </a:r>
          </a:p>
          <a:p>
            <a:r>
              <a:rPr lang="en-US" b="1" dirty="0">
                <a:solidFill>
                  <a:schemeClr val="tx1"/>
                </a:solidFill>
              </a:rPr>
              <a:t>Far from Sun</a:t>
            </a:r>
          </a:p>
          <a:p>
            <a:r>
              <a:rPr lang="en-US" b="1" dirty="0">
                <a:solidFill>
                  <a:schemeClr val="tx1"/>
                </a:solidFill>
              </a:rPr>
              <a:t>Large masses and radii</a:t>
            </a:r>
          </a:p>
          <a:p>
            <a:r>
              <a:rPr lang="en-US" b="1" dirty="0">
                <a:solidFill>
                  <a:schemeClr val="tx1"/>
                </a:solidFill>
              </a:rPr>
              <a:t>Gaseous surface (Molten rock core)</a:t>
            </a:r>
          </a:p>
          <a:p>
            <a:r>
              <a:rPr lang="en-US" b="1" dirty="0">
                <a:solidFill>
                  <a:schemeClr val="tx1"/>
                </a:solidFill>
              </a:rPr>
              <a:t>Low densities </a:t>
            </a:r>
          </a:p>
          <a:p>
            <a:r>
              <a:rPr lang="en-US" b="1" dirty="0">
                <a:solidFill>
                  <a:schemeClr val="tx1"/>
                </a:solidFill>
              </a:rPr>
              <a:t>Fast Rotation (Speed)</a:t>
            </a:r>
          </a:p>
          <a:p>
            <a:r>
              <a:rPr lang="en-US" b="1" dirty="0">
                <a:solidFill>
                  <a:schemeClr val="tx1"/>
                </a:solidFill>
              </a:rPr>
              <a:t>Strong magnetic field </a:t>
            </a:r>
          </a:p>
          <a:p>
            <a:r>
              <a:rPr lang="en-US" b="1" dirty="0">
                <a:solidFill>
                  <a:schemeClr val="tx1"/>
                </a:solidFill>
              </a:rPr>
              <a:t>Many rings </a:t>
            </a:r>
          </a:p>
          <a:p>
            <a:r>
              <a:rPr lang="en-US" b="1" dirty="0">
                <a:solidFill>
                  <a:schemeClr val="tx1"/>
                </a:solidFill>
              </a:rPr>
              <a:t>Many moons</a:t>
            </a:r>
          </a:p>
          <a:p>
            <a:r>
              <a:rPr lang="en-US" b="1" dirty="0">
                <a:solidFill>
                  <a:schemeClr val="tx1"/>
                </a:solidFill>
              </a:rPr>
              <a:t>Hydrogen, helium and ammonia</a:t>
            </a:r>
          </a:p>
          <a:p>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94114" y="1897380"/>
            <a:ext cx="9870226" cy="3200400"/>
          </a:xfrm>
          <a:prstGeom prst="rect">
            <a:avLst/>
          </a:prstGeom>
        </p:spPr>
      </p:pic>
    </p:spTree>
    <p:extLst>
      <p:ext uri="{BB962C8B-B14F-4D97-AF65-F5344CB8AC3E}">
        <p14:creationId xmlns="" xmlns:p14="http://schemas.microsoft.com/office/powerpoint/2010/main" val="2328167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469" y="157656"/>
            <a:ext cx="5959365" cy="1024758"/>
          </a:xfrm>
        </p:spPr>
        <p:txBody>
          <a:bodyPr>
            <a:normAutofit fontScale="90000"/>
          </a:bodyPr>
          <a:lstStyle/>
          <a:p>
            <a:r>
              <a:rPr lang="en-US" sz="3600" b="1" u="sng" dirty="0">
                <a:solidFill>
                  <a:srgbClr val="C00000"/>
                </a:solidFill>
              </a:rPr>
              <a:t>MOON</a:t>
            </a:r>
            <a:r>
              <a:rPr kumimoji="0" lang="en-US" sz="2000" b="1" i="0" u="none" strike="noStrike" kern="1200" cap="none" spc="0" normalizeH="0" baseline="0" noProof="0" dirty="0">
                <a:ln>
                  <a:noFill/>
                </a:ln>
                <a:solidFill>
                  <a:srgbClr val="0070C0"/>
                </a:solidFill>
                <a:effectLst/>
                <a:uLnTx/>
                <a:uFillTx/>
                <a:latin typeface="Century Gothic" panose="020B0502020202020204"/>
                <a:ea typeface="+mj-ea"/>
                <a:cs typeface="+mj-cs"/>
              </a:rPr>
              <a:t> ( EARTH’S ONLY NATURAL SATELLITE)</a:t>
            </a:r>
            <a:r>
              <a:rPr lang="en-US" sz="3600" b="1" u="sng" dirty="0">
                <a:solidFill>
                  <a:srgbClr val="C00000"/>
                </a:solidFill>
              </a:rPr>
              <a:t/>
            </a:r>
            <a:br>
              <a:rPr lang="en-US" sz="3600" b="1" u="sng" dirty="0">
                <a:solidFill>
                  <a:srgbClr val="C00000"/>
                </a:solidFill>
              </a:rPr>
            </a:br>
            <a:endParaRPr lang="en-US" b="1" dirty="0">
              <a:solidFill>
                <a:srgbClr val="0070C0"/>
              </a:solidFill>
            </a:endParaRP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535917" y="996950"/>
            <a:ext cx="4598693" cy="5414962"/>
          </a:xfrm>
        </p:spPr>
      </p:pic>
      <p:sp>
        <p:nvSpPr>
          <p:cNvPr id="4" name="Text Placeholder 3"/>
          <p:cNvSpPr>
            <a:spLocks noGrp="1"/>
          </p:cNvSpPr>
          <p:nvPr>
            <p:ph type="body" sz="half" idx="2"/>
          </p:nvPr>
        </p:nvSpPr>
        <p:spPr>
          <a:xfrm>
            <a:off x="2096814" y="996950"/>
            <a:ext cx="5496493" cy="5861050"/>
          </a:xfrm>
        </p:spPr>
        <p:txBody>
          <a:bodyPr>
            <a:normAutofit/>
          </a:bodyPr>
          <a:lstStyle/>
          <a:p>
            <a:pPr rtl="0" fontAlgn="base">
              <a:spcBef>
                <a:spcPts val="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All natural satellites that orbit planets are called moon</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Our moon named</a:t>
            </a:r>
            <a:r>
              <a:rPr lang="en-US" sz="1900" b="1" i="1" u="none" strike="noStrike" dirty="0">
                <a:solidFill>
                  <a:srgbClr val="FF0000"/>
                </a:solidFill>
                <a:effectLst/>
                <a:latin typeface="Arial Narrow" panose="020B0606020202030204" pitchFamily="34" charset="0"/>
              </a:rPr>
              <a:t> Luna </a:t>
            </a:r>
            <a:r>
              <a:rPr lang="en-US" sz="1900" b="1" i="0" u="none" strike="noStrike" dirty="0">
                <a:solidFill>
                  <a:schemeClr val="tx1"/>
                </a:solidFill>
                <a:effectLst/>
                <a:latin typeface="Arial Narrow" panose="020B0606020202030204" pitchFamily="34" charset="0"/>
              </a:rPr>
              <a:t>is fifth largest moon in the               solar system</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Diameter </a:t>
            </a:r>
            <a:r>
              <a:rPr lang="en-US" sz="1900" b="1" i="0" u="none" strike="noStrike" dirty="0">
                <a:solidFill>
                  <a:srgbClr val="FF0000"/>
                </a:solidFill>
                <a:effectLst/>
                <a:latin typeface="Arial Narrow" panose="020B0606020202030204" pitchFamily="34" charset="0"/>
              </a:rPr>
              <a:t>3474 km</a:t>
            </a:r>
            <a:endParaRPr lang="en-US" sz="1900" b="1" i="0" u="none" strike="noStrike" dirty="0">
              <a:solidFill>
                <a:srgbClr val="FF0000"/>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Mass 7.34767309 × 1022 kilograms</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Density 3.34 g/cm</a:t>
            </a:r>
            <a:r>
              <a:rPr lang="en-US" sz="1900" b="1" i="0" u="none" strike="noStrike" baseline="30000" dirty="0">
                <a:solidFill>
                  <a:schemeClr val="tx1"/>
                </a:solidFill>
                <a:effectLst/>
                <a:latin typeface="Arial Narrow" panose="020B0606020202030204" pitchFamily="34" charset="0"/>
              </a:rPr>
              <a:t>3</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Average distance b/w moon &amp; earth </a:t>
            </a:r>
            <a:r>
              <a:rPr lang="en-US" sz="1900" b="1" i="0" u="none" strike="noStrike" dirty="0">
                <a:solidFill>
                  <a:srgbClr val="FF0000"/>
                </a:solidFill>
                <a:effectLst/>
                <a:latin typeface="Arial Narrow" panose="020B0606020202030204" pitchFamily="34" charset="0"/>
              </a:rPr>
              <a:t>384,400km</a:t>
            </a:r>
            <a:endParaRPr lang="en-US" sz="1900" b="1" i="0" u="none" strike="noStrike" dirty="0">
              <a:solidFill>
                <a:srgbClr val="FF0000"/>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a:t>
            </a:r>
            <a:r>
              <a:rPr lang="en-US" sz="1900" b="1" i="0" u="none" strike="noStrike" dirty="0">
                <a:solidFill>
                  <a:srgbClr val="FF0000"/>
                </a:solidFill>
                <a:effectLst/>
                <a:latin typeface="Arial Narrow" panose="020B0606020202030204" pitchFamily="34" charset="0"/>
              </a:rPr>
              <a:t>Orbital period</a:t>
            </a:r>
            <a:r>
              <a:rPr lang="en-US" sz="1900" b="1" i="0" u="none" strike="noStrike" dirty="0">
                <a:solidFill>
                  <a:schemeClr val="tx1"/>
                </a:solidFill>
                <a:effectLst/>
                <a:latin typeface="Arial Narrow" panose="020B0606020202030204" pitchFamily="34" charset="0"/>
              </a:rPr>
              <a:t> of moon around earth 27 days and 7 hours (actual).</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Same time is taken by the moon to rotate around its axis.</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Gravity is 1/6th of earth’s gravity.</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a:t>
            </a:r>
            <a:r>
              <a:rPr lang="en-US" sz="1900" b="1" i="0" u="none" strike="noStrike" dirty="0">
                <a:solidFill>
                  <a:srgbClr val="FF0000"/>
                </a:solidFill>
                <a:effectLst/>
                <a:latin typeface="Arial Narrow" panose="020B0606020202030204" pitchFamily="34" charset="0"/>
              </a:rPr>
              <a:t>Average surface temperature </a:t>
            </a:r>
            <a:r>
              <a:rPr lang="en-US" sz="1900" b="1" i="0" u="none" strike="noStrike" dirty="0">
                <a:solidFill>
                  <a:schemeClr val="tx1"/>
                </a:solidFill>
                <a:effectLst/>
                <a:latin typeface="Arial Narrow" panose="020B0606020202030204" pitchFamily="34" charset="0"/>
              </a:rPr>
              <a:t>during the day is 107 degree Celsius and at night -153 degree Celsius.</a:t>
            </a:r>
            <a:endParaRPr lang="en-US" sz="1900" b="1" i="0" u="none" strike="noStrike" dirty="0">
              <a:solidFill>
                <a:schemeClr val="tx1"/>
              </a:solidFill>
              <a:effectLst/>
              <a:latin typeface="Arial" panose="020B0604020202020204" pitchFamily="34" charset="0"/>
            </a:endParaRPr>
          </a:p>
          <a:p>
            <a:pPr rtl="0" fontAlgn="base">
              <a:spcBef>
                <a:spcPts val="960"/>
              </a:spcBef>
              <a:spcAft>
                <a:spcPts val="0"/>
              </a:spcAft>
              <a:buFont typeface="Arial" panose="020B0604020202020204" pitchFamily="34" charset="0"/>
              <a:buChar char="•"/>
            </a:pPr>
            <a:r>
              <a:rPr lang="en-US" sz="1900" b="1" i="0" u="none" strike="noStrike" dirty="0">
                <a:solidFill>
                  <a:schemeClr val="tx1"/>
                </a:solidFill>
                <a:effectLst/>
                <a:latin typeface="Arial Narrow" panose="020B0606020202030204" pitchFamily="34" charset="0"/>
              </a:rPr>
              <a:t> No atmosphere but negligible amount of inert gases.</a:t>
            </a:r>
          </a:p>
          <a:p>
            <a:pPr rtl="0" fontAlgn="base">
              <a:spcBef>
                <a:spcPts val="960"/>
              </a:spcBef>
              <a:spcAft>
                <a:spcPts val="0"/>
              </a:spcAft>
            </a:pPr>
            <a:endParaRPr lang="en-US" sz="1900" b="1" i="0" u="none" strike="noStrike" dirty="0">
              <a:solidFill>
                <a:schemeClr val="tx1"/>
              </a:solidFill>
              <a:effectLst/>
              <a:latin typeface="Arial" panose="020B0604020202020204" pitchFamily="34"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2720" y="1325880"/>
            <a:ext cx="8458200" cy="4639210"/>
          </a:xfrm>
          <a:prstGeom prst="rect">
            <a:avLst/>
          </a:prstGeom>
        </p:spPr>
      </p:pic>
    </p:spTree>
    <p:extLst>
      <p:ext uri="{BB962C8B-B14F-4D97-AF65-F5344CB8AC3E}">
        <p14:creationId xmlns="" xmlns:p14="http://schemas.microsoft.com/office/powerpoint/2010/main" val="3413734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 xmlns:p14="http://schemas.microsoft.com/office/powerpoint/2010/main" val="1845209496"/>
              </p:ext>
            </p:extLst>
          </p:nvPr>
        </p:nvGraphicFramePr>
        <p:xfrm>
          <a:off x="1623848" y="2"/>
          <a:ext cx="10452538" cy="6804602"/>
        </p:xfrm>
        <a:graphic>
          <a:graphicData uri="http://schemas.openxmlformats.org/drawingml/2006/table">
            <a:tbl>
              <a:tblPr firstRow="1" bandRow="1">
                <a:tableStyleId>{5C22544A-7EE6-4342-B048-85BDC9FD1C3A}</a:tableStyleId>
              </a:tblPr>
              <a:tblGrid>
                <a:gridCol w="1246521"/>
                <a:gridCol w="1175581"/>
                <a:gridCol w="1344726"/>
                <a:gridCol w="1500208"/>
                <a:gridCol w="1125157"/>
                <a:gridCol w="891476"/>
                <a:gridCol w="3168869"/>
              </a:tblGrid>
              <a:tr h="1425127">
                <a:tc>
                  <a:txBody>
                    <a:bodyPr/>
                    <a:lstStyle/>
                    <a:p>
                      <a:r>
                        <a:rPr lang="en-US" b="1" dirty="0">
                          <a:solidFill>
                            <a:schemeClr val="bg1"/>
                          </a:solidFill>
                        </a:rPr>
                        <a:t>Planet</a:t>
                      </a:r>
                    </a:p>
                  </a:txBody>
                  <a:tcPr/>
                </a:tc>
                <a:tc>
                  <a:txBody>
                    <a:bodyPr/>
                    <a:lstStyle/>
                    <a:p>
                      <a:r>
                        <a:rPr lang="en-US" sz="1800" b="1" dirty="0">
                          <a:solidFill>
                            <a:schemeClr val="bg1"/>
                          </a:solidFill>
                          <a:effectLst/>
                          <a:latin typeface="Calibri" panose="020F0502020204030204" charset="0"/>
                          <a:ea typeface="Calibri" panose="020F0502020204030204" charset="0"/>
                          <a:cs typeface="Times New Roman" panose="02020603050405020304" pitchFamily="18" charset="0"/>
                        </a:rPr>
                        <a:t>Distance from the Sun (million km)</a:t>
                      </a:r>
                      <a:endParaRPr lang="en-US" b="1" dirty="0">
                        <a:solidFill>
                          <a:schemeClr val="bg1"/>
                        </a:solidFill>
                      </a:endParaRPr>
                    </a:p>
                  </a:txBody>
                  <a:tcPr/>
                </a:tc>
                <a:tc>
                  <a:txBody>
                    <a:bodyPr/>
                    <a:lstStyle/>
                    <a:p>
                      <a:r>
                        <a:rPr lang="en-US" sz="1800" b="1" dirty="0">
                          <a:solidFill>
                            <a:schemeClr val="bg1"/>
                          </a:solidFill>
                          <a:effectLst/>
                          <a:latin typeface="Calibri" panose="020F0502020204030204" charset="0"/>
                          <a:ea typeface="Calibri" panose="020F0502020204030204" charset="0"/>
                          <a:cs typeface="Times New Roman" panose="02020603050405020304" pitchFamily="18" charset="0"/>
                        </a:rPr>
                        <a:t>Period of Revolution Round the Sun</a:t>
                      </a:r>
                      <a:endParaRPr lang="en-US" b="1" dirty="0">
                        <a:solidFill>
                          <a:schemeClr val="bg1"/>
                        </a:solidFill>
                      </a:endParaRPr>
                    </a:p>
                  </a:txBody>
                  <a:tcPr/>
                </a:tc>
                <a:tc>
                  <a:txBody>
                    <a:bodyPr/>
                    <a:lstStyle/>
                    <a:p>
                      <a:r>
                        <a:rPr lang="en-US" sz="1800" b="1" dirty="0">
                          <a:solidFill>
                            <a:schemeClr val="bg1"/>
                          </a:solidFill>
                          <a:effectLst/>
                          <a:latin typeface="Calibri" panose="020F0502020204030204" charset="0"/>
                          <a:ea typeface="Calibri" panose="020F0502020204030204" charset="0"/>
                          <a:cs typeface="Times New Roman" panose="02020603050405020304" pitchFamily="18" charset="0"/>
                        </a:rPr>
                        <a:t>Period of Rotation on own Axis</a:t>
                      </a:r>
                      <a:endParaRPr lang="en-US" b="1" dirty="0">
                        <a:solidFill>
                          <a:schemeClr val="bg1"/>
                        </a:solidFill>
                      </a:endParaRPr>
                    </a:p>
                  </a:txBody>
                  <a:tcPr/>
                </a:tc>
                <a:tc>
                  <a:txBody>
                    <a:bodyPr/>
                    <a:lstStyle/>
                    <a:p>
                      <a:r>
                        <a:rPr lang="en-US" sz="1800" b="1" dirty="0">
                          <a:solidFill>
                            <a:schemeClr val="bg1"/>
                          </a:solidFill>
                          <a:effectLst/>
                          <a:latin typeface="Calibri" panose="020F0502020204030204" charset="0"/>
                          <a:ea typeface="Calibri" panose="020F0502020204030204" charset="0"/>
                          <a:cs typeface="Times New Roman" panose="02020603050405020304" pitchFamily="18" charset="0"/>
                        </a:rPr>
                        <a:t>No. of Satellites</a:t>
                      </a:r>
                      <a:endParaRPr lang="en-US" b="1" dirty="0">
                        <a:solidFill>
                          <a:schemeClr val="bg1"/>
                        </a:solidFill>
                      </a:endParaRPr>
                    </a:p>
                  </a:txBody>
                  <a:tcPr/>
                </a:tc>
                <a:tc>
                  <a:txBody>
                    <a:bodyPr/>
                    <a:lstStyle/>
                    <a:p>
                      <a:r>
                        <a:rPr lang="en-US" sz="1800" b="1" dirty="0">
                          <a:solidFill>
                            <a:schemeClr val="bg1"/>
                          </a:solidFill>
                          <a:effectLst/>
                          <a:latin typeface="Calibri" panose="020F0502020204030204" charset="0"/>
                          <a:ea typeface="Calibri" panose="020F0502020204030204" charset="0"/>
                          <a:cs typeface="Times New Roman" panose="02020603050405020304" pitchFamily="18" charset="0"/>
                        </a:rPr>
                        <a:t>Mass Time of Earth</a:t>
                      </a:r>
                      <a:endParaRPr lang="en-US" b="1" dirty="0">
                        <a:solidFill>
                          <a:schemeClr val="bg1"/>
                        </a:solidFill>
                      </a:endParaRPr>
                    </a:p>
                  </a:txBody>
                  <a:tcPr/>
                </a:tc>
                <a:tc>
                  <a:txBody>
                    <a:bodyPr/>
                    <a:lstStyle/>
                    <a:p>
                      <a:r>
                        <a:rPr lang="en-US" sz="1800" b="1" dirty="0">
                          <a:solidFill>
                            <a:schemeClr val="bg1"/>
                          </a:solidFill>
                          <a:effectLst/>
                          <a:latin typeface="Calibri" panose="020F0502020204030204" charset="0"/>
                          <a:ea typeface="Calibri" panose="020F0502020204030204" charset="0"/>
                          <a:cs typeface="Times New Roman" panose="02020603050405020304" pitchFamily="18" charset="0"/>
                        </a:rPr>
                        <a:t>Other Details</a:t>
                      </a:r>
                      <a:endParaRPr lang="en-US" b="1" dirty="0">
                        <a:solidFill>
                          <a:schemeClr val="bg1"/>
                        </a:solidFill>
                      </a:endParaRPr>
                    </a:p>
                  </a:txBody>
                  <a:tcPr/>
                </a:tc>
              </a:tr>
              <a:tr h="623493">
                <a:tc>
                  <a:txBody>
                    <a:bodyPr/>
                    <a:lstStyle/>
                    <a:p>
                      <a:r>
                        <a:rPr lang="en-US" dirty="0"/>
                        <a:t>Mercury</a:t>
                      </a:r>
                    </a:p>
                  </a:txBody>
                  <a:tcPr/>
                </a:tc>
                <a:tc>
                  <a:txBody>
                    <a:bodyPr/>
                    <a:lstStyle/>
                    <a:p>
                      <a:r>
                        <a:rPr lang="en-US" dirty="0"/>
                        <a:t>57.9</a:t>
                      </a:r>
                    </a:p>
                  </a:txBody>
                  <a:tcPr/>
                </a:tc>
                <a:tc>
                  <a:txBody>
                    <a:bodyPr/>
                    <a:lstStyle/>
                    <a:p>
                      <a:r>
                        <a:rPr lang="en-US" dirty="0"/>
                        <a:t>88 days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58 days 15h and 30 min</a:t>
                      </a:r>
                      <a:endParaRPr lang="en-US" dirty="0"/>
                    </a:p>
                  </a:txBody>
                  <a:tcPr/>
                </a:tc>
                <a:tc>
                  <a:txBody>
                    <a:bodyPr/>
                    <a:lstStyle/>
                    <a:p>
                      <a:r>
                        <a:rPr lang="en-US" sz="1600" dirty="0"/>
                        <a:t>0</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0.055</a:t>
                      </a:r>
                      <a:endParaRPr lang="en-US"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Nearest to the Sun, Smallest and fastest planet</a:t>
                      </a:r>
                      <a:endParaRPr lang="en-US" dirty="0"/>
                    </a:p>
                  </a:txBody>
                  <a:tcPr/>
                </a:tc>
              </a:tr>
              <a:tr h="623493">
                <a:tc>
                  <a:txBody>
                    <a:bodyPr/>
                    <a:lstStyle/>
                    <a:p>
                      <a:r>
                        <a:rPr lang="en-US" dirty="0"/>
                        <a:t>Venus</a:t>
                      </a:r>
                    </a:p>
                  </a:txBody>
                  <a:tcPr/>
                </a:tc>
                <a:tc>
                  <a:txBody>
                    <a:bodyPr/>
                    <a:lstStyle/>
                    <a:p>
                      <a:r>
                        <a:rPr lang="en-US" dirty="0"/>
                        <a:t>108.2</a:t>
                      </a:r>
                    </a:p>
                  </a:txBody>
                  <a:tcPr/>
                </a:tc>
                <a:tc>
                  <a:txBody>
                    <a:bodyPr/>
                    <a:lstStyle/>
                    <a:p>
                      <a:r>
                        <a:rPr lang="en-US" dirty="0"/>
                        <a:t>224.7 days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243 days and 14 hours</a:t>
                      </a:r>
                      <a:endParaRPr lang="en-US" dirty="0"/>
                    </a:p>
                  </a:txBody>
                  <a:tcPr/>
                </a:tc>
                <a:tc>
                  <a:txBody>
                    <a:bodyPr/>
                    <a:lstStyle/>
                    <a:p>
                      <a:r>
                        <a:rPr lang="en-US" sz="1600" dirty="0"/>
                        <a:t>0</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0.815</a:t>
                      </a:r>
                      <a:endParaRPr lang="en-US"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Brightest, Hottest, Closest to Earth and earth twin planet</a:t>
                      </a:r>
                      <a:endParaRPr lang="en-US" dirty="0"/>
                    </a:p>
                  </a:txBody>
                  <a:tcPr/>
                </a:tc>
              </a:tr>
              <a:tr h="623493">
                <a:tc>
                  <a:txBody>
                    <a:bodyPr/>
                    <a:lstStyle/>
                    <a:p>
                      <a:r>
                        <a:rPr lang="en-US" dirty="0"/>
                        <a:t>Earth</a:t>
                      </a:r>
                    </a:p>
                  </a:txBody>
                  <a:tcPr/>
                </a:tc>
                <a:tc>
                  <a:txBody>
                    <a:bodyPr/>
                    <a:lstStyle/>
                    <a:p>
                      <a:r>
                        <a:rPr lang="en-US" dirty="0"/>
                        <a:t>149.6</a:t>
                      </a:r>
                    </a:p>
                  </a:txBody>
                  <a:tcPr/>
                </a:tc>
                <a:tc>
                  <a:txBody>
                    <a:bodyPr/>
                    <a:lstStyle/>
                    <a:p>
                      <a:r>
                        <a:rPr lang="en-US" dirty="0"/>
                        <a:t>365.25 days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23 h, 56 min and 40 sec</a:t>
                      </a:r>
                      <a:endParaRPr lang="en-US" dirty="0"/>
                    </a:p>
                  </a:txBody>
                  <a:tcPr/>
                </a:tc>
                <a:tc>
                  <a:txBody>
                    <a:bodyPr/>
                    <a:lstStyle/>
                    <a:p>
                      <a:r>
                        <a:rPr lang="en-US" sz="1600" dirty="0"/>
                        <a:t>1</a:t>
                      </a:r>
                    </a:p>
                  </a:txBody>
                  <a:tcPr/>
                </a:tc>
                <a:tc>
                  <a:txBody>
                    <a:bodyPr/>
                    <a:lstStyle/>
                    <a:p>
                      <a:r>
                        <a:rPr lang="en-US" dirty="0"/>
                        <a:t>-----</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Most dense planet, watery planet</a:t>
                      </a:r>
                      <a:endParaRPr lang="en-US" dirty="0"/>
                    </a:p>
                  </a:txBody>
                  <a:tcPr/>
                </a:tc>
              </a:tr>
              <a:tr h="623493">
                <a:tc>
                  <a:txBody>
                    <a:bodyPr/>
                    <a:lstStyle/>
                    <a:p>
                      <a:r>
                        <a:rPr lang="en-US" dirty="0"/>
                        <a:t>Mars</a:t>
                      </a:r>
                    </a:p>
                  </a:txBody>
                  <a:tcPr/>
                </a:tc>
                <a:tc>
                  <a:txBody>
                    <a:bodyPr/>
                    <a:lstStyle/>
                    <a:p>
                      <a:r>
                        <a:rPr lang="en-US" dirty="0"/>
                        <a:t>227.9</a:t>
                      </a:r>
                    </a:p>
                  </a:txBody>
                  <a:tcPr/>
                </a:tc>
                <a:tc>
                  <a:txBody>
                    <a:bodyPr/>
                    <a:lstStyle/>
                    <a:p>
                      <a:r>
                        <a:rPr lang="en-US" dirty="0"/>
                        <a:t>687 days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24 h, 37 min and 22 sec</a:t>
                      </a:r>
                      <a:endParaRPr lang="en-US" dirty="0"/>
                    </a:p>
                  </a:txBody>
                  <a:tcPr/>
                </a:tc>
                <a:tc>
                  <a:txBody>
                    <a:bodyPr/>
                    <a:lstStyle/>
                    <a:p>
                      <a:r>
                        <a:rPr lang="en-US" sz="1600" dirty="0"/>
                        <a:t>2</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0.108</a:t>
                      </a:r>
                      <a:endParaRPr lang="en-US" dirty="0"/>
                    </a:p>
                  </a:txBody>
                  <a:tcPr/>
                </a:tc>
                <a:tc>
                  <a:txBody>
                    <a:bodyPr/>
                    <a:lstStyle/>
                    <a:p>
                      <a:r>
                        <a:rPr lang="en-US" dirty="0"/>
                        <a:t>--------</a:t>
                      </a:r>
                    </a:p>
                  </a:txBody>
                  <a:tcPr/>
                </a:tc>
              </a:tr>
              <a:tr h="890704">
                <a:tc>
                  <a:txBody>
                    <a:bodyPr/>
                    <a:lstStyle/>
                    <a:p>
                      <a:r>
                        <a:rPr lang="en-US" dirty="0"/>
                        <a:t>Jupiter</a:t>
                      </a:r>
                    </a:p>
                  </a:txBody>
                  <a:tcPr/>
                </a:tc>
                <a:tc>
                  <a:txBody>
                    <a:bodyPr/>
                    <a:lstStyle/>
                    <a:p>
                      <a:r>
                        <a:rPr lang="en-US" dirty="0"/>
                        <a:t>778.3</a:t>
                      </a:r>
                    </a:p>
                  </a:txBody>
                  <a:tcPr/>
                </a:tc>
                <a:tc>
                  <a:txBody>
                    <a:bodyPr/>
                    <a:lstStyle/>
                    <a:p>
                      <a:r>
                        <a:rPr lang="en-US" dirty="0"/>
                        <a:t>12 years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9 h, 50 min and 30 sec</a:t>
                      </a:r>
                      <a:endParaRPr lang="en-US" dirty="0"/>
                    </a:p>
                  </a:txBody>
                  <a:tcPr/>
                </a:tc>
                <a:tc>
                  <a:txBody>
                    <a:bodyPr/>
                    <a:lstStyle/>
                    <a:p>
                      <a:r>
                        <a:rPr lang="en-US" sz="1600" dirty="0" smtClean="0"/>
                        <a:t>95</a:t>
                      </a:r>
                      <a:endParaRPr lang="en-US" sz="1600"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317.9</a:t>
                      </a:r>
                      <a:endParaRPr lang="en-US"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Largest Planet, Largest no. of satellites and smallest day</a:t>
                      </a:r>
                      <a:endParaRPr lang="en-US" dirty="0"/>
                    </a:p>
                  </a:txBody>
                  <a:tcPr/>
                </a:tc>
              </a:tr>
              <a:tr h="623493">
                <a:tc>
                  <a:txBody>
                    <a:bodyPr/>
                    <a:lstStyle/>
                    <a:p>
                      <a:r>
                        <a:rPr lang="en-US" dirty="0"/>
                        <a:t>Saturn</a:t>
                      </a:r>
                    </a:p>
                  </a:txBody>
                  <a:tcPr/>
                </a:tc>
                <a:tc>
                  <a:txBody>
                    <a:bodyPr/>
                    <a:lstStyle/>
                    <a:p>
                      <a:r>
                        <a:rPr lang="en-US" dirty="0"/>
                        <a:t>1427</a:t>
                      </a:r>
                    </a:p>
                  </a:txBody>
                  <a:tcPr/>
                </a:tc>
                <a:tc>
                  <a:txBody>
                    <a:bodyPr/>
                    <a:lstStyle/>
                    <a:p>
                      <a:r>
                        <a:rPr lang="en-US" dirty="0"/>
                        <a:t>30 years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10 h &amp; 14 min</a:t>
                      </a:r>
                      <a:endParaRPr lang="en-US" dirty="0"/>
                    </a:p>
                  </a:txBody>
                  <a:tcPr/>
                </a:tc>
                <a:tc>
                  <a:txBody>
                    <a:bodyPr/>
                    <a:lstStyle/>
                    <a:p>
                      <a:r>
                        <a:rPr lang="en-US" sz="1600" dirty="0" smtClean="0"/>
                        <a:t>145</a:t>
                      </a:r>
                      <a:endParaRPr lang="en-US" sz="1600"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95.2</a:t>
                      </a:r>
                      <a:endParaRPr lang="en-US"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Least Dense</a:t>
                      </a:r>
                      <a:endParaRPr lang="en-US" dirty="0"/>
                    </a:p>
                  </a:txBody>
                  <a:tcPr/>
                </a:tc>
              </a:tr>
              <a:tr h="623493">
                <a:tc>
                  <a:txBody>
                    <a:bodyPr/>
                    <a:lstStyle/>
                    <a:p>
                      <a:r>
                        <a:rPr lang="en-US" dirty="0"/>
                        <a:t>Uranus</a:t>
                      </a:r>
                    </a:p>
                  </a:txBody>
                  <a:tcPr/>
                </a:tc>
                <a:tc>
                  <a:txBody>
                    <a:bodyPr/>
                    <a:lstStyle/>
                    <a:p>
                      <a:r>
                        <a:rPr lang="en-US" dirty="0"/>
                        <a:t>2869.6</a:t>
                      </a:r>
                    </a:p>
                  </a:txBody>
                  <a:tcPr/>
                </a:tc>
                <a:tc>
                  <a:txBody>
                    <a:bodyPr/>
                    <a:lstStyle/>
                    <a:p>
                      <a:r>
                        <a:rPr lang="en-US" dirty="0"/>
                        <a:t>84 years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16 h &amp; 10 min</a:t>
                      </a:r>
                      <a:endParaRPr lang="en-US" dirty="0"/>
                    </a:p>
                  </a:txBody>
                  <a:tcPr/>
                </a:tc>
                <a:tc>
                  <a:txBody>
                    <a:bodyPr/>
                    <a:lstStyle/>
                    <a:p>
                      <a:r>
                        <a:rPr lang="en-US" sz="1600" dirty="0" smtClean="0"/>
                        <a:t>28</a:t>
                      </a:r>
                      <a:endParaRPr lang="en-US" sz="1600"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14.6</a:t>
                      </a:r>
                      <a:endParaRPr lang="en-US" dirty="0"/>
                    </a:p>
                  </a:txBody>
                  <a:tcPr/>
                </a:tc>
                <a:tc>
                  <a:txBody>
                    <a:bodyPr/>
                    <a:lstStyle/>
                    <a:p>
                      <a:r>
                        <a:rPr lang="en-US" dirty="0"/>
                        <a:t>-------</a:t>
                      </a:r>
                    </a:p>
                  </a:txBody>
                  <a:tcPr/>
                </a:tc>
              </a:tr>
              <a:tr h="643552">
                <a:tc>
                  <a:txBody>
                    <a:bodyPr/>
                    <a:lstStyle/>
                    <a:p>
                      <a:r>
                        <a:rPr lang="en-US" dirty="0"/>
                        <a:t>Neptune</a:t>
                      </a:r>
                    </a:p>
                  </a:txBody>
                  <a:tcPr/>
                </a:tc>
                <a:tc>
                  <a:txBody>
                    <a:bodyPr/>
                    <a:lstStyle/>
                    <a:p>
                      <a:r>
                        <a:rPr lang="en-US" dirty="0"/>
                        <a:t>4496.6</a:t>
                      </a:r>
                    </a:p>
                  </a:txBody>
                  <a:tcPr/>
                </a:tc>
                <a:tc>
                  <a:txBody>
                    <a:bodyPr/>
                    <a:lstStyle/>
                    <a:p>
                      <a:r>
                        <a:rPr lang="en-US" dirty="0"/>
                        <a:t>165 years</a:t>
                      </a:r>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18 h</a:t>
                      </a:r>
                      <a:endParaRPr lang="en-US" dirty="0"/>
                    </a:p>
                  </a:txBody>
                  <a:tcPr/>
                </a:tc>
                <a:tc>
                  <a:txBody>
                    <a:bodyPr/>
                    <a:lstStyle/>
                    <a:p>
                      <a:r>
                        <a:rPr lang="en-US" sz="1600" dirty="0" smtClean="0"/>
                        <a:t>16</a:t>
                      </a:r>
                      <a:endParaRPr lang="en-US" sz="1600"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17.2</a:t>
                      </a:r>
                      <a:endParaRPr lang="en-US" dirty="0"/>
                    </a:p>
                  </a:txBody>
                  <a:tcPr/>
                </a:tc>
                <a:tc>
                  <a:txBody>
                    <a:bodyPr/>
                    <a:lstStyle/>
                    <a:p>
                      <a:r>
                        <a:rPr lang="en-US" sz="1800" dirty="0">
                          <a:effectLst/>
                          <a:latin typeface="Calibri" panose="020F0502020204030204" charset="0"/>
                          <a:ea typeface="Calibri" panose="020F0502020204030204" charset="0"/>
                          <a:cs typeface="Times New Roman" panose="02020603050405020304" pitchFamily="18" charset="0"/>
                        </a:rPr>
                        <a:t>Coldest, slowest to move around the sun and largest year</a:t>
                      </a:r>
                      <a:endParaRPr lang="en-US" dirty="0"/>
                    </a:p>
                  </a:txBody>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628" y="173421"/>
            <a:ext cx="8911687" cy="784781"/>
          </a:xfrm>
        </p:spPr>
        <p:txBody>
          <a:bodyPr/>
          <a:lstStyle/>
          <a:p>
            <a:r>
              <a:rPr lang="en-US" b="1" u="sng" dirty="0">
                <a:solidFill>
                  <a:srgbClr val="C00000"/>
                </a:solidFill>
              </a:rPr>
              <a:t>Some Important Definitions</a:t>
            </a:r>
          </a:p>
        </p:txBody>
      </p:sp>
      <p:sp>
        <p:nvSpPr>
          <p:cNvPr id="3" name="Text Placeholder 2"/>
          <p:cNvSpPr>
            <a:spLocks noGrp="1"/>
          </p:cNvSpPr>
          <p:nvPr>
            <p:ph type="body" idx="1"/>
          </p:nvPr>
        </p:nvSpPr>
        <p:spPr>
          <a:xfrm>
            <a:off x="2049517" y="958203"/>
            <a:ext cx="4635062" cy="3834514"/>
          </a:xfrm>
        </p:spPr>
        <p:txBody>
          <a:bodyPr/>
          <a:lstStyle/>
          <a:p>
            <a:pPr marL="342900" indent="-342900">
              <a:buAutoNum type="arabicPeriod"/>
            </a:pPr>
            <a:r>
              <a:rPr lang="en-US" b="1" dirty="0">
                <a:solidFill>
                  <a:srgbClr val="0070C0"/>
                </a:solidFill>
              </a:rPr>
              <a:t>Asteroid</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small rocky object that orbits the Sun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Diameter: From 100m to 1000km</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Largest asteroid is Ceres (D=950km)</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Irregular in shape and surface cover with Craters (a bowl-shaped depression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Found in the main asteroid-belt (btw Mars and Jupiter)</a:t>
            </a:r>
          </a:p>
          <a:p>
            <a:pPr marL="285750" indent="-285750">
              <a:buFont typeface="Wingdings" panose="05000000000000000000" pitchFamily="2" charset="2"/>
              <a:buChar char="Ø"/>
            </a:pPr>
            <a:endParaRPr lang="en-US" sz="1800" b="1" dirty="0">
              <a:solidFill>
                <a:srgbClr val="0070C0"/>
              </a:solidFill>
            </a:endParaRPr>
          </a:p>
        </p:txBody>
      </p:sp>
      <p:pic>
        <p:nvPicPr>
          <p:cNvPr id="8" name="Content Placeholder 7"/>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2175641" y="4370004"/>
            <a:ext cx="3920359" cy="2314575"/>
          </a:xfrm>
        </p:spPr>
      </p:pic>
      <p:sp>
        <p:nvSpPr>
          <p:cNvPr id="5" name="Text Placeholder 4"/>
          <p:cNvSpPr>
            <a:spLocks noGrp="1"/>
          </p:cNvSpPr>
          <p:nvPr>
            <p:ph type="body" sz="quarter" idx="3"/>
          </p:nvPr>
        </p:nvSpPr>
        <p:spPr>
          <a:xfrm>
            <a:off x="6870569" y="958201"/>
            <a:ext cx="4635062" cy="3582268"/>
          </a:xfrm>
        </p:spPr>
        <p:txBody>
          <a:bodyPr/>
          <a:lstStyle/>
          <a:p>
            <a:r>
              <a:rPr lang="en-US" b="1" dirty="0">
                <a:solidFill>
                  <a:srgbClr val="0070C0"/>
                </a:solidFill>
              </a:rPr>
              <a:t>2. Meteoroid</a:t>
            </a:r>
          </a:p>
          <a:p>
            <a:pPr marL="342900" indent="-342900">
              <a:buFont typeface="Wingdings" panose="05000000000000000000" pitchFamily="2" charset="2"/>
              <a:buChar char="Ø"/>
            </a:pPr>
            <a:r>
              <a:rPr lang="en-US" sz="1800" b="1" dirty="0">
                <a:solidFill>
                  <a:schemeClr val="tx1"/>
                </a:solidFill>
              </a:rPr>
              <a:t>Segment of rock or iron that orbit the Sun</a:t>
            </a:r>
          </a:p>
          <a:p>
            <a:pPr marL="342900" indent="-342900">
              <a:buFont typeface="Wingdings" panose="05000000000000000000" pitchFamily="2" charset="2"/>
              <a:buChar char="Ø"/>
            </a:pPr>
            <a:r>
              <a:rPr lang="en-US" sz="1800" b="1" dirty="0">
                <a:solidFill>
                  <a:schemeClr val="tx1"/>
                </a:solidFill>
              </a:rPr>
              <a:t>Originate from comets and asteroids </a:t>
            </a:r>
          </a:p>
          <a:p>
            <a:pPr marL="342900" indent="-342900">
              <a:buFont typeface="Wingdings" panose="05000000000000000000" pitchFamily="2" charset="2"/>
              <a:buChar char="Ø"/>
            </a:pPr>
            <a:r>
              <a:rPr lang="en-US" sz="1800" b="1" dirty="0">
                <a:solidFill>
                  <a:srgbClr val="FF0000"/>
                </a:solidFill>
              </a:rPr>
              <a:t>Meteor: </a:t>
            </a:r>
            <a:r>
              <a:rPr lang="en-US" sz="1800" b="1" dirty="0">
                <a:solidFill>
                  <a:schemeClr val="tx1"/>
                </a:solidFill>
              </a:rPr>
              <a:t>If a meteoroid enters to earth’s surface (Shooting stars)</a:t>
            </a:r>
          </a:p>
          <a:p>
            <a:pPr marL="342900" indent="-342900">
              <a:buFont typeface="Wingdings" panose="05000000000000000000" pitchFamily="2" charset="2"/>
              <a:buChar char="Ø"/>
            </a:pPr>
            <a:r>
              <a:rPr lang="en-US" sz="1800" b="1" dirty="0">
                <a:solidFill>
                  <a:srgbClr val="FF0000"/>
                </a:solidFill>
              </a:rPr>
              <a:t>Meteorite: </a:t>
            </a:r>
            <a:r>
              <a:rPr lang="en-US" sz="1800" b="1" dirty="0">
                <a:solidFill>
                  <a:schemeClr val="tx1"/>
                </a:solidFill>
              </a:rPr>
              <a:t>A fragment that survives to hit the ground</a:t>
            </a:r>
          </a:p>
          <a:p>
            <a:endParaRPr lang="en-US" sz="1800" b="1" dirty="0">
              <a:solidFill>
                <a:schemeClr val="tx1"/>
              </a:solidFill>
            </a:endParaRPr>
          </a:p>
          <a:p>
            <a:pPr marL="342900" indent="-342900">
              <a:buFont typeface="Wingdings" panose="05000000000000000000" pitchFamily="2" charset="2"/>
              <a:buChar char="Ø"/>
            </a:pPr>
            <a:endParaRPr lang="en-US" sz="1800" b="1" dirty="0">
              <a:solidFill>
                <a:schemeClr val="tx1"/>
              </a:solidFill>
            </a:endParaRPr>
          </a:p>
        </p:txBody>
      </p:sp>
      <p:pic>
        <p:nvPicPr>
          <p:cNvPr id="10" name="Content Placeholder 9"/>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810703" y="4020206"/>
            <a:ext cx="5155325" cy="275896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034" y="446088"/>
            <a:ext cx="4281378" cy="550863"/>
          </a:xfrm>
        </p:spPr>
        <p:txBody>
          <a:bodyPr>
            <a:normAutofit/>
          </a:bodyPr>
          <a:lstStyle/>
          <a:p>
            <a:r>
              <a:rPr lang="en-US" sz="2400" b="1" dirty="0">
                <a:solidFill>
                  <a:srgbClr val="0070C0"/>
                </a:solidFill>
              </a:rPr>
              <a:t>3. Comet</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283668" y="1119352"/>
            <a:ext cx="4757519" cy="3843283"/>
          </a:xfrm>
        </p:spPr>
      </p:pic>
      <p:sp>
        <p:nvSpPr>
          <p:cNvPr id="4" name="Text Placeholder 3"/>
          <p:cNvSpPr>
            <a:spLocks noGrp="1"/>
          </p:cNvSpPr>
          <p:nvPr>
            <p:ph type="body" sz="half" idx="2"/>
          </p:nvPr>
        </p:nvSpPr>
        <p:spPr>
          <a:xfrm>
            <a:off x="1655379" y="1119352"/>
            <a:ext cx="5880537" cy="5486400"/>
          </a:xfrm>
        </p:spPr>
        <p:txBody>
          <a:bodyPr>
            <a:normAutofit/>
          </a:bodyPr>
          <a:lstStyle/>
          <a:p>
            <a:pPr marL="285750" indent="-285750">
              <a:buFont typeface="Wingdings" panose="05000000000000000000" pitchFamily="2" charset="2"/>
              <a:buChar char="Ø"/>
            </a:pPr>
            <a:r>
              <a:rPr lang="en-US" sz="2000" b="1" dirty="0">
                <a:solidFill>
                  <a:schemeClr val="tx1"/>
                </a:solidFill>
                <a:latin typeface="Metropolis"/>
              </a:rPr>
              <a:t>C</a:t>
            </a:r>
            <a:r>
              <a:rPr lang="en-US" sz="2000" b="1" i="0" dirty="0">
                <a:solidFill>
                  <a:schemeClr val="tx1"/>
                </a:solidFill>
                <a:effectLst/>
                <a:latin typeface="Metropolis"/>
              </a:rPr>
              <a:t>osmic snowballs of frozen gases, rock, and dust that orbit the Sun</a:t>
            </a:r>
          </a:p>
          <a:p>
            <a:pPr marL="285750" indent="-285750">
              <a:buFont typeface="Wingdings" panose="05000000000000000000" pitchFamily="2" charset="2"/>
              <a:buChar char="Ø"/>
            </a:pPr>
            <a:r>
              <a:rPr lang="en-US" sz="2000" b="1" dirty="0">
                <a:solidFill>
                  <a:schemeClr val="tx1"/>
                </a:solidFill>
                <a:latin typeface="Metropolis"/>
              </a:rPr>
              <a:t>Long Tail (made of dust and ionized gas) always point away from the Sun</a:t>
            </a:r>
          </a:p>
          <a:p>
            <a:pPr marL="285750" indent="-285750">
              <a:buFont typeface="Wingdings" panose="05000000000000000000" pitchFamily="2" charset="2"/>
              <a:buChar char="Ø"/>
            </a:pPr>
            <a:r>
              <a:rPr lang="en-US" sz="2000" b="1" dirty="0">
                <a:solidFill>
                  <a:schemeClr val="tx1"/>
                </a:solidFill>
                <a:latin typeface="Metropolis"/>
              </a:rPr>
              <a:t>Tail length: 250 million km</a:t>
            </a:r>
          </a:p>
          <a:p>
            <a:pPr marL="285750" indent="-285750">
              <a:buFont typeface="Wingdings" panose="05000000000000000000" pitchFamily="2" charset="2"/>
              <a:buChar char="Ø"/>
            </a:pPr>
            <a:r>
              <a:rPr lang="en-US" sz="2000" b="1" dirty="0">
                <a:solidFill>
                  <a:schemeClr val="tx1"/>
                </a:solidFill>
                <a:latin typeface="Metropolis"/>
              </a:rPr>
              <a:t>Visible when near the Sun </a:t>
            </a:r>
          </a:p>
          <a:p>
            <a:pPr marL="285750" indent="-285750">
              <a:buFont typeface="Wingdings" panose="05000000000000000000" pitchFamily="2" charset="2"/>
              <a:buChar char="Ø"/>
            </a:pPr>
            <a:r>
              <a:rPr lang="en-US" sz="2000" b="1" dirty="0">
                <a:solidFill>
                  <a:schemeClr val="tx1"/>
                </a:solidFill>
                <a:latin typeface="Metropolis"/>
              </a:rPr>
              <a:t>The current number of known comets is: 3,743</a:t>
            </a:r>
          </a:p>
          <a:p>
            <a:pPr marL="285750" indent="-285750">
              <a:buFont typeface="Wingdings" panose="05000000000000000000" pitchFamily="2" charset="2"/>
              <a:buChar char="Ø"/>
            </a:pPr>
            <a:r>
              <a:rPr lang="en-US" sz="2000" b="1" dirty="0">
                <a:solidFill>
                  <a:schemeClr val="tx1"/>
                </a:solidFill>
                <a:latin typeface="Metropolis"/>
              </a:rPr>
              <a:t>Halley’s Comet: Periodic comet orbits around the Sun</a:t>
            </a:r>
          </a:p>
          <a:p>
            <a:r>
              <a:rPr lang="en-US" sz="2400" b="1" dirty="0">
                <a:solidFill>
                  <a:srgbClr val="0070C0"/>
                </a:solidFill>
                <a:latin typeface="Metropolis"/>
              </a:rPr>
              <a:t>4. Constellation: </a:t>
            </a:r>
          </a:p>
          <a:p>
            <a:pPr marL="342900" indent="-342900">
              <a:buFont typeface="Wingdings" panose="05000000000000000000" pitchFamily="2" charset="2"/>
              <a:buChar char="Ø"/>
            </a:pPr>
            <a:r>
              <a:rPr lang="en-US" sz="2000" b="1" dirty="0">
                <a:solidFill>
                  <a:schemeClr val="tx1"/>
                </a:solidFill>
                <a:latin typeface="Metropolis"/>
              </a:rPr>
              <a:t>Group of visible stars within a particular region of the night sky forming various shapes and pattern.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73422"/>
            <a:ext cx="3505199" cy="823530"/>
          </a:xfrm>
        </p:spPr>
        <p:txBody>
          <a:bodyPr>
            <a:normAutofit/>
          </a:bodyPr>
          <a:lstStyle/>
          <a:p>
            <a:r>
              <a:rPr lang="en-US" sz="3600" b="1" u="sng" dirty="0">
                <a:solidFill>
                  <a:srgbClr val="C00000"/>
                </a:solidFill>
              </a:rPr>
              <a:t>LUNAR ECLIPSE </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047186" y="1815607"/>
            <a:ext cx="5144814" cy="4045442"/>
          </a:xfrm>
        </p:spPr>
      </p:pic>
      <p:sp>
        <p:nvSpPr>
          <p:cNvPr id="4" name="Text Placeholder 3"/>
          <p:cNvSpPr>
            <a:spLocks noGrp="1"/>
          </p:cNvSpPr>
          <p:nvPr>
            <p:ph type="body" sz="half" idx="2"/>
          </p:nvPr>
        </p:nvSpPr>
        <p:spPr>
          <a:xfrm>
            <a:off x="1986455" y="1135117"/>
            <a:ext cx="4887311" cy="5139559"/>
          </a:xfrm>
        </p:spPr>
        <p:txBody>
          <a:bodyPr>
            <a:normAutofit fontScale="92500" lnSpcReduction="10000"/>
          </a:bodyPr>
          <a:lstStyle/>
          <a:p>
            <a:pPr marL="457200" marR="0" lvl="0" indent="-457200" algn="l" defTabSz="457200" rtl="0" eaLnBrk="1" fontAlgn="auto" latinLnBrk="0" hangingPunct="1">
              <a:lnSpc>
                <a:spcPct val="100000"/>
              </a:lnSpc>
              <a:spcBef>
                <a:spcPts val="1000"/>
              </a:spcBef>
              <a:spcAft>
                <a:spcPts val="0"/>
              </a:spcAft>
              <a:buClr>
                <a:srgbClr val="A53010"/>
              </a:buClr>
              <a:buSzTx/>
              <a:buFont typeface="Wingdings 3" panose="05040102010807070707" charset="2"/>
              <a:buAutoNum type="arabicPeriod"/>
              <a:defRPr/>
            </a:pPr>
            <a:r>
              <a:rPr lang="en-US" sz="2400" b="1" dirty="0">
                <a:solidFill>
                  <a:srgbClr val="0070C0"/>
                </a:solidFill>
              </a:rPr>
              <a:t>Penumbral Eclipse:</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lang="en-US" sz="1900" b="1" dirty="0">
                <a:solidFill>
                  <a:schemeClr val="tx1"/>
                </a:solidFill>
              </a:rPr>
              <a:t>Moon  in penumbra</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panose="05000000000000000000" pitchFamily="2" charset="2"/>
              <a:buChar char="Ø"/>
              <a:defRPr/>
            </a:pPr>
            <a:r>
              <a:rPr lang="en-US" sz="2000" b="1" dirty="0">
                <a:solidFill>
                  <a:schemeClr val="tx1"/>
                </a:solidFill>
              </a:rPr>
              <a:t>Rarely visible from earth as there is slightly change of color of the moon.</a:t>
            </a:r>
            <a:endParaRPr lang="en-US" sz="2400" b="1" dirty="0">
              <a:solidFill>
                <a:srgbClr val="0070C0"/>
              </a:solidFill>
            </a:endParaRPr>
          </a:p>
          <a:p>
            <a:r>
              <a:rPr lang="en-US" sz="2400" b="1" dirty="0">
                <a:solidFill>
                  <a:srgbClr val="0070C0"/>
                </a:solidFill>
              </a:rPr>
              <a:t>2. Partial Eclipse: </a:t>
            </a:r>
          </a:p>
          <a:p>
            <a:pPr marL="342900" indent="-342900">
              <a:buFont typeface="Wingdings" panose="05000000000000000000" pitchFamily="2" charset="2"/>
              <a:buChar char="Ø"/>
            </a:pPr>
            <a:r>
              <a:rPr lang="en-US" sz="1900" b="1" dirty="0">
                <a:solidFill>
                  <a:schemeClr val="tx1"/>
                </a:solidFill>
              </a:rPr>
              <a:t>Moon in between penumbra and umbra</a:t>
            </a:r>
          </a:p>
          <a:p>
            <a:pPr marL="342900" indent="-342900">
              <a:buFont typeface="Wingdings" panose="05000000000000000000" pitchFamily="2" charset="2"/>
              <a:buChar char="Ø"/>
            </a:pPr>
            <a:r>
              <a:rPr lang="en-US" sz="1900" b="1" dirty="0">
                <a:solidFill>
                  <a:schemeClr val="tx1"/>
                </a:solidFill>
              </a:rPr>
              <a:t>Moon slightly obscured (conceal)</a:t>
            </a:r>
            <a:endParaRPr lang="en-US" sz="2400" b="1" dirty="0">
              <a:solidFill>
                <a:srgbClr val="0070C0"/>
              </a:solidFill>
            </a:endParaRPr>
          </a:p>
          <a:p>
            <a:r>
              <a:rPr lang="en-US" sz="2400" b="1" dirty="0">
                <a:solidFill>
                  <a:srgbClr val="0070C0"/>
                </a:solidFill>
              </a:rPr>
              <a:t>3. Total Eclipse: </a:t>
            </a:r>
          </a:p>
          <a:p>
            <a:pPr marL="342900" indent="-342900">
              <a:buFont typeface="Wingdings" panose="05000000000000000000" pitchFamily="2" charset="2"/>
              <a:buChar char="Ø"/>
            </a:pPr>
            <a:r>
              <a:rPr lang="en-US" sz="1900" b="1" dirty="0">
                <a:solidFill>
                  <a:schemeClr val="tx1"/>
                </a:solidFill>
              </a:rPr>
              <a:t>Entire moon passes through the umbral region</a:t>
            </a:r>
          </a:p>
          <a:p>
            <a:pPr marL="342900" indent="-342900">
              <a:buFont typeface="Wingdings" panose="05000000000000000000" pitchFamily="2" charset="2"/>
              <a:buChar char="Ø"/>
            </a:pPr>
            <a:r>
              <a:rPr lang="en-US" sz="1900" b="1" dirty="0">
                <a:solidFill>
                  <a:schemeClr val="tx1"/>
                </a:solidFill>
              </a:rPr>
              <a:t>Moon is totally obscured</a:t>
            </a:r>
          </a:p>
          <a:p>
            <a:r>
              <a:rPr lang="en-US" sz="2400" b="1" dirty="0">
                <a:solidFill>
                  <a:srgbClr val="0070C0"/>
                </a:solidFill>
              </a:rPr>
              <a:t>    </a:t>
            </a:r>
            <a:r>
              <a:rPr lang="en-US" sz="2400" b="1" dirty="0">
                <a:solidFill>
                  <a:srgbClr val="FF0000"/>
                </a:solidFill>
              </a:rPr>
              <a:t>Note:</a:t>
            </a:r>
            <a:r>
              <a:rPr lang="en-US" sz="2400" b="1" dirty="0">
                <a:solidFill>
                  <a:srgbClr val="0070C0"/>
                </a:solidFill>
              </a:rPr>
              <a:t> </a:t>
            </a:r>
            <a:r>
              <a:rPr lang="en-US" sz="1900" b="1" dirty="0">
                <a:solidFill>
                  <a:schemeClr val="tx1"/>
                </a:solidFill>
              </a:rPr>
              <a:t>Occur only on </a:t>
            </a:r>
            <a:r>
              <a:rPr lang="en-US" sz="1900" b="1" dirty="0">
                <a:solidFill>
                  <a:srgbClr val="C00000"/>
                </a:solidFill>
              </a:rPr>
              <a:t>full moon</a:t>
            </a:r>
          </a:p>
          <a:p>
            <a:r>
              <a:rPr lang="en-US" sz="1900" b="1" dirty="0">
                <a:solidFill>
                  <a:srgbClr val="FF0000"/>
                </a:solidFill>
              </a:rPr>
              <a:t>* Moon light to reach earth takes 1.3sec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99545"/>
            <a:ext cx="3505199" cy="756745"/>
          </a:xfrm>
        </p:spPr>
        <p:txBody>
          <a:bodyPr>
            <a:normAutofit/>
          </a:bodyPr>
          <a:lstStyle/>
          <a:p>
            <a:r>
              <a:rPr lang="en-US" sz="3600" b="1" u="sng" dirty="0">
                <a:solidFill>
                  <a:srgbClr val="C00000"/>
                </a:solidFill>
              </a:rPr>
              <a:t>SOLAR ECLIPSE</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094482" y="1056290"/>
            <a:ext cx="5097517" cy="4804759"/>
          </a:xfrm>
        </p:spPr>
      </p:pic>
      <p:sp>
        <p:nvSpPr>
          <p:cNvPr id="4" name="Text Placeholder 3"/>
          <p:cNvSpPr>
            <a:spLocks noGrp="1"/>
          </p:cNvSpPr>
          <p:nvPr>
            <p:ph type="body" sz="half" idx="2"/>
          </p:nvPr>
        </p:nvSpPr>
        <p:spPr>
          <a:xfrm>
            <a:off x="2412124" y="1261240"/>
            <a:ext cx="4461642" cy="5076497"/>
          </a:xfrm>
        </p:spPr>
        <p:txBody>
          <a:bodyPr>
            <a:normAutofit/>
          </a:bodyPr>
          <a:lstStyle/>
          <a:p>
            <a:r>
              <a:rPr lang="en-US" sz="1800" b="1" dirty="0">
                <a:solidFill>
                  <a:schemeClr val="tx1"/>
                </a:solidFill>
              </a:rPr>
              <a:t>Always occurs at </a:t>
            </a:r>
            <a:r>
              <a:rPr lang="en-US" sz="1800" b="1" dirty="0">
                <a:solidFill>
                  <a:srgbClr val="FF0000"/>
                </a:solidFill>
              </a:rPr>
              <a:t>new moon</a:t>
            </a:r>
          </a:p>
          <a:p>
            <a:pPr marL="457200" indent="-457200">
              <a:buAutoNum type="arabicPeriod"/>
            </a:pPr>
            <a:r>
              <a:rPr lang="en-US" sz="2400" b="1" dirty="0">
                <a:solidFill>
                  <a:srgbClr val="0070C0"/>
                </a:solidFill>
              </a:rPr>
              <a:t>Total Eclipse</a:t>
            </a:r>
          </a:p>
          <a:p>
            <a:r>
              <a:rPr lang="en-US" sz="1800" b="1" dirty="0">
                <a:solidFill>
                  <a:schemeClr val="tx1"/>
                </a:solidFill>
              </a:rPr>
              <a:t>Moon completely covers the sun   light</a:t>
            </a:r>
          </a:p>
          <a:p>
            <a:r>
              <a:rPr lang="en-US" sz="2400" b="1" dirty="0">
                <a:solidFill>
                  <a:schemeClr val="accent1"/>
                </a:solidFill>
              </a:rPr>
              <a:t>2. </a:t>
            </a:r>
            <a:r>
              <a:rPr lang="en-US" sz="2400" b="1" dirty="0">
                <a:solidFill>
                  <a:srgbClr val="0070C0"/>
                </a:solidFill>
              </a:rPr>
              <a:t>Partial Eclipse</a:t>
            </a:r>
          </a:p>
          <a:p>
            <a:r>
              <a:rPr lang="en-US" sz="1800" b="1" dirty="0">
                <a:solidFill>
                  <a:schemeClr val="tx1"/>
                </a:solidFill>
              </a:rPr>
              <a:t>Earth, moon and sun do not align in a perfectly straight line. The moon only partially covers the disc of the sun.</a:t>
            </a:r>
          </a:p>
          <a:p>
            <a:r>
              <a:rPr lang="en-US" sz="2400" b="1" dirty="0">
                <a:solidFill>
                  <a:schemeClr val="accent1"/>
                </a:solidFill>
              </a:rPr>
              <a:t>3. </a:t>
            </a:r>
            <a:r>
              <a:rPr lang="en-US" sz="2400" b="1" dirty="0">
                <a:solidFill>
                  <a:srgbClr val="0070C0"/>
                </a:solidFill>
              </a:rPr>
              <a:t>Annular Eclipse</a:t>
            </a:r>
          </a:p>
          <a:p>
            <a:r>
              <a:rPr lang="en-US" sz="1800" b="1" dirty="0">
                <a:solidFill>
                  <a:schemeClr val="tx1"/>
                </a:solidFill>
              </a:rPr>
              <a:t>The moon appears smaller than the sun</a:t>
            </a:r>
          </a:p>
          <a:p>
            <a:r>
              <a:rPr lang="en-US" sz="1800" b="1" dirty="0">
                <a:solidFill>
                  <a:schemeClr val="tx1"/>
                </a:solidFill>
              </a:rPr>
              <a:t>The Sun remains visible</a:t>
            </a:r>
          </a:p>
          <a:p>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102" y="220718"/>
            <a:ext cx="6432331" cy="776234"/>
          </a:xfrm>
        </p:spPr>
        <p:txBody>
          <a:bodyPr>
            <a:noAutofit/>
          </a:bodyPr>
          <a:lstStyle/>
          <a:p>
            <a:r>
              <a:rPr lang="en-US" sz="3200" b="1" u="sng" dirty="0">
                <a:solidFill>
                  <a:schemeClr val="accent1"/>
                </a:solidFill>
              </a:rPr>
              <a:t>DAY/NIGHT and Their Variation </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734207" y="1198179"/>
            <a:ext cx="9459309" cy="5439104"/>
          </a:xfr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Day/Night Variations</a:t>
            </a:r>
            <a:endParaRPr lang="en-US" b="1" dirty="0"/>
          </a:p>
        </p:txBody>
      </p:sp>
      <p:pic>
        <p:nvPicPr>
          <p:cNvPr id="3" name="Picture 2"/>
          <p:cNvPicPr>
            <a:picLocks noChangeAspect="1"/>
          </p:cNvPicPr>
          <p:nvPr/>
        </p:nvPicPr>
        <p:blipFill>
          <a:blip r:embed="rId2"/>
          <a:stretch>
            <a:fillRect/>
          </a:stretch>
        </p:blipFill>
        <p:spPr>
          <a:xfrm>
            <a:off x="2592924" y="1715103"/>
            <a:ext cx="8431391" cy="4647061"/>
          </a:xfrm>
          <a:prstGeom prst="rect">
            <a:avLst/>
          </a:prstGeom>
        </p:spPr>
      </p:pic>
    </p:spTree>
    <p:extLst>
      <p:ext uri="{BB962C8B-B14F-4D97-AF65-F5344CB8AC3E}">
        <p14:creationId xmlns="" xmlns:p14="http://schemas.microsoft.com/office/powerpoint/2010/main" val="3201081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52248"/>
            <a:ext cx="6113354" cy="744703"/>
          </a:xfrm>
        </p:spPr>
        <p:txBody>
          <a:bodyPr>
            <a:noAutofit/>
          </a:bodyPr>
          <a:lstStyle/>
          <a:p>
            <a:pPr algn="ctr"/>
            <a:r>
              <a:rPr lang="en-US" sz="3600" b="1" u="sng" dirty="0">
                <a:solidFill>
                  <a:srgbClr val="C00000"/>
                </a:solidFill>
              </a:rPr>
              <a:t>Aphelion and Perihelion</a:t>
            </a:r>
          </a:p>
        </p:txBody>
      </p:sp>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7010400" y="2068830"/>
            <a:ext cx="5181600" cy="2720340"/>
          </a:xfrm>
        </p:spPr>
      </p:pic>
      <p:sp>
        <p:nvSpPr>
          <p:cNvPr id="4" name="Text Placeholder 3"/>
          <p:cNvSpPr>
            <a:spLocks noGrp="1"/>
          </p:cNvSpPr>
          <p:nvPr>
            <p:ph type="body" sz="half" idx="2"/>
          </p:nvPr>
        </p:nvSpPr>
        <p:spPr>
          <a:xfrm>
            <a:off x="1319045" y="1497721"/>
            <a:ext cx="5638800" cy="4776953"/>
          </a:xfrm>
        </p:spPr>
        <p:txBody>
          <a:bodyPr/>
          <a:lstStyle/>
          <a:p>
            <a:endParaRPr lang="en-US" dirty="0"/>
          </a:p>
        </p:txBody>
      </p:sp>
      <p:graphicFrame>
        <p:nvGraphicFramePr>
          <p:cNvPr id="7" name="Table 7"/>
          <p:cNvGraphicFramePr>
            <a:graphicFrameLocks noGrp="1"/>
          </p:cNvGraphicFramePr>
          <p:nvPr/>
        </p:nvGraphicFramePr>
        <p:xfrm>
          <a:off x="1371600" y="1474861"/>
          <a:ext cx="5638800" cy="4776954"/>
        </p:xfrm>
        <a:graphic>
          <a:graphicData uri="http://schemas.openxmlformats.org/drawingml/2006/table">
            <a:tbl>
              <a:tblPr firstRow="1" bandRow="1">
                <a:tableStyleId>{5C22544A-7EE6-4342-B048-85BDC9FD1C3A}</a:tableStyleId>
              </a:tblPr>
              <a:tblGrid>
                <a:gridCol w="2819400"/>
                <a:gridCol w="2819400"/>
              </a:tblGrid>
              <a:tr h="576314">
                <a:tc>
                  <a:txBody>
                    <a:bodyPr/>
                    <a:lstStyle/>
                    <a:p>
                      <a:r>
                        <a:rPr lang="en-US" sz="2400" dirty="0"/>
                        <a:t> Perihelion</a:t>
                      </a:r>
                    </a:p>
                  </a:txBody>
                  <a:tcPr/>
                </a:tc>
                <a:tc>
                  <a:txBody>
                    <a:bodyPr/>
                    <a:lstStyle/>
                    <a:p>
                      <a:r>
                        <a:rPr lang="en-US" sz="2400" dirty="0"/>
                        <a:t>Aphelion</a:t>
                      </a:r>
                    </a:p>
                  </a:txBody>
                  <a:tcPr/>
                </a:tc>
              </a:tr>
              <a:tr h="1989983">
                <a:tc>
                  <a:txBody>
                    <a:bodyPr/>
                    <a:lstStyle/>
                    <a:p>
                      <a:r>
                        <a:rPr lang="en-US" sz="1800" b="1" i="0" kern="1200" dirty="0">
                          <a:solidFill>
                            <a:schemeClr val="dk1"/>
                          </a:solidFill>
                          <a:effectLst/>
                          <a:latin typeface="+mn-lt"/>
                          <a:ea typeface="+mn-ea"/>
                          <a:cs typeface="+mn-cs"/>
                        </a:rPr>
                        <a:t>Perihelion is where the Earth is closest to the Sun (91.4 million miles, or 147 million kilometers)</a:t>
                      </a:r>
                      <a:endParaRPr lang="en-US" b="1" dirty="0"/>
                    </a:p>
                  </a:txBody>
                  <a:tcPr/>
                </a:tc>
                <a:tc>
                  <a:txBody>
                    <a:bodyPr/>
                    <a:lstStyle/>
                    <a:p>
                      <a:r>
                        <a:rPr lang="en-US" sz="1800" b="1" i="0" kern="1200" dirty="0">
                          <a:solidFill>
                            <a:schemeClr val="dk1"/>
                          </a:solidFill>
                          <a:effectLst/>
                          <a:latin typeface="+mn-lt"/>
                          <a:ea typeface="+mn-ea"/>
                          <a:cs typeface="+mn-cs"/>
                        </a:rPr>
                        <a:t>Aphelion is when our planet reaches its farthest point from the Sun (94.5 million miles, or 152 million kilometers)</a:t>
                      </a:r>
                      <a:endParaRPr lang="en-US" b="1" dirty="0"/>
                    </a:p>
                  </a:txBody>
                  <a:tcPr/>
                </a:tc>
              </a:tr>
              <a:tr h="998004">
                <a:tc>
                  <a:txBody>
                    <a:bodyPr/>
                    <a:lstStyle/>
                    <a:p>
                      <a:r>
                        <a:rPr lang="en-US" sz="1800" b="1" i="0" kern="1200" dirty="0">
                          <a:solidFill>
                            <a:schemeClr val="dk1"/>
                          </a:solidFill>
                          <a:effectLst/>
                          <a:latin typeface="+mn-lt"/>
                          <a:ea typeface="+mn-ea"/>
                          <a:cs typeface="+mn-cs"/>
                        </a:rPr>
                        <a:t>This occurs around January 3 every year</a:t>
                      </a:r>
                      <a:endParaRPr lang="en-US" b="1" dirty="0"/>
                    </a:p>
                  </a:txBody>
                  <a:tcPr/>
                </a:tc>
                <a:tc>
                  <a:txBody>
                    <a:bodyPr/>
                    <a:lstStyle/>
                    <a:p>
                      <a:r>
                        <a:rPr lang="en-US" sz="1800" b="1" i="0" kern="1200" dirty="0">
                          <a:solidFill>
                            <a:schemeClr val="dk1"/>
                          </a:solidFill>
                          <a:effectLst/>
                          <a:latin typeface="+mn-lt"/>
                          <a:ea typeface="+mn-ea"/>
                          <a:cs typeface="+mn-cs"/>
                        </a:rPr>
                        <a:t>This occurs around July 4</a:t>
                      </a:r>
                      <a:endParaRPr lang="en-US" b="1" dirty="0"/>
                    </a:p>
                  </a:txBody>
                  <a:tcPr/>
                </a:tc>
              </a:tr>
              <a:tr h="1212653">
                <a:tc>
                  <a:txBody>
                    <a:bodyPr/>
                    <a:lstStyle/>
                    <a:p>
                      <a:r>
                        <a:rPr lang="en-US" sz="1800" b="1" i="0" kern="1200" dirty="0">
                          <a:solidFill>
                            <a:schemeClr val="dk1"/>
                          </a:solidFill>
                          <a:effectLst/>
                          <a:latin typeface="+mn-lt"/>
                          <a:ea typeface="+mn-ea"/>
                          <a:cs typeface="+mn-cs"/>
                        </a:rPr>
                        <a:t>The closest point to the Sun in a planet’s orbit is called perihelion</a:t>
                      </a:r>
                      <a:endParaRPr lang="en-US" b="1" dirty="0"/>
                    </a:p>
                  </a:txBody>
                  <a:tcPr/>
                </a:tc>
                <a:tc>
                  <a:txBody>
                    <a:bodyPr/>
                    <a:lstStyle/>
                    <a:p>
                      <a:r>
                        <a:rPr lang="en-US" sz="1800" b="1" i="0" kern="1200" dirty="0">
                          <a:solidFill>
                            <a:schemeClr val="dk1"/>
                          </a:solidFill>
                          <a:effectLst/>
                          <a:latin typeface="+mn-lt"/>
                          <a:ea typeface="+mn-ea"/>
                          <a:cs typeface="+mn-cs"/>
                        </a:rPr>
                        <a:t>The furthest point is called aphelion</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490952" y="315310"/>
            <a:ext cx="8229600" cy="5423338"/>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487"/>
          <a:stretch/>
        </p:blipFill>
        <p:spPr>
          <a:xfrm>
            <a:off x="1365162" y="1674252"/>
            <a:ext cx="9994006" cy="4494728"/>
          </a:xfrm>
          <a:prstGeom prst="rect">
            <a:avLst/>
          </a:prstGeom>
        </p:spPr>
      </p:pic>
      <p:sp>
        <p:nvSpPr>
          <p:cNvPr id="3" name="TextBox 2"/>
          <p:cNvSpPr txBox="1"/>
          <p:nvPr/>
        </p:nvSpPr>
        <p:spPr>
          <a:xfrm>
            <a:off x="2305318" y="502276"/>
            <a:ext cx="7843234" cy="646331"/>
          </a:xfrm>
          <a:prstGeom prst="rect">
            <a:avLst/>
          </a:prstGeom>
          <a:noFill/>
        </p:spPr>
        <p:txBody>
          <a:bodyPr wrap="square" rtlCol="0">
            <a:spAutoFit/>
          </a:bodyPr>
          <a:lstStyle/>
          <a:p>
            <a:r>
              <a:rPr lang="en-US" sz="3600" b="1" dirty="0" smtClean="0"/>
              <a:t>Kepler’s laws of Planetary Motion</a:t>
            </a:r>
            <a:endParaRPr lang="en-US" sz="3600" b="1" dirty="0"/>
          </a:p>
        </p:txBody>
      </p:sp>
    </p:spTree>
    <p:extLst>
      <p:ext uri="{BB962C8B-B14F-4D97-AF65-F5344CB8AC3E}">
        <p14:creationId xmlns="" xmlns:p14="http://schemas.microsoft.com/office/powerpoint/2010/main" val="3131175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rk blue starry night sky. People looking through a telescope and at the sky silhouetted against the starry backdro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47215" y="1402080"/>
            <a:ext cx="9915525" cy="41030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46840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b="0" i="0" dirty="0">
                <a:solidFill>
                  <a:srgbClr val="000000"/>
                </a:solidFill>
                <a:effectLst/>
                <a:latin typeface="Open Sans" panose="020B0606030504020204" pitchFamily="34" charset="0"/>
              </a:rPr>
              <a:t/>
            </a:r>
            <a:br>
              <a:rPr lang="en-US" b="0" i="0" dirty="0">
                <a:solidFill>
                  <a:srgbClr val="000000"/>
                </a:solidFill>
                <a:effectLst/>
                <a:latin typeface="Open Sans" panose="020B0606030504020204" pitchFamily="34" charset="0"/>
              </a:rPr>
            </a:br>
            <a:endParaRPr lang="en-US" dirty="0"/>
          </a:p>
        </p:txBody>
      </p:sp>
      <p:sp>
        <p:nvSpPr>
          <p:cNvPr id="8" name="Content Placeholder 7"/>
          <p:cNvSpPr>
            <a:spLocks noGrp="1"/>
          </p:cNvSpPr>
          <p:nvPr>
            <p:ph sz="half" idx="2"/>
          </p:nvPr>
        </p:nvSpPr>
        <p:spPr>
          <a:xfrm>
            <a:off x="3484179" y="126124"/>
            <a:ext cx="6763407" cy="497986"/>
          </a:xfrm>
        </p:spPr>
        <p:txBody>
          <a:bodyPr>
            <a:noAutofit/>
          </a:bodyPr>
          <a:lstStyle/>
          <a:p>
            <a:pPr marL="0" indent="0">
              <a:buNone/>
            </a:pPr>
            <a:r>
              <a:rPr lang="en-US" sz="2400" b="1" u="sng" dirty="0"/>
              <a:t>From Singularity to the Existed Universe</a:t>
            </a:r>
          </a:p>
        </p:txBody>
      </p:sp>
      <p:pic>
        <p:nvPicPr>
          <p:cNvPr id="3" name="Picture 2"/>
          <p:cNvPicPr>
            <a:picLocks noChangeAspect="1"/>
          </p:cNvPicPr>
          <p:nvPr/>
        </p:nvPicPr>
        <p:blipFill>
          <a:blip r:embed="rId2"/>
          <a:stretch>
            <a:fillRect/>
          </a:stretch>
        </p:blipFill>
        <p:spPr>
          <a:xfrm>
            <a:off x="2865120" y="1264555"/>
            <a:ext cx="8951862" cy="49282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2" y="173421"/>
            <a:ext cx="10184524" cy="2002220"/>
          </a:xfrm>
        </p:spPr>
        <p:txBody>
          <a:bodyPr>
            <a:normAutofit fontScale="90000"/>
          </a:bodyPr>
          <a:lstStyle/>
          <a:p>
            <a:r>
              <a:rPr lang="en-US" sz="4000" b="1" u="sng" dirty="0"/>
              <a:t>UNIVERSE:</a:t>
            </a:r>
            <a:r>
              <a:rPr lang="en-US" sz="4000" b="1" dirty="0"/>
              <a:t/>
            </a:r>
            <a:br>
              <a:rPr lang="en-US" sz="4000" b="1" dirty="0"/>
            </a:br>
            <a:r>
              <a:rPr lang="en-US" sz="2200" b="1" dirty="0"/>
              <a:t>The total of all that exists or has existed, both in space and time.</a:t>
            </a:r>
            <a:br>
              <a:rPr lang="en-US" sz="2200" b="1" dirty="0"/>
            </a:br>
            <a:r>
              <a:rPr lang="en-US" sz="2200" b="1" dirty="0"/>
              <a:t>Matter and energy, stars, planets, galaxies and contents of intergalactic space(Plasma).</a:t>
            </a:r>
            <a:br>
              <a:rPr lang="en-US" sz="2200" b="1" dirty="0"/>
            </a:br>
            <a:r>
              <a:rPr lang="en-US" sz="2200" b="1" dirty="0">
                <a:solidFill>
                  <a:srgbClr val="FF0000"/>
                </a:solidFill>
              </a:rPr>
              <a:t>Universe = All Matters + Energy</a:t>
            </a:r>
          </a:p>
        </p:txBody>
      </p:sp>
      <p:sp>
        <p:nvSpPr>
          <p:cNvPr id="4" name="Text Placeholder 3"/>
          <p:cNvSpPr>
            <a:spLocks noGrp="1"/>
          </p:cNvSpPr>
          <p:nvPr>
            <p:ph type="body" sz="half" idx="2"/>
          </p:nvPr>
        </p:nvSpPr>
        <p:spPr>
          <a:xfrm>
            <a:off x="1749972" y="2349061"/>
            <a:ext cx="6053960" cy="4335517"/>
          </a:xfrm>
        </p:spPr>
        <p:txBody>
          <a:bodyPr>
            <a:normAutofit/>
          </a:bodyPr>
          <a:lstStyle/>
          <a:p>
            <a:pPr algn="ctr"/>
            <a:r>
              <a:rPr lang="en-US" sz="2400" b="1" u="sng" dirty="0">
                <a:solidFill>
                  <a:srgbClr val="C00000"/>
                </a:solidFill>
              </a:rPr>
              <a:t>ORIGIN OF UNIVERSE</a:t>
            </a:r>
          </a:p>
          <a:p>
            <a:pPr marL="342900" indent="-342900">
              <a:buAutoNum type="arabicPeriod"/>
            </a:pPr>
            <a:r>
              <a:rPr lang="en-US" sz="1800" b="1" dirty="0">
                <a:solidFill>
                  <a:srgbClr val="0070C0"/>
                </a:solidFill>
              </a:rPr>
              <a:t>THE BIG BANG THEORY</a:t>
            </a:r>
          </a:p>
          <a:p>
            <a:pPr rtl="0" fontAlgn="base">
              <a:spcBef>
                <a:spcPts val="480"/>
              </a:spcBef>
              <a:spcAft>
                <a:spcPts val="0"/>
              </a:spcAft>
              <a:buFont typeface="Arial" panose="020B0604020202020204" pitchFamily="34" charset="0"/>
              <a:buChar char="•"/>
            </a:pPr>
            <a:r>
              <a:rPr lang="en-US" sz="1800" b="1" i="0" u="none" strike="noStrike" dirty="0">
                <a:solidFill>
                  <a:schemeClr val="tx1"/>
                </a:solidFill>
                <a:effectLst/>
                <a:latin typeface="Century Gothic" panose="020B0502020202020204" pitchFamily="34" charset="0"/>
              </a:rPr>
              <a:t> Big bang, a term coined by Sir Fred Hoyle in 1950.</a:t>
            </a:r>
          </a:p>
          <a:p>
            <a:pPr rtl="0" fontAlgn="base">
              <a:spcBef>
                <a:spcPts val="480"/>
              </a:spcBef>
              <a:spcAft>
                <a:spcPts val="0"/>
              </a:spcAft>
              <a:buFont typeface="Arial" panose="020B0604020202020204" pitchFamily="34" charset="0"/>
              <a:buChar char="•"/>
            </a:pPr>
            <a:r>
              <a:rPr lang="en-US" sz="1800" b="1" dirty="0">
                <a:solidFill>
                  <a:schemeClr val="tx1"/>
                </a:solidFill>
              </a:rPr>
              <a:t>13.8 billion years ago</a:t>
            </a:r>
          </a:p>
          <a:p>
            <a:pPr rtl="0" fontAlgn="base">
              <a:spcBef>
                <a:spcPts val="480"/>
              </a:spcBef>
              <a:spcAft>
                <a:spcPts val="0"/>
              </a:spcAft>
              <a:buFont typeface="Arial" panose="020B0604020202020204" pitchFamily="34" charset="0"/>
              <a:buChar char="•"/>
            </a:pPr>
            <a:r>
              <a:rPr lang="en-US" sz="1800" b="1" dirty="0">
                <a:solidFill>
                  <a:schemeClr val="tx1"/>
                </a:solidFill>
              </a:rPr>
              <a:t> Singularity </a:t>
            </a:r>
          </a:p>
          <a:p>
            <a:pPr rtl="0" fontAlgn="base">
              <a:spcBef>
                <a:spcPts val="480"/>
              </a:spcBef>
              <a:spcAft>
                <a:spcPts val="0"/>
              </a:spcAft>
              <a:buFont typeface="Arial" panose="020B0604020202020204" pitchFamily="34" charset="0"/>
              <a:buChar char="•"/>
            </a:pPr>
            <a:r>
              <a:rPr lang="en-US" sz="1800" b="1" dirty="0">
                <a:solidFill>
                  <a:schemeClr val="tx1"/>
                </a:solidFill>
              </a:rPr>
              <a:t> Released a large amount of energy</a:t>
            </a:r>
          </a:p>
          <a:p>
            <a:pPr rtl="0" fontAlgn="base">
              <a:spcBef>
                <a:spcPts val="480"/>
              </a:spcBef>
              <a:spcAft>
                <a:spcPts val="0"/>
              </a:spcAft>
              <a:buFont typeface="Arial" panose="020B0604020202020204" pitchFamily="34" charset="0"/>
              <a:buChar char="•"/>
            </a:pPr>
            <a:r>
              <a:rPr lang="en-US" sz="1800" b="1" dirty="0">
                <a:solidFill>
                  <a:schemeClr val="tx1"/>
                </a:solidFill>
              </a:rPr>
              <a:t> Electrons and Protons came into existence </a:t>
            </a:r>
          </a:p>
          <a:p>
            <a:pPr rtl="0" fontAlgn="base">
              <a:spcBef>
                <a:spcPts val="480"/>
              </a:spcBef>
              <a:spcAft>
                <a:spcPts val="0"/>
              </a:spcAft>
              <a:buFont typeface="Arial" panose="020B0604020202020204" pitchFamily="34" charset="0"/>
              <a:buChar char="•"/>
            </a:pPr>
            <a:r>
              <a:rPr lang="en-US" sz="1800" b="1" dirty="0">
                <a:solidFill>
                  <a:schemeClr val="tx1"/>
                </a:solidFill>
              </a:rPr>
              <a:t> Gravity came into existence </a:t>
            </a:r>
          </a:p>
          <a:p>
            <a:pPr rtl="0" fontAlgn="base">
              <a:spcBef>
                <a:spcPts val="480"/>
              </a:spcBef>
              <a:spcAft>
                <a:spcPts val="0"/>
              </a:spcAft>
              <a:buFont typeface="Arial" panose="020B0604020202020204" pitchFamily="34" charset="0"/>
              <a:buChar char="•"/>
            </a:pPr>
            <a:r>
              <a:rPr lang="en-US" sz="1800" b="1" dirty="0">
                <a:solidFill>
                  <a:schemeClr val="tx1"/>
                </a:solidFill>
              </a:rPr>
              <a:t> E + P = Hydrogen atoms </a:t>
            </a:r>
          </a:p>
          <a:p>
            <a:pPr rtl="0" fontAlgn="base">
              <a:spcBef>
                <a:spcPts val="480"/>
              </a:spcBef>
              <a:spcAft>
                <a:spcPts val="0"/>
              </a:spcAft>
              <a:buFont typeface="Arial" panose="020B0604020202020204" pitchFamily="34" charset="0"/>
              <a:buChar char="•"/>
            </a:pPr>
            <a:r>
              <a:rPr lang="en-US" sz="1800" b="1" dirty="0">
                <a:solidFill>
                  <a:schemeClr val="tx1"/>
                </a:solidFill>
              </a:rPr>
              <a:t> Atoms formed nebulas, a group of molecules, which then developed into stars</a:t>
            </a:r>
          </a:p>
          <a:p>
            <a:pPr rtl="0" fontAlgn="base">
              <a:spcBef>
                <a:spcPts val="480"/>
              </a:spcBef>
              <a:spcAft>
                <a:spcPts val="0"/>
              </a:spcAft>
              <a:buFont typeface="Arial" panose="020B0604020202020204" pitchFamily="34" charset="0"/>
              <a:buChar char="•"/>
            </a:pPr>
            <a:r>
              <a:rPr lang="en-US" sz="1800" b="1" dirty="0">
                <a:solidFill>
                  <a:schemeClr val="tx1"/>
                </a:solidFill>
              </a:rPr>
              <a:t> Temp Drop = 1 bn degree C</a:t>
            </a:r>
          </a:p>
          <a:p>
            <a:endParaRPr lang="en-US" sz="2400" b="1" u="sng"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315310"/>
            <a:ext cx="8911687" cy="788276"/>
          </a:xfrm>
        </p:spPr>
        <p:txBody>
          <a:bodyPr>
            <a:normAutofit fontScale="90000"/>
          </a:bodyPr>
          <a:lstStyle/>
          <a:p>
            <a:pPr algn="ctr"/>
            <a:r>
              <a:rPr lang="en-US" b="1" i="0" u="sng" dirty="0">
                <a:solidFill>
                  <a:srgbClr val="C00000"/>
                </a:solidFill>
                <a:effectLst/>
                <a:latin typeface="Open Sans" panose="020B0606030504020204" pitchFamily="34" charset="0"/>
              </a:rPr>
              <a:t>Evidences for the Big Bang</a:t>
            </a:r>
            <a:r>
              <a:rPr lang="en-US" b="0" i="0" dirty="0">
                <a:solidFill>
                  <a:srgbClr val="000000"/>
                </a:solidFill>
                <a:effectLst/>
                <a:latin typeface="Open Sans" panose="020B0606030504020204" pitchFamily="34" charset="0"/>
              </a:rPr>
              <a:t/>
            </a:r>
            <a:br>
              <a:rPr lang="en-US" b="0" i="0" dirty="0">
                <a:solidFill>
                  <a:srgbClr val="000000"/>
                </a:solidFill>
                <a:effectLst/>
                <a:latin typeface="Open Sans" panose="020B0606030504020204" pitchFamily="34" charset="0"/>
              </a:rPr>
            </a:br>
            <a:endParaRPr lang="en-US" dirty="0"/>
          </a:p>
        </p:txBody>
      </p:sp>
      <p:sp>
        <p:nvSpPr>
          <p:cNvPr id="3" name="Text Placeholder 2"/>
          <p:cNvSpPr>
            <a:spLocks noGrp="1"/>
          </p:cNvSpPr>
          <p:nvPr>
            <p:ph type="body" idx="1"/>
          </p:nvPr>
        </p:nvSpPr>
        <p:spPr>
          <a:xfrm>
            <a:off x="2358579" y="945932"/>
            <a:ext cx="4573526" cy="2790496"/>
          </a:xfrm>
        </p:spPr>
        <p:txBody>
          <a:bodyPr/>
          <a:lstStyle/>
          <a:p>
            <a:pPr marL="457200" indent="-457200">
              <a:buAutoNum type="arabicPeriod"/>
            </a:pPr>
            <a:r>
              <a:rPr lang="en-US" b="1" i="0" dirty="0">
                <a:solidFill>
                  <a:srgbClr val="0070C0"/>
                </a:solidFill>
                <a:effectLst/>
                <a:latin typeface="Open Sans" panose="020B0606030504020204" pitchFamily="34" charset="0"/>
              </a:rPr>
              <a:t>Redshift of Galaxies</a:t>
            </a:r>
          </a:p>
          <a:p>
            <a:pPr marL="285750" indent="-285750">
              <a:buFont typeface="Arial" panose="020B0604020202020204" pitchFamily="34" charset="0"/>
              <a:buChar char="•"/>
            </a:pPr>
            <a:r>
              <a:rPr lang="en-US" sz="1600" b="1" i="0" dirty="0">
                <a:solidFill>
                  <a:srgbClr val="333333"/>
                </a:solidFill>
                <a:effectLst/>
                <a:latin typeface="Open Sans" panose="020B0606030504020204" pitchFamily="34" charset="0"/>
              </a:rPr>
              <a:t>The redshift of distant galaxies tells us the Universe is </a:t>
            </a:r>
            <a:r>
              <a:rPr lang="en-US" sz="1600" b="1" i="0" u="none" strike="noStrike" dirty="0">
                <a:solidFill>
                  <a:srgbClr val="4E719B"/>
                </a:solidFill>
                <a:effectLst/>
                <a:latin typeface="Open Sans" panose="020B0606030504020204" pitchFamily="34" charset="0"/>
                <a:hlinkClick r:id="rId2"/>
              </a:rPr>
              <a:t>expanding</a:t>
            </a:r>
            <a:r>
              <a:rPr lang="en-US" sz="1600" b="1" i="0" dirty="0">
                <a:solidFill>
                  <a:srgbClr val="333333"/>
                </a:solidFill>
                <a:effectLst/>
                <a:latin typeface="Open Sans" panose="020B0606030504020204" pitchFamily="34" charset="0"/>
              </a:rPr>
              <a:t>.</a:t>
            </a:r>
          </a:p>
          <a:p>
            <a:pPr marL="285750" indent="-285750">
              <a:buFont typeface="Arial" panose="020B0604020202020204" pitchFamily="34" charset="0"/>
              <a:buChar char="•"/>
            </a:pPr>
            <a:r>
              <a:rPr lang="en-US" sz="1600" b="1" dirty="0">
                <a:solidFill>
                  <a:srgbClr val="333333"/>
                </a:solidFill>
                <a:latin typeface="Open Sans" panose="020B0606030504020204" pitchFamily="34" charset="0"/>
              </a:rPr>
              <a:t>A. </a:t>
            </a:r>
            <a:r>
              <a:rPr lang="en-US" sz="1600" b="1" dirty="0">
                <a:solidFill>
                  <a:srgbClr val="FF0000"/>
                </a:solidFill>
                <a:latin typeface="Open Sans" panose="020B0606030504020204" pitchFamily="34" charset="0"/>
              </a:rPr>
              <a:t>RedShift </a:t>
            </a:r>
            <a:r>
              <a:rPr lang="en-US" sz="1600" b="1" dirty="0">
                <a:solidFill>
                  <a:srgbClr val="333333"/>
                </a:solidFill>
                <a:latin typeface="Open Sans" panose="020B0606030504020204" pitchFamily="34" charset="0"/>
              </a:rPr>
              <a:t>= Light shifts =&gt; longer and redder wave length (Moving away)</a:t>
            </a:r>
          </a:p>
          <a:p>
            <a:pPr marL="285750" indent="-285750">
              <a:buFont typeface="Arial" panose="020B0604020202020204" pitchFamily="34" charset="0"/>
              <a:buChar char="•"/>
            </a:pPr>
            <a:r>
              <a:rPr lang="en-US" sz="1600" b="1" i="0" dirty="0">
                <a:solidFill>
                  <a:srgbClr val="333333"/>
                </a:solidFill>
                <a:effectLst/>
                <a:latin typeface="Open Sans" panose="020B0606030504020204" pitchFamily="34" charset="0"/>
              </a:rPr>
              <a:t>B. </a:t>
            </a:r>
            <a:r>
              <a:rPr lang="en-US" sz="1600" b="1" i="0" dirty="0">
                <a:solidFill>
                  <a:srgbClr val="002060"/>
                </a:solidFill>
                <a:effectLst/>
                <a:latin typeface="Open Sans" panose="020B0606030504020204" pitchFamily="34" charset="0"/>
              </a:rPr>
              <a:t>Blueshift </a:t>
            </a:r>
            <a:r>
              <a:rPr lang="en-US" sz="1600" b="1" i="0" dirty="0">
                <a:solidFill>
                  <a:srgbClr val="333333"/>
                </a:solidFill>
                <a:effectLst/>
                <a:latin typeface="Open Sans" panose="020B0606030504020204" pitchFamily="34" charset="0"/>
              </a:rPr>
              <a:t>= Shorter and Blue wave length (Moving towards Earth)</a:t>
            </a:r>
            <a:endParaRPr lang="en-US" sz="1600" b="1" i="0" dirty="0">
              <a:solidFill>
                <a:srgbClr val="000000"/>
              </a:solidFill>
              <a:effectLst/>
              <a:latin typeface="Open Sans" panose="020B0606030504020204" pitchFamily="34" charset="0"/>
            </a:endParaRPr>
          </a:p>
          <a:p>
            <a:r>
              <a:rPr lang="en-US" dirty="0"/>
              <a:t> </a:t>
            </a:r>
          </a:p>
        </p:txBody>
      </p:sp>
      <p:pic>
        <p:nvPicPr>
          <p:cNvPr id="8" name="Content Placeholder 7"/>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2765116" y="3429000"/>
            <a:ext cx="3991083" cy="3113690"/>
          </a:xfrm>
        </p:spPr>
      </p:pic>
      <p:sp>
        <p:nvSpPr>
          <p:cNvPr id="5" name="Text Placeholder 4"/>
          <p:cNvSpPr>
            <a:spLocks noGrp="1"/>
          </p:cNvSpPr>
          <p:nvPr>
            <p:ph type="body" sz="quarter" idx="3"/>
          </p:nvPr>
        </p:nvSpPr>
        <p:spPr>
          <a:xfrm>
            <a:off x="6932105" y="638505"/>
            <a:ext cx="4573526" cy="2640723"/>
          </a:xfrm>
        </p:spPr>
        <p:txBody>
          <a:bodyPr/>
          <a:lstStyle/>
          <a:p>
            <a:endParaRPr lang="en-US" b="0" i="0" dirty="0">
              <a:solidFill>
                <a:srgbClr val="000000"/>
              </a:solidFill>
              <a:effectLst/>
              <a:latin typeface="Open Sans" panose="020B0606030504020204" pitchFamily="34" charset="0"/>
            </a:endParaRPr>
          </a:p>
          <a:p>
            <a:r>
              <a:rPr lang="en-US" b="1" i="0" dirty="0">
                <a:solidFill>
                  <a:schemeClr val="accent1"/>
                </a:solidFill>
                <a:effectLst/>
                <a:latin typeface="Open Sans" panose="020B0606030504020204" pitchFamily="34" charset="0"/>
              </a:rPr>
              <a:t>2.</a:t>
            </a:r>
            <a:r>
              <a:rPr lang="en-US" b="1" i="0" dirty="0">
                <a:solidFill>
                  <a:srgbClr val="000000"/>
                </a:solidFill>
                <a:effectLst/>
                <a:latin typeface="Open Sans" panose="020B0606030504020204" pitchFamily="34" charset="0"/>
              </a:rPr>
              <a:t> </a:t>
            </a:r>
            <a:r>
              <a:rPr lang="en-US" b="1" i="0" dirty="0">
                <a:solidFill>
                  <a:srgbClr val="0070C0"/>
                </a:solidFill>
                <a:effectLst/>
                <a:latin typeface="Open Sans" panose="020B0606030504020204" pitchFamily="34" charset="0"/>
              </a:rPr>
              <a:t>Microwave Background</a:t>
            </a:r>
          </a:p>
          <a:p>
            <a:pPr marL="285750" indent="-285750">
              <a:buFont typeface="Arial" panose="020B0604020202020204" pitchFamily="34" charset="0"/>
              <a:buChar char="•"/>
            </a:pPr>
            <a:r>
              <a:rPr lang="en-US" sz="1600" b="1" i="0" dirty="0">
                <a:solidFill>
                  <a:srgbClr val="000000"/>
                </a:solidFill>
                <a:effectLst/>
                <a:latin typeface="Open Sans" panose="020B0606030504020204" pitchFamily="34" charset="0"/>
              </a:rPr>
              <a:t>After Big Bang =&gt; Univer</a:t>
            </a:r>
            <a:r>
              <a:rPr lang="en-US" sz="1600" b="1" dirty="0">
                <a:solidFill>
                  <a:srgbClr val="000000"/>
                </a:solidFill>
                <a:latin typeface="Open Sans" panose="020B0606030504020204" pitchFamily="34" charset="0"/>
              </a:rPr>
              <a:t>se was very hot</a:t>
            </a:r>
          </a:p>
          <a:p>
            <a:pPr marL="285750" indent="-285750">
              <a:buFont typeface="Arial" panose="020B0604020202020204" pitchFamily="34" charset="0"/>
              <a:buChar char="•"/>
            </a:pPr>
            <a:r>
              <a:rPr lang="en-US" sz="1600" b="1" i="0" dirty="0">
                <a:solidFill>
                  <a:srgbClr val="000000"/>
                </a:solidFill>
                <a:effectLst/>
                <a:latin typeface="Open Sans" panose="020B0606030504020204" pitchFamily="34" charset="0"/>
              </a:rPr>
              <a:t>As it grew in the size, the heat left a "</a:t>
            </a:r>
            <a:r>
              <a:rPr lang="en-US" sz="1600" b="1" i="0" u="sng" dirty="0">
                <a:solidFill>
                  <a:srgbClr val="FF0000"/>
                </a:solidFill>
                <a:effectLst/>
                <a:latin typeface="Open Sans" panose="020B0606030504020204" pitchFamily="34" charset="0"/>
              </a:rPr>
              <a:t>glow</a:t>
            </a:r>
            <a:r>
              <a:rPr lang="en-US" sz="1600" b="1" i="0" u="sng" dirty="0">
                <a:solidFill>
                  <a:srgbClr val="000000"/>
                </a:solidFill>
                <a:effectLst/>
                <a:latin typeface="Open Sans" panose="020B0606030504020204" pitchFamily="34" charset="0"/>
              </a:rPr>
              <a:t>"</a:t>
            </a:r>
            <a:r>
              <a:rPr lang="en-US" sz="1600" b="1" i="0" dirty="0">
                <a:solidFill>
                  <a:srgbClr val="000000"/>
                </a:solidFill>
                <a:effectLst/>
                <a:latin typeface="Open Sans" panose="020B0606030504020204" pitchFamily="34" charset="0"/>
              </a:rPr>
              <a:t> which fills the entire Universe. </a:t>
            </a:r>
          </a:p>
          <a:p>
            <a:pPr marL="285750" indent="-285750">
              <a:buFont typeface="Arial" panose="020B0604020202020204" pitchFamily="34" charset="0"/>
              <a:buChar char="•"/>
            </a:pPr>
            <a:r>
              <a:rPr lang="en-US" sz="1600" b="1" dirty="0">
                <a:solidFill>
                  <a:srgbClr val="000000"/>
                </a:solidFill>
                <a:latin typeface="Open Sans" panose="020B0606030504020204" pitchFamily="34" charset="0"/>
              </a:rPr>
              <a:t>D</a:t>
            </a:r>
            <a:r>
              <a:rPr lang="en-US" sz="1600" b="1" i="0" dirty="0">
                <a:solidFill>
                  <a:srgbClr val="000000"/>
                </a:solidFill>
                <a:effectLst/>
                <a:latin typeface="Open Sans" panose="020B0606030504020204" pitchFamily="34" charset="0"/>
              </a:rPr>
              <a:t>etected this glow as </a:t>
            </a:r>
            <a:r>
              <a:rPr lang="en-US" sz="1600" b="1" i="0" u="sng" dirty="0">
                <a:solidFill>
                  <a:srgbClr val="FF0000"/>
                </a:solidFill>
                <a:effectLst/>
                <a:latin typeface="Open Sans" panose="020B0606030504020204" pitchFamily="34" charset="0"/>
              </a:rPr>
              <a:t>microwave light. </a:t>
            </a:r>
          </a:p>
          <a:p>
            <a:endParaRPr lang="en-US" dirty="0"/>
          </a:p>
        </p:txBody>
      </p:sp>
      <p:pic>
        <p:nvPicPr>
          <p:cNvPr id="10" name="Content Placeholder 9"/>
          <p:cNvPicPr>
            <a:picLocks noGrp="1" noChangeAspect="1"/>
          </p:cNvPicPr>
          <p:nvPr>
            <p:ph sz="quarter" idx="4"/>
          </p:nvPr>
        </p:nvPicPr>
        <p:blipFill>
          <a:blip r:embed="rId4">
            <a:extLst>
              <a:ext uri="{28A0092B-C50C-407E-A947-70E740481C1C}">
                <a14:useLocalDpi xmlns="" xmlns:a14="http://schemas.microsoft.com/office/drawing/2010/main" val="0"/>
              </a:ext>
            </a:extLst>
          </a:blip>
          <a:stretch>
            <a:fillRect/>
          </a:stretch>
        </p:blipFill>
        <p:spPr>
          <a:xfrm>
            <a:off x="7674018" y="3428998"/>
            <a:ext cx="3991083" cy="311369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89212" y="346841"/>
            <a:ext cx="4342893" cy="1842567"/>
          </a:xfrm>
        </p:spPr>
        <p:txBody>
          <a:bodyPr anchor="b"/>
          <a:lstStyle/>
          <a:p>
            <a:endParaRPr lang="en-US" b="0" i="0" dirty="0">
              <a:solidFill>
                <a:srgbClr val="000000"/>
              </a:solidFill>
              <a:effectLst/>
              <a:latin typeface="Open Sans" panose="020B0606030504020204" pitchFamily="34" charset="0"/>
            </a:endParaRPr>
          </a:p>
          <a:p>
            <a:endParaRPr lang="en-US" dirty="0">
              <a:solidFill>
                <a:srgbClr val="000000"/>
              </a:solidFill>
              <a:latin typeface="Open Sans" panose="020B0606030504020204" pitchFamily="34" charset="0"/>
            </a:endParaRPr>
          </a:p>
          <a:p>
            <a:endParaRPr lang="en-US" b="0" i="0" dirty="0">
              <a:solidFill>
                <a:srgbClr val="000000"/>
              </a:solidFill>
              <a:effectLst/>
              <a:latin typeface="Open Sans" panose="020B0606030504020204" pitchFamily="34" charset="0"/>
            </a:endParaRPr>
          </a:p>
          <a:p>
            <a:endParaRPr lang="en-US" dirty="0">
              <a:solidFill>
                <a:srgbClr val="000000"/>
              </a:solidFill>
              <a:latin typeface="Open Sans" panose="020B0606030504020204" pitchFamily="34" charset="0"/>
            </a:endParaRPr>
          </a:p>
          <a:p>
            <a:endParaRPr lang="en-US" b="0" i="0" dirty="0">
              <a:solidFill>
                <a:srgbClr val="000000"/>
              </a:solidFill>
              <a:effectLst/>
              <a:latin typeface="Open Sans" panose="020B0606030504020204" pitchFamily="34" charset="0"/>
            </a:endParaRPr>
          </a:p>
          <a:p>
            <a:endParaRPr lang="en-US" dirty="0">
              <a:solidFill>
                <a:srgbClr val="000000"/>
              </a:solidFill>
              <a:latin typeface="Open Sans" panose="020B0606030504020204" pitchFamily="34" charset="0"/>
            </a:endParaRPr>
          </a:p>
          <a:p>
            <a:endParaRPr lang="en-US" b="0" i="0" dirty="0">
              <a:solidFill>
                <a:srgbClr val="000000"/>
              </a:solidFill>
              <a:effectLst/>
              <a:latin typeface="Open Sans" panose="020B0606030504020204" pitchFamily="34" charset="0"/>
            </a:endParaRPr>
          </a:p>
          <a:p>
            <a:endParaRPr lang="en-US" dirty="0">
              <a:solidFill>
                <a:srgbClr val="000000"/>
              </a:solidFill>
              <a:latin typeface="Open Sans" panose="020B0606030504020204" pitchFamily="34" charset="0"/>
            </a:endParaRPr>
          </a:p>
          <a:p>
            <a:endParaRPr lang="en-US" b="0" i="0" dirty="0">
              <a:solidFill>
                <a:srgbClr val="000000"/>
              </a:solidFill>
              <a:effectLst/>
              <a:latin typeface="Open Sans" panose="020B0606030504020204" pitchFamily="34" charset="0"/>
            </a:endParaRPr>
          </a:p>
          <a:p>
            <a:r>
              <a:rPr lang="en-US" dirty="0">
                <a:solidFill>
                  <a:srgbClr val="000000"/>
                </a:solidFill>
                <a:latin typeface="Open Sans" panose="020B0606030504020204" pitchFamily="34" charset="0"/>
              </a:rPr>
              <a:t>                                                   </a:t>
            </a:r>
            <a:endParaRPr lang="en-US" dirty="0" smtClean="0">
              <a:solidFill>
                <a:srgbClr val="000000"/>
              </a:solidFill>
              <a:latin typeface="Open Sans" panose="020B0606030504020204" pitchFamily="34" charset="0"/>
            </a:endParaRPr>
          </a:p>
          <a:p>
            <a:r>
              <a:rPr lang="en-US" i="0" dirty="0" smtClean="0">
                <a:solidFill>
                  <a:srgbClr val="C00000"/>
                </a:solidFill>
                <a:effectLst/>
                <a:latin typeface="Open Sans" panose="020B0606030504020204" pitchFamily="34" charset="0"/>
              </a:rPr>
              <a:t>3</a:t>
            </a:r>
            <a:r>
              <a:rPr lang="en-US" i="0" dirty="0">
                <a:solidFill>
                  <a:srgbClr val="C00000"/>
                </a:solidFill>
                <a:effectLst/>
                <a:latin typeface="Open Sans" panose="020B0606030504020204" pitchFamily="34" charset="0"/>
              </a:rPr>
              <a:t>. </a:t>
            </a:r>
            <a:r>
              <a:rPr lang="en-US" b="1" i="0" dirty="0" smtClean="0">
                <a:solidFill>
                  <a:srgbClr val="0070C0"/>
                </a:solidFill>
                <a:effectLst/>
                <a:latin typeface="Open Sans" panose="020B0606030504020204" pitchFamily="34" charset="0"/>
              </a:rPr>
              <a:t>Mixture of </a:t>
            </a:r>
            <a:r>
              <a:rPr lang="en-US" b="1" i="0" dirty="0">
                <a:solidFill>
                  <a:srgbClr val="0070C0"/>
                </a:solidFill>
                <a:effectLst/>
                <a:latin typeface="Open Sans" panose="020B0606030504020204" pitchFamily="34" charset="0"/>
              </a:rPr>
              <a:t>Elements</a:t>
            </a:r>
          </a:p>
          <a:p>
            <a:pPr marL="285750" indent="-285750">
              <a:buFont typeface="Arial" panose="020B0604020202020204" pitchFamily="34" charset="0"/>
              <a:buChar char="•"/>
            </a:pPr>
            <a:r>
              <a:rPr lang="en-US" sz="1600" b="1" i="0" dirty="0">
                <a:solidFill>
                  <a:schemeClr val="tx1"/>
                </a:solidFill>
                <a:effectLst/>
                <a:latin typeface="Open Sans" panose="020B0606030504020204" pitchFamily="34" charset="0"/>
              </a:rPr>
              <a:t>Some </a:t>
            </a:r>
            <a:r>
              <a:rPr lang="en-US" sz="1600" b="1" i="0" dirty="0">
                <a:solidFill>
                  <a:srgbClr val="FF0000"/>
                </a:solidFill>
                <a:effectLst/>
                <a:latin typeface="Open Sans" panose="020B0606030504020204" pitchFamily="34" charset="0"/>
              </a:rPr>
              <a:t>chemical elements </a:t>
            </a:r>
            <a:r>
              <a:rPr lang="en-US" sz="1600" b="1" i="0" dirty="0">
                <a:solidFill>
                  <a:schemeClr val="tx1"/>
                </a:solidFill>
                <a:effectLst/>
                <a:latin typeface="Open Sans" panose="020B0606030504020204" pitchFamily="34" charset="0"/>
              </a:rPr>
              <a:t>were created soon after the Big Bang. </a:t>
            </a:r>
          </a:p>
          <a:p>
            <a:pPr marL="285750" indent="-285750">
              <a:buFont typeface="Arial" panose="020B0604020202020204" pitchFamily="34" charset="0"/>
              <a:buChar char="•"/>
            </a:pPr>
            <a:r>
              <a:rPr lang="en-US" sz="1600" b="1" i="0" dirty="0">
                <a:solidFill>
                  <a:schemeClr val="tx1"/>
                </a:solidFill>
                <a:effectLst/>
                <a:latin typeface="Open Sans" panose="020B0606030504020204" pitchFamily="34" charset="0"/>
              </a:rPr>
              <a:t> Elements like hydrogen and helium</a:t>
            </a:r>
            <a:r>
              <a:rPr lang="en-US" sz="1600" b="1" i="0" dirty="0" smtClean="0">
                <a:solidFill>
                  <a:schemeClr val="tx1"/>
                </a:solidFill>
                <a:effectLst/>
                <a:latin typeface="Open Sans" panose="020B0606030504020204" pitchFamily="34" charset="0"/>
              </a:rPr>
              <a:t>.</a:t>
            </a:r>
            <a:endParaRPr lang="en-US" sz="1600" b="1" dirty="0">
              <a:solidFill>
                <a:schemeClr val="tx1"/>
              </a:solidFill>
              <a:latin typeface="Open Sans" panose="020B0606030504020204" pitchFamily="34" charset="0"/>
            </a:endParaRPr>
          </a:p>
        </p:txBody>
      </p:sp>
      <p:pic>
        <p:nvPicPr>
          <p:cNvPr id="8" name="Content Placeholder 7"/>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589212" y="2549525"/>
            <a:ext cx="3848101" cy="3352800"/>
          </a:xfrm>
        </p:spPr>
      </p:pic>
      <p:sp>
        <p:nvSpPr>
          <p:cNvPr id="5" name="Text Placeholder 4"/>
          <p:cNvSpPr>
            <a:spLocks noGrp="1"/>
          </p:cNvSpPr>
          <p:nvPr>
            <p:ph type="body" sz="quarter" idx="3"/>
          </p:nvPr>
        </p:nvSpPr>
        <p:spPr>
          <a:xfrm>
            <a:off x="7166957" y="189186"/>
            <a:ext cx="4338674" cy="2207173"/>
          </a:xfrm>
        </p:spPr>
        <p:txBody>
          <a:bodyPr/>
          <a:lstStyle/>
          <a:p>
            <a:r>
              <a:rPr lang="en-US" b="0" i="0" dirty="0">
                <a:solidFill>
                  <a:srgbClr val="C00000"/>
                </a:solidFill>
                <a:effectLst/>
                <a:latin typeface="Open Sans" panose="020B0606030504020204" pitchFamily="34" charset="0"/>
              </a:rPr>
              <a:t>4. </a:t>
            </a:r>
            <a:r>
              <a:rPr lang="en-US" b="1" i="0" dirty="0">
                <a:solidFill>
                  <a:srgbClr val="0070C0"/>
                </a:solidFill>
                <a:effectLst/>
                <a:latin typeface="Open Sans" panose="020B0606030504020204" pitchFamily="34" charset="0"/>
              </a:rPr>
              <a:t>Looking back in time</a:t>
            </a:r>
          </a:p>
          <a:p>
            <a:pPr marL="285750" indent="-285750">
              <a:buFont typeface="Arial" panose="020B0604020202020204" pitchFamily="34" charset="0"/>
              <a:buChar char="•"/>
            </a:pPr>
            <a:r>
              <a:rPr lang="en-US" sz="1600" b="1" i="0" dirty="0">
                <a:solidFill>
                  <a:srgbClr val="FF0000"/>
                </a:solidFill>
                <a:effectLst/>
                <a:latin typeface="Open Sans" panose="020B0606030504020204" pitchFamily="34" charset="0"/>
              </a:rPr>
              <a:t>Steady State theory</a:t>
            </a:r>
          </a:p>
          <a:p>
            <a:pPr marL="285750" indent="-285750">
              <a:buFont typeface="Arial" panose="020B0604020202020204" pitchFamily="34" charset="0"/>
              <a:buChar char="•"/>
            </a:pPr>
            <a:r>
              <a:rPr lang="en-US" sz="1600" b="1" dirty="0">
                <a:solidFill>
                  <a:srgbClr val="000000"/>
                </a:solidFill>
                <a:latin typeface="Open Sans" panose="020B0606030504020204" pitchFamily="34" charset="0"/>
              </a:rPr>
              <a:t>T</a:t>
            </a:r>
            <a:r>
              <a:rPr lang="en-US" sz="1600" b="1" i="0" dirty="0">
                <a:solidFill>
                  <a:srgbClr val="333333"/>
                </a:solidFill>
                <a:effectLst/>
                <a:latin typeface="Open Sans" panose="020B0606030504020204" pitchFamily="34" charset="0"/>
              </a:rPr>
              <a:t>he Universe does not change much over time.</a:t>
            </a:r>
            <a:endParaRPr lang="en-US" sz="1600" b="1" i="0" dirty="0">
              <a:solidFill>
                <a:srgbClr val="000000"/>
              </a:solidFill>
              <a:effectLst/>
              <a:latin typeface="Open Sans" panose="020B0606030504020204" pitchFamily="34" charset="0"/>
            </a:endParaRPr>
          </a:p>
          <a:p>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7299434" y="2549525"/>
            <a:ext cx="4120245" cy="3352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304" y="624110"/>
            <a:ext cx="10180308" cy="6233890"/>
          </a:xfrm>
        </p:spPr>
        <p:txBody>
          <a:bodyPr>
            <a:normAutofit fontScale="90000"/>
          </a:bodyPr>
          <a:lstStyle/>
          <a:p>
            <a:pPr marL="68580" algn="ctr" rtl="0">
              <a:spcBef>
                <a:spcPts val="480"/>
              </a:spcBef>
              <a:spcAft>
                <a:spcPts val="0"/>
              </a:spcAft>
            </a:pPr>
            <a:r>
              <a:rPr lang="en-US" b="1" u="sng" dirty="0">
                <a:solidFill>
                  <a:srgbClr val="C00000"/>
                </a:solidFill>
              </a:rPr>
              <a:t>Future of the Universe (Models)</a:t>
            </a:r>
            <a:br>
              <a:rPr lang="en-US" b="1" u="sng" dirty="0">
                <a:solidFill>
                  <a:srgbClr val="C00000"/>
                </a:solidFill>
              </a:rPr>
            </a:br>
            <a:r>
              <a:rPr lang="en-US" sz="2400" b="1" dirty="0">
                <a:solidFill>
                  <a:srgbClr val="0070C0"/>
                </a:solidFill>
              </a:rPr>
              <a:t>1. </a:t>
            </a:r>
            <a:r>
              <a:rPr lang="en-US" sz="2700" b="1" dirty="0">
                <a:solidFill>
                  <a:srgbClr val="0070C0"/>
                </a:solidFill>
              </a:rPr>
              <a:t>Closed</a:t>
            </a:r>
            <a:r>
              <a:rPr lang="en-US" sz="2400" b="1" dirty="0">
                <a:solidFill>
                  <a:srgbClr val="0070C0"/>
                </a:solidFill>
              </a:rPr>
              <a:t> Model </a:t>
            </a:r>
            <a:r>
              <a:rPr lang="en-US" sz="2400" dirty="0"/>
              <a:t/>
            </a:r>
            <a:br>
              <a:rPr lang="en-US" sz="2400" dirty="0"/>
            </a:br>
            <a:r>
              <a:rPr lang="en-US" sz="2400" b="1" dirty="0"/>
              <a:t>    </a:t>
            </a:r>
            <a:r>
              <a:rPr lang="en-US" sz="1800" b="1" dirty="0">
                <a:solidFill>
                  <a:srgbClr val="FF0000"/>
                </a:solidFill>
              </a:rPr>
              <a:t>Contracting Universe Theory</a:t>
            </a:r>
            <a:r>
              <a:rPr lang="en-US" sz="1800" b="1" dirty="0">
                <a:solidFill>
                  <a:schemeClr val="tx1"/>
                </a:solidFill>
              </a:rPr>
              <a:t>:</a:t>
            </a:r>
            <a:r>
              <a:rPr lang="en-US" sz="2400" b="1" dirty="0">
                <a:solidFill>
                  <a:schemeClr val="tx1"/>
                </a:solidFill>
              </a:rPr>
              <a:t> </a:t>
            </a:r>
            <a:r>
              <a:rPr lang="en-US" sz="1800" b="1" i="0" u="none" strike="noStrike" dirty="0">
                <a:solidFill>
                  <a:schemeClr val="tx1"/>
                </a:solidFill>
                <a:effectLst/>
                <a:latin typeface="Century Gothic" panose="020B0502020202020204" pitchFamily="34" charset="0"/>
              </a:rPr>
              <a:t>Many billion years from now, expansion will stop and universe will contract back upon itself.</a:t>
            </a:r>
            <a:br>
              <a:rPr lang="en-US" sz="1800" b="1" i="0" u="none" strike="noStrike" dirty="0">
                <a:solidFill>
                  <a:schemeClr val="tx1"/>
                </a:solidFill>
                <a:effectLst/>
                <a:latin typeface="Century Gothic" panose="020B0502020202020204" pitchFamily="34" charset="0"/>
              </a:rPr>
            </a:br>
            <a:r>
              <a:rPr lang="en-US" sz="2400" b="1" i="0" u="none" strike="noStrike" dirty="0">
                <a:solidFill>
                  <a:srgbClr val="0070C0"/>
                </a:solidFill>
                <a:effectLst/>
                <a:latin typeface="Century Gothic" panose="020B0502020202020204" pitchFamily="34" charset="0"/>
              </a:rPr>
              <a:t/>
            </a:r>
            <a:br>
              <a:rPr lang="en-US" sz="2400" b="1" i="0" u="none" strike="noStrike" dirty="0">
                <a:solidFill>
                  <a:srgbClr val="0070C0"/>
                </a:solidFill>
                <a:effectLst/>
                <a:latin typeface="Century Gothic" panose="020B0502020202020204" pitchFamily="34" charset="0"/>
              </a:rPr>
            </a:br>
            <a:r>
              <a:rPr lang="en-US" sz="2400" b="1" i="0" u="none" strike="noStrike" dirty="0">
                <a:solidFill>
                  <a:srgbClr val="0070C0"/>
                </a:solidFill>
                <a:effectLst/>
                <a:latin typeface="Century Gothic" panose="020B0502020202020204" pitchFamily="34" charset="0"/>
              </a:rPr>
              <a:t>2. </a:t>
            </a:r>
            <a:r>
              <a:rPr lang="en-US" sz="2700" b="1" i="0" u="none" strike="noStrike" dirty="0">
                <a:solidFill>
                  <a:srgbClr val="0070C0"/>
                </a:solidFill>
                <a:effectLst/>
                <a:latin typeface="Century Gothic" panose="020B0502020202020204" pitchFamily="34" charset="0"/>
              </a:rPr>
              <a:t>Flat</a:t>
            </a:r>
            <a:r>
              <a:rPr lang="en-US" sz="2400" b="1" i="0" u="none" strike="noStrike" dirty="0">
                <a:solidFill>
                  <a:srgbClr val="0070C0"/>
                </a:solidFill>
                <a:effectLst/>
                <a:latin typeface="Century Gothic" panose="020B0502020202020204" pitchFamily="34" charset="0"/>
              </a:rPr>
              <a:t> Model </a:t>
            </a:r>
            <a:r>
              <a:rPr lang="en-US" b="0" dirty="0">
                <a:effectLst/>
              </a:rPr>
              <a:t/>
            </a:r>
            <a:br>
              <a:rPr lang="en-US" b="0" dirty="0">
                <a:effectLst/>
              </a:rPr>
            </a:br>
            <a:r>
              <a:rPr lang="en-US" b="0" dirty="0">
                <a:effectLst/>
              </a:rPr>
              <a:t>	</a:t>
            </a:r>
            <a:r>
              <a:rPr lang="en-US" sz="1800" b="1" dirty="0">
                <a:solidFill>
                  <a:srgbClr val="FF0000"/>
                </a:solidFill>
                <a:effectLst/>
              </a:rPr>
              <a:t>Steady State Theory</a:t>
            </a:r>
            <a:r>
              <a:rPr lang="en-US" sz="1800" b="1" dirty="0">
                <a:solidFill>
                  <a:schemeClr val="tx1"/>
                </a:solidFill>
                <a:effectLst/>
              </a:rPr>
              <a:t>: </a:t>
            </a:r>
            <a:r>
              <a:rPr lang="en-US" sz="1800" b="1" i="0" u="none" strike="noStrike" dirty="0">
                <a:solidFill>
                  <a:schemeClr val="tx1"/>
                </a:solidFill>
                <a:effectLst/>
                <a:latin typeface="Century Gothic" panose="020B0502020202020204" pitchFamily="34" charset="0"/>
              </a:rPr>
              <a:t>Expansion will slow down but will not collapse upon itself. And it will approach a stable size.</a:t>
            </a:r>
            <a:br>
              <a:rPr lang="en-US" sz="1800" b="1" i="0" u="none" strike="noStrike" dirty="0">
                <a:solidFill>
                  <a:schemeClr val="tx1"/>
                </a:solidFill>
                <a:effectLst/>
                <a:latin typeface="Century Gothic" panose="020B0502020202020204" pitchFamily="34" charset="0"/>
              </a:rPr>
            </a:br>
            <a:r>
              <a:rPr lang="en-US" dirty="0">
                <a:effectLst/>
              </a:rPr>
              <a:t/>
            </a:r>
            <a:br>
              <a:rPr lang="en-US" dirty="0">
                <a:effectLst/>
              </a:rPr>
            </a:br>
            <a:r>
              <a:rPr lang="en-US" sz="2700" b="1" dirty="0">
                <a:solidFill>
                  <a:srgbClr val="0070C0"/>
                </a:solidFill>
                <a:effectLst/>
              </a:rPr>
              <a:t>3. Open Model</a:t>
            </a:r>
            <a:r>
              <a:rPr lang="en-US" sz="4000" b="1" dirty="0">
                <a:solidFill>
                  <a:srgbClr val="0070C0"/>
                </a:solidFill>
              </a:rPr>
              <a:t/>
            </a:r>
            <a:br>
              <a:rPr lang="en-US" sz="4000" b="1" dirty="0">
                <a:solidFill>
                  <a:srgbClr val="0070C0"/>
                </a:solidFill>
              </a:rPr>
            </a:br>
            <a:r>
              <a:rPr lang="en-US" sz="4000" b="1" dirty="0">
                <a:solidFill>
                  <a:srgbClr val="0070C0"/>
                </a:solidFill>
              </a:rPr>
              <a:t>    </a:t>
            </a:r>
            <a:r>
              <a:rPr kumimoji="0" lang="en-US" sz="1800" b="1" i="0" u="none" strike="noStrike" kern="1200" cap="none" spc="0" normalizeH="0" baseline="0" noProof="0" dirty="0">
                <a:ln>
                  <a:noFill/>
                </a:ln>
                <a:solidFill>
                  <a:srgbClr val="FF0000"/>
                </a:solidFill>
                <a:effectLst/>
                <a:uLnTx/>
                <a:uFillTx/>
                <a:latin typeface="Century Gothic" panose="020B0502020202020204"/>
                <a:ea typeface="+mj-ea"/>
                <a:cs typeface="+mj-cs"/>
              </a:rPr>
              <a:t>Expanding Universe Theory: </a:t>
            </a:r>
            <a:r>
              <a:rPr kumimoji="0" lang="en-US" sz="18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The universe will continue to expand forever</a:t>
            </a:r>
            <a: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 </a:t>
            </a:r>
            <a:br>
              <a:rPr kumimoji="0" lang="en-US" sz="18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br>
            <a:r>
              <a:rPr kumimoji="0" lang="en-US" sz="1800" b="0" i="0" u="none" strike="noStrike" kern="1200" cap="none" spc="0" normalizeH="0" baseline="0" noProof="0" dirty="0">
                <a:ln>
                  <a:noFill/>
                </a:ln>
                <a:solidFill>
                  <a:srgbClr val="3E3D2D"/>
                </a:solidFill>
                <a:effectLst/>
                <a:uLnTx/>
                <a:uFillTx/>
                <a:latin typeface="Century Gothic" panose="020B0502020202020204" pitchFamily="34" charset="0"/>
                <a:ea typeface="+mj-ea"/>
                <a:cs typeface="+mj-cs"/>
              </a:rPr>
              <a:t> </a:t>
            </a:r>
            <a:r>
              <a:rPr lang="en-US" b="0" dirty="0">
                <a:effectLst/>
              </a:rPr>
              <a:t/>
            </a:r>
            <a:br>
              <a:rPr lang="en-US" b="0" dirty="0">
                <a:effectLst/>
              </a:rPr>
            </a:br>
            <a:r>
              <a:rPr lang="en-US" sz="2700" b="1" dirty="0">
                <a:solidFill>
                  <a:srgbClr val="0070C0"/>
                </a:solidFill>
                <a:effectLst/>
              </a:rPr>
              <a:t>4. Cyclic Model </a:t>
            </a:r>
            <a:br>
              <a:rPr lang="en-US" sz="2700" b="1" dirty="0">
                <a:solidFill>
                  <a:srgbClr val="0070C0"/>
                </a:solidFill>
                <a:effectLst/>
              </a:rPr>
            </a:br>
            <a:r>
              <a:rPr lang="en-US" sz="1800" b="1" dirty="0">
                <a:solidFill>
                  <a:srgbClr val="FF0000"/>
                </a:solidFill>
                <a:effectLst/>
              </a:rPr>
              <a:t>Cyclic Universe Theory: </a:t>
            </a:r>
            <a:r>
              <a:rPr lang="en-US" sz="1800" b="1" i="0" u="none" strike="noStrike" dirty="0">
                <a:solidFill>
                  <a:schemeClr val="tx1"/>
                </a:solidFill>
                <a:effectLst/>
                <a:latin typeface="Century Gothic" panose="020B0502020202020204" pitchFamily="34" charset="0"/>
              </a:rPr>
              <a:t>Universe will collapse upon itself, then there will be a big bang again, it will expand and will collapse again. This cycle will go on.</a:t>
            </a:r>
            <a:r>
              <a:rPr lang="en-US" sz="1800" b="1" dirty="0">
                <a:solidFill>
                  <a:schemeClr val="tx1"/>
                </a:solidFill>
                <a:effectLst/>
              </a:rPr>
              <a:t/>
            </a:r>
            <a:br>
              <a:rPr lang="en-US" sz="1800" b="1" dirty="0">
                <a:solidFill>
                  <a:schemeClr val="tx1"/>
                </a:solidFill>
                <a:effectLst/>
              </a:rPr>
            </a:br>
            <a:r>
              <a:rPr lang="en-US" b="0" dirty="0">
                <a:effectLst/>
              </a:rPr>
              <a:t/>
            </a:r>
            <a:br>
              <a:rPr lang="en-US" b="0" dirty="0">
                <a:effectLst/>
              </a:rPr>
            </a:br>
            <a:r>
              <a:rPr lang="en-US" sz="1100" dirty="0"/>
              <a:t/>
            </a:r>
            <a:br>
              <a:rPr lang="en-US" sz="1100" dirty="0"/>
            </a:br>
            <a:r>
              <a:rPr lang="en-US" sz="2000" b="1" dirty="0">
                <a:solidFill>
                  <a:srgbClr val="FF0000"/>
                </a:solidFill>
                <a:effectLst/>
              </a:rPr>
              <a:t> </a:t>
            </a:r>
            <a:r>
              <a:rPr lang="en-US" dirty="0"/>
              <a:t/>
            </a:r>
            <a:br>
              <a:rPr lang="en-US" dirty="0"/>
            </a:br>
            <a:r>
              <a:rPr lang="en-US" b="0" dirty="0">
                <a:effectLst/>
              </a:rPr>
              <a:t/>
            </a:r>
            <a:br>
              <a:rPr lang="en-US" b="0" dirty="0">
                <a:effectLst/>
              </a:rPr>
            </a:br>
            <a:r>
              <a:rPr lang="en-US" b="1" dirty="0"/>
              <a:t/>
            </a:r>
            <a:br>
              <a:rPr lang="en-US" b="1" dirty="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337</TotalTime>
  <Words>1895</Words>
  <Application>Microsoft Office PowerPoint</Application>
  <PresentationFormat>Custom</PresentationFormat>
  <Paragraphs>348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Wisp</vt:lpstr>
      <vt:lpstr>PHYSICAL SCINCES </vt:lpstr>
      <vt:lpstr>CONTENTS</vt:lpstr>
      <vt:lpstr>Slide 3</vt:lpstr>
      <vt:lpstr>Slide 4</vt:lpstr>
      <vt:lpstr> </vt:lpstr>
      <vt:lpstr>UNIVERSE: The total of all that exists or has existed, both in space and time. Matter and energy, stars, planets, galaxies and contents of intergalactic space(Plasma). Universe = All Matters + Energy</vt:lpstr>
      <vt:lpstr>Evidences for the Big Bang </vt:lpstr>
      <vt:lpstr>Slide 8</vt:lpstr>
      <vt:lpstr>Future of the Universe (Models) 1. Closed Model      Contracting Universe Theory: Many billion years from now, expansion will stop and universe will contract back upon itself.  2. Flat Model   Steady State Theory: Expansion will slow down but will not collapse upon itself. And it will approach a stable size.  3. Open Model     Expanding Universe Theory: The universe will continue to expand forever.    4. Cyclic Model  Cyclic Universe Theory: Universe will collapse upon itself, then there will be a big bang again, it will expand and will collapse again. This cycle will go on.       </vt:lpstr>
      <vt:lpstr>THE WHOLE UNIVERSE</vt:lpstr>
      <vt:lpstr>Slide 11</vt:lpstr>
      <vt:lpstr>LIGHT YEAR A light year is an astronomical unit of length informally used to express astronomical distances.   As defined by the International Astronomical Union (IAU), a light-year is the distance that light travels in vacuum in one Julian year (365.25 days)  1 lightyear  = 6 trillion miles  One light second is 186,000 miles </vt:lpstr>
      <vt:lpstr>GALAXY</vt:lpstr>
      <vt:lpstr>1. Spiral galaxies  </vt:lpstr>
      <vt:lpstr>2. Elliptical galaxies</vt:lpstr>
      <vt:lpstr>3. Irregular galaxies</vt:lpstr>
      <vt:lpstr>Milky Way</vt:lpstr>
      <vt:lpstr>Solar System </vt:lpstr>
      <vt:lpstr>SUN</vt:lpstr>
      <vt:lpstr>SUN</vt:lpstr>
      <vt:lpstr>Slide 21</vt:lpstr>
      <vt:lpstr>           SUN</vt:lpstr>
      <vt:lpstr>The Core</vt:lpstr>
      <vt:lpstr>The Interior Part of Sun</vt:lpstr>
      <vt:lpstr>The Photosphere</vt:lpstr>
      <vt:lpstr>The Solar Atmosphere </vt:lpstr>
      <vt:lpstr>PLANETS: (Wanderers) Mercury, Venus, Earth, Mars, Jupiter, Saturn, Uranus and Neptune</vt:lpstr>
      <vt:lpstr>Slide 28</vt:lpstr>
      <vt:lpstr>MOON ( EARTH’S ONLY NATURAL SATELLITE) </vt:lpstr>
      <vt:lpstr>Slide 30</vt:lpstr>
      <vt:lpstr>Some Important Definitions</vt:lpstr>
      <vt:lpstr>3. Comet</vt:lpstr>
      <vt:lpstr>LUNAR ECLIPSE </vt:lpstr>
      <vt:lpstr>SOLAR ECLIPSE</vt:lpstr>
      <vt:lpstr>DAY/NIGHT and Their Variation </vt:lpstr>
      <vt:lpstr>Day/Night Variations</vt:lpstr>
      <vt:lpstr>Aphelion and Perihelion</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SCINCES  BY ENGR. NAVEED ANJUM</dc:title>
  <dc:creator>Tech City</dc:creator>
  <cp:lastModifiedBy>M4TECH</cp:lastModifiedBy>
  <cp:revision>70</cp:revision>
  <dcterms:created xsi:type="dcterms:W3CDTF">2022-01-03T10:49:00Z</dcterms:created>
  <dcterms:modified xsi:type="dcterms:W3CDTF">2025-09-01T12:16:42Z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260A354DB4C544BFAD13B70D4241CF42_12</vt:lpwstr>
  </property>
  <property fmtid="{D5CDD505-2E9C-101B-9397-08002B2CF9AE}" pid="3" name="KSOProductBuildVer">
    <vt:lpwstr>1033-12.2.0.13306</vt:lpwstr>
  </property>
</Properties>
</file>