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58" r:id="rId11"/>
    <p:sldId id="270" r:id="rId12"/>
    <p:sldId id="271" r:id="rId13"/>
    <p:sldId id="272" r:id="rId14"/>
    <p:sldId id="259" r:id="rId15"/>
    <p:sldId id="260" r:id="rId16"/>
    <p:sldId id="261" r:id="rId17"/>
    <p:sldId id="257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 City" initials="TC" lastIdx="1" clrIdx="0">
    <p:extLst>
      <p:ext uri="{19B8F6BF-5375-455C-9EA6-DF929625EA0E}">
        <p15:presenceInfo xmlns:p15="http://schemas.microsoft.com/office/powerpoint/2012/main" userId="Tech Ci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E5F4F-50A1-426B-B1A2-B2D0721551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49075-72E7-498D-88D3-750D5B586001}">
      <dgm:prSet custT="1"/>
      <dgm:spPr/>
      <dgm:t>
        <a:bodyPr/>
        <a:lstStyle/>
        <a:p>
          <a:r>
            <a:rPr lang="en-US" sz="4400" b="1" u="sng" dirty="0"/>
            <a:t>2. Mantle:</a:t>
          </a:r>
        </a:p>
        <a:p>
          <a:r>
            <a:rPr lang="en-US" sz="2800" dirty="0"/>
            <a:t>Composed of Ferro-magnesium-silicate</a:t>
          </a:r>
        </a:p>
        <a:p>
          <a:r>
            <a:rPr lang="en-US" sz="2800" dirty="0"/>
            <a:t>2900km deep</a:t>
          </a:r>
        </a:p>
        <a:p>
          <a:r>
            <a:rPr lang="en-US" sz="2800" dirty="0"/>
            <a:t>Asthenosphere</a:t>
          </a:r>
        </a:p>
        <a:p>
          <a:r>
            <a:rPr lang="en-US" sz="2800" dirty="0"/>
            <a:t>Transition Zone(400-670km)</a:t>
          </a:r>
        </a:p>
      </dgm:t>
    </dgm:pt>
    <dgm:pt modelId="{7072E6F8-C9E5-4B76-A9BE-B51984FFAC7A}" type="parTrans" cxnId="{0053DA85-11E3-43D4-8DC9-1FB3BB24E8C2}">
      <dgm:prSet/>
      <dgm:spPr/>
      <dgm:t>
        <a:bodyPr/>
        <a:lstStyle/>
        <a:p>
          <a:endParaRPr lang="en-US"/>
        </a:p>
      </dgm:t>
    </dgm:pt>
    <dgm:pt modelId="{C925CF0D-7B73-4087-BF68-3A1779978F14}" type="sibTrans" cxnId="{0053DA85-11E3-43D4-8DC9-1FB3BB24E8C2}">
      <dgm:prSet/>
      <dgm:spPr/>
      <dgm:t>
        <a:bodyPr/>
        <a:lstStyle/>
        <a:p>
          <a:endParaRPr lang="en-US"/>
        </a:p>
      </dgm:t>
    </dgm:pt>
    <dgm:pt modelId="{C451F150-E821-4E77-A205-46C59D50ED80}">
      <dgm:prSet/>
      <dgm:spPr/>
      <dgm:t>
        <a:bodyPr/>
        <a:lstStyle/>
        <a:p>
          <a:pPr>
            <a:buFont typeface="+mj-lt"/>
            <a:buNone/>
          </a:pPr>
          <a:r>
            <a:rPr lang="en-US" sz="3000" b="1" dirty="0">
              <a:solidFill>
                <a:srgbClr val="00B0F0"/>
              </a:solidFill>
            </a:rPr>
            <a:t>A. Upper mantle</a:t>
          </a:r>
        </a:p>
      </dgm:t>
    </dgm:pt>
    <dgm:pt modelId="{94041AD0-418C-4756-9C8F-72540CF9674C}" type="parTrans" cxnId="{B575B2A8-57E2-4220-9160-AC5C92873BE9}">
      <dgm:prSet/>
      <dgm:spPr/>
      <dgm:t>
        <a:bodyPr/>
        <a:lstStyle/>
        <a:p>
          <a:endParaRPr lang="en-US"/>
        </a:p>
      </dgm:t>
    </dgm:pt>
    <dgm:pt modelId="{B4842B38-4272-4245-8109-6DA3BEB58993}" type="sibTrans" cxnId="{B575B2A8-57E2-4220-9160-AC5C92873BE9}">
      <dgm:prSet/>
      <dgm:spPr/>
      <dgm:t>
        <a:bodyPr/>
        <a:lstStyle/>
        <a:p>
          <a:endParaRPr lang="en-US"/>
        </a:p>
      </dgm:t>
    </dgm:pt>
    <dgm:pt modelId="{27E64509-4621-485C-838F-145DE5C9D48D}">
      <dgm:prSet/>
      <dgm:spPr/>
      <dgm:t>
        <a:bodyPr/>
        <a:lstStyle/>
        <a:p>
          <a:pPr>
            <a:buFont typeface="+mj-lt"/>
            <a:buNone/>
          </a:pPr>
          <a:r>
            <a:rPr lang="en-US" sz="3000" b="1" dirty="0">
              <a:solidFill>
                <a:srgbClr val="00B0F0"/>
              </a:solidFill>
            </a:rPr>
            <a:t>B. Lower mantle </a:t>
          </a:r>
        </a:p>
      </dgm:t>
    </dgm:pt>
    <dgm:pt modelId="{A337CD50-F4B5-4133-965D-354900D3A186}" type="parTrans" cxnId="{97EC1058-81CE-478F-87FD-0BC838AB4E49}">
      <dgm:prSet/>
      <dgm:spPr/>
      <dgm:t>
        <a:bodyPr/>
        <a:lstStyle/>
        <a:p>
          <a:endParaRPr lang="en-US"/>
        </a:p>
      </dgm:t>
    </dgm:pt>
    <dgm:pt modelId="{6FF07DBC-AA8A-4FB1-B899-B9DB4E191639}" type="sibTrans" cxnId="{97EC1058-81CE-478F-87FD-0BC838AB4E49}">
      <dgm:prSet/>
      <dgm:spPr/>
      <dgm:t>
        <a:bodyPr/>
        <a:lstStyle/>
        <a:p>
          <a:endParaRPr lang="en-US"/>
        </a:p>
      </dgm:t>
    </dgm:pt>
    <dgm:pt modelId="{1D2A039A-F989-4AF8-AE06-184A077C0FCB}">
      <dgm:prSet custT="1"/>
      <dgm:spPr/>
      <dgm:t>
        <a:bodyPr/>
        <a:lstStyle/>
        <a:p>
          <a:pPr>
            <a:buFont typeface="+mj-lt"/>
            <a:buNone/>
          </a:pPr>
          <a:r>
            <a:rPr lang="en-US" sz="2800" dirty="0"/>
            <a:t>400km from Moho to depth</a:t>
          </a:r>
        </a:p>
      </dgm:t>
    </dgm:pt>
    <dgm:pt modelId="{BB4F02F6-C44A-4C66-8683-72CF8D4F45CF}" type="parTrans" cxnId="{3D2662E5-B003-4038-BD37-9E4A97400CED}">
      <dgm:prSet/>
      <dgm:spPr/>
      <dgm:t>
        <a:bodyPr/>
        <a:lstStyle/>
        <a:p>
          <a:endParaRPr lang="en-US"/>
        </a:p>
      </dgm:t>
    </dgm:pt>
    <dgm:pt modelId="{222FBDC5-084A-4E5F-A1E0-716BF630BD81}" type="sibTrans" cxnId="{3D2662E5-B003-4038-BD37-9E4A97400CED}">
      <dgm:prSet/>
      <dgm:spPr/>
      <dgm:t>
        <a:bodyPr/>
        <a:lstStyle/>
        <a:p>
          <a:endParaRPr lang="en-US"/>
        </a:p>
      </dgm:t>
    </dgm:pt>
    <dgm:pt modelId="{D6F7D75D-6A3C-4850-A14E-C9B9DFE8131D}">
      <dgm:prSet custT="1"/>
      <dgm:spPr/>
      <dgm:t>
        <a:bodyPr/>
        <a:lstStyle/>
        <a:p>
          <a:pPr>
            <a:buFont typeface="+mj-lt"/>
            <a:buNone/>
          </a:pPr>
          <a:r>
            <a:rPr lang="en-US" sz="2800" dirty="0"/>
            <a:t>Below 670km</a:t>
          </a:r>
        </a:p>
      </dgm:t>
    </dgm:pt>
    <dgm:pt modelId="{5191490F-3244-47B7-8AA9-A24135FD6187}" type="parTrans" cxnId="{FAF1A955-2D27-4C15-B3FD-2A63EF94F5B4}">
      <dgm:prSet/>
      <dgm:spPr/>
      <dgm:t>
        <a:bodyPr/>
        <a:lstStyle/>
        <a:p>
          <a:endParaRPr lang="en-US"/>
        </a:p>
      </dgm:t>
    </dgm:pt>
    <dgm:pt modelId="{F291A28F-8D88-4E3E-B474-9AC9D3AEAB02}" type="sibTrans" cxnId="{FAF1A955-2D27-4C15-B3FD-2A63EF94F5B4}">
      <dgm:prSet/>
      <dgm:spPr/>
      <dgm:t>
        <a:bodyPr/>
        <a:lstStyle/>
        <a:p>
          <a:endParaRPr lang="en-US"/>
        </a:p>
      </dgm:t>
    </dgm:pt>
    <dgm:pt modelId="{A3AADD8C-CC13-48B7-9928-D7BC443655E8}">
      <dgm:prSet custT="1"/>
      <dgm:spPr/>
      <dgm:t>
        <a:bodyPr/>
        <a:lstStyle/>
        <a:p>
          <a:pPr>
            <a:buFont typeface="+mj-lt"/>
            <a:buNone/>
          </a:pPr>
          <a:r>
            <a:rPr lang="en-US" sz="2800" dirty="0"/>
            <a:t>Does not change much in composition </a:t>
          </a:r>
        </a:p>
      </dgm:t>
    </dgm:pt>
    <dgm:pt modelId="{2A08B76C-EF0F-4BAE-BD16-74BA0011E44A}" type="parTrans" cxnId="{0FEDFA46-0ED2-4DD2-A679-E02488021655}">
      <dgm:prSet/>
      <dgm:spPr/>
      <dgm:t>
        <a:bodyPr/>
        <a:lstStyle/>
        <a:p>
          <a:endParaRPr lang="en-US"/>
        </a:p>
      </dgm:t>
    </dgm:pt>
    <dgm:pt modelId="{8BDF8E60-86F3-40B1-9A7D-CB2885A31BD3}" type="sibTrans" cxnId="{0FEDFA46-0ED2-4DD2-A679-E02488021655}">
      <dgm:prSet/>
      <dgm:spPr/>
      <dgm:t>
        <a:bodyPr/>
        <a:lstStyle/>
        <a:p>
          <a:endParaRPr lang="en-US"/>
        </a:p>
      </dgm:t>
    </dgm:pt>
    <dgm:pt modelId="{6A8A3852-ECD2-4C54-A7CB-B22E99FEA057}">
      <dgm:prSet custT="1"/>
      <dgm:spPr/>
      <dgm:t>
        <a:bodyPr/>
        <a:lstStyle/>
        <a:p>
          <a:pPr>
            <a:buFont typeface="+mj-lt"/>
            <a:buNone/>
          </a:pPr>
          <a:r>
            <a:rPr lang="en-US" sz="2800" dirty="0"/>
            <a:t>Denser due to increase in pressure</a:t>
          </a:r>
          <a:r>
            <a:rPr lang="en-US" sz="3000" dirty="0"/>
            <a:t> </a:t>
          </a:r>
        </a:p>
      </dgm:t>
    </dgm:pt>
    <dgm:pt modelId="{96573C9C-C48E-42DA-8C7D-D019BFD93BB5}" type="parTrans" cxnId="{8E1A4BCF-7EB4-4B50-AD5A-925BBAA71F59}">
      <dgm:prSet/>
      <dgm:spPr/>
      <dgm:t>
        <a:bodyPr/>
        <a:lstStyle/>
        <a:p>
          <a:endParaRPr lang="en-US"/>
        </a:p>
      </dgm:t>
    </dgm:pt>
    <dgm:pt modelId="{87DD840D-8523-443D-93B2-8DD6FB8BFD25}" type="sibTrans" cxnId="{8E1A4BCF-7EB4-4B50-AD5A-925BBAA71F59}">
      <dgm:prSet/>
      <dgm:spPr/>
      <dgm:t>
        <a:bodyPr/>
        <a:lstStyle/>
        <a:p>
          <a:endParaRPr lang="en-US"/>
        </a:p>
      </dgm:t>
    </dgm:pt>
    <dgm:pt modelId="{805E4978-38E2-458A-ADE1-16BCFD6FC3A2}" type="pres">
      <dgm:prSet presAssocID="{521E5F4F-50A1-426B-B1A2-B2D0721551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EFC8E-88BD-4618-B74E-77E7E2DDDB5B}" type="pres">
      <dgm:prSet presAssocID="{94749075-72E7-498D-88D3-750D5B586001}" presName="linNode" presStyleCnt="0"/>
      <dgm:spPr/>
    </dgm:pt>
    <dgm:pt modelId="{B85737E2-13C5-4F5E-AE5E-252B9A61AAAE}" type="pres">
      <dgm:prSet presAssocID="{94749075-72E7-498D-88D3-750D5B586001}" presName="parentText" presStyleLbl="node1" presStyleIdx="0" presStyleCnt="1" custScaleX="121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06EB9-4A2C-4A10-AEB5-776AB8231ED1}" type="pres">
      <dgm:prSet presAssocID="{94749075-72E7-498D-88D3-750D5B586001}" presName="descendantText" presStyleLbl="alignAccFollowNode1" presStyleIdx="0" presStyleCnt="1" custScaleY="11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1A955-2D27-4C15-B3FD-2A63EF94F5B4}" srcId="{94749075-72E7-498D-88D3-750D5B586001}" destId="{D6F7D75D-6A3C-4850-A14E-C9B9DFE8131D}" srcOrd="3" destOrd="0" parTransId="{5191490F-3244-47B7-8AA9-A24135FD6187}" sibTransId="{F291A28F-8D88-4E3E-B474-9AC9D3AEAB02}"/>
    <dgm:cxn modelId="{BE82729C-7A71-45EA-8657-2B4A0BD88244}" type="presOf" srcId="{521E5F4F-50A1-426B-B1A2-B2D07215516E}" destId="{805E4978-38E2-458A-ADE1-16BCFD6FC3A2}" srcOrd="0" destOrd="0" presId="urn:microsoft.com/office/officeart/2005/8/layout/vList5"/>
    <dgm:cxn modelId="{97EC1058-81CE-478F-87FD-0BC838AB4E49}" srcId="{94749075-72E7-498D-88D3-750D5B586001}" destId="{27E64509-4621-485C-838F-145DE5C9D48D}" srcOrd="2" destOrd="0" parTransId="{A337CD50-F4B5-4133-965D-354900D3A186}" sibTransId="{6FF07DBC-AA8A-4FB1-B899-B9DB4E191639}"/>
    <dgm:cxn modelId="{97834815-203E-477B-A53A-C3F2A8093AF8}" type="presOf" srcId="{1D2A039A-F989-4AF8-AE06-184A077C0FCB}" destId="{39606EB9-4A2C-4A10-AEB5-776AB8231ED1}" srcOrd="0" destOrd="1" presId="urn:microsoft.com/office/officeart/2005/8/layout/vList5"/>
    <dgm:cxn modelId="{4BE94AD6-844B-4315-8D39-C3AB3F82009F}" type="presOf" srcId="{C451F150-E821-4E77-A205-46C59D50ED80}" destId="{39606EB9-4A2C-4A10-AEB5-776AB8231ED1}" srcOrd="0" destOrd="0" presId="urn:microsoft.com/office/officeart/2005/8/layout/vList5"/>
    <dgm:cxn modelId="{0FEDFA46-0ED2-4DD2-A679-E02488021655}" srcId="{94749075-72E7-498D-88D3-750D5B586001}" destId="{A3AADD8C-CC13-48B7-9928-D7BC443655E8}" srcOrd="4" destOrd="0" parTransId="{2A08B76C-EF0F-4BAE-BD16-74BA0011E44A}" sibTransId="{8BDF8E60-86F3-40B1-9A7D-CB2885A31BD3}"/>
    <dgm:cxn modelId="{8E1A4BCF-7EB4-4B50-AD5A-925BBAA71F59}" srcId="{94749075-72E7-498D-88D3-750D5B586001}" destId="{6A8A3852-ECD2-4C54-A7CB-B22E99FEA057}" srcOrd="5" destOrd="0" parTransId="{96573C9C-C48E-42DA-8C7D-D019BFD93BB5}" sibTransId="{87DD840D-8523-443D-93B2-8DD6FB8BFD25}"/>
    <dgm:cxn modelId="{B45741FD-4815-45BF-9D03-1B0F84B3AD3C}" type="presOf" srcId="{A3AADD8C-CC13-48B7-9928-D7BC443655E8}" destId="{39606EB9-4A2C-4A10-AEB5-776AB8231ED1}" srcOrd="0" destOrd="4" presId="urn:microsoft.com/office/officeart/2005/8/layout/vList5"/>
    <dgm:cxn modelId="{33ACAD2D-8327-45E3-AF3C-442C45B6EC51}" type="presOf" srcId="{6A8A3852-ECD2-4C54-A7CB-B22E99FEA057}" destId="{39606EB9-4A2C-4A10-AEB5-776AB8231ED1}" srcOrd="0" destOrd="5" presId="urn:microsoft.com/office/officeart/2005/8/layout/vList5"/>
    <dgm:cxn modelId="{9094683D-9951-4784-B501-B6254EC353F3}" type="presOf" srcId="{D6F7D75D-6A3C-4850-A14E-C9B9DFE8131D}" destId="{39606EB9-4A2C-4A10-AEB5-776AB8231ED1}" srcOrd="0" destOrd="3" presId="urn:microsoft.com/office/officeart/2005/8/layout/vList5"/>
    <dgm:cxn modelId="{0053DA85-11E3-43D4-8DC9-1FB3BB24E8C2}" srcId="{521E5F4F-50A1-426B-B1A2-B2D07215516E}" destId="{94749075-72E7-498D-88D3-750D5B586001}" srcOrd="0" destOrd="0" parTransId="{7072E6F8-C9E5-4B76-A9BE-B51984FFAC7A}" sibTransId="{C925CF0D-7B73-4087-BF68-3A1779978F14}"/>
    <dgm:cxn modelId="{B575B2A8-57E2-4220-9160-AC5C92873BE9}" srcId="{94749075-72E7-498D-88D3-750D5B586001}" destId="{C451F150-E821-4E77-A205-46C59D50ED80}" srcOrd="0" destOrd="0" parTransId="{94041AD0-418C-4756-9C8F-72540CF9674C}" sibTransId="{B4842B38-4272-4245-8109-6DA3BEB58993}"/>
    <dgm:cxn modelId="{FE1E2CE7-6CA9-452D-B74E-D410F7671FE8}" type="presOf" srcId="{94749075-72E7-498D-88D3-750D5B586001}" destId="{B85737E2-13C5-4F5E-AE5E-252B9A61AAAE}" srcOrd="0" destOrd="0" presId="urn:microsoft.com/office/officeart/2005/8/layout/vList5"/>
    <dgm:cxn modelId="{191C0662-80DE-4F69-93BC-57FAE9673E03}" type="presOf" srcId="{27E64509-4621-485C-838F-145DE5C9D48D}" destId="{39606EB9-4A2C-4A10-AEB5-776AB8231ED1}" srcOrd="0" destOrd="2" presId="urn:microsoft.com/office/officeart/2005/8/layout/vList5"/>
    <dgm:cxn modelId="{3D2662E5-B003-4038-BD37-9E4A97400CED}" srcId="{94749075-72E7-498D-88D3-750D5B586001}" destId="{1D2A039A-F989-4AF8-AE06-184A077C0FCB}" srcOrd="1" destOrd="0" parTransId="{BB4F02F6-C44A-4C66-8683-72CF8D4F45CF}" sibTransId="{222FBDC5-084A-4E5F-A1E0-716BF630BD81}"/>
    <dgm:cxn modelId="{DF22C5A6-4302-49B9-98F4-D9296F7F0119}" type="presParOf" srcId="{805E4978-38E2-458A-ADE1-16BCFD6FC3A2}" destId="{5B0EFC8E-88BD-4618-B74E-77E7E2DDDB5B}" srcOrd="0" destOrd="0" presId="urn:microsoft.com/office/officeart/2005/8/layout/vList5"/>
    <dgm:cxn modelId="{ECD2E0D6-369F-45C5-BACD-31C30C2BCBDD}" type="presParOf" srcId="{5B0EFC8E-88BD-4618-B74E-77E7E2DDDB5B}" destId="{B85737E2-13C5-4F5E-AE5E-252B9A61AAAE}" srcOrd="0" destOrd="0" presId="urn:microsoft.com/office/officeart/2005/8/layout/vList5"/>
    <dgm:cxn modelId="{D1ECDD69-DB12-47FB-A61F-1AE0A8B86F22}" type="presParOf" srcId="{5B0EFC8E-88BD-4618-B74E-77E7E2DDDB5B}" destId="{39606EB9-4A2C-4A10-AEB5-776AB8231E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17DD3-54B3-46D3-9D55-DD0C2BDA9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B65AD4-6A8A-409F-BEB6-30BF4DB1599E}">
      <dgm:prSet custT="1"/>
      <dgm:spPr/>
      <dgm:t>
        <a:bodyPr/>
        <a:lstStyle/>
        <a:p>
          <a:r>
            <a:rPr lang="en-US" sz="3600" dirty="0"/>
            <a:t>3. Core</a:t>
          </a:r>
        </a:p>
        <a:p>
          <a:r>
            <a:rPr lang="en-US" sz="2400" dirty="0"/>
            <a:t>Last Layer</a:t>
          </a:r>
        </a:p>
        <a:p>
          <a:r>
            <a:rPr lang="en-US" sz="2400" dirty="0"/>
            <a:t>Thickness: 3500km </a:t>
          </a:r>
        </a:p>
        <a:p>
          <a:r>
            <a:rPr lang="en-US" sz="2400" dirty="0"/>
            <a:t>Mesosphere </a:t>
          </a:r>
        </a:p>
      </dgm:t>
    </dgm:pt>
    <dgm:pt modelId="{048F9851-D291-41E3-8175-637CE7A666A2}" type="parTrans" cxnId="{F7EF3A4D-F0BD-4397-B455-9EF3CA5AF912}">
      <dgm:prSet/>
      <dgm:spPr/>
      <dgm:t>
        <a:bodyPr/>
        <a:lstStyle/>
        <a:p>
          <a:endParaRPr lang="en-US"/>
        </a:p>
      </dgm:t>
    </dgm:pt>
    <dgm:pt modelId="{880E163E-D363-4257-8439-AF7C8CB0E73E}" type="sibTrans" cxnId="{F7EF3A4D-F0BD-4397-B455-9EF3CA5AF912}">
      <dgm:prSet/>
      <dgm:spPr/>
      <dgm:t>
        <a:bodyPr/>
        <a:lstStyle/>
        <a:p>
          <a:endParaRPr lang="en-US"/>
        </a:p>
      </dgm:t>
    </dgm:pt>
    <dgm:pt modelId="{4D600839-9BF5-4B5F-8632-AED6C99B1590}" type="pres">
      <dgm:prSet presAssocID="{22017DD3-54B3-46D3-9D55-DD0C2BDA9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6530F-EB6E-4772-8406-040310BCA9E5}" type="pres">
      <dgm:prSet presAssocID="{6FB65AD4-6A8A-409F-BEB6-30BF4DB1599E}" presName="parentText" presStyleLbl="node1" presStyleIdx="0" presStyleCnt="1" custScaleY="464340" custLinFactNeighborX="1796" custLinFactNeighborY="-72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F3BDE-5216-4BFB-93D6-D394FCD0B426}" type="presOf" srcId="{6FB65AD4-6A8A-409F-BEB6-30BF4DB1599E}" destId="{3356530F-EB6E-4772-8406-040310BCA9E5}" srcOrd="0" destOrd="0" presId="urn:microsoft.com/office/officeart/2005/8/layout/vList2"/>
    <dgm:cxn modelId="{0966D0DB-E778-4251-A428-C97839FDAF22}" type="presOf" srcId="{22017DD3-54B3-46D3-9D55-DD0C2BDA9E33}" destId="{4D600839-9BF5-4B5F-8632-AED6C99B1590}" srcOrd="0" destOrd="0" presId="urn:microsoft.com/office/officeart/2005/8/layout/vList2"/>
    <dgm:cxn modelId="{F7EF3A4D-F0BD-4397-B455-9EF3CA5AF912}" srcId="{22017DD3-54B3-46D3-9D55-DD0C2BDA9E33}" destId="{6FB65AD4-6A8A-409F-BEB6-30BF4DB1599E}" srcOrd="0" destOrd="0" parTransId="{048F9851-D291-41E3-8175-637CE7A666A2}" sibTransId="{880E163E-D363-4257-8439-AF7C8CB0E73E}"/>
    <dgm:cxn modelId="{874DED73-0CA7-4E9B-9670-A7A1E72529D6}" type="presParOf" srcId="{4D600839-9BF5-4B5F-8632-AED6C99B1590}" destId="{3356530F-EB6E-4772-8406-040310BCA9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06EB9-4A2C-4A10-AEB5-776AB8231ED1}">
      <dsp:nvSpPr>
        <dsp:cNvPr id="0" name=""/>
        <dsp:cNvSpPr/>
      </dsp:nvSpPr>
      <dsp:spPr>
        <a:xfrm rot="5400000">
          <a:off x="5677835" y="-785876"/>
          <a:ext cx="4811823" cy="68374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3000" b="1" kern="1200" dirty="0">
              <a:solidFill>
                <a:srgbClr val="00B0F0"/>
              </a:solidFill>
            </a:rPr>
            <a:t>A. Upper mantle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800" kern="1200" dirty="0"/>
            <a:t>400km from Moho to depth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3000" b="1" kern="1200" dirty="0">
              <a:solidFill>
                <a:srgbClr val="00B0F0"/>
              </a:solidFill>
            </a:rPr>
            <a:t>B. Lower mantle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800" kern="1200" dirty="0"/>
            <a:t>Below 670km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800" kern="1200" dirty="0"/>
            <a:t>Does not change much in composition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800" kern="1200" dirty="0"/>
            <a:t>Denser due to increase in pressure</a:t>
          </a:r>
          <a:r>
            <a:rPr lang="en-US" sz="3000" kern="1200" dirty="0"/>
            <a:t> </a:t>
          </a:r>
        </a:p>
      </dsp:txBody>
      <dsp:txXfrm rot="-5400000">
        <a:off x="4665029" y="461824"/>
        <a:ext cx="6602542" cy="4342035"/>
      </dsp:txXfrm>
    </dsp:sp>
    <dsp:sp modelId="{B85737E2-13C5-4F5E-AE5E-252B9A61AAAE}">
      <dsp:nvSpPr>
        <dsp:cNvPr id="0" name=""/>
        <dsp:cNvSpPr/>
      </dsp:nvSpPr>
      <dsp:spPr>
        <a:xfrm>
          <a:off x="1107" y="0"/>
          <a:ext cx="4663922" cy="5265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u="sng" kern="1200" dirty="0"/>
            <a:t>2. Mantle: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Composed of Ferro-magnesium-silicate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2900km deep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Asthenosphere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Transition Zone(400-670km)</a:t>
          </a:r>
        </a:p>
      </dsp:txBody>
      <dsp:txXfrm>
        <a:off x="228781" y="227674"/>
        <a:ext cx="4208574" cy="4810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6530F-EB6E-4772-8406-040310BCA9E5}">
      <dsp:nvSpPr>
        <dsp:cNvPr id="0" name=""/>
        <dsp:cNvSpPr/>
      </dsp:nvSpPr>
      <dsp:spPr>
        <a:xfrm>
          <a:off x="0" y="285011"/>
          <a:ext cx="4388069" cy="3310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3. Core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Last Layer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Thickness: 3500km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Mesosphere </a:t>
          </a:r>
        </a:p>
      </dsp:txBody>
      <dsp:txXfrm>
        <a:off x="161618" y="446629"/>
        <a:ext cx="4064833" cy="298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8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9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076D9E-7AF5-4AE0-AF39-E08637BF555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3931E0-1AB1-41F7-8F63-D203D265A5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0E94-74E1-4EDD-A605-D3789C01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178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</a:rPr>
              <a:t>The Mother Earth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AE9EC-FF65-437A-9318-FE9812E0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158" y="988905"/>
            <a:ext cx="8749863" cy="538036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Most colorful and the densest planet (Support Life)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Biggest of all the terrestrial planets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At 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position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largest in solar system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Diameter: 12756km (7926miles) – </a:t>
            </a:r>
            <a:r>
              <a:rPr lang="en-US" b="1" dirty="0">
                <a:solidFill>
                  <a:srgbClr val="FF0000"/>
                </a:solidFill>
              </a:rPr>
              <a:t>13000km or 8000miles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Circumference: 40075km (24901miles)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About 30% of earth’s surface is covered with land, 70% oceans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One moon called Luna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Earth’s atmosphere: Nitrogen, Oxygen and Rare gases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One revolution (365days) and One Rotation (23hrs, 56mins and 4 sec)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tx1"/>
                </a:solidFill>
              </a:rPr>
              <a:t> Density: 5.52g/cm^3</a:t>
            </a:r>
          </a:p>
        </p:txBody>
      </p:sp>
    </p:spTree>
    <p:extLst>
      <p:ext uri="{BB962C8B-B14F-4D97-AF65-F5344CB8AC3E}">
        <p14:creationId xmlns:p14="http://schemas.microsoft.com/office/powerpoint/2010/main" val="27542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3CB8D0-810D-4899-BE1A-37D3936FA95C}"/>
              </a:ext>
            </a:extLst>
          </p:cNvPr>
          <p:cNvSpPr txBox="1"/>
          <p:nvPr/>
        </p:nvSpPr>
        <p:spPr>
          <a:xfrm>
            <a:off x="524036" y="442545"/>
            <a:ext cx="7267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</a:rPr>
              <a:t>Earth’s Crust</a:t>
            </a:r>
            <a:r>
              <a:rPr lang="en-US" sz="3200" b="1" u="sng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en-US" sz="3200" b="1" u="sng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Outer most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Contains the continents and ocean basins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Thickness: 40-70km, in the continents and 5-10km in the ocean basins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Composed of Oxygen(46.6%), Silicon(27.7%), Aluminum(8.1%) and Iron(5%)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Temperature within the deepest part: 870 ̊C (melt rocks)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Density: 2.8g/cm^3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4/3 part is covered with water</a:t>
            </a:r>
          </a:p>
          <a:p>
            <a:r>
              <a:rPr lang="en-US" sz="2400" i="1" u="sng" dirty="0">
                <a:solidFill>
                  <a:srgbClr val="FF0000"/>
                </a:solidFill>
              </a:rPr>
              <a:t>Moho</a:t>
            </a:r>
            <a:r>
              <a:rPr lang="en-US" sz="2400" i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Boundary between the crust and the mantle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/>
              <a:t>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9226F-3DF5-489D-86EC-89F225513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052" y="2204761"/>
            <a:ext cx="4574179" cy="3747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3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0226"/>
            <a:ext cx="10058400" cy="619483"/>
          </a:xfrm>
        </p:spPr>
        <p:txBody>
          <a:bodyPr>
            <a:normAutofit/>
          </a:bodyPr>
          <a:lstStyle/>
          <a:p>
            <a:pPr algn="ctr"/>
            <a:r>
              <a:rPr lang="en-US" sz="3600" i="1" u="sng" dirty="0" smtClean="0"/>
              <a:t>Various views Regarding Earth’s Interior </a:t>
            </a:r>
            <a:endParaRPr lang="en-US" sz="3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039091"/>
            <a:ext cx="11155680" cy="516220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Different Scientists have expressed different ideas regarding the number, thickness and depth of these shells</a:t>
            </a:r>
          </a:p>
          <a:p>
            <a:r>
              <a:rPr lang="en-US" sz="2400" i="1" u="sng" dirty="0" smtClean="0">
                <a:solidFill>
                  <a:srgbClr val="C00000"/>
                </a:solidFill>
              </a:rPr>
              <a:t>1. SUESS: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 great Austrian geologist who expressed his views regarding the chemical composition of earth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He proposed that he outermost part of earth is made up of Sedimentary rocks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a. Sial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Below the sedimentary rocks, is a layer primarily made up of Silica(Si) and Aluminum (AL)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Average depth from 50km to 300km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Density: 2.75 to 2.90g/cm^3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Sial is lighter than the underlying layer</a:t>
            </a:r>
            <a:r>
              <a:rPr lang="en-US" sz="2400" i="1" u="sng" dirty="0" smtClean="0">
                <a:solidFill>
                  <a:schemeClr val="tx1"/>
                </a:solidFill>
              </a:rPr>
              <a:t> Sima</a:t>
            </a:r>
            <a:r>
              <a:rPr lang="en-US" sz="2400" dirty="0" smtClean="0">
                <a:solidFill>
                  <a:schemeClr val="tx1"/>
                </a:solidFill>
              </a:rPr>
              <a:t> and floats over it</a:t>
            </a:r>
          </a:p>
        </p:txBody>
      </p:sp>
    </p:spTree>
    <p:extLst>
      <p:ext uri="{BB962C8B-B14F-4D97-AF65-F5344CB8AC3E}">
        <p14:creationId xmlns:p14="http://schemas.microsoft.com/office/powerpoint/2010/main" val="10356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32" y="773083"/>
            <a:ext cx="6616930" cy="55698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b. Sima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Below Sial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Composed of Silica and Magnesium(Ma)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Depth: 1000 to 2900km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Density: 2.90 to 4.75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c. Nife: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en-US" sz="2400" baseline="30000" dirty="0" smtClean="0">
                <a:solidFill>
                  <a:schemeClr val="tx1"/>
                </a:solidFill>
              </a:rPr>
              <a:t>rd</a:t>
            </a:r>
            <a:r>
              <a:rPr lang="en-US" sz="2400" dirty="0" smtClean="0">
                <a:solidFill>
                  <a:schemeClr val="tx1"/>
                </a:solidFill>
              </a:rPr>
              <a:t> layer, extends from 2900km to center of earth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Composed: Nickel and Ferrous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Density: 11 to 12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12" y="1820486"/>
            <a:ext cx="3397654" cy="423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7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3" y="153600"/>
            <a:ext cx="3690851" cy="669360"/>
          </a:xfrm>
        </p:spPr>
        <p:txBody>
          <a:bodyPr>
            <a:normAutofit/>
          </a:bodyPr>
          <a:lstStyle/>
          <a:p>
            <a:r>
              <a:rPr lang="en-US" sz="4000" i="1" u="sng" dirty="0" smtClean="0">
                <a:solidFill>
                  <a:srgbClr val="C00000"/>
                </a:solidFill>
              </a:rPr>
              <a:t>2. R. A. Dally</a:t>
            </a:r>
            <a:endParaRPr lang="en-US" sz="4000" i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889463"/>
            <a:ext cx="5619403" cy="58355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Divided into four layers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A. Lithosphere: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Outermost layer, extends up to 80km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Mainly composed of Sedimentary rocks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B. Asthenosphere: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is soft and extends up to 360km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C. Mesosphere: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Rigid and extends up to 2400km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D. Centrosphere: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Most rigid and extends up to the center of earth</a:t>
            </a:r>
          </a:p>
        </p:txBody>
      </p:sp>
    </p:spTree>
    <p:extLst>
      <p:ext uri="{BB962C8B-B14F-4D97-AF65-F5344CB8AC3E}">
        <p14:creationId xmlns:p14="http://schemas.microsoft.com/office/powerpoint/2010/main" val="838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BF99C2-B8A5-4514-BC53-A69E10494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771061"/>
              </p:ext>
            </p:extLst>
          </p:nvPr>
        </p:nvGraphicFramePr>
        <p:xfrm>
          <a:off x="688427" y="630620"/>
          <a:ext cx="11503573" cy="526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034A34-A4D2-4491-8137-C3D8CB5D8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655104"/>
              </p:ext>
            </p:extLst>
          </p:nvPr>
        </p:nvGraphicFramePr>
        <p:xfrm>
          <a:off x="152400" y="551792"/>
          <a:ext cx="4388069" cy="491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D2D964-B541-4541-BDF9-5B14B456272B}"/>
              </a:ext>
            </a:extLst>
          </p:cNvPr>
          <p:cNvSpPr txBox="1"/>
          <p:nvPr/>
        </p:nvSpPr>
        <p:spPr>
          <a:xfrm>
            <a:off x="4855779" y="977462"/>
            <a:ext cx="6432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b="1" dirty="0">
                <a:solidFill>
                  <a:srgbClr val="C00000"/>
                </a:solidFill>
              </a:rPr>
              <a:t>Outer Core</a:t>
            </a:r>
          </a:p>
          <a:p>
            <a:r>
              <a:rPr lang="en-US" sz="2400" b="1" dirty="0"/>
              <a:t>Thickness: 2300km</a:t>
            </a:r>
          </a:p>
          <a:p>
            <a:r>
              <a:rPr lang="en-US" sz="2400" b="1" dirty="0"/>
              <a:t>Liquid </a:t>
            </a:r>
          </a:p>
          <a:p>
            <a:r>
              <a:rPr lang="en-US" sz="2400" b="1" dirty="0"/>
              <a:t>Composed of Nickel-Iron alloy (Control earth’s magnetic field (B)</a:t>
            </a:r>
          </a:p>
          <a:p>
            <a:pPr marL="342900" indent="-342900">
              <a:buAutoNum type="alphaUcPeriod" startAt="2"/>
            </a:pPr>
            <a:r>
              <a:rPr lang="en-US" sz="2800" b="1" dirty="0">
                <a:solidFill>
                  <a:srgbClr val="C00000"/>
                </a:solidFill>
              </a:rPr>
              <a:t>Inner Core </a:t>
            </a:r>
          </a:p>
          <a:p>
            <a:r>
              <a:rPr lang="en-US" sz="2400" b="1" dirty="0"/>
              <a:t>Thickness: 1200km</a:t>
            </a:r>
          </a:p>
          <a:p>
            <a:r>
              <a:rPr lang="en-US" sz="2400" b="1" dirty="0"/>
              <a:t>Solid due to extremely high pressure </a:t>
            </a:r>
          </a:p>
        </p:txBody>
      </p:sp>
    </p:spTree>
    <p:extLst>
      <p:ext uri="{BB962C8B-B14F-4D97-AF65-F5344CB8AC3E}">
        <p14:creationId xmlns:p14="http://schemas.microsoft.com/office/powerpoint/2010/main" val="37391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5E5B2-1059-46D4-BEDF-C4DF0715388B}"/>
              </a:ext>
            </a:extLst>
          </p:cNvPr>
          <p:cNvSpPr txBox="1"/>
          <p:nvPr/>
        </p:nvSpPr>
        <p:spPr>
          <a:xfrm>
            <a:off x="598516" y="278046"/>
            <a:ext cx="1125285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Lithosphere:</a:t>
            </a:r>
          </a:p>
          <a:p>
            <a:r>
              <a:rPr lang="en-US" sz="2000" i="0" dirty="0">
                <a:effectLst/>
              </a:rPr>
              <a:t>The outermost and most rigid mechanical layer of the Earth. The lithosphere includes the crust and the top of the mantle. The average thickness is ~70km, but ranges widely: It can be very thin, only a few km thick under oceanic crust or mid-ocean ridges, or very thick, 150+ km under continental crust, particularly mountain belts.</a:t>
            </a:r>
          </a:p>
          <a:p>
            <a:r>
              <a:rPr lang="en-US" sz="2000" i="0" dirty="0">
                <a:effectLst/>
              </a:rPr>
              <a:t>Depth: (0-100 km)</a:t>
            </a:r>
          </a:p>
          <a:p>
            <a:endParaRPr lang="en-US" sz="2000" b="1" i="0" dirty="0">
              <a:solidFill>
                <a:srgbClr val="000000"/>
              </a:solidFill>
              <a:effectLst/>
            </a:endParaRP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Asthenosphere:</a:t>
            </a:r>
          </a:p>
          <a:p>
            <a:r>
              <a:rPr lang="en-US" sz="2000" i="0" dirty="0">
                <a:solidFill>
                  <a:srgbClr val="000000"/>
                </a:solidFill>
                <a:effectLst/>
              </a:rPr>
              <a:t>The asthenosphere is underneath the lithosphere. It is about 100km thick, and is a region of the mantle that flows relatively easily. Reminder: it is not liquid.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Depth: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100-350 km Soft plastic </a:t>
            </a:r>
            <a:r>
              <a:rPr lang="en-US" sz="2000" i="0" dirty="0">
                <a:solidFill>
                  <a:srgbClr val="FF0000"/>
                </a:solidFill>
                <a:effectLst/>
              </a:rPr>
              <a:t>*note: 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The mantle is not liquid)</a:t>
            </a:r>
          </a:p>
          <a:p>
            <a:endParaRPr lang="en-US" sz="2000" b="1" i="0" dirty="0">
              <a:solidFill>
                <a:srgbClr val="000000"/>
              </a:solidFill>
              <a:effectLst/>
            </a:endParaRP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Mesosphere:</a:t>
            </a:r>
          </a:p>
          <a:p>
            <a:r>
              <a:rPr lang="en-US" sz="2000" i="0" dirty="0">
                <a:solidFill>
                  <a:srgbClr val="000000"/>
                </a:solidFill>
                <a:effectLst/>
              </a:rPr>
              <a:t>The mesosphere is beneath the asthenosphere. It encompasses the lower mantle, where material still flows but at a much slower rate than the asthenosphere.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Depth: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i="0" dirty="0" smtClean="0">
                <a:solidFill>
                  <a:srgbClr val="000000"/>
                </a:solidFill>
                <a:effectLst/>
              </a:rPr>
              <a:t>350-2400km </a:t>
            </a:r>
            <a:r>
              <a:rPr lang="en-US" sz="2000" i="0" dirty="0">
                <a:solidFill>
                  <a:srgbClr val="000000"/>
                </a:solidFill>
                <a:effectLst/>
              </a:rPr>
              <a:t>stiff plastic)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0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9688-73A8-4913-8FAC-05ABC51A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50" y="556953"/>
            <a:ext cx="4048298" cy="5436523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Earth’s Structure and Composition </a:t>
            </a:r>
            <a:r>
              <a:rPr lang="en-US" sz="4000" b="1" u="sng" dirty="0">
                <a:solidFill>
                  <a:srgbClr val="C00000"/>
                </a:solidFill>
              </a:rPr>
              <a:t/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/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tx1"/>
                </a:solidFill>
              </a:rPr>
              <a:t>Lithosphere, asthenosphere, mesosphere, crust, mantle, core (outer core and inner core) 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204CE-B795-4E0B-B64E-830BD025F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"/>
          <a:stretch/>
        </p:blipFill>
        <p:spPr>
          <a:xfrm>
            <a:off x="4472247" y="220718"/>
            <a:ext cx="7604139" cy="604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1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029" y="112036"/>
            <a:ext cx="10058400" cy="627796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u="sng" dirty="0" smtClean="0"/>
              <a:t>Plate Tectonic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989215"/>
            <a:ext cx="10191403" cy="4605559"/>
          </a:xfrm>
        </p:spPr>
        <p:txBody>
          <a:bodyPr/>
          <a:lstStyle/>
          <a:p>
            <a:r>
              <a:rPr lang="en-US" sz="2400" dirty="0" smtClean="0"/>
              <a:t>The lithosphere is not a continuous shell, it is segmented and broken into about a dozen large rigid plates that are in motion over the Earth’s surface</a:t>
            </a:r>
          </a:p>
          <a:p>
            <a:r>
              <a:rPr lang="en-US" sz="2400" dirty="0" smtClean="0"/>
              <a:t>The earth’s crust is not even and divided into small and large size plates</a:t>
            </a:r>
          </a:p>
          <a:p>
            <a:r>
              <a:rPr lang="en-US" sz="2400" dirty="0" smtClean="0"/>
              <a:t>These plates are not stationary but moving every second because magma beneath is boiling</a:t>
            </a:r>
          </a:p>
          <a:p>
            <a:r>
              <a:rPr lang="en-US" sz="2400" dirty="0" smtClean="0"/>
              <a:t>This movement is called Tectonic </a:t>
            </a:r>
          </a:p>
          <a:p>
            <a:r>
              <a:rPr lang="en-US" sz="2400" dirty="0" smtClean="0"/>
              <a:t>Earthquake, Volcanic eruption, Tsunami occurred due to this movement 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4" y="99752"/>
            <a:ext cx="10307782" cy="602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643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i="1" u="sng" dirty="0" smtClean="0"/>
              <a:t>Internal Structure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68946"/>
            <a:ext cx="10058400" cy="48001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Internal structure of earth may be convincingly described with the help of seismic or earthquake waves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A. Surface waves or L-waves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travels along the surface of the crust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B. Body waves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travels through interior of earth </a:t>
            </a:r>
          </a:p>
          <a:p>
            <a:r>
              <a:rPr lang="en-US" sz="2400" i="1" u="sng" dirty="0" smtClean="0">
                <a:solidFill>
                  <a:schemeClr val="tx1"/>
                </a:solidFill>
              </a:rPr>
              <a:t>1. P-Waves (Compressional or Push waves)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As they propagate, they move materials in their path parallel to the direction of movement</a:t>
            </a:r>
          </a:p>
          <a:p>
            <a:r>
              <a:rPr lang="en-US" sz="2400" i="1" u="sng" dirty="0" smtClean="0">
                <a:solidFill>
                  <a:schemeClr val="tx1"/>
                </a:solidFill>
              </a:rPr>
              <a:t>Travels in liquid medium</a:t>
            </a:r>
            <a:r>
              <a:rPr lang="en-US" sz="2400" dirty="0" smtClean="0">
                <a:solidFill>
                  <a:schemeClr val="tx1"/>
                </a:solidFill>
              </a:rPr>
              <a:t>, although their impact is much reduced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344" y="1753069"/>
            <a:ext cx="430530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0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273"/>
          <a:stretch/>
        </p:blipFill>
        <p:spPr>
          <a:xfrm>
            <a:off x="1105592" y="108067"/>
            <a:ext cx="9434946" cy="434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45673" y="4813069"/>
            <a:ext cx="8528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subduction</a:t>
            </a:r>
            <a:r>
              <a:rPr lang="en-US" dirty="0" smtClean="0"/>
              <a:t> zone is a place of intense tectonic activity</a:t>
            </a:r>
          </a:p>
          <a:p>
            <a:r>
              <a:rPr lang="en-US" dirty="0" smtClean="0"/>
              <a:t>The place being forced down is heated by that asthenosphere, and its rocks melt</a:t>
            </a:r>
          </a:p>
          <a:p>
            <a:r>
              <a:rPr lang="en-US" dirty="0" smtClean="0"/>
              <a:t>Some of the molten rock forces its way upward through vents and fissures to the surface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2" y="1496291"/>
            <a:ext cx="10432473" cy="478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2669" y="199505"/>
            <a:ext cx="893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Plate Divergence, Plate Convergence, Oceanic-Continental Plate Convergence, Oceanic-Oceanic Plate Convergence, Continental-Continental Plate Convergence, Lateral Plate Contact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7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654" y="120350"/>
            <a:ext cx="3233651" cy="818990"/>
          </a:xfrm>
        </p:spPr>
        <p:txBody>
          <a:bodyPr/>
          <a:lstStyle/>
          <a:p>
            <a:pPr algn="ctr"/>
            <a:r>
              <a:rPr lang="en-US" sz="4000" i="1" u="sng" dirty="0" smtClean="0"/>
              <a:t>Volcanism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658" y="1138844"/>
            <a:ext cx="10299469" cy="516220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Volcanism is the eruption of molten rock at the earth’s surface, which is often accompanied by rock fragments and explosive gases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Classification on the basis of activity: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1. Active Volcanoes: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These volcanoes continue to eject lava, gas etc.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Stromboli (Italy) is the most important active volcano of the world</a:t>
            </a:r>
          </a:p>
          <a:p>
            <a:r>
              <a:rPr lang="en-US" sz="2800" i="1" dirty="0" smtClean="0">
                <a:solidFill>
                  <a:srgbClr val="002060"/>
                </a:solidFill>
              </a:rPr>
              <a:t>2. Dormant Volcanoes: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These volcanoes have stopped ejecting lava but they can become active at any time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Vesuvius (Italy)</a:t>
            </a:r>
          </a:p>
          <a:p>
            <a:r>
              <a:rPr lang="en-US" sz="2800" i="1" dirty="0" smtClean="0">
                <a:solidFill>
                  <a:srgbClr val="002060"/>
                </a:solidFill>
              </a:rPr>
              <a:t>3. Extinct Volcanoes: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These were active in the past but are quite now for hundreds of years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There are thousands of extinct volcanoes in the world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66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469" y="623455"/>
            <a:ext cx="10174777" cy="55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433" y="253353"/>
            <a:ext cx="8030094" cy="852241"/>
          </a:xfrm>
        </p:spPr>
        <p:txBody>
          <a:bodyPr>
            <a:normAutofit/>
          </a:bodyPr>
          <a:lstStyle/>
          <a:p>
            <a:r>
              <a:rPr lang="en-US" sz="4000" i="1" u="sng" dirty="0" smtClean="0"/>
              <a:t>Causes of the Formation of Volcanoes</a:t>
            </a:r>
            <a:endParaRPr lang="en-US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469" y="1346662"/>
            <a:ext cx="10058400" cy="1404852"/>
          </a:xfrm>
        </p:spPr>
        <p:txBody>
          <a:bodyPr/>
          <a:lstStyle/>
          <a:p>
            <a:r>
              <a:rPr lang="en-US" dirty="0" smtClean="0"/>
              <a:t>1. Seafloor Spreading: </a:t>
            </a:r>
          </a:p>
          <a:p>
            <a:r>
              <a:rPr lang="en-US" dirty="0" smtClean="0"/>
              <a:t>The seafloor is broken by a worldwide system of rifts or mid-ocean ridges, along which plates separated and basalt erupt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7" y="3350028"/>
            <a:ext cx="8140497" cy="288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7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843" y="290945"/>
            <a:ext cx="10723417" cy="5536585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2. Convergence of Lithospheric Plates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Oceanic-Oceanic, Continental-Continental etc.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3</a:t>
            </a:r>
            <a:r>
              <a:rPr lang="en-US" sz="2400" i="1" dirty="0" smtClean="0">
                <a:solidFill>
                  <a:srgbClr val="002060"/>
                </a:solidFill>
              </a:rPr>
              <a:t>. Organic Movements: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magma in the interior of the earth is subjected to great pressure which does not allow the magma to melt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Orogenic </a:t>
            </a:r>
            <a:r>
              <a:rPr lang="en-US" sz="2400" dirty="0">
                <a:solidFill>
                  <a:schemeClr val="tx1"/>
                </a:solidFill>
              </a:rPr>
              <a:t>movements, also called horizontal earth movements, are slow movements of the lithospheric </a:t>
            </a:r>
            <a:r>
              <a:rPr lang="en-US" sz="2400" dirty="0" smtClean="0">
                <a:solidFill>
                  <a:schemeClr val="tx1"/>
                </a:solidFill>
              </a:rPr>
              <a:t>plates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wo </a:t>
            </a:r>
            <a:r>
              <a:rPr lang="en-US" sz="2400" dirty="0">
                <a:solidFill>
                  <a:schemeClr val="tx1"/>
                </a:solidFill>
              </a:rPr>
              <a:t>plates push against each </a:t>
            </a:r>
            <a:r>
              <a:rPr lang="en-US" sz="2400" dirty="0" smtClean="0">
                <a:solidFill>
                  <a:schemeClr val="tx1"/>
                </a:solidFill>
              </a:rPr>
              <a:t>other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sedimentary rocks rise in folds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pressure on the magma is reduced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magma melted, rises up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Fact: </a:t>
            </a:r>
            <a:r>
              <a:rPr lang="en-US" sz="2400" dirty="0" smtClean="0">
                <a:solidFill>
                  <a:schemeClr val="tx1"/>
                </a:solidFill>
              </a:rPr>
              <a:t>Many volcanoes are found very close to fold mountains </a:t>
            </a:r>
          </a:p>
        </p:txBody>
      </p:sp>
    </p:spTree>
    <p:extLst>
      <p:ext uri="{BB962C8B-B14F-4D97-AF65-F5344CB8AC3E}">
        <p14:creationId xmlns:p14="http://schemas.microsoft.com/office/powerpoint/2010/main" val="17666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02" y="440575"/>
            <a:ext cx="10174778" cy="5660967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4. </a:t>
            </a:r>
            <a:r>
              <a:rPr lang="en-US" sz="2400" i="1" dirty="0">
                <a:solidFill>
                  <a:srgbClr val="002060"/>
                </a:solidFill>
              </a:rPr>
              <a:t>Percolation of Cold Water: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Cold water seep through cracks and fissures in the earth’s crust comes into contact with the molten and partially molten rocks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Steam forces the lava upward and causes eruption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Fact: </a:t>
            </a:r>
            <a:r>
              <a:rPr lang="en-US" sz="2400" dirty="0" smtClean="0">
                <a:solidFill>
                  <a:schemeClr val="tx1"/>
                </a:solidFill>
              </a:rPr>
              <a:t>Most </a:t>
            </a:r>
            <a:r>
              <a:rPr lang="en-US" sz="2400" dirty="0">
                <a:solidFill>
                  <a:schemeClr val="tx1"/>
                </a:solidFill>
              </a:rPr>
              <a:t>volcanoes are situated on </a:t>
            </a:r>
            <a:r>
              <a:rPr lang="en-US" sz="2400" dirty="0" smtClean="0">
                <a:solidFill>
                  <a:schemeClr val="tx1"/>
                </a:solidFill>
              </a:rPr>
              <a:t>the seafloor or near the sea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5. High Temperature in the Interior of the Earth: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Temperature is very high due to the presence of high pressure, chemical reactions and radioactive substances there (interior)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Rise rate: 1°C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per 32 meters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All sorts of material is melted there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molten material at high pressure comes out at the surface (Volcanic Eruption)</a:t>
            </a:r>
          </a:p>
        </p:txBody>
      </p:sp>
    </p:spTree>
    <p:extLst>
      <p:ext uri="{BB962C8B-B14F-4D97-AF65-F5344CB8AC3E}">
        <p14:creationId xmlns:p14="http://schemas.microsoft.com/office/powerpoint/2010/main" val="21734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793" y="498762"/>
            <a:ext cx="8728364" cy="98090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i="1" u="sng" dirty="0"/>
              <a:t>The positive and negative effects of volcano eruptions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6962" y="1567771"/>
            <a:ext cx="10308100" cy="45797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Positive effects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Geothermal Energy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Ash ejected by the volcano acts as a good fertilizer for soils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Volcanoes attract many tourists, who enjoy the dramatic scenery that they produce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smtClean="0">
                <a:solidFill>
                  <a:srgbClr val="141414"/>
                </a:solidFill>
                <a:latin typeface="+mn-lt"/>
              </a:rPr>
              <a:t>Landforms: Intrusive (Sills, Dykes, Laccolith, Lapoliths, Phacoliths, Batholiths) and Extrusive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  <a:latin typeface="+mn-lt"/>
              </a:rPr>
              <a:t>Negative effects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Volcanoes are dangerous. They can kill people and damage </a:t>
            </a:r>
            <a:r>
              <a:rPr lang="en-US" sz="2400" dirty="0" smtClean="0">
                <a:latin typeface="+mn-lt"/>
              </a:rPr>
              <a:t>property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Economic activity can suffer as it is hard for businesses to operate after an </a:t>
            </a:r>
            <a:r>
              <a:rPr lang="en-US" sz="2400" dirty="0" smtClean="0">
                <a:latin typeface="+mn-lt"/>
              </a:rPr>
              <a:t>eruption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Habitats and landscapes are damaged by lava </a:t>
            </a:r>
            <a:r>
              <a:rPr lang="en-US" sz="2400" dirty="0" smtClean="0">
                <a:latin typeface="+mn-lt"/>
              </a:rPr>
              <a:t>flows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Air pollution 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Floods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0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156" y="149629"/>
            <a:ext cx="10656916" cy="6259484"/>
          </a:xfrm>
        </p:spPr>
        <p:txBody>
          <a:bodyPr>
            <a:normAutofit fontScale="85000" lnSpcReduction="20000"/>
          </a:bodyPr>
          <a:lstStyle/>
          <a:p>
            <a:r>
              <a:rPr lang="en-US" sz="3100" i="1" dirty="0" smtClean="0">
                <a:solidFill>
                  <a:srgbClr val="002060"/>
                </a:solidFill>
              </a:rPr>
              <a:t>Phreatic Eruptions: 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Water penetrates into the magma chamber below a volcano, intensifies the blaze (just as poring water on grease fire)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Explosion: It can blow the entire top off the volcano above</a:t>
            </a:r>
          </a:p>
          <a:p>
            <a:r>
              <a:rPr lang="en-US" sz="3100" i="1" dirty="0" smtClean="0">
                <a:solidFill>
                  <a:srgbClr val="002060"/>
                </a:solidFill>
              </a:rPr>
              <a:t>Lahars: 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Mudflow of wet volcanic debris is called Lahars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The hot ash sometimes melts the snow and ice, which forms a flood of ash, mud water rushing downslope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Extremely destructive </a:t>
            </a:r>
          </a:p>
          <a:p>
            <a:r>
              <a:rPr lang="en-US" sz="3100" i="1" dirty="0" smtClean="0">
                <a:solidFill>
                  <a:srgbClr val="002060"/>
                </a:solidFill>
              </a:rPr>
              <a:t>Nuees Ardentes: 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The outburst of hot gas and dust that may accompany or precede an eruption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The crater becomes clogged by solidified lava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The gas cannot escape and the temperature rises (may exceed 1000°C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Pressure finally become so great that the side of the volcano may be blown open, allowing the gas to escape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574" y="186851"/>
            <a:ext cx="6799811" cy="802364"/>
          </a:xfrm>
        </p:spPr>
        <p:txBody>
          <a:bodyPr>
            <a:normAutofit/>
          </a:bodyPr>
          <a:lstStyle/>
          <a:p>
            <a:pPr algn="ctr"/>
            <a:r>
              <a:rPr lang="en-US" sz="4000" i="1" u="sng" dirty="0" smtClean="0"/>
              <a:t>World Distribution of Volcanoes</a:t>
            </a:r>
            <a:endParaRPr lang="en-US" sz="4000" i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04" y="1255221"/>
            <a:ext cx="10025149" cy="486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9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2343"/>
          </a:xfrm>
        </p:spPr>
        <p:txBody>
          <a:bodyPr anchor="t"/>
          <a:lstStyle/>
          <a:p>
            <a:pPr algn="ctr"/>
            <a:r>
              <a:rPr lang="en-US" dirty="0" smtClean="0"/>
              <a:t>Continue….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39403"/>
            <a:ext cx="10058400" cy="4529691"/>
          </a:xfrm>
        </p:spPr>
        <p:txBody>
          <a:bodyPr/>
          <a:lstStyle/>
          <a:p>
            <a:r>
              <a:rPr lang="en-US" sz="2400" i="1" u="sng" dirty="0">
                <a:solidFill>
                  <a:schemeClr val="tx1"/>
                </a:solidFill>
              </a:rPr>
              <a:t>2. S-Waves (Shake or Shear waves)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Move objects at right angles to their direction of </a:t>
            </a:r>
            <a:r>
              <a:rPr lang="en-US" sz="2400" dirty="0" smtClean="0">
                <a:solidFill>
                  <a:schemeClr val="tx1"/>
                </a:solidFill>
              </a:rPr>
              <a:t>motion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Do not </a:t>
            </a:r>
            <a:r>
              <a:rPr lang="en-US" sz="2400" dirty="0" smtClean="0">
                <a:solidFill>
                  <a:schemeClr val="tx1"/>
                </a:solidFill>
              </a:rPr>
              <a:t>propagate through liquid materials (great importance)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If S-waves fail to reach a seismograph in an opposite hemisphere, it may be concluded that liquid material inside the earth stopped their progress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7814"/>
            <a:ext cx="10058400" cy="653555"/>
          </a:xfrm>
        </p:spPr>
        <p:txBody>
          <a:bodyPr anchor="t">
            <a:normAutofit/>
          </a:bodyPr>
          <a:lstStyle/>
          <a:p>
            <a:pPr algn="ctr"/>
            <a:r>
              <a:rPr lang="en-US" sz="4000" i="1" u="sng" dirty="0" smtClean="0"/>
              <a:t>Earth Quakes </a:t>
            </a:r>
            <a:endParaRPr lang="en-US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56" y="1043188"/>
            <a:ext cx="10470524" cy="49160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earthquake is a temporary shock or series of shocks due to a sudden movement of crustal rocks</a:t>
            </a:r>
          </a:p>
          <a:p>
            <a:r>
              <a:rPr lang="en-US" sz="2400" i="1" u="sng" dirty="0" smtClean="0"/>
              <a:t>Focus</a:t>
            </a:r>
            <a:r>
              <a:rPr lang="en-US" sz="2400" i="1" dirty="0" smtClean="0"/>
              <a:t>: </a:t>
            </a:r>
            <a:r>
              <a:rPr lang="en-US" sz="2400" dirty="0" smtClean="0"/>
              <a:t>Generated point </a:t>
            </a:r>
          </a:p>
          <a:p>
            <a:r>
              <a:rPr lang="en-US" sz="2400" i="1" u="sng" dirty="0" smtClean="0"/>
              <a:t>Epicenter</a:t>
            </a:r>
            <a:r>
              <a:rPr lang="en-US" sz="2400" i="1" dirty="0" smtClean="0"/>
              <a:t>: </a:t>
            </a:r>
            <a:r>
              <a:rPr lang="en-US" sz="2400" dirty="0" smtClean="0"/>
              <a:t>Point on earth’s crust vertically above the focus</a:t>
            </a:r>
          </a:p>
          <a:p>
            <a:r>
              <a:rPr lang="en-US" sz="2400" i="1" u="sng" dirty="0" smtClean="0"/>
              <a:t>Isosessinal Lines</a:t>
            </a:r>
            <a:r>
              <a:rPr lang="en-US" sz="2400" i="1" dirty="0" smtClean="0"/>
              <a:t>: </a:t>
            </a:r>
            <a:r>
              <a:rPr lang="en-US" sz="2400" dirty="0" smtClean="0"/>
              <a:t>The lines joining places of equal earthquake intensity</a:t>
            </a:r>
          </a:p>
          <a:p>
            <a:r>
              <a:rPr lang="en-US" sz="2400" dirty="0" smtClean="0"/>
              <a:t>The shock waves travel in all directions from the focus</a:t>
            </a:r>
          </a:p>
          <a:p>
            <a:r>
              <a:rPr lang="en-US" sz="2400" dirty="0" smtClean="0"/>
              <a:t>The shaking is the strongest near the epicenter</a:t>
            </a:r>
          </a:p>
          <a:p>
            <a:r>
              <a:rPr lang="en-US" sz="2400" dirty="0" smtClean="0"/>
              <a:t>Greatest amount of destruction is caused near the epicenter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110" y="3411065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2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6586"/>
          </a:xfrm>
        </p:spPr>
        <p:txBody>
          <a:bodyPr anchor="t">
            <a:normAutofit/>
          </a:bodyPr>
          <a:lstStyle/>
          <a:p>
            <a:pPr algn="ctr"/>
            <a:r>
              <a:rPr lang="en-US" sz="4000" i="1" u="sng" dirty="0" smtClean="0"/>
              <a:t>Causes of Earthquakes</a:t>
            </a:r>
            <a:endParaRPr lang="en-US" sz="4000" i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403797"/>
            <a:ext cx="10058400" cy="4932609"/>
          </a:xfrm>
        </p:spPr>
        <p:txBody>
          <a:bodyPr>
            <a:normAutofit/>
          </a:bodyPr>
          <a:lstStyle/>
          <a:p>
            <a:r>
              <a:rPr lang="en-US" sz="2400" i="1" u="sng" dirty="0" smtClean="0">
                <a:solidFill>
                  <a:srgbClr val="002060"/>
                </a:solidFill>
              </a:rPr>
              <a:t>1. Elastic Rebound Theory: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Most earthquakes are produced by sudden slip movements along faults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Earthquakes occur when rocks on both sides of the fault are slowly bent over many years by tectonic forces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Energy accumulates in the bent rocks (Strain)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When the strain crosses the elastic limit, the rocks on opposite sides of the fault move in opposite directions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 large quantity of energy is instantaneously released in the form of seismic waves, which shake the ground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4" y="837128"/>
            <a:ext cx="10315978" cy="483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1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2. Plate Tectonics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2014465"/>
            <a:ext cx="6964895" cy="4023360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0000"/>
                </a:solidFill>
              </a:rPr>
              <a:t>Seismic activity primarily occurs near lithospheric plate boundaries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0000"/>
                </a:solidFill>
              </a:rPr>
              <a:t>The greatest intensity of seismic activity is found along converging plate boundaries </a:t>
            </a:r>
            <a:r>
              <a:rPr lang="en-US" sz="2400" dirty="0" smtClean="0">
                <a:solidFill>
                  <a:srgbClr val="000000"/>
                </a:solidFill>
              </a:rPr>
              <a:t>where </a:t>
            </a:r>
            <a:r>
              <a:rPr lang="en-US" sz="2400" dirty="0">
                <a:solidFill>
                  <a:srgbClr val="000000"/>
                </a:solidFill>
              </a:rPr>
              <a:t>plates are undergoing Subduction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>
                <a:solidFill>
                  <a:srgbClr val="000000"/>
                </a:solidFill>
              </a:rPr>
              <a:t>Strong pressures build up at sloping down contact of the two plates, and these are relieved by sudden fault slippages that generate earthquake of large </a:t>
            </a:r>
            <a:r>
              <a:rPr lang="en-US" sz="2400" dirty="0" smtClean="0">
                <a:solidFill>
                  <a:srgbClr val="000000"/>
                </a:solidFill>
              </a:rPr>
              <a:t>magnitude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Transform boundaries, 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75" y="2163651"/>
            <a:ext cx="4129825" cy="23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98728"/>
            <a:ext cx="10058400" cy="8724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 Volcanic Activity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0314"/>
            <a:ext cx="10058400" cy="398877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Often earthquakes occur at the time of volcanic eruptions and sometimes earthquakes cause volcanic eruption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2730321"/>
            <a:ext cx="8844030" cy="354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7815"/>
            <a:ext cx="10058400" cy="7308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4. Isostatic Adjustment (Mattress Example)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04552"/>
            <a:ext cx="10058400" cy="310380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isostatic balance between the raised and depressed blocks of land on the surface of the earth is not always maintained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When erosion takes place on the mountains, it results in deposition on the seafloor and the isostatic balance is disturbed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This lowering and raising of the earth’s crust cause earthquakes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Note: Normally occur in the zone of Young Folded Mountains where the land surface is yet to attain the isostatic equilibrium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7" y="4108361"/>
            <a:ext cx="7585657" cy="216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98490"/>
            <a:ext cx="10058400" cy="7598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5. Accumulation of Water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0163"/>
            <a:ext cx="10058400" cy="40789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Whenever there is large scale accumulation of water, it cause strain in the underlying rocks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When the strain crosses the elastic limit, rocks are broken and sudden vibrations take place in the form of an earthquake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Such earthquakes are associated with dams, lakes and tanks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6. Local Causes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Minor earthquakes take place due to local causes, such as landslides, emission of water vapours under high pressure  and sudden collapse of the caves in Karst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0" y="2846230"/>
            <a:ext cx="6096000" cy="339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5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689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Effects of Earthquakes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Earthquakes have both bad and good effects on man and earth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8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7042"/>
          </a:xfrm>
        </p:spPr>
        <p:txBody>
          <a:bodyPr>
            <a:normAutofit/>
          </a:bodyPr>
          <a:lstStyle/>
          <a:p>
            <a:pPr algn="ctr"/>
            <a:r>
              <a:rPr lang="en-US" sz="3600" i="1" u="sng" dirty="0" smtClean="0"/>
              <a:t>Disadvantages</a:t>
            </a:r>
            <a:endParaRPr lang="en-US" sz="3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Large scale destruction of life and property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It causes strong waves in the sea (Tsunami) which result in heavy damage to ships, life and property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Earthquakes are responsible for big faults which obstruct transport and communication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Earthquakes cause landslides in mountainous areas which result in large scale destruction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Fire break out due to earthquakes which inflict heavy losses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6. Glaciers are breached and their avalanches scatter to far off places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7. Underground water is also affected by earthquakes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730" y="0"/>
            <a:ext cx="4314305" cy="7065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Seismograph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470" y="824249"/>
            <a:ext cx="10480827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8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53792"/>
            <a:ext cx="10058400" cy="721216"/>
          </a:xfrm>
        </p:spPr>
        <p:txBody>
          <a:bodyPr>
            <a:normAutofit/>
          </a:bodyPr>
          <a:lstStyle/>
          <a:p>
            <a:pPr algn="ctr"/>
            <a:r>
              <a:rPr lang="en-US" sz="3600" i="1" u="sng" dirty="0" smtClean="0"/>
              <a:t>Advantages</a:t>
            </a:r>
            <a:endParaRPr lang="en-US" sz="3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Seismic waves are helpful in knowing about the interior of the earth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Landslides caused by earthquakes help in weathering of rocks. This lead to the formation of new soils and encouraging agriculture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Formation of new landforms such as mountains, plateau and valleys etc.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Sometimes vast areas come out of sea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New mineral areas are uncovered or raised up. This provides much needed mineral wealth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6. Rivers adopt new courses which provide new agricultural land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4175"/>
          </a:xfrm>
        </p:spPr>
        <p:txBody>
          <a:bodyPr/>
          <a:lstStyle/>
          <a:p>
            <a:pPr algn="ctr"/>
            <a:r>
              <a:rPr lang="en-US" u="sng" dirty="0" smtClean="0"/>
              <a:t>Cyclone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3984"/>
            <a:ext cx="10058400" cy="41151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 Cyclone is a low pressure area surrounded by high pressure areas from all sides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It is circular or elliptical in shape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Winds move from all sides to the central low pressure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Anti-clockwise in Northern Hemisphere and Clockwise in the Southern Hemisphere due to the Coriolis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Types: </a:t>
            </a:r>
            <a:r>
              <a:rPr lang="en-US" sz="2400" i="1" dirty="0" smtClean="0">
                <a:solidFill>
                  <a:schemeClr val="tx1"/>
                </a:solidFill>
              </a:rPr>
              <a:t>Tropical and Temperate Cyclone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5" y="3980872"/>
            <a:ext cx="3476625" cy="27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5739"/>
          </a:xfrm>
        </p:spPr>
        <p:txBody>
          <a:bodyPr/>
          <a:lstStyle/>
          <a:p>
            <a:pPr algn="ctr"/>
            <a:r>
              <a:rPr lang="en-US" u="sng" dirty="0" smtClean="0"/>
              <a:t>Tropical Cyclones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1405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The cyclones originating and travelling in the tropical zone are known as tropical cyclones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Tropical cyclone is one of the most fascinating and potentially destructive features of atmosphere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These severe storms go by different names in different regions, Like: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a. In western Atlantic and Eastern Pacific, they are called </a:t>
            </a:r>
            <a:r>
              <a:rPr lang="en-US" sz="2400" i="1" u="sng" dirty="0" smtClean="0">
                <a:solidFill>
                  <a:schemeClr val="tx1"/>
                </a:solidFill>
              </a:rPr>
              <a:t>Hurricanes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b. </a:t>
            </a:r>
            <a:r>
              <a:rPr lang="en-US" sz="2400" i="1" u="sng" dirty="0" smtClean="0">
                <a:solidFill>
                  <a:schemeClr val="tx1"/>
                </a:solidFill>
              </a:rPr>
              <a:t>Typhoon</a:t>
            </a:r>
            <a:r>
              <a:rPr lang="en-US" sz="2400" dirty="0" smtClean="0">
                <a:solidFill>
                  <a:schemeClr val="tx1"/>
                </a:solidFill>
              </a:rPr>
              <a:t> (Western North Pacific)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c. </a:t>
            </a:r>
            <a:r>
              <a:rPr lang="en-US" sz="2400" i="1" u="sng" dirty="0" smtClean="0">
                <a:solidFill>
                  <a:schemeClr val="tx1"/>
                </a:solidFill>
              </a:rPr>
              <a:t>Cyclone</a:t>
            </a:r>
            <a:r>
              <a:rPr lang="en-US" sz="2400" dirty="0" smtClean="0">
                <a:solidFill>
                  <a:schemeClr val="tx1"/>
                </a:solidFill>
              </a:rPr>
              <a:t> in Northern Indian Ocean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d. </a:t>
            </a:r>
            <a:r>
              <a:rPr lang="en-US" sz="2400" i="1" u="sng" dirty="0" smtClean="0">
                <a:solidFill>
                  <a:schemeClr val="tx1"/>
                </a:solidFill>
              </a:rPr>
              <a:t>Willy-Willies</a:t>
            </a:r>
            <a:r>
              <a:rPr lang="en-US" sz="2400" dirty="0" smtClean="0">
                <a:solidFill>
                  <a:schemeClr val="tx1"/>
                </a:solidFill>
              </a:rPr>
              <a:t> in northern Australia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0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1913"/>
            <a:ext cx="10058400" cy="644422"/>
          </a:xfrm>
        </p:spPr>
        <p:txBody>
          <a:bodyPr>
            <a:normAutofit/>
          </a:bodyPr>
          <a:lstStyle/>
          <a:p>
            <a:r>
              <a:rPr lang="en-US" sz="3600" i="1" u="sng" dirty="0" smtClean="0"/>
              <a:t>Origin of Tropical Cyclones</a:t>
            </a:r>
            <a:endParaRPr lang="en-US" sz="3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14153"/>
            <a:ext cx="10058400" cy="5104014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Tropical Cyclones are thermal in origin, the following three conditions are most suitable for the birth and growth of tropical cyclones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1. Quit Air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2. Highly saturated atmosphere 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3. Intense heating of the air</a:t>
            </a:r>
          </a:p>
          <a:p>
            <a:r>
              <a:rPr lang="en-US" sz="36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Shape and Size: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1. Spiral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Reaching an altitude of 16km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Average Diameter: 500km (80-2500km)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Strongest winds and the heaviest rainfall (up to 50cm/day) are formed in the eye wall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0677"/>
          </a:xfrm>
        </p:spPr>
        <p:txBody>
          <a:bodyPr/>
          <a:lstStyle/>
          <a:p>
            <a:r>
              <a:rPr lang="en-US" i="1" u="sng" dirty="0" smtClean="0"/>
              <a:t>Areas of Formation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71847"/>
            <a:ext cx="10058400" cy="45972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2800" dirty="0" smtClean="0">
                <a:solidFill>
                  <a:schemeClr val="tx1"/>
                </a:solidFill>
              </a:rPr>
              <a:t>Between the equator and 15 North and South latitudes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 smtClean="0">
                <a:solidFill>
                  <a:schemeClr val="tx1"/>
                </a:solidFill>
              </a:rPr>
              <a:t>B/w 15 and 30 latitudes, the path of tropical cyclones is very uncertain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800" dirty="0" smtClean="0">
                <a:solidFill>
                  <a:schemeClr val="tx1"/>
                </a:solidFill>
              </a:rPr>
              <a:t>E.g. (a) West Indies and the coast of Florida (Hurricanes)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b. Philippine Islands, the coast of China and Japan (Typhoon)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c. Bay of Bengal and the Arabian Sea (Cyclone)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d. Madagascar and the coastal region of east Africa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e. Northern and north western coast of Australia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6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426"/>
          </a:xfrm>
        </p:spPr>
        <p:txBody>
          <a:bodyPr/>
          <a:lstStyle/>
          <a:p>
            <a:pPr algn="ctr"/>
            <a:r>
              <a:rPr lang="en-US" i="1" u="sng" dirty="0" smtClean="0"/>
              <a:t>Temperate or Mid-latitude Cyclones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97033"/>
            <a:ext cx="10698480" cy="512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temperate cyclone is a type of storm that forms in the </a:t>
            </a:r>
            <a:r>
              <a:rPr lang="en-US" sz="2800" dirty="0" smtClean="0">
                <a:solidFill>
                  <a:schemeClr val="tx1"/>
                </a:solidFill>
              </a:rPr>
              <a:t>mid-latitude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It </a:t>
            </a:r>
            <a:r>
              <a:rPr lang="en-US" sz="2800" dirty="0">
                <a:solidFill>
                  <a:schemeClr val="tx1"/>
                </a:solidFill>
              </a:rPr>
              <a:t>is similar to a tropical cyclone but has some </a:t>
            </a:r>
            <a:r>
              <a:rPr lang="en-US" sz="2800" dirty="0" smtClean="0">
                <a:solidFill>
                  <a:schemeClr val="tx1"/>
                </a:solidFill>
              </a:rPr>
              <a:t>differences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These </a:t>
            </a:r>
            <a:r>
              <a:rPr lang="en-US" sz="2800" dirty="0">
                <a:solidFill>
                  <a:schemeClr val="tx1"/>
                </a:solidFill>
              </a:rPr>
              <a:t>storms usually develop between October and April, starting in places like the Gulf of Alaska or </a:t>
            </a:r>
            <a:r>
              <a:rPr lang="en-US" sz="2800" dirty="0" smtClean="0">
                <a:solidFill>
                  <a:schemeClr val="tx1"/>
                </a:solidFill>
              </a:rPr>
              <a:t>Japan</a:t>
            </a:r>
            <a:r>
              <a:rPr lang="en-US" sz="2800" dirty="0">
                <a:solidFill>
                  <a:schemeClr val="tx1"/>
                </a:solidFill>
              </a:rPr>
              <a:t>, and they can also form in the Southern </a:t>
            </a:r>
            <a:r>
              <a:rPr lang="en-US" sz="2800" dirty="0" smtClean="0">
                <a:solidFill>
                  <a:schemeClr val="tx1"/>
                </a:solidFill>
              </a:rPr>
              <a:t>Hemisphere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Temperate </a:t>
            </a:r>
            <a:r>
              <a:rPr lang="en-US" sz="2800" dirty="0">
                <a:solidFill>
                  <a:schemeClr val="tx1"/>
                </a:solidFill>
              </a:rPr>
              <a:t>cyclones create low-pressure areas and are most common between 30° and 60° </a:t>
            </a:r>
            <a:r>
              <a:rPr lang="en-US" sz="2800" dirty="0" smtClean="0">
                <a:solidFill>
                  <a:schemeClr val="tx1"/>
                </a:solidFill>
              </a:rPr>
              <a:t>latitude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They </a:t>
            </a:r>
            <a:r>
              <a:rPr lang="en-US" sz="2800" dirty="0">
                <a:solidFill>
                  <a:schemeClr val="tx1"/>
                </a:solidFill>
              </a:rPr>
              <a:t>can happen any time of year but are more frequent in fall and </a:t>
            </a:r>
            <a:r>
              <a:rPr lang="en-US" sz="2800" dirty="0" smtClean="0">
                <a:solidFill>
                  <a:schemeClr val="tx1"/>
                </a:solidFill>
              </a:rPr>
              <a:t>winter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These </a:t>
            </a:r>
            <a:r>
              <a:rPr lang="en-US" sz="2800" dirty="0">
                <a:solidFill>
                  <a:schemeClr val="tx1"/>
                </a:solidFill>
              </a:rPr>
              <a:t>cyclones are also called extra-tropical cyclones because they form outside the </a:t>
            </a:r>
            <a:r>
              <a:rPr lang="en-US" sz="2800" dirty="0" smtClean="0">
                <a:solidFill>
                  <a:schemeClr val="tx1"/>
                </a:solidFill>
              </a:rPr>
              <a:t>tropics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77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u="sng" dirty="0" smtClean="0"/>
              <a:t>Differences between tropical and Temperate Cyclones</a:t>
            </a:r>
            <a:endParaRPr lang="en-US" sz="4000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Temperate cyclones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Temperate cyclones originating and grow in temperate lands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Temperate cyclones can develop both on land and sea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are mainly born in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inter season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isobars in a temperate cyclone are elliptical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They are large in size with their diameter varying from 800 to 1600km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Tropical cyclones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Tropical cyclones develop in the tropical zone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Tropical cyclones mainly originate in the sea and they disappear after crossing over to land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They are mainly born in Summer season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isobars in a tropical cyclones are circular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They have small size and their diameter varies from 300 to 1000km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u="sng" dirty="0" smtClean="0"/>
              <a:t>Differences between tropical and Temperate Cyclones</a:t>
            </a:r>
            <a:endParaRPr lang="en-US" sz="4000" i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Temperate cyclones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Wind velocity is less (30-40km/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Temperate cyclones move from west to east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Rainfall is light but widespread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Rainfall continues for several days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Rainfall is accompanied by hail or snow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Temperature is different in cold and warm sectors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Tropical cyclones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Wind velocity is more (100-200km/</a:t>
            </a:r>
            <a:r>
              <a:rPr lang="en-US" dirty="0" err="1" smtClean="0">
                <a:solidFill>
                  <a:schemeClr val="tx1"/>
                </a:solidFill>
              </a:rPr>
              <a:t>hr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Tropical cyclones move from east to west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There is torrential rainfall which is concentrated over a small area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Rainfall stops after a few hours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There is no hail or snow in a tropical cyclone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Temperature is more or less uniform throughout the cyclone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8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3859"/>
          </a:xfrm>
        </p:spPr>
        <p:txBody>
          <a:bodyPr anchor="t"/>
          <a:lstStyle/>
          <a:p>
            <a:pPr algn="ctr"/>
            <a:r>
              <a:rPr lang="en-US" b="1" i="1" u="sng" dirty="0" smtClean="0">
                <a:solidFill>
                  <a:schemeClr val="tx1"/>
                </a:solidFill>
              </a:rPr>
              <a:t>Four Layers</a:t>
            </a:r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60620"/>
            <a:ext cx="10058400" cy="380847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1. Solid Inner Core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2. Liquid Outer Core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3. Solid Lower Mantle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4. Partially Molten Upper Mantle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7815"/>
            <a:ext cx="10058400" cy="795222"/>
          </a:xfrm>
        </p:spPr>
        <p:txBody>
          <a:bodyPr anchor="t"/>
          <a:lstStyle/>
          <a:p>
            <a:pPr algn="ctr"/>
            <a:r>
              <a:rPr lang="en-US" b="1" i="1" u="sng" dirty="0" smtClean="0"/>
              <a:t>Solid Inner Core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53037"/>
            <a:ext cx="10058400" cy="4916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Radius = 1220km (760 miles)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2. Its outer surface lies 5150km (3200 miles) below sea level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Iron and nickel exist here in a solid state because pressures </a:t>
            </a:r>
            <a:r>
              <a:rPr lang="en-US" i="1" dirty="0" smtClean="0">
                <a:solidFill>
                  <a:schemeClr val="tx1"/>
                </a:solidFill>
              </a:rPr>
              <a:t>(330-360GPa) </a:t>
            </a:r>
            <a:r>
              <a:rPr lang="en-US" dirty="0" smtClean="0">
                <a:solidFill>
                  <a:schemeClr val="tx1"/>
                </a:solidFill>
              </a:rPr>
              <a:t>are enormous here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Melting point Temperature is even higher than the heat prevailing in the inner core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5. Temperature: 5500°C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3" y="3271233"/>
            <a:ext cx="7401059" cy="304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6586"/>
          </a:xfrm>
        </p:spPr>
        <p:txBody>
          <a:bodyPr anchor="t"/>
          <a:lstStyle/>
          <a:p>
            <a:pPr algn="ctr"/>
            <a:r>
              <a:rPr lang="en-US" b="1" i="1" u="sng" dirty="0" smtClean="0"/>
              <a:t>Liquid Outer Core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249" y="1867437"/>
            <a:ext cx="10058400" cy="36410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It forms a thick layer of 2250km (1400 miles)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Its outer surface lies at some 2900km (1800 miles) below sea level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It consists of same materials as the inner solid core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Pressures </a:t>
            </a:r>
            <a:r>
              <a:rPr lang="en-US" sz="2400" i="1" dirty="0" smtClean="0">
                <a:solidFill>
                  <a:schemeClr val="tx1"/>
                </a:solidFill>
              </a:rPr>
              <a:t>(135-330GPa) </a:t>
            </a:r>
            <a:r>
              <a:rPr lang="en-US" sz="2400" dirty="0" smtClean="0">
                <a:solidFill>
                  <a:schemeClr val="tx1"/>
                </a:solidFill>
              </a:rPr>
              <a:t>here are less, the melting point temperature is lower and a molten state prevails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The density of inner and outer core combined as 12.5gm/cm^3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6. Temperature: 4030-5730°C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 anchor="t"/>
          <a:lstStyle/>
          <a:p>
            <a:pPr algn="ctr"/>
            <a:r>
              <a:rPr lang="en-US" b="1" i="1" u="sng" dirty="0" smtClean="0"/>
              <a:t>Solid Lower Mantle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1. Above the liquid outer core lies the solid lower mantle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The contact between mantle and core is not smooth and even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Thickness: 2230km (1385 miles)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Seismic data show that the lower mantle is in a solid state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Composition: Iron oxide, Magnesium and Silicon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6. Pressure: 136GPa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7. Temperature: 1600-4000°C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3859"/>
          </a:xfrm>
        </p:spPr>
        <p:txBody>
          <a:bodyPr anchor="t"/>
          <a:lstStyle/>
          <a:p>
            <a:pPr algn="ctr"/>
            <a:r>
              <a:rPr lang="en-US" b="1" i="1" u="sng" dirty="0" smtClean="0"/>
              <a:t>Upper Mantle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1239065"/>
            <a:ext cx="11101588" cy="502006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 It extends from the base of the curst to a depth of just 670km (415 miles)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2. Differentiated on the basis of mineral composition and the state of rock material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3. Sate: Viscous (like thick syrup, capable of flowing slowly)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4. The portion of the upper mantle also contains pockets of molten rock, some of which feeds chambers from which lava pours onto the surface of crust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However, the zone of upper mantle just beneath the crust is solid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6. This solid part of the upper mantle together with the crust is referred to as the lithosphere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7. Composition: Silicon, Magnesium, Oxygen and Iron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8. Pressure: 24-136GPa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9. Temperature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932-1652°C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1353</TotalTime>
  <Words>3110</Words>
  <Application>Microsoft Office PowerPoint</Application>
  <PresentationFormat>Widescreen</PresentationFormat>
  <Paragraphs>324</Paragraphs>
  <Slides>47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Wingdings</vt:lpstr>
      <vt:lpstr>Retrospect</vt:lpstr>
      <vt:lpstr>The Mother Earth</vt:lpstr>
      <vt:lpstr>Internal Structure</vt:lpstr>
      <vt:lpstr>Continue….</vt:lpstr>
      <vt:lpstr>Seismograph</vt:lpstr>
      <vt:lpstr>Four Layers</vt:lpstr>
      <vt:lpstr>Solid Inner Core</vt:lpstr>
      <vt:lpstr>Liquid Outer Core</vt:lpstr>
      <vt:lpstr>Solid Lower Mantle</vt:lpstr>
      <vt:lpstr>Upper Mantle</vt:lpstr>
      <vt:lpstr>PowerPoint Presentation</vt:lpstr>
      <vt:lpstr>Various views Regarding Earth’s Interior </vt:lpstr>
      <vt:lpstr>PowerPoint Presentation</vt:lpstr>
      <vt:lpstr>2. R. A. Dally</vt:lpstr>
      <vt:lpstr>PowerPoint Presentation</vt:lpstr>
      <vt:lpstr>PowerPoint Presentation</vt:lpstr>
      <vt:lpstr>PowerPoint Presentation</vt:lpstr>
      <vt:lpstr>Earth’s Structure and Composition    Lithosphere, asthenosphere, mesosphere, crust, mantle, core (outer core and inner core)     </vt:lpstr>
      <vt:lpstr>Plate Tectonic</vt:lpstr>
      <vt:lpstr>PowerPoint Presentation</vt:lpstr>
      <vt:lpstr>PowerPoint Presentation</vt:lpstr>
      <vt:lpstr>PowerPoint Presentation</vt:lpstr>
      <vt:lpstr>Volcanism </vt:lpstr>
      <vt:lpstr>PowerPoint Presentation</vt:lpstr>
      <vt:lpstr>Causes of the Formation of Volcanoes</vt:lpstr>
      <vt:lpstr>PowerPoint Presentation</vt:lpstr>
      <vt:lpstr>PowerPoint Presentation</vt:lpstr>
      <vt:lpstr>The positive and negative effects of volcano eruptions </vt:lpstr>
      <vt:lpstr>PowerPoint Presentation</vt:lpstr>
      <vt:lpstr>World Distribution of Volcanoes</vt:lpstr>
      <vt:lpstr>Earth Quakes </vt:lpstr>
      <vt:lpstr>Causes of Earthquakes</vt:lpstr>
      <vt:lpstr>PowerPoint Presentation</vt:lpstr>
      <vt:lpstr>2. Plate Tectonics</vt:lpstr>
      <vt:lpstr>3. Volcanic Activity </vt:lpstr>
      <vt:lpstr>4. Isostatic Adjustment (Mattress Example)</vt:lpstr>
      <vt:lpstr>5. Accumulation of Water </vt:lpstr>
      <vt:lpstr>6. Local Causes</vt:lpstr>
      <vt:lpstr>Effects of Earthquakes</vt:lpstr>
      <vt:lpstr>Disadvantages</vt:lpstr>
      <vt:lpstr>Advantages</vt:lpstr>
      <vt:lpstr>Cyclone </vt:lpstr>
      <vt:lpstr>Tropical Cyclones</vt:lpstr>
      <vt:lpstr>Origin of Tropical Cyclones</vt:lpstr>
      <vt:lpstr>Areas of Formation</vt:lpstr>
      <vt:lpstr>Temperate or Mid-latitude Cyclones</vt:lpstr>
      <vt:lpstr>Differences between tropical and Temperate Cyclones</vt:lpstr>
      <vt:lpstr>Differences between tropical and Temperate Cyclones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</dc:title>
  <dc:creator>Tech City</dc:creator>
  <cp:lastModifiedBy>Nova</cp:lastModifiedBy>
  <cp:revision>84</cp:revision>
  <dcterms:created xsi:type="dcterms:W3CDTF">2022-02-14T10:47:57Z</dcterms:created>
  <dcterms:modified xsi:type="dcterms:W3CDTF">2025-09-10T11:08:27Z</dcterms:modified>
</cp:coreProperties>
</file>