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2"/>
  </p:notesMasterIdLst>
  <p:sldIdLst>
    <p:sldId id="404" r:id="rId2"/>
    <p:sldId id="299" r:id="rId3"/>
    <p:sldId id="318" r:id="rId4"/>
    <p:sldId id="288" r:id="rId5"/>
    <p:sldId id="302" r:id="rId6"/>
    <p:sldId id="366" r:id="rId7"/>
    <p:sldId id="332" r:id="rId8"/>
    <p:sldId id="333" r:id="rId9"/>
    <p:sldId id="292" r:id="rId10"/>
    <p:sldId id="367" r:id="rId11"/>
    <p:sldId id="368" r:id="rId12"/>
    <p:sldId id="345" r:id="rId13"/>
    <p:sldId id="394" r:id="rId14"/>
    <p:sldId id="395" r:id="rId15"/>
    <p:sldId id="373" r:id="rId16"/>
    <p:sldId id="374" r:id="rId17"/>
    <p:sldId id="375" r:id="rId18"/>
    <p:sldId id="381" r:id="rId19"/>
    <p:sldId id="398" r:id="rId20"/>
    <p:sldId id="297" r:id="rId21"/>
    <p:sldId id="295" r:id="rId22"/>
    <p:sldId id="396" r:id="rId23"/>
    <p:sldId id="350" r:id="rId24"/>
    <p:sldId id="351" r:id="rId25"/>
    <p:sldId id="352" r:id="rId26"/>
    <p:sldId id="353" r:id="rId27"/>
    <p:sldId id="279" r:id="rId28"/>
    <p:sldId id="369" r:id="rId29"/>
    <p:sldId id="309" r:id="rId30"/>
    <p:sldId id="370" r:id="rId31"/>
    <p:sldId id="266" r:id="rId32"/>
    <p:sldId id="399" r:id="rId33"/>
    <p:sldId id="371" r:id="rId34"/>
    <p:sldId id="372" r:id="rId35"/>
    <p:sldId id="400" r:id="rId36"/>
    <p:sldId id="401" r:id="rId37"/>
    <p:sldId id="265" r:id="rId38"/>
    <p:sldId id="376" r:id="rId39"/>
    <p:sldId id="402" r:id="rId40"/>
    <p:sldId id="403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2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00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0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27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32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8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8FA22-F3FD-4C5C-AEF6-0035F9F9F039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0483-EDC8-4F90-9A0F-E3E00E705D7E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AE51A-F99C-4075-A7E9-59C0FC8CF5F2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76901-1A2B-4831-8611-0C797EA768B5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9DC64-427A-40FE-B49E-04DCB667B88C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B70B-4F2D-4433-9A5B-08508295D068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E8227-8A24-4A9D-A0FF-AEC927D5CB09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5FF6-1519-47A1-96DB-ABAAB093CC36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D1107-C842-4D74-B2CC-C432F0432D6E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B415-92FE-41A1-9F22-24AC2BE8EDC4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15A91-FB05-4DF4-9319-574462451BD2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3E63A-C982-47E1-AAF3-73D1757A0ACA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D20B7-DE08-4C7D-BD32-BB4E80A495FC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FDED6-CC24-4B81-A821-57732187F834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3BD6-24D2-48AA-AAB8-51CBB79676BB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8935E-C9C2-422E-AE73-839D5E2F998D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6F11-3297-4597-91E3-D677C2EB48CF}" type="datetime1">
              <a:rPr lang="en-US" smtClean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Current Affairs 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By 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Zahid Mehmood Zahid (PhD - IR)</a:t>
            </a: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Assistant Professor </a:t>
            </a:r>
          </a:p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tx1"/>
                </a:solidFill>
              </a:rPr>
              <a:t>Facebook page link: </a:t>
            </a:r>
            <a:r>
              <a:rPr lang="en-US" sz="2600" dirty="0">
                <a:solidFill>
                  <a:schemeClr val="tx1"/>
                </a:solidFill>
              </a:rPr>
              <a:t>https://www.facebook.com/groups/144123599347978</a:t>
            </a:r>
          </a:p>
          <a:p>
            <a:pPr marL="0" indent="0">
              <a:buNone/>
            </a:pPr>
            <a:r>
              <a:rPr lang="en-US" sz="2600" b="1" dirty="0">
                <a:solidFill>
                  <a:schemeClr val="tx1"/>
                </a:solidFill>
              </a:rPr>
              <a:t>WhatsApp link: </a:t>
            </a:r>
            <a:r>
              <a:rPr lang="en-US" sz="2600" dirty="0">
                <a:solidFill>
                  <a:schemeClr val="tx1"/>
                </a:solidFill>
              </a:rPr>
              <a:t>https://chat.whatsapp.com/IcgTtjvkXn05EM0FyVpLt8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6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5FFAF-6F2B-47AA-8FD3-F32E6EA2E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4" y="644729"/>
            <a:ext cx="9530038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Questions to Ponder!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CE0A0-7B6A-4F9E-9844-6A8A01C10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484243"/>
            <a:ext cx="9530038" cy="5194853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is the purpose of the state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Why does a state go into war/alliances or peace/partnerships with other states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  <a:p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291E7-66ED-4DD6-94F0-0F46472EF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86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875211"/>
            <a:ext cx="9558246" cy="70420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Definitions of Foreign Policy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579419"/>
            <a:ext cx="9597435" cy="4952009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FP is "the art of establishing priorities among objectives and finding the means to achieve them." </a:t>
            </a:r>
            <a:r>
              <a:rPr lang="en-US" sz="2600" b="1" dirty="0">
                <a:solidFill>
                  <a:schemeClr val="tx1"/>
                </a:solidFill>
              </a:rPr>
              <a:t>Kissinger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“the totality of interactions by which a state pursues its objectives with actors in other states." </a:t>
            </a:r>
            <a:r>
              <a:rPr lang="en-US" sz="2600" b="1" dirty="0">
                <a:solidFill>
                  <a:schemeClr val="tx1"/>
                </a:solidFill>
              </a:rPr>
              <a:t>James Rosenau</a:t>
            </a:r>
          </a:p>
          <a:p>
            <a:pPr algn="just"/>
            <a:endParaRPr lang="en-US" sz="2600" b="1" u="sng" dirty="0">
              <a:solidFill>
                <a:schemeClr val="tx1"/>
              </a:solidFill>
            </a:endParaRPr>
          </a:p>
          <a:p>
            <a:pPr algn="just"/>
            <a:r>
              <a:rPr lang="en-US" sz="2600" u="sng" dirty="0">
                <a:solidFill>
                  <a:schemeClr val="tx1"/>
                </a:solidFill>
              </a:rPr>
              <a:t>FP is the establishment and development of relations with other states to promote and protect national interests by taking appropriate steps at the international level.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3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0139" y="624110"/>
            <a:ext cx="9694473" cy="661351"/>
          </a:xfrm>
        </p:spPr>
        <p:txBody>
          <a:bodyPr>
            <a:noAutofit/>
          </a:bodyPr>
          <a:lstStyle/>
          <a:p>
            <a:r>
              <a:rPr lang="en-AU" sz="2600" b="1" dirty="0">
                <a:solidFill>
                  <a:schemeClr val="tx1"/>
                </a:solidFill>
              </a:rPr>
              <a:t>Stages in FP DM (Initiation, Formulation, implementation)</a:t>
            </a:r>
            <a:br>
              <a:rPr lang="en-AU" sz="2400" dirty="0">
                <a:solidFill>
                  <a:schemeClr val="tx1"/>
                </a:solidFill>
              </a:rPr>
            </a:b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266" y="1285461"/>
            <a:ext cx="9771346" cy="5388293"/>
          </a:xfrm>
        </p:spPr>
        <p:txBody>
          <a:bodyPr>
            <a:normAutofit/>
          </a:bodyPr>
          <a:lstStyle/>
          <a:p>
            <a:pPr algn="just"/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Assessment/Need for a decision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the Int. &amp; domestic political environment.</a:t>
            </a:r>
          </a:p>
          <a:p>
            <a:pPr algn="just"/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Setting priorities.</a:t>
            </a:r>
          </a:p>
          <a:p>
            <a:pPr algn="just"/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Determination of FP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Options and calculations </a:t>
            </a:r>
          </a:p>
          <a:p>
            <a:pPr algn="just"/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Decision-making </a:t>
            </a:r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process.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(Int/Ext factors).</a:t>
            </a:r>
          </a:p>
          <a:p>
            <a:pPr algn="just"/>
            <a:r>
              <a:rPr lang="en-A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A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a selected option – resource allocation.</a:t>
            </a:r>
          </a:p>
          <a:p>
            <a:pPr marL="0" indent="0">
              <a:buNone/>
            </a:pPr>
            <a:endParaRPr lang="en-AU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7FD503-112A-4D75-9131-2809E5B36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16D436-B821-4960-861F-5211988A8305}"/>
              </a:ext>
            </a:extLst>
          </p:cNvPr>
          <p:cNvSpPr txBox="1"/>
          <p:nvPr/>
        </p:nvSpPr>
        <p:spPr>
          <a:xfrm>
            <a:off x="1992573" y="4110232"/>
            <a:ext cx="928502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Now use this process on Russia’s decision of invading Ukraine ..!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200" dirty="0"/>
              <a:t>Problem (Regional politics, </a:t>
            </a:r>
            <a:r>
              <a:rPr lang="en-US" sz="2200" dirty="0" err="1"/>
              <a:t>BoP</a:t>
            </a:r>
            <a:r>
              <a:rPr lang="en-US" sz="2200" dirty="0"/>
              <a:t>, NATO, US factor)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200" dirty="0"/>
              <a:t>Objectives (keeping </a:t>
            </a:r>
            <a:r>
              <a:rPr lang="en-US" sz="2200" dirty="0" err="1"/>
              <a:t>BoP</a:t>
            </a:r>
            <a:r>
              <a:rPr lang="en-US" sz="2200" dirty="0"/>
              <a:t>, security, and Russian sphere of influence)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200" dirty="0"/>
              <a:t>Options (Prevent Ukraine’s entry into NATO, with or without war)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200" dirty="0"/>
              <a:t>Decision (Russia - great power, location, perception, leadership)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200" dirty="0"/>
              <a:t>Implementation (War)</a:t>
            </a:r>
          </a:p>
        </p:txBody>
      </p:sp>
    </p:spTree>
    <p:extLst>
      <p:ext uri="{BB962C8B-B14F-4D97-AF65-F5344CB8AC3E}">
        <p14:creationId xmlns:p14="http://schemas.microsoft.com/office/powerpoint/2010/main" val="138718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Factors influencing the Foreign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Domestic Factors: </a:t>
            </a:r>
            <a:r>
              <a:rPr lang="en-US" sz="2600" dirty="0">
                <a:solidFill>
                  <a:schemeClr val="tx1"/>
                </a:solidFill>
              </a:rPr>
              <a:t>Political System, Leadership, Public opinion, Economic interests </a:t>
            </a:r>
            <a:r>
              <a:rPr lang="en-US" sz="2600" dirty="0">
                <a:solidFill>
                  <a:srgbClr val="FF0000"/>
                </a:solidFill>
              </a:rPr>
              <a:t>(China Russia, Hitler, Pak-Israel &amp; China).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Security and Defense: </a:t>
            </a:r>
            <a:r>
              <a:rPr lang="en-US" sz="2600" dirty="0">
                <a:solidFill>
                  <a:schemeClr val="tx1"/>
                </a:solidFill>
              </a:rPr>
              <a:t>National Security Concerns, Alliances, and Security Commitments </a:t>
            </a:r>
            <a:r>
              <a:rPr lang="en-US" sz="2600" dirty="0">
                <a:solidFill>
                  <a:srgbClr val="FF0000"/>
                </a:solidFill>
              </a:rPr>
              <a:t>(Pak </a:t>
            </a:r>
            <a:r>
              <a:rPr lang="en-US" sz="2600" dirty="0" err="1">
                <a:solidFill>
                  <a:srgbClr val="FF0000"/>
                </a:solidFill>
              </a:rPr>
              <a:t>WoT</a:t>
            </a:r>
            <a:r>
              <a:rPr lang="en-US" sz="2600" dirty="0">
                <a:solidFill>
                  <a:srgbClr val="FF0000"/>
                </a:solidFill>
              </a:rPr>
              <a:t>, SEATO/CENTO). 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Historical and Cultural Factors: </a:t>
            </a:r>
            <a:r>
              <a:rPr lang="en-US" sz="2600" dirty="0">
                <a:solidFill>
                  <a:schemeClr val="tx1"/>
                </a:solidFill>
              </a:rPr>
              <a:t>Historical Experience and Identity, cultural and normative factors </a:t>
            </a:r>
            <a:r>
              <a:rPr lang="en-US" sz="2600" dirty="0">
                <a:solidFill>
                  <a:srgbClr val="FF0000"/>
                </a:solidFill>
              </a:rPr>
              <a:t>(US Europe, Pak-India, Pak-Muslim world).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Global and Regional Context: </a:t>
            </a:r>
            <a:r>
              <a:rPr lang="en-US" sz="2600" dirty="0">
                <a:solidFill>
                  <a:schemeClr val="tx1"/>
                </a:solidFill>
              </a:rPr>
              <a:t>Power Dynamics &amp; Int structure, Int. institutions and norms </a:t>
            </a:r>
            <a:r>
              <a:rPr lang="en-US" sz="2600" dirty="0">
                <a:solidFill>
                  <a:srgbClr val="FF0000"/>
                </a:solidFill>
              </a:rPr>
              <a:t>(Polarity and geopolitics – Pak Us, Saudia-US).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44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and Variable factors in FP DM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Permanent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Geographical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Historical and Cultural Factors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Political System and Ideology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Variable Factors: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Global Power Dynamics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Interests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Leadership 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International environment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412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Foreign Policy Decision Making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4611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Rational Actor Model (RAM)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the main actor in decision making is rational, can be relied to make informed and calculated decisions.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Deals </a:t>
            </a:r>
            <a:r>
              <a:rPr lang="en-US" sz="20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individual &amp; state levels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as unit of analysis.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Assumes to have complete information for optimized decision making.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FOUR Steps in Decision Making: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1- Identify the problem, 2 - Define desired objectives, 3 - Evaluate the options and consequences, 4 - Make the most rational decision m- maximum benefits and least cost.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Examples: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Putin’s decisions, </a:t>
            </a:r>
            <a:r>
              <a:rPr lang="en-US" sz="2000" dirty="0" err="1">
                <a:solidFill>
                  <a:srgbClr val="FF0000"/>
                </a:solidFill>
              </a:rPr>
              <a:t>WoT</a:t>
            </a:r>
            <a:r>
              <a:rPr lang="en-US" sz="2000" dirty="0">
                <a:solidFill>
                  <a:srgbClr val="FF0000"/>
                </a:solidFill>
              </a:rPr>
              <a:t> entry, XI’s KSA approach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A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65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Organizational Process Model (OPM)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Views Govt as a mix of organizations working in concert.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FP Decisions are made within rigid structures of bureaucracy,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SOPs are followed -  authority and Command structure. 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Explains the decentralization of responsibilities &amp; Power.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Problems are cut up to various organizations.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Decisions are made by qualified and professional individuals.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</a:t>
            </a:r>
            <a:r>
              <a:rPr lang="en-US" sz="2800" dirty="0">
                <a:solidFill>
                  <a:srgbClr val="FF0000"/>
                </a:solidFill>
              </a:rPr>
              <a:t>Detonation: PM, PAEC, KRL, GHQ, PIA, NLC.</a:t>
            </a:r>
          </a:p>
          <a:p>
            <a:pPr marL="0" indent="0" algn="just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591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5E7C3-5080-4AE8-9F2B-5324A18D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4" cy="648099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</a:rPr>
              <a:t> 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Bureaucratic Politics Model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FA2ED-7BCE-4B38-B1F7-F1FFEE040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272209"/>
            <a:ext cx="9521823" cy="535387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Decision-making is done by several competing organizations.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Each brings input to DM process, with its view of personal, organizational, and national interests.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Each attempt to satisfy its own goals,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Collective decision is contingent upon successful negotiation among entities.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Players’ positions and priorities matter.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Example: </a:t>
            </a:r>
            <a:r>
              <a:rPr lang="en-US" sz="2800" dirty="0">
                <a:solidFill>
                  <a:srgbClr val="FF0000"/>
                </a:solidFill>
              </a:rPr>
              <a:t>Pakistan’s detonation, Iraq War, NSP 2022-2026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9E6FB-8D0D-432D-A210-B1CE4A431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8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367" y="609600"/>
            <a:ext cx="9558246" cy="768626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</a:rPr>
              <a:t>Implementation </a:t>
            </a: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Foreign Policy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177" y="1378227"/>
            <a:ext cx="9597435" cy="51532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Foreign policy is implemented through: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Diplomacy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Treaties &amp; Agreements (bilateralism/multilateralism)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Economic tools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Military and security measures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Public diplomacy and soft power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Media narrative/communication strategies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76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endParaRPr lang="en-US" sz="2600" b="1" dirty="0">
              <a:solidFill>
                <a:schemeClr val="tx1"/>
              </a:solidFill>
            </a:endParaRP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sz="2600" b="1" dirty="0">
                <a:solidFill>
                  <a:schemeClr val="tx1"/>
                </a:solidFill>
              </a:rPr>
              <a:t>Before we discuss the national interests of Pakistan ….?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34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Syllabus of CA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Lecture 1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Key concepts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Sovereignty, National Interest, Balance of Power</a:t>
            </a:r>
          </a:p>
          <a:p>
            <a:pPr marL="514350" indent="-457200">
              <a:lnSpc>
                <a:spcPct val="107000"/>
              </a:lnSpc>
              <a:spcBef>
                <a:spcPts val="0"/>
              </a:spcBef>
            </a:pP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Foreign Policy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Determinants, Decision Making and Analysis 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Pakistan’s National Interests, Challenges to the sovereignty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Afghanistan and Pak-Afghan Relations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Afghanistan in Cold War theater, Soviets invasion, Mujahedeen, Geneva Accord, Post Cold War Situation, Rise of Taliban, Al, Qaeda, 9/11, Operation Enduring Freedom, Bonn Conference, US engagement, and Withdrawal.</a:t>
            </a: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931" y="649357"/>
            <a:ext cx="9440681" cy="569843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FP Guiding Principle of Pakistan (QA M Ali Jinnah)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183" y="1391478"/>
            <a:ext cx="9388429" cy="5327374"/>
          </a:xfrm>
        </p:spPr>
        <p:txBody>
          <a:bodyPr>
            <a:normAutofit/>
          </a:bodyPr>
          <a:lstStyle/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Friendship with all, </a:t>
            </a:r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Enmity with none, </a:t>
            </a:r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Peace &amp; Prosperity in the world.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chemeClr val="tx1"/>
                </a:solidFill>
              </a:rPr>
              <a:t>Nutshell: 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Respect for sovereignty &amp; territorial integrity of all states,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Non-interference,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Non-aggression,</a:t>
            </a:r>
          </a:p>
          <a:p>
            <a:pPr marL="857250" lvl="1" indent="-457200" algn="just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Peaceful settlements of the disputes. 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5555" y="662609"/>
            <a:ext cx="9519058" cy="6076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 Pakistan’s FP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6697" y="1270299"/>
            <a:ext cx="9118137" cy="5404822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Promotion of Pakistan as a dynamic, progressive, moderate, and democratic Islamic country.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Image/Identity problem.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Friendly relations with all/especially major powers, &amp; immediate neighbors.</a:t>
            </a:r>
            <a:r>
              <a:rPr lang="en-US" sz="27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Zero conflict approach, regional connectivity for a self-sustaining economy.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Safeguarding national security &amp; geostrategic interests, including Kashmir. </a:t>
            </a:r>
          </a:p>
          <a:p>
            <a:pPr marL="914400" lvl="1" indent="-514350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Citizen-centric economy, population management, food security, sectarianism, terrorism, societal harmony (NSP 2022).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716E-4043-465B-B293-B01C9C9C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367" y="675861"/>
            <a:ext cx="9561245" cy="5300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434F9-E313-4631-B9B9-8A3FF8042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367" y="1457739"/>
            <a:ext cx="9561245" cy="504319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4. Consolidating commercial and economic  		cooperation with int. community.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</a:rPr>
              <a:t>Regional integration for economy (moving forward in globalization).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5. Safeguarding the interests of Pakistanis abroad.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</a:rPr>
              <a:t>Economic &amp; politico-legal dimensions </a:t>
            </a:r>
            <a:r>
              <a:rPr lang="en-US" sz="2400" dirty="0">
                <a:solidFill>
                  <a:schemeClr val="tx1"/>
                </a:solidFill>
              </a:rPr>
              <a:t>(state legitimacy)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/>
                </a:solidFill>
              </a:rPr>
              <a:t>6. Ensuring optimal utilization of national resources for 	regional &amp; int. cooperation.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b="1" dirty="0">
                <a:solidFill>
                  <a:schemeClr val="tx1"/>
                </a:solidFill>
              </a:rPr>
              <a:t>CPEC, Looking to CA, Afghanistan, Human Resource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2A2E70-0218-4634-9F26-0FEF8F9F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753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Pak’s National Interests </a:t>
            </a:r>
            <a:b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National Security (against internal and external threats)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Economic Prosperity (through growth and development)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Socio-political Stability (Harmony, predictability, and governance)</a:t>
            </a:r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Environmental Security (Sustainability and Mitigation)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838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Challenges to the Sovereignty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India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Afghan Irredentism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Terrorism and Extremism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Insurgency and Separatism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Weak Economy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Political instability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Resource Scarcity (water etc.)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87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Afghanistan in the Cold War Theater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Cold War geopolitics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Rise of PDPA (Communist Party)</a:t>
            </a:r>
          </a:p>
          <a:p>
            <a:pPr algn="just"/>
            <a:r>
              <a:rPr lang="en-US" sz="2800" dirty="0" err="1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Sowr</a:t>
            </a:r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Revolution April 1978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Soviets enter into Afghanistan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Rise of Mujahedeen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Islam – in great power politics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Pakistan becomes the front-line state 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620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Geneva Accord,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Rise of Taliban,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Al-Qaeda Enters into Afghan Theater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9/11 and </a:t>
            </a: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Operation Enduring Freedom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Bonn Conference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 longest war in Afghanistan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Afghan resilience or US lack of coherent strategy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 decides to leave – Doha Process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US leaves and Taliban captures Kabul August 15, 2021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The return of Taliban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746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7807" y="705394"/>
            <a:ext cx="9466806" cy="593319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806" y="1391478"/>
            <a:ext cx="9466806" cy="5166076"/>
          </a:xfrm>
        </p:spPr>
        <p:txBody>
          <a:bodyPr>
            <a:noAutofit/>
          </a:bodyPr>
          <a:lstStyle/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AU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AU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Pak-Afghan Relations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12DF-CBB7-452A-AD13-66855702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175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D5705-9485-49C4-A71C-A5B22420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313" y="624110"/>
            <a:ext cx="9596299" cy="674603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Pak-Afghan Relations: An outline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27DB-E8F1-42D8-A577-56F4FCBA7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3" y="1404730"/>
            <a:ext cx="9596299" cy="528761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Initial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1947 to 1979 (Afghan assertion and Pakistan’s vulnerabilities)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1979 to 1989 (Soviets in Afghanistan: the later stage of Cold War and Global Jihad against Communism)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rd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1989 to 1994 (Civil War: infighting among Afghans)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1996 to 2001 (Afghanistan under Taliban)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r>
            <a:r>
              <a:rPr lang="en-US" sz="2800" b="1" baseline="30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Phase: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2001 to 2021 (War on Terrorism: Global engagement in Afghanistan)</a:t>
            </a:r>
          </a:p>
          <a:p>
            <a:pPr algn="just"/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Latest Phase 2021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till date (Afghanistan under Taliban 2.O)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01A113-23DB-4C62-A0DF-1F78E177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46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796833"/>
            <a:ext cx="9401492" cy="626330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en-AU" sz="3200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118" y="1580606"/>
            <a:ext cx="9401493" cy="5077770"/>
          </a:xfrm>
        </p:spPr>
        <p:txBody>
          <a:bodyPr>
            <a:noAutofit/>
          </a:bodyPr>
          <a:lstStyle/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and Pakistan share more than 2600 KMs border (Durand Line).</a:t>
            </a: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Afghanistan has always maintained a hostile posture/attitude towards Pakistan.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Despite common culture, ethnicity, faith, history &amp; geo-political dilemmas, relations have been troublesome. </a:t>
            </a:r>
            <a:r>
              <a:rPr lang="en-AU" sz="2400" b="1" dirty="0">
                <a:solidFill>
                  <a:schemeClr val="tx1"/>
                </a:solidFill>
              </a:rPr>
              <a:t>WHY?</a:t>
            </a:r>
          </a:p>
          <a:p>
            <a:pPr lvl="0" algn="just"/>
            <a:r>
              <a:rPr lang="en-AU" sz="2400" dirty="0">
                <a:solidFill>
                  <a:srgbClr val="FF0000"/>
                </a:solidFill>
              </a:rPr>
              <a:t>Primarily because of ‘Durand Line’ issue.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Afghanistan opposed Pakistan’s entry into UNO.</a:t>
            </a:r>
          </a:p>
          <a:p>
            <a:pPr lvl="0" algn="just"/>
            <a:r>
              <a:rPr lang="en-AU" sz="2400" dirty="0">
                <a:solidFill>
                  <a:schemeClr val="tx1"/>
                </a:solidFill>
              </a:rPr>
              <a:t>July 26, 1949 – terminated all agreements with British including ‘Durand Agreement’ </a:t>
            </a:r>
          </a:p>
          <a:p>
            <a:pPr algn="just"/>
            <a:endParaRPr lang="en-AU" sz="24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DFA94F-B004-4DF9-B37C-5B04DD93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5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Lecture 2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 algn="just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relations, </a:t>
            </a:r>
          </a:p>
          <a:p>
            <a:pPr lvl="1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and Peace-Building in South Asia: Analytical overview of peace processes between/among the states of South Asia especially between India and Pakistan.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Lecture 3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Pak-Iran &amp; Pak-Saudia Relations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Lecture 4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Russian Foreign Policy and Pak-Russia Relations  </a:t>
            </a:r>
            <a:r>
              <a:rPr lang="en-US" sz="22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22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Lecture 5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Pak-UK and Pak-EU relations </a:t>
            </a:r>
          </a:p>
          <a:p>
            <a:pPr algn="just"/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Initial Stage: 1947 to 1979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271A-BA36-400D-847E-B9C6D79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378226"/>
            <a:ext cx="9521823" cy="53538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Conflict over “Durand Line” &amp; Pashtunistan formed the basis of relations b/w Afghanistan and Pakistan.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Afghans don’t recognize ‘Durand Line’ as an International border.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Agreement was signed in 1893 between Afghan King Amir Abdul Rehman and Sir Mortimer Durand.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However, Afghans claim, though misplaced: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It was signed under duress,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The language was English – Afghan Amir couldn’t understand,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It was signed with British – not with Pakistan,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Was not ratified,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Afghan Amir was a weak ruler; hence, didn't represent Afghans,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It was for 100 years.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761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3223" y="765778"/>
            <a:ext cx="8911687" cy="559439"/>
          </a:xfrm>
        </p:spPr>
        <p:txBody>
          <a:bodyPr>
            <a:normAutofit fontScale="90000"/>
          </a:bodyPr>
          <a:lstStyle/>
          <a:p>
            <a:r>
              <a:rPr lang="en-AU" sz="3200" b="1" dirty="0">
                <a:solidFill>
                  <a:schemeClr val="tx1"/>
                </a:solidFill>
              </a:rPr>
              <a:t>  </a:t>
            </a:r>
            <a:r>
              <a:rPr lang="en-AU" b="1" dirty="0">
                <a:solidFill>
                  <a:schemeClr val="tx1"/>
                </a:solidFill>
              </a:rPr>
              <a:t>Afghan claims:</a:t>
            </a:r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D8BAF-1AA0-4E7A-AC43-E14E77623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16CF5A4-F91A-406E-A9AC-70A5062C79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0592" y="1484243"/>
            <a:ext cx="9356034" cy="50166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64341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04A775E-634C-46FA-8D3E-A59B9F4A93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2789" y="624110"/>
            <a:ext cx="9521823" cy="6028481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947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Second Phase: 1979 to 1989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271A-BA36-400D-847E-B9C6D79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378226"/>
            <a:ext cx="9521823" cy="535387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</a:rPr>
              <a:t>Pakistan helped Afghans in their war of liberation against the Soviet Union.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</a:rPr>
              <a:t>Pakistan acted as bulwark against Soviets &amp; the Communism in the region.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</a:rPr>
              <a:t>Funneled Arms and cash to the resistance forces. 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</a:rPr>
              <a:t>Welcomed Refugees, (Weapons, Drugs, Defiance),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chemeClr val="tx1"/>
                </a:solidFill>
              </a:rPr>
              <a:t>Geneva Accords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(Pakistan sidelined)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308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Third Phase 1989-1994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271A-BA36-400D-847E-B9C6D79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378226"/>
            <a:ext cx="9521823" cy="53538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Geneva Accords gave Afghanistan under Dr. Najibullah  </a:t>
            </a:r>
            <a:r>
              <a:rPr lang="en-US" sz="2800" b="1" dirty="0">
                <a:solidFill>
                  <a:schemeClr val="tx1"/>
                </a:solidFill>
              </a:rPr>
              <a:t>WHY?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Najibullah was supported by the Communists but after 1991, Najib could not hold his control and resigned –  April 1992.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Peshawar Accords 1992 lead to interim govts of  Sibghatullah </a:t>
            </a:r>
            <a:r>
              <a:rPr lang="en-US" sz="2800" dirty="0" err="1">
                <a:solidFill>
                  <a:schemeClr val="tx1"/>
                </a:solidFill>
              </a:rPr>
              <a:t>Mujad’di</a:t>
            </a:r>
            <a:r>
              <a:rPr lang="en-US" sz="2800" dirty="0">
                <a:solidFill>
                  <a:schemeClr val="tx1"/>
                </a:solidFill>
              </a:rPr>
              <a:t> &amp; Burhanuddin Rabbani.</a:t>
            </a:r>
          </a:p>
          <a:p>
            <a:pPr algn="just"/>
            <a:endParaRPr lang="en-US" sz="28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Afghan’s infighting gave way to the emergence of ‘Taliban Movement’.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410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Fourth Phase: 1996 to 2001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271A-BA36-400D-847E-B9C6D79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378226"/>
            <a:ext cx="9521823" cy="5353878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Taliban took over Afghanistan after defeating a coalition force called “Northern Alliance”.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Northern Alliance was supported by </a:t>
            </a:r>
            <a:r>
              <a:rPr lang="en-US" sz="2800" u="sng" dirty="0">
                <a:solidFill>
                  <a:schemeClr val="tx1"/>
                </a:solidFill>
              </a:rPr>
              <a:t>India, Russia, Iran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Taliban were supported by Pakistan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Taliban introduced </a:t>
            </a:r>
            <a:r>
              <a:rPr lang="en-US" sz="2800" u="sng" dirty="0">
                <a:solidFill>
                  <a:schemeClr val="tx1"/>
                </a:solidFill>
              </a:rPr>
              <a:t>orthodox Deobandi version of Islam</a:t>
            </a:r>
            <a:r>
              <a:rPr lang="en-US" sz="2800" dirty="0">
                <a:solidFill>
                  <a:schemeClr val="tx1"/>
                </a:solidFill>
              </a:rPr>
              <a:t>. 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Pakistan gave political recognition to Taliban govt as the legitimate govt of Afghanistan.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Durand question remained the same. (public belief – Taliban/Durand Line)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It was the time when Al-Qaeda established itself in Afghanistan.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320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F0D9D-038D-4B9B-BA2B-322E98BA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2789" y="624110"/>
            <a:ext cx="9521823" cy="66135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Fifth Phase: 2001 to 2021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4271A-BA36-400D-847E-B9C6D7939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378226"/>
            <a:ext cx="9521823" cy="5353878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After 9/11, Pakistan was asked, “either with us or against us” by the USA.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Pakistan joined global </a:t>
            </a:r>
            <a:r>
              <a:rPr lang="en-US" sz="2600" dirty="0" err="1">
                <a:solidFill>
                  <a:schemeClr val="tx1"/>
                </a:solidFill>
              </a:rPr>
              <a:t>WoT</a:t>
            </a:r>
            <a:r>
              <a:rPr lang="en-US" sz="2600" dirty="0">
                <a:solidFill>
                  <a:schemeClr val="tx1"/>
                </a:solidFill>
              </a:rPr>
              <a:t> and became ‘non-NATO ally’ of the coalition.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Taliban govt was toppled and Pakistan supported the ‘Bonn Process’.</a:t>
            </a:r>
          </a:p>
          <a:p>
            <a:pPr algn="just"/>
            <a:r>
              <a:rPr lang="en-US" sz="2600" dirty="0">
                <a:solidFill>
                  <a:srgbClr val="7030A0"/>
                </a:solidFill>
              </a:rPr>
              <a:t>Pakistan supported Afghanistan politically, economically (1.5 billion US$), security, health, education.</a:t>
            </a:r>
          </a:p>
          <a:p>
            <a:pPr lvl="0" algn="just"/>
            <a:r>
              <a:rPr lang="en-AU" sz="2600" dirty="0">
                <a:solidFill>
                  <a:schemeClr val="tx1"/>
                </a:solidFill>
              </a:rPr>
              <a:t>Pakistan has always supported </a:t>
            </a:r>
            <a:r>
              <a:rPr lang="en-AU" sz="2600" b="1" dirty="0">
                <a:solidFill>
                  <a:schemeClr val="tx1"/>
                </a:solidFill>
              </a:rPr>
              <a:t>Afghan-led, Afghan-owned,  Afghan-controlled </a:t>
            </a:r>
            <a:r>
              <a:rPr lang="en-AU" sz="2600" dirty="0">
                <a:solidFill>
                  <a:schemeClr val="tx1"/>
                </a:solidFill>
              </a:rPr>
              <a:t>solution of Afghanistan.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D1441-EDC3-467D-B47F-21158AE3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946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1" y="624110"/>
            <a:ext cx="9492932" cy="621594"/>
          </a:xfrm>
        </p:spPr>
        <p:txBody>
          <a:bodyPr>
            <a:normAutofit/>
          </a:bodyPr>
          <a:lstStyle/>
          <a:p>
            <a:endParaRPr lang="en-AU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490" y="1391478"/>
            <a:ext cx="9532121" cy="5100762"/>
          </a:xfrm>
        </p:spPr>
        <p:txBody>
          <a:bodyPr>
            <a:normAutofit/>
          </a:bodyPr>
          <a:lstStyle/>
          <a:p>
            <a:pPr lvl="0" algn="just"/>
            <a:r>
              <a:rPr lang="en-A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But, blamed for pursuing strategic depth in Afghanistan.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Karzai and Ghani frequently reiterated:</a:t>
            </a:r>
          </a:p>
          <a:p>
            <a:pPr marL="0" indent="0" algn="ctr">
              <a:buNone/>
            </a:pPr>
            <a:r>
              <a:rPr lang="en-US" sz="2800" i="1" dirty="0">
                <a:solidFill>
                  <a:srgbClr val="FF0000"/>
                </a:solidFill>
              </a:rPr>
              <a:t>Afghan would never recognize Durand Line as international border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With Indian footprints in Afghanistan under NATO/US cover, created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‘two front war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’ scenario for Pakistan.</a:t>
            </a:r>
          </a:p>
          <a:p>
            <a:pPr algn="just"/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Pakistan suffered at the hands of </a:t>
            </a:r>
            <a:r>
              <a:rPr lang="en-US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Indo-Afghan nexus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during this phase.  </a:t>
            </a:r>
          </a:p>
          <a:p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9024D-324D-4C08-BCAE-B27E54B8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2136339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864706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51CC-A611-4BDE-9C9D-4FA941B42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4575" y="624110"/>
            <a:ext cx="9530038" cy="661351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Latest Phase: Afghanistan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nder Taliban 2.O</a:t>
            </a:r>
            <a:b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0B6D5-5DA8-43BF-AF31-6AD352D2C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74" y="1391479"/>
            <a:ext cx="9530038" cy="5109454"/>
          </a:xfrm>
        </p:spPr>
        <p:txBody>
          <a:bodyPr>
            <a:normAutofit/>
          </a:bodyPr>
          <a:lstStyle/>
          <a:p>
            <a:pPr algn="just"/>
            <a:r>
              <a:rPr lang="en-US" sz="2600" dirty="0">
                <a:solidFill>
                  <a:schemeClr val="tx1"/>
                </a:solidFill>
              </a:rPr>
              <a:t>Taliban took over Kabul on August 15, 2021 &amp; consolidated their control.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Pakistan has not recognized the Taliban this time.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Optimism turns into gloom (recognition, repatriation)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Taliban survive and consolidate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Pakistan Fears: </a:t>
            </a:r>
            <a:r>
              <a:rPr lang="en-US" sz="2600" dirty="0">
                <a:solidFill>
                  <a:schemeClr val="tx1"/>
                </a:solidFill>
              </a:rPr>
              <a:t>unrepresented &amp; unrecognized Taliban might revert to the conservative religious appeal – making Afghanistan a home of terrorist organizations.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Therefore, Int Community should try differently for peace in Afghanistan.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D3D58C-8FB6-494B-AEF9-5DE15EC7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810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689112"/>
            <a:ext cx="9477029" cy="5830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 Complicating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7583" y="1470991"/>
            <a:ext cx="9477029" cy="522135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Afghanistan is a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toxic mix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of state collapse,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civil conflict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ethnic disintegration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, and </a:t>
            </a:r>
            <a:r>
              <a:rPr lang="en-US" sz="11200" u="sng" dirty="0">
                <a:solidFill>
                  <a:schemeClr val="bg2">
                    <a:lumMod val="10000"/>
                  </a:schemeClr>
                </a:solidFill>
              </a:rPr>
              <a:t>multisided intervention</a:t>
            </a:r>
            <a:r>
              <a:rPr lang="en-US" sz="11200" dirty="0">
                <a:solidFill>
                  <a:schemeClr val="bg2">
                    <a:lumMod val="10000"/>
                  </a:schemeClr>
                </a:solidFill>
              </a:rPr>
              <a:t> that has locked it in a self-perpetuation cycle that is beyond outside solution.</a:t>
            </a:r>
          </a:p>
          <a:p>
            <a:pPr algn="just"/>
            <a:endParaRPr lang="en-US" sz="1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Sovereignty &amp; Irredentism.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Terrorism (TTP &amp; IS).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Haunting history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Regional competition. 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Lack of political engagement.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Lack of trade &amp; connectivity.</a:t>
            </a:r>
          </a:p>
          <a:p>
            <a:pPr algn="just"/>
            <a:r>
              <a:rPr lang="en-US" sz="1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Absence of shared economic vision (CARs)</a:t>
            </a:r>
          </a:p>
          <a:p>
            <a:pPr marL="0" indent="0" algn="just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just"/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278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343" y="624110"/>
            <a:ext cx="9632269" cy="766808"/>
          </a:xfrm>
        </p:spPr>
        <p:txBody>
          <a:bodyPr>
            <a:normAutofit/>
          </a:bodyPr>
          <a:lstStyle/>
          <a:p>
            <a:r>
              <a:rPr lang="en-AU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Sovereignty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2343" y="1494971"/>
            <a:ext cx="9632269" cy="512419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</a:rPr>
              <a:t>“Legitimate monopoly over the use of force within a given territory”</a:t>
            </a:r>
            <a:r>
              <a:rPr lang="en-US" sz="2400" b="1" dirty="0">
                <a:solidFill>
                  <a:schemeClr val="tx1"/>
                </a:solidFill>
              </a:rPr>
              <a:t> Max Weber                                                                                 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</a:rPr>
              <a:t>“Absolute and perpetual power of a state” </a:t>
            </a:r>
            <a:r>
              <a:rPr lang="en-US" sz="2400" b="1" dirty="0">
                <a:solidFill>
                  <a:schemeClr val="tx1"/>
                </a:solidFill>
              </a:rPr>
              <a:t>J. </a:t>
            </a:r>
            <a:r>
              <a:rPr lang="en-US" sz="2400" b="1" dirty="0" err="1">
                <a:solidFill>
                  <a:schemeClr val="tx1"/>
                </a:solidFill>
              </a:rPr>
              <a:t>Bodin</a:t>
            </a:r>
            <a:endParaRPr lang="en-US" sz="2400" b="1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Supreme authority to use force 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 state has the right, in principle, to do whatever it wants in its territory to maintain:</a:t>
            </a:r>
            <a:endParaRPr lang="en-AU" sz="2400" dirty="0">
              <a:solidFill>
                <a:schemeClr val="tx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Territorial Integrity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Political Independence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/>
              <a:t>Legal Equality &amp; Non-Intervention</a:t>
            </a:r>
            <a:endParaRPr lang="en-AU" sz="2400" dirty="0">
              <a:solidFill>
                <a:schemeClr val="tx1"/>
              </a:solidFill>
            </a:endParaRPr>
          </a:p>
          <a:p>
            <a:pPr algn="just"/>
            <a:r>
              <a:rPr lang="en-AU" sz="2400" dirty="0">
                <a:solidFill>
                  <a:schemeClr val="tx1"/>
                </a:solidFill>
              </a:rPr>
              <a:t>It is absolute, indivisible, permanent, and non-transferable 			                                                                              </a:t>
            </a:r>
            <a:r>
              <a:rPr lang="en-AU" sz="2400" b="1" dirty="0">
                <a:solidFill>
                  <a:schemeClr val="tx1"/>
                </a:solidFill>
              </a:rPr>
              <a:t>Rousseau </a:t>
            </a:r>
            <a:r>
              <a:rPr lang="en-AU" sz="2400" dirty="0">
                <a:solidFill>
                  <a:schemeClr val="tx1"/>
                </a:solidFill>
              </a:rPr>
              <a:t>																</a:t>
            </a:r>
            <a:endParaRPr lang="en-AU" sz="2400" b="1" dirty="0">
              <a:solidFill>
                <a:schemeClr val="tx1"/>
              </a:solidFill>
            </a:endParaRPr>
          </a:p>
          <a:p>
            <a:pPr algn="just"/>
            <a:endParaRPr lang="en-AU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endParaRPr lang="en-AU" sz="24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AU" sz="24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2AF99-0C51-4BD8-A8D1-6FEE9A53A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81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9437D-069B-4C44-9F34-11D69193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3357" y="624110"/>
            <a:ext cx="9331255" cy="581838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   Solution!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654A-6CEA-489C-BC9B-CFEE481BC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357" y="1431235"/>
            <a:ext cx="9331255" cy="5261113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Track I &amp; II dialogue.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Religious diplomacy </a:t>
            </a:r>
          </a:p>
          <a:p>
            <a:pPr algn="just"/>
            <a:r>
              <a:rPr lang="en-US" sz="2800" dirty="0" err="1">
                <a:solidFill>
                  <a:schemeClr val="tx1"/>
                </a:solidFill>
              </a:rPr>
              <a:t>Pakhtun</a:t>
            </a:r>
            <a:r>
              <a:rPr lang="en-US" sz="2800" dirty="0">
                <a:solidFill>
                  <a:schemeClr val="tx1"/>
                </a:solidFill>
              </a:rPr>
              <a:t> representation on both sides.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Having controversy &amp; dispute resolution mechanism in place.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Intelligence sharing (to some extent).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Border management mechanism.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Anticipate spoilers &amp; mitigate them.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Bilateral Investments.</a:t>
            </a:r>
          </a:p>
          <a:p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6B30E2-10E4-4F04-9131-25C5916D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19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813" y="624110"/>
            <a:ext cx="9443800" cy="631484"/>
          </a:xfrm>
        </p:spPr>
        <p:txBody>
          <a:bodyPr>
            <a:normAutofit fontScale="90000"/>
          </a:bodyPr>
          <a:lstStyle/>
          <a:p>
            <a:r>
              <a:rPr lang="en-AU" b="1" dirty="0">
                <a:solidFill>
                  <a:schemeClr val="tx1"/>
                </a:solidFill>
              </a:rPr>
              <a:t>  National 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2788" y="1255595"/>
            <a:ext cx="9521823" cy="550004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Fundamental goals and objectives that a state seeks to achieve in its interactions with other actors in the international arena.</a:t>
            </a:r>
          </a:p>
          <a:p>
            <a:pPr algn="just"/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It represents the </a:t>
            </a:r>
            <a:r>
              <a:rPr lang="en-US" sz="27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priorities and aspirations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of a state's government and is a guiding principle in shaping foreign policy.</a:t>
            </a:r>
          </a:p>
          <a:p>
            <a:pPr algn="just"/>
            <a:r>
              <a:rPr lang="en-US" sz="2700" dirty="0">
                <a:solidFill>
                  <a:srgbClr val="FF0000"/>
                </a:solidFill>
              </a:rPr>
              <a:t>In can be defined in multiple ways, </a:t>
            </a:r>
            <a:r>
              <a:rPr lang="en-US" sz="2700" b="1" dirty="0">
                <a:solidFill>
                  <a:srgbClr val="FF0000"/>
                </a:solidFill>
              </a:rPr>
              <a:t>let’s discuss </a:t>
            </a:r>
            <a:r>
              <a:rPr lang="en-US" sz="2700" dirty="0">
                <a:solidFill>
                  <a:schemeClr val="tx1"/>
                </a:solidFill>
              </a:rPr>
              <a:t>US, India, Pakistan, Afghanistan, etc. </a:t>
            </a:r>
          </a:p>
          <a:p>
            <a:pPr marL="0" indent="0">
              <a:buNone/>
            </a:pPr>
            <a:r>
              <a:rPr lang="en-US" sz="2700" b="1" dirty="0"/>
              <a:t>Types of National Interests</a:t>
            </a:r>
          </a:p>
          <a:p>
            <a:r>
              <a:rPr lang="en-US" sz="2700" dirty="0"/>
              <a:t>Core/Primary – Security (territorial integrity, Sovereignty, int stability, defense against military threats)</a:t>
            </a:r>
          </a:p>
          <a:p>
            <a:r>
              <a:rPr lang="en-US" sz="2700" dirty="0"/>
              <a:t> Secondary (Economy, ideology, Diaspora)</a:t>
            </a:r>
          </a:p>
          <a:p>
            <a:r>
              <a:rPr lang="en-US" sz="2700" dirty="0"/>
              <a:t>Variable (short-term – stance over certain issues)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AU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10BBC3-3523-4479-889E-2BA4F7D6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16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FF6B6-2F54-44AF-A9F0-1DC86E352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6935" y="731520"/>
            <a:ext cx="9647677" cy="66185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Balance of Power (an even distribution of power)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6F98B-3339-4404-91E7-B2C9C3093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6935" y="1659987"/>
            <a:ext cx="9647677" cy="495852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b="1" dirty="0">
                <a:solidFill>
                  <a:schemeClr val="tx1"/>
                </a:solidFill>
              </a:rPr>
              <a:t>Power: </a:t>
            </a:r>
            <a:r>
              <a:rPr lang="en-US" sz="2800" dirty="0">
                <a:solidFill>
                  <a:schemeClr val="tx1"/>
                </a:solidFill>
              </a:rPr>
              <a:t>ability to influence other(s).</a:t>
            </a:r>
            <a:endParaRPr lang="en-US" sz="2800" b="1" dirty="0">
              <a:solidFill>
                <a:schemeClr val="tx1"/>
              </a:solidFill>
            </a:endParaRPr>
          </a:p>
          <a:p>
            <a:pPr algn="just"/>
            <a:r>
              <a:rPr lang="en-US" sz="2800" dirty="0"/>
              <a:t>highlighting its significance in maintaining stability and preventing domination by any single power.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“</a:t>
            </a:r>
            <a:r>
              <a:rPr lang="en-US" sz="2800" dirty="0"/>
              <a:t>He argued that it is essential for maintaining stability and peace” </a:t>
            </a:r>
            <a:r>
              <a:rPr lang="en-US" sz="2800" b="1" dirty="0"/>
              <a:t>Hans Morgenthau</a:t>
            </a:r>
          </a:p>
          <a:p>
            <a:pPr algn="just"/>
            <a:r>
              <a:rPr lang="en-US" sz="2800" dirty="0"/>
              <a:t>“States are power-seekers and strive to maximize their relative power to prevent any other state from achieving hegemony. 														         </a:t>
            </a:r>
            <a:r>
              <a:rPr lang="en-US" sz="2800" b="1" dirty="0"/>
              <a:t>J. Mearsheimer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BOP refers to the distribution of power among states in the inter. system.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BOP theory asserts that a stable international order is more likely when power is distributed among multiple actors rather than concentrated into one.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37661-DD84-4E0C-B3AD-DDF086E74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046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9A4AA-86F4-4AF2-8DE3-211299F53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5748" y="624110"/>
            <a:ext cx="9478863" cy="754524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   B.O.P “An even distribution of power”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D1109-3AAB-4EEF-8C3F-5790422AD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5747" y="1589649"/>
            <a:ext cx="5739619" cy="4911284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state of stability between competing states. 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It is equilibrium among states to prevent a single state from becoming too powerful that enforce its will upon other states.</a:t>
            </a:r>
          </a:p>
          <a:p>
            <a:pPr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It can be regional (Indo-Pak) and global (Soviet-US, Sino-US).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7" name="Content Placeholder 6" descr="A picture containing table, yellow, small, sitting&#10;&#10;Description automatically generated">
            <a:extLst>
              <a:ext uri="{FF2B5EF4-FFF2-40B4-BE49-F238E27FC236}">
                <a16:creationId xmlns:a16="http://schemas.microsoft.com/office/drawing/2014/main" id="{D04D742F-D294-4E49-9AB7-D4ACDC00B5D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032652" y="1589648"/>
            <a:ext cx="3137096" cy="4911284"/>
          </a:xfr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D525-6F49-41FA-9B61-DCDF8B24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169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B2724-81A6-4CD5-BC49-6E0E39912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77" y="624110"/>
            <a:ext cx="9535135" cy="74045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How balancing is done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42D88-FB23-4D78-9E43-3F3037223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2789" y="1561513"/>
            <a:ext cx="9521823" cy="5050301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</a:rPr>
              <a:t>Internal balancing </a:t>
            </a:r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External balancing 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Alliances and security partnerships,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Soft balancing (soft and diplomatic)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Smart Balancing (hard and soft – NATO &amp; EU Vs. Russia in the case of Ukraine)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</a:rPr>
              <a:t>Bandwagoning (align with the threat – Ukraine could go with Russia)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CE03CE-8BA4-4EFF-9500-5511E377B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75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207" y="624110"/>
            <a:ext cx="9591406" cy="558145"/>
          </a:xfrm>
        </p:spPr>
        <p:txBody>
          <a:bodyPr>
            <a:normAutofit fontScale="90000"/>
          </a:bodyPr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206" y="1581665"/>
            <a:ext cx="9591406" cy="50500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AU" sz="32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AU" sz="3200" b="1" dirty="0">
                <a:solidFill>
                  <a:schemeClr val="tx1"/>
                </a:solidFill>
              </a:rPr>
              <a:t>Foreign Policy: Determinants, decision making and analysis</a:t>
            </a:r>
            <a:endParaRPr lang="en-AU" sz="32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A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81087-9CF7-4ABE-B595-6A6C50A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17152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4316</TotalTime>
  <Words>3042</Words>
  <Application>Microsoft Office PowerPoint</Application>
  <PresentationFormat>Widescreen</PresentationFormat>
  <Paragraphs>339</Paragraphs>
  <Slides>40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Aptos</vt:lpstr>
      <vt:lpstr>Arial</vt:lpstr>
      <vt:lpstr>Calibri</vt:lpstr>
      <vt:lpstr>Century Gothic</vt:lpstr>
      <vt:lpstr>Courier New</vt:lpstr>
      <vt:lpstr>Wingdings</vt:lpstr>
      <vt:lpstr>Wingdings 3</vt:lpstr>
      <vt:lpstr>Wisp</vt:lpstr>
      <vt:lpstr>PowerPoint Presentation</vt:lpstr>
      <vt:lpstr>Syllabus of CA </vt:lpstr>
      <vt:lpstr>PowerPoint Presentation</vt:lpstr>
      <vt:lpstr> Sovereignty</vt:lpstr>
      <vt:lpstr>  National Interest</vt:lpstr>
      <vt:lpstr>Balance of Power (an even distribution of power)</vt:lpstr>
      <vt:lpstr>   B.O.P “An even distribution of power”</vt:lpstr>
      <vt:lpstr>How balancing is done </vt:lpstr>
      <vt:lpstr>PowerPoint Presentation</vt:lpstr>
      <vt:lpstr>  Questions to Ponder!</vt:lpstr>
      <vt:lpstr>   Definitions of Foreign Policy  </vt:lpstr>
      <vt:lpstr>Stages in FP DM (Initiation, Formulation, implementation) </vt:lpstr>
      <vt:lpstr> Factors influencing the Foreign Policy</vt:lpstr>
      <vt:lpstr>Permanent and Variable factors in FP DM</vt:lpstr>
      <vt:lpstr>Foreign Policy Decision Making Models</vt:lpstr>
      <vt:lpstr>  Organizational Process Model (OPM)</vt:lpstr>
      <vt:lpstr>  Bureaucratic Politics Model</vt:lpstr>
      <vt:lpstr>Implementation of Foreign Policy </vt:lpstr>
      <vt:lpstr>PowerPoint Presentation</vt:lpstr>
      <vt:lpstr>FP Guiding Principle of Pakistan (QA M Ali Jinnah)</vt:lpstr>
      <vt:lpstr>    Pakistan’s FP Objectives</vt:lpstr>
      <vt:lpstr>PowerPoint Presentation</vt:lpstr>
      <vt:lpstr>Pak’s National Interests  </vt:lpstr>
      <vt:lpstr>Challenges to the Sovereignty </vt:lpstr>
      <vt:lpstr>Afghanistan in the Cold War Theater</vt:lpstr>
      <vt:lpstr>PowerPoint Presentation</vt:lpstr>
      <vt:lpstr>PowerPoint Presentation</vt:lpstr>
      <vt:lpstr>   Pak-Afghan Relations: An outline</vt:lpstr>
      <vt:lpstr>   Introduction</vt:lpstr>
      <vt:lpstr>Initial Stage: 1947 to 1979 </vt:lpstr>
      <vt:lpstr>  Afghan claims:</vt:lpstr>
      <vt:lpstr>PowerPoint Presentation</vt:lpstr>
      <vt:lpstr>   Second Phase: 1979 to 1989</vt:lpstr>
      <vt:lpstr>  Third Phase 1989-1994</vt:lpstr>
      <vt:lpstr>  Fourth Phase: 1996 to 2001</vt:lpstr>
      <vt:lpstr>  Fifth Phase: 2001 to 2021</vt:lpstr>
      <vt:lpstr>PowerPoint Presentation</vt:lpstr>
      <vt:lpstr>  Latest Phase: Afghanistan under Taliban 2.O </vt:lpstr>
      <vt:lpstr> Complicating factors</vt:lpstr>
      <vt:lpstr>   Solution!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482</cp:revision>
  <cp:lastPrinted>2022-11-28T11:55:32Z</cp:lastPrinted>
  <dcterms:created xsi:type="dcterms:W3CDTF">2016-02-14T04:35:29Z</dcterms:created>
  <dcterms:modified xsi:type="dcterms:W3CDTF">2024-05-28T16:14:47Z</dcterms:modified>
</cp:coreProperties>
</file>