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6" r:id="rId18"/>
    <p:sldId id="27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261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9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8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63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4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1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52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9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1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2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3/17/24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Women in Pakistan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b="1" dirty="0"/>
              <a:t>Lecture 6</a:t>
            </a:r>
          </a:p>
          <a:p>
            <a:r>
              <a:rPr lang="en-US" sz="3500" b="1" dirty="0"/>
              <a:t>By Sadaf Qayyum</a:t>
            </a:r>
          </a:p>
        </p:txBody>
      </p:sp>
    </p:spTree>
    <p:extLst>
      <p:ext uri="{BB962C8B-B14F-4D97-AF65-F5344CB8AC3E}">
        <p14:creationId xmlns:p14="http://schemas.microsoft.com/office/powerpoint/2010/main" val="164862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924FF-BE12-1102-0388-D28747B2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B6D27-1AC1-03CA-B476-83FB86AB4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</a:t>
            </a:r>
            <a:r>
              <a:rPr lang="en-PK" dirty="0"/>
              <a:t>s per issues</a:t>
            </a:r>
          </a:p>
          <a:p>
            <a:r>
              <a:rPr lang="en-PK" dirty="0"/>
              <a:t>Implementaion of SDGs and other international prorocols </a:t>
            </a:r>
          </a:p>
          <a:p>
            <a:r>
              <a:rPr lang="en-PK" dirty="0"/>
              <a:t>National Action Plan(NAP)</a:t>
            </a:r>
          </a:p>
          <a:p>
            <a:r>
              <a:rPr lang="en-PK" dirty="0"/>
              <a:t>Government sponserd skill development and job quota </a:t>
            </a:r>
          </a:p>
        </p:txBody>
      </p:sp>
    </p:spTree>
    <p:extLst>
      <p:ext uri="{BB962C8B-B14F-4D97-AF65-F5344CB8AC3E}">
        <p14:creationId xmlns:p14="http://schemas.microsoft.com/office/powerpoint/2010/main" val="3583596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62C4-753F-66C7-7ADD-D7FE232B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Women and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CC498-CCAD-EDE6-59BD-15DD8CD91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PK" dirty="0"/>
              <a:t>Article 25 of 1973 constitution: </a:t>
            </a:r>
            <a:r>
              <a:rPr lang="en-GB" dirty="0"/>
              <a:t> `There should be no discrimination on the basis of sex alone`</a:t>
            </a:r>
          </a:p>
          <a:p>
            <a:pPr marL="0" indent="0">
              <a:buNone/>
            </a:pPr>
            <a:r>
              <a:rPr lang="en-GB" dirty="0"/>
              <a:t>Ref</a:t>
            </a:r>
            <a:r>
              <a:rPr lang="en-GB" dirty="0">
                <a:sym typeface="Wingdings" pitchFamily="2" charset="2"/>
              </a:rPr>
              <a:t>(CEDAW)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Overview of legislations related to women </a:t>
            </a:r>
          </a:p>
          <a:p>
            <a:r>
              <a:rPr lang="en-GB" dirty="0"/>
              <a:t>Muslim Family law: inheritance right, termination of marriage, financial security etc</a:t>
            </a:r>
          </a:p>
          <a:p>
            <a:r>
              <a:rPr lang="en-GB" dirty="0"/>
              <a:t>MFLO 1961</a:t>
            </a:r>
          </a:p>
          <a:p>
            <a:r>
              <a:rPr lang="en-GB" dirty="0"/>
              <a:t>Dowry and gift restriction act 1976</a:t>
            </a:r>
          </a:p>
          <a:p>
            <a:r>
              <a:rPr lang="en-GB" dirty="0"/>
              <a:t>Protection of women Act 2006</a:t>
            </a:r>
          </a:p>
          <a:p>
            <a:r>
              <a:rPr lang="en-GB" dirty="0"/>
              <a:t>Protection against harassment at workplace 2010</a:t>
            </a:r>
          </a:p>
          <a:p>
            <a:r>
              <a:rPr lang="en-GB" dirty="0"/>
              <a:t>Prevention of Anti women practices</a:t>
            </a:r>
          </a:p>
          <a:p>
            <a:r>
              <a:rPr lang="en-GB" dirty="0"/>
              <a:t>Domestic violence act 2012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444783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91FB-C2BB-9F89-A875-47C7D0DFE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F8760-F5F0-4F5E-8C3D-D2C4CC4BB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Convention on the Elimination of All Forms of Discrimination against Women CEDAW</a:t>
            </a:r>
          </a:p>
          <a:p>
            <a:r>
              <a:rPr lang="en-GB" dirty="0"/>
              <a:t>It is also called International Bill of rights for women: basic rights of health, education, politics and family planning</a:t>
            </a:r>
          </a:p>
          <a:p>
            <a:pPr marL="0" indent="0">
              <a:buNone/>
            </a:pPr>
            <a:r>
              <a:rPr lang="en-GB" b="1" dirty="0"/>
              <a:t>Challenges:</a:t>
            </a:r>
          </a:p>
          <a:p>
            <a:r>
              <a:rPr lang="en-GB" dirty="0"/>
              <a:t>Illiteracy coupled with religious fundamentalism</a:t>
            </a:r>
          </a:p>
          <a:p>
            <a:r>
              <a:rPr lang="en-GB" dirty="0"/>
              <a:t>Cultural barriers</a:t>
            </a:r>
          </a:p>
          <a:p>
            <a:r>
              <a:rPr lang="en-GB" dirty="0"/>
              <a:t>Lack of proper representation</a:t>
            </a:r>
            <a:endParaRPr lang="en-PK" dirty="0"/>
          </a:p>
          <a:p>
            <a:r>
              <a:rPr lang="en-GB" dirty="0"/>
              <a:t>P</a:t>
            </a:r>
            <a:r>
              <a:rPr lang="en-PK" dirty="0"/>
              <a:t>arallel legal system</a:t>
            </a:r>
          </a:p>
          <a:p>
            <a:r>
              <a:rPr lang="en-GB" dirty="0"/>
              <a:t>P</a:t>
            </a:r>
            <a:r>
              <a:rPr lang="en-PK" dirty="0"/>
              <a:t>atriarchy: ownership of women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944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ADCB0-6214-3BE9-4CF8-FE50B9D81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Gender and governance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8069E-6C5F-C1D5-E6FE-F4C3AE69A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PK" dirty="0"/>
              <a:t>Definition of governance and good governance as per United Nations(8 key aspects: participation, rule of law, transparency, responsiveness, consensus, equity, inclusivity, effectiveness, efficency, and acountability)</a:t>
            </a:r>
          </a:p>
          <a:p>
            <a:r>
              <a:rPr lang="en-PK" dirty="0"/>
              <a:t>Gendered perspective of governance includes </a:t>
            </a:r>
            <a:r>
              <a:rPr lang="en-GB" dirty="0"/>
              <a:t>Participation of all Genders in governance machinery (policy making, decision making, status and representation in political landscape)</a:t>
            </a:r>
          </a:p>
          <a:p>
            <a:r>
              <a:rPr lang="en-GB" dirty="0"/>
              <a:t>Lack of representation, lack of inclusion in decision making</a:t>
            </a:r>
          </a:p>
          <a:p>
            <a:r>
              <a:rPr lang="en-GB" dirty="0"/>
              <a:t>barriers to voting, contesting in elections, barriers to access within political parties.</a:t>
            </a:r>
          </a:p>
          <a:p>
            <a:endParaRPr lang="en-GB" dirty="0"/>
          </a:p>
          <a:p>
            <a:endParaRPr lang="en-GB" dirty="0"/>
          </a:p>
          <a:p>
            <a:endParaRPr lang="en-PK" dirty="0"/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48795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15A6-321B-2FAB-E2E8-C11FA1FC5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57854-5BA1-CAA3-C24B-78DD56E8E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Weak agency and lack of effective socialization</a:t>
            </a:r>
          </a:p>
          <a:p>
            <a:r>
              <a:rPr lang="en-US" dirty="0"/>
              <a:t>Robust cultural barriers(Honor, domestic roles, dependence in decision making)</a:t>
            </a:r>
          </a:p>
          <a:p>
            <a:r>
              <a:rPr lang="en-US" dirty="0"/>
              <a:t>Lack of social recognition</a:t>
            </a:r>
          </a:p>
          <a:p>
            <a:r>
              <a:rPr lang="en-US" dirty="0"/>
              <a:t>Religious Fundamentalism</a:t>
            </a:r>
          </a:p>
          <a:p>
            <a:r>
              <a:rPr lang="en-US" dirty="0"/>
              <a:t>Economic dependence</a:t>
            </a:r>
          </a:p>
          <a:p>
            <a:r>
              <a:rPr lang="en-PK" dirty="0"/>
              <a:t>Harrasment, slandering and violence agaist women</a:t>
            </a:r>
          </a:p>
          <a:p>
            <a:r>
              <a:rPr lang="en-PK" dirty="0"/>
              <a:t>Social status of women in general</a:t>
            </a:r>
          </a:p>
          <a:p>
            <a:r>
              <a:rPr lang="en-GB" dirty="0"/>
              <a:t>I</a:t>
            </a:r>
            <a:r>
              <a:rPr lang="en-PK" dirty="0"/>
              <a:t>lletracy and gender biased policies</a:t>
            </a:r>
          </a:p>
        </p:txBody>
      </p:sp>
    </p:spTree>
    <p:extLst>
      <p:ext uri="{BB962C8B-B14F-4D97-AF65-F5344CB8AC3E}">
        <p14:creationId xmlns:p14="http://schemas.microsoft.com/office/powerpoint/2010/main" val="2453096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0EA72-C44E-CD3B-CD5C-247D48ABC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Gender Quota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E55D4-DF37-D7B3-CB18-77B4808B4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</a:t>
            </a:r>
            <a:r>
              <a:rPr lang="en-PK" dirty="0"/>
              <a:t>raditionally considered as an effective tool to mitigate gender disparity and allows mainstreaming of women. </a:t>
            </a:r>
            <a:r>
              <a:rPr lang="en-GB" dirty="0"/>
              <a:t>Political quotas, also known as affirmative action or reserved seats, are measures implemented by governments to ensure representation and participation of marginalized or underrepresented groups in political institutions..</a:t>
            </a:r>
          </a:p>
          <a:p>
            <a:pPr marL="0" indent="0">
              <a:buNone/>
            </a:pPr>
            <a:r>
              <a:rPr lang="en-PK" b="1" dirty="0"/>
              <a:t>History of political Quota system in Pakistan</a:t>
            </a:r>
          </a:p>
          <a:p>
            <a:r>
              <a:rPr lang="en-GB" dirty="0"/>
              <a:t>5 reserved for each: East and West Pakistan(1956)</a:t>
            </a:r>
          </a:p>
          <a:p>
            <a:r>
              <a:rPr lang="en-GB" dirty="0"/>
              <a:t>Right to vote and right to run as candidates </a:t>
            </a:r>
          </a:p>
          <a:p>
            <a:r>
              <a:rPr lang="en-GB" dirty="0"/>
              <a:t>6 seats for women each wings(1962) </a:t>
            </a:r>
          </a:p>
          <a:p>
            <a:r>
              <a:rPr lang="en-PK" dirty="0"/>
              <a:t>Constitution of 1973 elaborates gender quota, participation of women in politics as candidates and voters.</a:t>
            </a:r>
            <a:r>
              <a:rPr lang="en-GB" dirty="0"/>
              <a:t> </a:t>
            </a:r>
          </a:p>
          <a:p>
            <a:r>
              <a:rPr lang="en-GB" dirty="0"/>
              <a:t>T</a:t>
            </a:r>
            <a:r>
              <a:rPr lang="en-PK" dirty="0"/>
              <a:t>he election act 2017 criminalizes any effort to hinder women`s participation in elections</a:t>
            </a:r>
          </a:p>
        </p:txBody>
      </p:sp>
    </p:spTree>
    <p:extLst>
      <p:ext uri="{BB962C8B-B14F-4D97-AF65-F5344CB8AC3E}">
        <p14:creationId xmlns:p14="http://schemas.microsoft.com/office/powerpoint/2010/main" val="3318038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515A-1B5F-C392-0615-84007E5A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37629-F4A1-B82E-DAF2-4FBA659DF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60 seats in NA (Article 51)</a:t>
            </a:r>
          </a:p>
          <a:p>
            <a:r>
              <a:rPr lang="en-PK" dirty="0"/>
              <a:t>17 seats in Senate( Article 59)</a:t>
            </a:r>
          </a:p>
          <a:p>
            <a:r>
              <a:rPr lang="en-PK" dirty="0"/>
              <a:t>Current makeup of parliament inludes 21% women</a:t>
            </a:r>
          </a:p>
          <a:p>
            <a:pPr marL="0" indent="0">
              <a:buNone/>
            </a:pPr>
            <a:r>
              <a:rPr lang="en-PK" b="1" dirty="0"/>
              <a:t>Impact of gender quota in pakistan </a:t>
            </a:r>
          </a:p>
          <a:p>
            <a:r>
              <a:rPr lang="en-PK" dirty="0"/>
              <a:t>Women`s empowerment</a:t>
            </a:r>
          </a:p>
          <a:p>
            <a:r>
              <a:rPr lang="en-PK" dirty="0"/>
              <a:t>Minority representation</a:t>
            </a:r>
          </a:p>
          <a:p>
            <a:r>
              <a:rPr lang="en-PK" dirty="0"/>
              <a:t>women related Policy making</a:t>
            </a:r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91033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0128B-F87B-1BCC-493A-E36EA4E2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Pros and cons of political quota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03037-A590-81EB-0B67-85390EA14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</a:t>
            </a:r>
            <a:r>
              <a:rPr lang="en-PK" dirty="0"/>
              <a:t>ncreased representation </a:t>
            </a:r>
          </a:p>
          <a:p>
            <a:r>
              <a:rPr lang="en-GB" dirty="0"/>
              <a:t>E</a:t>
            </a:r>
            <a:r>
              <a:rPr lang="en-PK" dirty="0"/>
              <a:t>mpowerment of marginalised groups</a:t>
            </a:r>
          </a:p>
          <a:p>
            <a:r>
              <a:rPr lang="en-GB" dirty="0"/>
              <a:t>P</a:t>
            </a:r>
            <a:r>
              <a:rPr lang="en-PK" dirty="0"/>
              <a:t>olicy making</a:t>
            </a:r>
          </a:p>
          <a:p>
            <a:r>
              <a:rPr lang="en-PK" dirty="0"/>
              <a:t>Challenge to social norms and values </a:t>
            </a:r>
          </a:p>
          <a:p>
            <a:r>
              <a:rPr lang="en-PK" dirty="0"/>
              <a:t>Strengthening of democratic values</a:t>
            </a:r>
          </a:p>
          <a:p>
            <a:r>
              <a:rPr lang="en-US" dirty="0"/>
              <a:t>Establishes better gender balance</a:t>
            </a:r>
          </a:p>
          <a:p>
            <a:r>
              <a:rPr lang="en-US" dirty="0"/>
              <a:t>Women role models for other women.</a:t>
            </a:r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976041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4A190-D48F-693A-99DF-4D6A2668A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72AB-251A-E204-D0D3-C26B81DE2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PK" dirty="0"/>
              <a:t>Cons</a:t>
            </a:r>
          </a:p>
          <a:p>
            <a:r>
              <a:rPr lang="en-GB" dirty="0"/>
              <a:t>Discrimination against men</a:t>
            </a:r>
          </a:p>
          <a:p>
            <a:r>
              <a:rPr lang="en-GB" dirty="0"/>
              <a:t>Quota positions don’t entail real authority and power</a:t>
            </a:r>
          </a:p>
          <a:p>
            <a:r>
              <a:rPr lang="en-GB" dirty="0"/>
              <a:t>Quotas distort the idea of representation and work against women</a:t>
            </a:r>
          </a:p>
          <a:p>
            <a:r>
              <a:rPr lang="en-PK" dirty="0"/>
              <a:t>Tokenism and puppet installations</a:t>
            </a:r>
          </a:p>
          <a:p>
            <a:r>
              <a:rPr lang="en-PK" dirty="0"/>
              <a:t>Resentment and question of credibility</a:t>
            </a:r>
          </a:p>
          <a:p>
            <a:r>
              <a:rPr lang="en-PK" dirty="0"/>
              <a:t>Lack of true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081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A2D04-CF25-D859-DB0C-884269C2E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Status of women`s health in 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E58B7-D635-22BB-A992-831CF44C3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Pakistan, women deal with a variety of health problems. These problems include a lack of healthcare access as well as prejudice, inequity, and cultural shame. </a:t>
            </a:r>
          </a:p>
          <a:p>
            <a:r>
              <a:rPr lang="en-GB" dirty="0"/>
              <a:t>In Pakistan, there is a serious problem with women's access to healthcare. </a:t>
            </a:r>
          </a:p>
          <a:p>
            <a:r>
              <a:rPr lang="en-GB" dirty="0"/>
              <a:t> The Human Rights Commission of Pakistan estimates that almost 70% of the population lacks access to healthcare. Only one in five women have access to healthcare in rural areas, where the lack of access is especially severe.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0610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C09E7-A855-51A0-4876-5D37D4A05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4A2BC-187C-B55A-D1DE-70710F4F4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Maternal Health</a:t>
            </a:r>
            <a:r>
              <a:rPr lang="en-GB" dirty="0"/>
              <a:t>: High maternal mortality rate, inadequate access to healthcare, lack of skilled birth attendants, cultural norms that limit women's decision-making power regarding their reproductive health. (186 deaths per 100,000 livebirths in 2019: NIH)</a:t>
            </a:r>
          </a:p>
          <a:p>
            <a:r>
              <a:rPr lang="en-GB" b="1" dirty="0"/>
              <a:t>Reproductive Health</a:t>
            </a:r>
            <a:r>
              <a:rPr lang="en-GB" dirty="0"/>
              <a:t>:  Access to family planning services, contraceptives, and comprehensive sexual education, uninformed choices, societal taboos, lack of access to resources, Menstrual hygiene(</a:t>
            </a:r>
            <a:r>
              <a:rPr lang="en-GB" b="0" i="0" dirty="0">
                <a:solidFill>
                  <a:srgbClr val="202124"/>
                </a:solidFill>
                <a:effectLst/>
                <a:latin typeface="Google Sans"/>
              </a:rPr>
              <a:t>National Nutritional Survey of Pakistan, </a:t>
            </a:r>
            <a:r>
              <a:rPr lang="en-GB" b="0" i="0" dirty="0">
                <a:solidFill>
                  <a:srgbClr val="040C28"/>
                </a:solidFill>
                <a:effectLst/>
                <a:latin typeface="Google Sans"/>
              </a:rPr>
              <a:t>50% of pregnant women in the country are anaemic, 46% are vitamin A deficient, while 47% and 68% are zinc and vitamin D deficient)</a:t>
            </a:r>
          </a:p>
          <a:p>
            <a:r>
              <a:rPr lang="en-GB" b="1" dirty="0"/>
              <a:t>Malnutrition</a:t>
            </a:r>
            <a:r>
              <a:rPr lang="en-GB" dirty="0"/>
              <a:t>: Inadequate access to nutritious food, gender disparities in food distribution etc (LUMS Policy brief: women and malnutrition)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08231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74513-9423-C08F-86A1-5D7AB4842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19A79-8F3A-5414-742A-DC3D97F5E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Psychological Health</a:t>
            </a:r>
            <a:r>
              <a:rPr lang="en-GB" dirty="0"/>
              <a:t>: Stigma, lack of awareness, limited mental health services, underdiagnosis and undertreatment of mental illnesses. (Alzheimer’s, bipolar disorder, dementia, post partum depression)</a:t>
            </a:r>
          </a:p>
          <a:p>
            <a:r>
              <a:rPr lang="en-GB" b="1" dirty="0"/>
              <a:t>Physical Health and Diseases</a:t>
            </a:r>
            <a:r>
              <a:rPr lang="en-GB" dirty="0"/>
              <a:t>:  Diabetes, Breast cancer, ovarian cancer, obesity(109 women die every 24 hours, Over 40,000 deaths a year with an addition of 90,000 new breast cancer cases annually: pink ribbon)</a:t>
            </a:r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07159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593D4-0FC1-6DEC-594E-C1F2123CC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Reasons/causes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8809-C545-198F-F0EA-0DCA62577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women’s poor social, economic, and cultural status.</a:t>
            </a:r>
          </a:p>
          <a:p>
            <a:r>
              <a:rPr lang="en-GB" dirty="0"/>
              <a:t>Biased distribution of nutritional resources lead to deficiencies among female children</a:t>
            </a:r>
          </a:p>
          <a:p>
            <a:r>
              <a:rPr lang="en-GB" dirty="0"/>
              <a:t>Early marriages of girls and excessive childbearing</a:t>
            </a:r>
          </a:p>
          <a:p>
            <a:r>
              <a:rPr lang="en-GB" dirty="0"/>
              <a:t>High illiteracy rate</a:t>
            </a:r>
          </a:p>
          <a:p>
            <a:r>
              <a:rPr lang="en-GB" dirty="0"/>
              <a:t>Economic dependence</a:t>
            </a:r>
          </a:p>
          <a:p>
            <a:r>
              <a:rPr lang="en-GB" dirty="0"/>
              <a:t>Stigmas and taboos </a:t>
            </a:r>
          </a:p>
          <a:p>
            <a:r>
              <a:rPr lang="en-GB" dirty="0"/>
              <a:t>Lack of awareness, misled enculturation</a:t>
            </a:r>
          </a:p>
          <a:p>
            <a:r>
              <a:rPr lang="en-GB" dirty="0"/>
              <a:t>Cultural legitimacy of male supremacy  </a:t>
            </a:r>
          </a:p>
          <a:p>
            <a:r>
              <a:rPr lang="en-GB" dirty="0"/>
              <a:t>Public spending less than 3 percent </a:t>
            </a:r>
          </a:p>
        </p:txBody>
      </p:sp>
    </p:spTree>
    <p:extLst>
      <p:ext uri="{BB962C8B-B14F-4D97-AF65-F5344CB8AC3E}">
        <p14:creationId xmlns:p14="http://schemas.microsoft.com/office/powerpoint/2010/main" val="976221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4FB50-17DD-AD63-B6C9-82618B85C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Solutions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5BCB4-568E-C58E-C639-ED27A6E0D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</a:t>
            </a:r>
            <a:r>
              <a:rPr lang="en-PK" dirty="0"/>
              <a:t>s per the problems </a:t>
            </a:r>
          </a:p>
          <a:p>
            <a:r>
              <a:rPr lang="en-PK" dirty="0"/>
              <a:t>General soultions: </a:t>
            </a:r>
          </a:p>
        </p:txBody>
      </p:sp>
    </p:spTree>
    <p:extLst>
      <p:ext uri="{BB962C8B-B14F-4D97-AF65-F5344CB8AC3E}">
        <p14:creationId xmlns:p14="http://schemas.microsoft.com/office/powerpoint/2010/main" val="1007050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2AB09-A3DF-6C8C-007D-DEE0B8278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Status of women`s education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E08F2-C7C6-DF56-58E5-0E9924DF5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Article 37 of the Constitution of Pakistan 1973.</a:t>
            </a:r>
          </a:p>
          <a:p>
            <a:r>
              <a:rPr lang="en-US"/>
              <a:t>142</a:t>
            </a:r>
            <a:r>
              <a:rPr lang="en-US" baseline="30000"/>
              <a:t>nd</a:t>
            </a:r>
            <a:r>
              <a:rPr lang="en-US"/>
              <a:t>  </a:t>
            </a:r>
            <a:r>
              <a:rPr lang="en-US" dirty="0"/>
              <a:t>out of 146 countries on the World Economic </a:t>
            </a:r>
            <a:r>
              <a:rPr lang="en-US"/>
              <a:t>Forum's 2023 </a:t>
            </a:r>
            <a:r>
              <a:rPr lang="en-US" dirty="0"/>
              <a:t>Global Gender Gap Index</a:t>
            </a:r>
          </a:p>
          <a:p>
            <a:r>
              <a:rPr lang="en-US" dirty="0"/>
              <a:t>Literacy rate less than men</a:t>
            </a:r>
          </a:p>
          <a:p>
            <a:pPr marL="0" indent="0">
              <a:buNone/>
            </a:pPr>
            <a:r>
              <a:rPr lang="en-US" sz="2000" b="1" dirty="0"/>
              <a:t>Challenges</a:t>
            </a:r>
            <a:endParaRPr lang="en-PK" sz="2000" b="1" dirty="0"/>
          </a:p>
          <a:p>
            <a:r>
              <a:rPr lang="en-PK" dirty="0"/>
              <a:t>Socio-economic barriers</a:t>
            </a:r>
          </a:p>
          <a:p>
            <a:r>
              <a:rPr lang="en-PK" dirty="0"/>
              <a:t>Gender disparity</a:t>
            </a:r>
          </a:p>
          <a:p>
            <a:r>
              <a:rPr lang="en-GB" dirty="0"/>
              <a:t>C</a:t>
            </a:r>
            <a:r>
              <a:rPr lang="en-PK" dirty="0"/>
              <a:t>ultural prjudices </a:t>
            </a:r>
          </a:p>
          <a:p>
            <a:r>
              <a:rPr lang="en-GB" dirty="0"/>
              <a:t>P</a:t>
            </a:r>
            <a:r>
              <a:rPr lang="en-PK" dirty="0"/>
              <a:t>overty</a:t>
            </a:r>
          </a:p>
          <a:p>
            <a:r>
              <a:rPr lang="en-GB" dirty="0"/>
              <a:t>P</a:t>
            </a:r>
            <a:r>
              <a:rPr lang="en-PK" dirty="0"/>
              <a:t>oor budgetry allocation</a:t>
            </a:r>
          </a:p>
          <a:p>
            <a:r>
              <a:rPr lang="en-GB" dirty="0"/>
              <a:t>O</a:t>
            </a:r>
            <a:r>
              <a:rPr lang="en-PK" dirty="0"/>
              <a:t>ut of school childern -25 million</a:t>
            </a:r>
          </a:p>
          <a:p>
            <a:r>
              <a:rPr lang="en-GB" dirty="0"/>
              <a:t>C</a:t>
            </a:r>
            <a:r>
              <a:rPr lang="en-PK" dirty="0"/>
              <a:t>hild marriages </a:t>
            </a:r>
          </a:p>
          <a:p>
            <a:r>
              <a:rPr lang="en-PK" dirty="0"/>
              <a:t>Security concerns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11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9F1AF-2E08-FFFE-72AE-7F7042EF9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552A2-E43E-AC84-B969-62C004E51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 Reasons of discrimination:</a:t>
            </a:r>
          </a:p>
          <a:p>
            <a:r>
              <a:rPr lang="en-US" dirty="0"/>
              <a:t>Gendered division of Labor</a:t>
            </a:r>
          </a:p>
          <a:p>
            <a:r>
              <a:rPr lang="en-US" dirty="0"/>
              <a:t>Poor budgetary allocation</a:t>
            </a:r>
          </a:p>
          <a:p>
            <a:r>
              <a:rPr lang="en-US" dirty="0"/>
              <a:t>Lack of Schools</a:t>
            </a:r>
          </a:p>
          <a:p>
            <a:r>
              <a:rPr lang="en-US" dirty="0"/>
              <a:t>Fundamentalism</a:t>
            </a:r>
          </a:p>
          <a:p>
            <a:r>
              <a:rPr lang="en-US" dirty="0"/>
              <a:t>Cultural barriers</a:t>
            </a:r>
          </a:p>
          <a:p>
            <a:r>
              <a:rPr lang="en-US" dirty="0"/>
              <a:t>Public-private divide</a:t>
            </a:r>
          </a:p>
          <a:p>
            <a:pPr marL="0" indent="0">
              <a:buNone/>
            </a:pPr>
            <a:r>
              <a:rPr lang="en-US" dirty="0"/>
              <a:t>References: Ministry of finance, ministry of education, Pakistan bureau of statistics, UN, Economic survey of Pakistan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61499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DB507-9D9B-FBA1-28E3-993414E5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PK" dirty="0"/>
              <a:t>omen and employment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804C8-0A35-A0E5-20F9-5CE431846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percentage of women in the labour force remains a low 23.31% (2022-WB)</a:t>
            </a:r>
          </a:p>
          <a:p>
            <a:r>
              <a:rPr lang="en-GB" dirty="0"/>
              <a:t>Double shift: duties inside and outside of home</a:t>
            </a:r>
          </a:p>
          <a:p>
            <a:r>
              <a:rPr lang="en-GB" dirty="0"/>
              <a:t>Cultural barriers</a:t>
            </a:r>
          </a:p>
          <a:p>
            <a:r>
              <a:rPr lang="en-GB" dirty="0"/>
              <a:t>Socio-economic marginalization</a:t>
            </a:r>
          </a:p>
          <a:p>
            <a:r>
              <a:rPr lang="en-GB" dirty="0"/>
              <a:t>Less wages as compared to men</a:t>
            </a:r>
          </a:p>
          <a:p>
            <a:r>
              <a:rPr lang="en-GB" dirty="0"/>
              <a:t>Hostile environment and Harassment </a:t>
            </a:r>
          </a:p>
          <a:p>
            <a:r>
              <a:rPr lang="en-GB" dirty="0"/>
              <a:t>Token positions, glass ceiling</a:t>
            </a:r>
          </a:p>
          <a:p>
            <a:r>
              <a:rPr lang="en-GB" dirty="0"/>
              <a:t>Illiteracy </a:t>
            </a:r>
          </a:p>
          <a:p>
            <a:pPr marL="0" indent="0">
              <a:buNone/>
            </a:pPr>
            <a:r>
              <a:rPr lang="en-GB" dirty="0"/>
              <a:t>(Quote Quaid e Azam: No nation can rise to the height of glory unless their women are working side by side with them)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90303779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31829</TotalTime>
  <Words>1087</Words>
  <Application>Microsoft Macintosh PowerPoint</Application>
  <PresentationFormat>Widescreen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Gill Sans MT</vt:lpstr>
      <vt:lpstr>Google Sans</vt:lpstr>
      <vt:lpstr>Parcel</vt:lpstr>
      <vt:lpstr>Status of Women in Pakistan</vt:lpstr>
      <vt:lpstr>Status of women`s health in pakistan</vt:lpstr>
      <vt:lpstr>Challenges</vt:lpstr>
      <vt:lpstr>PowerPoint Presentation</vt:lpstr>
      <vt:lpstr>Reasons/causes</vt:lpstr>
      <vt:lpstr>Solutions </vt:lpstr>
      <vt:lpstr>Status of women`s education </vt:lpstr>
      <vt:lpstr>PowerPoint Presentation</vt:lpstr>
      <vt:lpstr>Women and employment</vt:lpstr>
      <vt:lpstr>Solutions</vt:lpstr>
      <vt:lpstr>Women and law</vt:lpstr>
      <vt:lpstr>PowerPoint Presentation</vt:lpstr>
      <vt:lpstr>Gender and governance</vt:lpstr>
      <vt:lpstr>Challenges</vt:lpstr>
      <vt:lpstr>Gender Quota</vt:lpstr>
      <vt:lpstr>PowerPoint Presentation</vt:lpstr>
      <vt:lpstr>Pros and cons of political quota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CONSTRUCTION OF GENDER</dc:title>
  <dc:creator>Windows User</dc:creator>
  <cp:lastModifiedBy>Microsoft Office User</cp:lastModifiedBy>
  <cp:revision>39</cp:revision>
  <dcterms:created xsi:type="dcterms:W3CDTF">2020-11-29T16:59:46Z</dcterms:created>
  <dcterms:modified xsi:type="dcterms:W3CDTF">2024-03-17T09:57:42Z</dcterms:modified>
</cp:coreProperties>
</file>