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314" r:id="rId3"/>
    <p:sldId id="284" r:id="rId4"/>
    <p:sldId id="281" r:id="rId5"/>
    <p:sldId id="306" r:id="rId6"/>
    <p:sldId id="307" r:id="rId7"/>
    <p:sldId id="308" r:id="rId8"/>
    <p:sldId id="257" r:id="rId9"/>
    <p:sldId id="276" r:id="rId10"/>
    <p:sldId id="262" r:id="rId11"/>
    <p:sldId id="275" r:id="rId12"/>
    <p:sldId id="259" r:id="rId13"/>
    <p:sldId id="260" r:id="rId14"/>
    <p:sldId id="282" r:id="rId15"/>
    <p:sldId id="264" r:id="rId16"/>
    <p:sldId id="265" r:id="rId17"/>
    <p:sldId id="266" r:id="rId18"/>
    <p:sldId id="279" r:id="rId19"/>
    <p:sldId id="267" r:id="rId20"/>
    <p:sldId id="269" r:id="rId21"/>
    <p:sldId id="271" r:id="rId22"/>
    <p:sldId id="272" r:id="rId23"/>
    <p:sldId id="274" r:id="rId24"/>
    <p:sldId id="311" r:id="rId25"/>
    <p:sldId id="317" r:id="rId26"/>
    <p:sldId id="315" r:id="rId27"/>
    <p:sldId id="31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79892" autoAdjust="0"/>
  </p:normalViewPr>
  <p:slideViewPr>
    <p:cSldViewPr>
      <p:cViewPr varScale="1">
        <p:scale>
          <a:sx n="58" d="100"/>
          <a:sy n="58" d="100"/>
        </p:scale>
        <p:origin x="17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9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749CC-B9BF-4AAA-8CE6-DB2A1BC1CAB5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08BAB-BF04-40E2-8E3E-111380CC0C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57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08BAB-BF04-40E2-8E3E-111380CC0CE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33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Bangladesh : 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1975 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Sheikh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Mujibur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Rahman is assassinated in a military coup in August. Martial law is imposed.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1982 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General Hussain Muhammad Ershad seizes power.</a:t>
            </a:r>
          </a:p>
          <a:p>
            <a:r>
              <a:rPr lang="en-US" dirty="0" smtClean="0"/>
              <a:t>Turkish model</a:t>
            </a:r>
            <a:r>
              <a:rPr lang="en-US" baseline="0" dirty="0" smtClean="0"/>
              <a:t> </a:t>
            </a:r>
            <a:r>
              <a:rPr lang="en-US" dirty="0" smtClean="0"/>
              <a:t>Military interventions 1960, `1971, 1980 &amp; 1997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Sudan's military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leaders responsible for the October 25, 2021- Abdel Fattah al-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Burhan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who led the military coup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Presently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military governments in Burkina Faso, Guinea, Chad, Myanmar, Mali </a:t>
            </a:r>
            <a:r>
              <a:rPr lang="en-US" sz="1200" b="0" i="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Sudan.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08BAB-BF04-40E2-8E3E-111380CC0CE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61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CinC enjoyed the title of His Excellency and ranked second only to Viceroy.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Indian government changed the colonial warrant of precedence to place its CinC at 25th position, but the same practice could not be followed in Pakistan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08BAB-BF04-40E2-8E3E-111380CC0CE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27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structural issues of civil-military imbalance, like weak political oversight over defence affairs.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08BAB-BF04-40E2-8E3E-111380CC0CE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67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08BAB-BF04-40E2-8E3E-111380CC0CE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55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Samuel P. Huntington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08BAB-BF04-40E2-8E3E-111380CC0CE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19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072254D-054C-48AF-8E0A-45E148111C7B}" type="datetimeFigureOut">
              <a:rPr lang="en-US" smtClean="0"/>
              <a:pPr/>
              <a:t>7/29/2025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4BF0BA9-EC73-4C6B-AF06-BB57AF5B14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Civil-Military Relations in Pakistan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Policies were primarily west –Pakistan centric</a:t>
            </a:r>
          </a:p>
          <a:p>
            <a:pPr algn="just"/>
            <a:r>
              <a:rPr lang="en-US" dirty="0" smtClean="0"/>
              <a:t>Increased frustration &amp; deprivation in East-Pak</a:t>
            </a:r>
          </a:p>
          <a:p>
            <a:pPr algn="just"/>
            <a:r>
              <a:rPr lang="en-US" dirty="0" smtClean="0"/>
              <a:t>Delayed constitution making</a:t>
            </a:r>
          </a:p>
          <a:p>
            <a:pPr algn="just"/>
            <a:r>
              <a:rPr lang="en-US" dirty="0" smtClean="0"/>
              <a:t>Increased gulf between Punjabi elite &amp; Bengali egalitarian leadership</a:t>
            </a:r>
          </a:p>
          <a:p>
            <a:pPr algn="just"/>
            <a:r>
              <a:rPr lang="en-US" dirty="0"/>
              <a:t>Quantum of representation: East Pak had 54 pc population hence demanded universal adult franchise but leadership of west Pak was reluctant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Civil-military divide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 algn="just">
              <a:buNone/>
            </a:pPr>
            <a:endParaRPr lang="en-US" dirty="0" smtClean="0"/>
          </a:p>
          <a:p>
            <a:pPr algn="just">
              <a:buFont typeface="Wingdings" pitchFamily="2" charset="2"/>
              <a:buChar char="Ø"/>
            </a:pPr>
            <a:r>
              <a:rPr lang="en-US" dirty="0"/>
              <a:t>Strong centralized internal command &amp; </a:t>
            </a:r>
            <a:r>
              <a:rPr lang="en-US" dirty="0" smtClean="0"/>
              <a:t>control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Highly </a:t>
            </a:r>
            <a:r>
              <a:rPr lang="en-US" dirty="0"/>
              <a:t>organized </a:t>
            </a:r>
            <a:r>
              <a:rPr lang="en-US" dirty="0" smtClean="0"/>
              <a:t>military</a:t>
            </a:r>
          </a:p>
          <a:p>
            <a:pPr algn="just"/>
            <a:r>
              <a:rPr lang="en-US" dirty="0" smtClean="0"/>
              <a:t>Cold War, Afghan Jihad &amp; WoT provided opportunities , recognition of Pakistan’s military</a:t>
            </a:r>
          </a:p>
          <a:p>
            <a:pPr algn="just"/>
            <a:r>
              <a:rPr lang="en-US" dirty="0" smtClean="0"/>
              <a:t>33 years long  rule</a:t>
            </a:r>
          </a:p>
          <a:p>
            <a:pPr algn="just"/>
            <a:r>
              <a:rPr lang="en-US" dirty="0" smtClean="0"/>
              <a:t>Absence of  constitution</a:t>
            </a:r>
          </a:p>
          <a:p>
            <a:pPr algn="just"/>
            <a:r>
              <a:rPr lang="en-US" dirty="0" smtClean="0"/>
              <a:t>Alternate </a:t>
            </a:r>
            <a:r>
              <a:rPr lang="en-US" dirty="0"/>
              <a:t>constitutional </a:t>
            </a:r>
            <a:r>
              <a:rPr lang="en-US" dirty="0" smtClean="0"/>
              <a:t>recipes</a:t>
            </a:r>
          </a:p>
          <a:p>
            <a:pPr algn="just"/>
            <a:r>
              <a:rPr lang="en-US" dirty="0"/>
              <a:t>3 military coups(1958,1977,1999</a:t>
            </a:r>
            <a:r>
              <a:rPr lang="en-US" dirty="0" smtClean="0"/>
              <a:t>)</a:t>
            </a:r>
          </a:p>
          <a:p>
            <a:pPr algn="just"/>
            <a:r>
              <a:rPr lang="en-US" dirty="0"/>
              <a:t>Superior impression of military  </a:t>
            </a:r>
          </a:p>
          <a:p>
            <a:pPr algn="just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 smtClean="0"/>
              <a:t>Long absence of civilian democratic rule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ABK\Desktop\Map_of_Pakistan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481138"/>
            <a:ext cx="8077200" cy="484346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>External &amp; internal threats: Military emerged </a:t>
            </a:r>
            <a:r>
              <a:rPr lang="en-US" sz="3100" dirty="0"/>
              <a:t>as a strong institution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India  an existential  threat to Pakistan</a:t>
            </a:r>
          </a:p>
          <a:p>
            <a:r>
              <a:rPr lang="en-US" dirty="0" smtClean="0"/>
              <a:t>Hindu-Muslim antagonism</a:t>
            </a:r>
          </a:p>
          <a:p>
            <a:r>
              <a:rPr lang="en-US" dirty="0" smtClean="0"/>
              <a:t>Kashmir dispute</a:t>
            </a:r>
          </a:p>
          <a:p>
            <a:r>
              <a:rPr lang="en-US" dirty="0" smtClean="0"/>
              <a:t>Wars 1947-65-71-99</a:t>
            </a:r>
          </a:p>
          <a:p>
            <a:r>
              <a:rPr lang="en-US" dirty="0" smtClean="0"/>
              <a:t>Cross border terrorism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 smtClean="0"/>
              <a:t>Indian Factor &amp; need for a strong military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8077200" cy="39417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algn="just"/>
            <a:r>
              <a:rPr lang="en-US" sz="2800" dirty="0" smtClean="0"/>
              <a:t>East Pakistan 1971</a:t>
            </a:r>
          </a:p>
          <a:p>
            <a:pPr algn="just"/>
            <a:r>
              <a:rPr lang="en-US" sz="2800" dirty="0" smtClean="0"/>
              <a:t>Turbulent tribal belt (NMDs)</a:t>
            </a:r>
          </a:p>
          <a:p>
            <a:pPr algn="just"/>
            <a:r>
              <a:rPr lang="en-US" sz="2800" dirty="0" smtClean="0"/>
              <a:t>Insurgency &amp; terrorism in Baluchistan</a:t>
            </a:r>
          </a:p>
          <a:p>
            <a:pPr algn="just"/>
            <a:r>
              <a:rPr lang="en-US" sz="2800" dirty="0" smtClean="0"/>
              <a:t>Ethnic &amp; Political strife in Karachi</a:t>
            </a:r>
          </a:p>
          <a:p>
            <a:pPr algn="just"/>
            <a:r>
              <a:rPr lang="en-US" sz="2800" dirty="0"/>
              <a:t>Increased influence of VNSAs</a:t>
            </a:r>
          </a:p>
          <a:p>
            <a:pPr algn="just"/>
            <a:r>
              <a:rPr lang="en-US" sz="2800" dirty="0"/>
              <a:t>Sectarian extremism</a:t>
            </a:r>
          </a:p>
          <a:p>
            <a:pPr algn="just"/>
            <a:r>
              <a:rPr lang="en-US" sz="2800" dirty="0"/>
              <a:t>Internal security duties 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1951-58  , two Governor Generals , 1 Army chief </a:t>
            </a:r>
            <a:r>
              <a:rPr lang="en-US" dirty="0"/>
              <a:t>&amp;</a:t>
            </a:r>
            <a:r>
              <a:rPr lang="en-US" dirty="0" smtClean="0"/>
              <a:t> 7 Premiers changed</a:t>
            </a:r>
          </a:p>
          <a:p>
            <a:pPr algn="just"/>
            <a:r>
              <a:rPr lang="en-US" dirty="0" smtClean="0"/>
              <a:t>Emergence of Ghulam Mohammad followed by Iskandar Mirza paved the path for military interventions</a:t>
            </a:r>
          </a:p>
          <a:p>
            <a:pPr algn="just"/>
            <a:r>
              <a:rPr lang="en-US" dirty="0" smtClean="0"/>
              <a:t>Political instability at its peak &amp; stage was set for military to assume power</a:t>
            </a:r>
          </a:p>
          <a:p>
            <a:pPr algn="just"/>
            <a:r>
              <a:rPr lang="en-US" dirty="0" smtClean="0"/>
              <a:t>Initially Ayub Khan was </a:t>
            </a:r>
            <a:r>
              <a:rPr lang="en-US" dirty="0" smtClean="0">
                <a:solidFill>
                  <a:srgbClr val="FF0000"/>
                </a:solidFill>
              </a:rPr>
              <a:t>reluctant</a:t>
            </a:r>
            <a:r>
              <a:rPr lang="en-US" dirty="0" smtClean="0"/>
              <a:t> to come into limelight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 smtClean="0"/>
              <a:t>Bad era for Parliamentary democracy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In 1954 political forces wanted to reduce the powers of Governor General  but GG dissolved the constituent assembly</a:t>
            </a:r>
          </a:p>
          <a:p>
            <a:pPr algn="just"/>
            <a:r>
              <a:rPr lang="en-US" dirty="0" smtClean="0"/>
              <a:t>PML lost its public standing – a political party vacuum </a:t>
            </a:r>
          </a:p>
          <a:p>
            <a:pPr algn="just"/>
            <a:r>
              <a:rPr lang="en-US" dirty="0" smtClean="0"/>
              <a:t>PML who provided a platform for the masses to attain a separate homeland failed to transform itself from a </a:t>
            </a:r>
            <a:r>
              <a:rPr lang="en-US" u="sng" dirty="0" smtClean="0"/>
              <a:t>movement to a party </a:t>
            </a:r>
          </a:p>
          <a:p>
            <a:pPr algn="just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vacuum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PML failed to lead the nation for constitutionalism &amp; economic development</a:t>
            </a:r>
          </a:p>
          <a:p>
            <a:pPr algn="just"/>
            <a:r>
              <a:rPr lang="en-US" dirty="0" smtClean="0"/>
              <a:t>PML lost its democratic ideals ,had annual conventions but after independence in 9 years no convention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Factional politics- </a:t>
            </a:r>
            <a:r>
              <a:rPr lang="en-US" dirty="0" smtClean="0"/>
              <a:t>inner infighting within PML</a:t>
            </a:r>
          </a:p>
          <a:p>
            <a:pPr algn="just"/>
            <a:r>
              <a:rPr lang="en-US" dirty="0" smtClean="0"/>
              <a:t>Widespread impression regarding corruption &amp; inefficiency of politicians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of politicians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1955 Maulvi Tamiz uddin case Justice Munir upheld the arbitrary decision of GG GM of the dissolution of first constituent assembly</a:t>
            </a:r>
          </a:p>
          <a:p>
            <a:pPr algn="just"/>
            <a:r>
              <a:rPr lang="en-US" dirty="0" smtClean="0"/>
              <a:t>Judiciary employed “Doctrine of necessity”</a:t>
            </a:r>
          </a:p>
          <a:p>
            <a:pPr algn="just"/>
            <a:r>
              <a:rPr lang="en-US" dirty="0"/>
              <a:t>O</a:t>
            </a:r>
            <a:r>
              <a:rPr lang="en-US" dirty="0" smtClean="0"/>
              <a:t>pened doors for interventions</a:t>
            </a:r>
          </a:p>
          <a:p>
            <a:pPr algn="just"/>
            <a:r>
              <a:rPr lang="en-US" dirty="0" smtClean="0"/>
              <a:t>Role of judiciary from 1950’s to 2007 (except ouster of Ch. Iftikhar Judiciary remained under critical review</a:t>
            </a:r>
          </a:p>
          <a:p>
            <a:pPr algn="just"/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Judiciary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In the wake of weakening political culture country rapidly became dependent upon the </a:t>
            </a:r>
            <a:r>
              <a:rPr lang="en-US" dirty="0" smtClean="0">
                <a:solidFill>
                  <a:srgbClr val="FF0000"/>
                </a:solidFill>
              </a:rPr>
              <a:t>civil &amp; military bureaucratic support</a:t>
            </a:r>
          </a:p>
          <a:p>
            <a:pPr algn="just"/>
            <a:r>
              <a:rPr lang="en-US" dirty="0" smtClean="0"/>
              <a:t>Such need created space for interventions</a:t>
            </a:r>
          </a:p>
          <a:p>
            <a:pPr algn="just"/>
            <a:r>
              <a:rPr lang="en-US" dirty="0" smtClean="0"/>
              <a:t>Political parties failed to flourish as democratic entities</a:t>
            </a:r>
          </a:p>
          <a:p>
            <a:pPr algn="just"/>
            <a:r>
              <a:rPr lang="en-US" dirty="0" smtClean="0"/>
              <a:t>Successors of Jinnah failed to translate the ideals of Jinnah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 &amp; military intervention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 algn="just">
              <a:buNone/>
            </a:pPr>
            <a:endParaRPr lang="en-US" dirty="0" smtClean="0"/>
          </a:p>
          <a:p>
            <a:pPr lvl="0" algn="just"/>
            <a:r>
              <a:rPr lang="en-US" dirty="0" smtClean="0"/>
              <a:t>Civil-Military </a:t>
            </a:r>
            <a:r>
              <a:rPr lang="en-US" dirty="0"/>
              <a:t>relations ,an ideal barometer of the quality of democracy &amp; institutional harmony.</a:t>
            </a:r>
          </a:p>
          <a:p>
            <a:pPr lvl="0" algn="just"/>
            <a:r>
              <a:rPr lang="en-US" dirty="0"/>
              <a:t>Anarchies are democracies in transition where the democratic institutions have not developed strong roots </a:t>
            </a:r>
            <a:endParaRPr lang="en-US" dirty="0" smtClean="0"/>
          </a:p>
          <a:p>
            <a:pPr lvl="0" algn="just"/>
            <a:r>
              <a:rPr lang="en-US" dirty="0" smtClean="0"/>
              <a:t>Anarchies prone </a:t>
            </a:r>
            <a:r>
              <a:rPr lang="en-US" dirty="0"/>
              <a:t>to the interventions of </a:t>
            </a:r>
            <a:r>
              <a:rPr lang="en-US" dirty="0" smtClean="0"/>
              <a:t>the </a:t>
            </a:r>
            <a:r>
              <a:rPr lang="en-US" dirty="0"/>
              <a:t>bureaucracy, violent </a:t>
            </a:r>
            <a:r>
              <a:rPr lang="en-US" dirty="0" smtClean="0"/>
              <a:t>non-state </a:t>
            </a:r>
            <a:r>
              <a:rPr lang="en-US" dirty="0"/>
              <a:t>actors, &amp;</a:t>
            </a:r>
            <a:r>
              <a:rPr lang="en-US" dirty="0" smtClean="0"/>
              <a:t> </a:t>
            </a:r>
            <a:r>
              <a:rPr lang="en-US" dirty="0"/>
              <a:t>the military.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Civil-Military relations</a:t>
            </a:r>
          </a:p>
        </p:txBody>
      </p:sp>
    </p:spTree>
    <p:extLst>
      <p:ext uri="{BB962C8B-B14F-4D97-AF65-F5344CB8AC3E}">
        <p14:creationId xmlns:p14="http://schemas.microsoft.com/office/powerpoint/2010/main" val="162467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Autonomous Election Commission ensures smooth democratic transitions</a:t>
            </a:r>
          </a:p>
          <a:p>
            <a:pPr algn="just"/>
            <a:r>
              <a:rPr lang="en-US" dirty="0" smtClean="0"/>
              <a:t>One part of COD – had focus on electoral reforms</a:t>
            </a:r>
          </a:p>
          <a:p>
            <a:pPr algn="just"/>
            <a:r>
              <a:rPr lang="en-US" dirty="0" smtClean="0"/>
              <a:t>Without an autonomous EC, electoral credibility  will always be questioned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 smtClean="0"/>
              <a:t>Need for autonomous Election </a:t>
            </a:r>
            <a:r>
              <a:rPr lang="en-US" dirty="0"/>
              <a:t>C</a:t>
            </a:r>
            <a:r>
              <a:rPr lang="en-US" dirty="0" smtClean="0"/>
              <a:t>ommission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21 &amp; 23 Constitutional amendments</a:t>
            </a:r>
          </a:p>
          <a:p>
            <a:pPr algn="just"/>
            <a:r>
              <a:rPr lang="en-US" dirty="0" smtClean="0"/>
              <a:t>Establishment of military courts </a:t>
            </a:r>
          </a:p>
          <a:p>
            <a:pPr algn="just"/>
            <a:r>
              <a:rPr lang="en-US" dirty="0" smtClean="0"/>
              <a:t>Challenged in Apex Court</a:t>
            </a:r>
          </a:p>
          <a:p>
            <a:pPr algn="just"/>
            <a:r>
              <a:rPr lang="en-US" dirty="0" smtClean="0"/>
              <a:t>Court validated military courts</a:t>
            </a:r>
          </a:p>
          <a:p>
            <a:pPr algn="just"/>
            <a:r>
              <a:rPr lang="en-US" dirty="0" smtClean="0"/>
              <a:t>Need to  reform Anti-terrorism Courts(ATCs) &amp;  revamp the Criminal Justice system (Point 20 of NAP I)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 smtClean="0"/>
              <a:t>Low conviction rate: Need for Military courts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Military/Rangers led operations</a:t>
            </a:r>
          </a:p>
          <a:p>
            <a:pPr algn="just"/>
            <a:r>
              <a:rPr lang="en-US" dirty="0" smtClean="0"/>
              <a:t>Improved peace &amp; law &amp; order situation in Karachi </a:t>
            </a:r>
          </a:p>
          <a:p>
            <a:pPr algn="just"/>
            <a:r>
              <a:rPr lang="en-US" dirty="0" smtClean="0"/>
              <a:t>What about hopes after 18</a:t>
            </a:r>
            <a:r>
              <a:rPr lang="en-US" baseline="30000" dirty="0" smtClean="0"/>
              <a:t>th</a:t>
            </a:r>
            <a:r>
              <a:rPr lang="en-US" dirty="0" smtClean="0"/>
              <a:t> amendment ?</a:t>
            </a:r>
          </a:p>
          <a:p>
            <a:pPr algn="just"/>
            <a:r>
              <a:rPr lang="en-US" dirty="0" smtClean="0"/>
              <a:t>Reforming Sindh Police is needed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Sindh: weak law &amp; order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 smtClean="0"/>
              <a:t>Weak  disaster management capacity of civilian institutions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Disaster management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Other areas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algn="just"/>
            <a:r>
              <a:rPr lang="en-US" dirty="0" smtClean="0"/>
              <a:t>Army employed for relief </a:t>
            </a:r>
            <a:r>
              <a:rPr lang="en-US" dirty="0"/>
              <a:t>&amp;</a:t>
            </a:r>
            <a:r>
              <a:rPr lang="en-US" dirty="0" smtClean="0"/>
              <a:t> recovery operation during 1948, 1950, 1955, 1956, 1973, 1975, 1976, 1978, 1998, 1992, 1995, 1998, 2001, 2003, 2010 and 2011 2014 &amp; 2022 floods 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/>
            <a:r>
              <a:rPr lang="en-US" dirty="0" smtClean="0"/>
              <a:t>Anti-terrorism operations</a:t>
            </a:r>
          </a:p>
          <a:p>
            <a:pPr algn="just"/>
            <a:r>
              <a:rPr lang="en-US" dirty="0" smtClean="0"/>
              <a:t>Internal security duties including assistance to Police &amp; civil admin</a:t>
            </a:r>
          </a:p>
          <a:p>
            <a:pPr algn="just"/>
            <a:r>
              <a:rPr lang="en-US" dirty="0" smtClean="0"/>
              <a:t>Establishment of Special Security Division</a:t>
            </a:r>
          </a:p>
          <a:p>
            <a:pPr algn="just"/>
            <a:r>
              <a:rPr lang="en-US" dirty="0" smtClean="0"/>
              <a:t>Special Security Units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en-US" dirty="0" smtClean="0"/>
          </a:p>
          <a:p>
            <a:pPr lvl="0" algn="just"/>
            <a:r>
              <a:rPr lang="en-US" dirty="0" smtClean="0"/>
              <a:t>DCAF </a:t>
            </a:r>
            <a:r>
              <a:rPr lang="en-US" dirty="0"/>
              <a:t>control over military’s “mission, composition, budget and procurement policies.”</a:t>
            </a:r>
          </a:p>
          <a:p>
            <a:pPr lvl="0" algn="just"/>
            <a:r>
              <a:rPr lang="en-US" dirty="0"/>
              <a:t>Oversight of military performance by democratic parliamentary and judicial institutions, a strong civil society &amp;</a:t>
            </a:r>
            <a:r>
              <a:rPr lang="en-US" dirty="0" smtClean="0"/>
              <a:t> </a:t>
            </a:r>
            <a:r>
              <a:rPr lang="en-US" dirty="0"/>
              <a:t>an independent media.</a:t>
            </a:r>
          </a:p>
          <a:p>
            <a:pPr lvl="0" algn="just"/>
            <a:r>
              <a:rPr lang="en-US" dirty="0"/>
              <a:t>Civilian expertise in the defence affairs. </a:t>
            </a:r>
          </a:p>
          <a:p>
            <a:pPr lvl="0" algn="just"/>
            <a:r>
              <a:rPr lang="en-US" dirty="0" smtClean="0"/>
              <a:t>Minimal </a:t>
            </a:r>
            <a:r>
              <a:rPr lang="en-US" dirty="0"/>
              <a:t>role of the military in the national economy.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Democratic </a:t>
            </a:r>
            <a:r>
              <a:rPr lang="en-US" dirty="0"/>
              <a:t>control of Armed </a:t>
            </a:r>
            <a:r>
              <a:rPr lang="en-US" dirty="0" smtClean="0"/>
              <a:t>Forces </a:t>
            </a:r>
            <a:r>
              <a:rPr lang="en-US" dirty="0"/>
              <a:t>(DCAF)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68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Separation </a:t>
            </a:r>
            <a:r>
              <a:rPr lang="en-US" dirty="0"/>
              <a:t>model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4880306"/>
          </a:xfrm>
        </p:spPr>
        <p:txBody>
          <a:bodyPr>
            <a:normAutofit fontScale="92500" lnSpcReduction="20000"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en-US" dirty="0"/>
              <a:t>Developed by </a:t>
            </a:r>
            <a:r>
              <a:rPr lang="en-US" dirty="0">
                <a:solidFill>
                  <a:srgbClr val="FF0000"/>
                </a:solidFill>
              </a:rPr>
              <a:t>Huntington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en-US" dirty="0"/>
              <a:t>Book ‘ </a:t>
            </a:r>
            <a:r>
              <a:rPr lang="en-US" dirty="0">
                <a:solidFill>
                  <a:srgbClr val="FF0000"/>
                </a:solidFill>
              </a:rPr>
              <a:t>The Soldier &amp; the state</a:t>
            </a:r>
            <a:r>
              <a:rPr lang="en-US" dirty="0"/>
              <a:t> ‘  explains 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en-US" dirty="0"/>
              <a:t>‘</a:t>
            </a:r>
            <a:r>
              <a:rPr lang="en-US" dirty="0">
                <a:solidFill>
                  <a:srgbClr val="FF0000"/>
                </a:solidFill>
              </a:rPr>
              <a:t>Objective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civilian control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en-US" dirty="0"/>
              <a:t> Best model for preventing occurrences of military .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en-US" dirty="0"/>
              <a:t>To turn the </a:t>
            </a:r>
            <a:r>
              <a:rPr lang="en-US" dirty="0">
                <a:solidFill>
                  <a:srgbClr val="FF0000"/>
                </a:solidFill>
              </a:rPr>
              <a:t>military into a tool of the state </a:t>
            </a:r>
            <a:r>
              <a:rPr lang="en-US" dirty="0"/>
              <a:t>by grating certain amount of autonomy in exchange  for non-intervention in political arena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en-US" dirty="0"/>
              <a:t>High level of unity between the military &amp; other parts of society</a:t>
            </a:r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4880306"/>
          </a:xfrm>
        </p:spPr>
        <p:txBody>
          <a:bodyPr>
            <a:normAutofit lnSpcReduction="10000"/>
          </a:bodyPr>
          <a:lstStyle/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Politicians </a:t>
            </a:r>
            <a:r>
              <a:rPr lang="en-US" dirty="0"/>
              <a:t>should avoid  addressing issues that require military expertise.</a:t>
            </a:r>
          </a:p>
          <a:p>
            <a:pPr algn="just">
              <a:lnSpc>
                <a:spcPct val="80000"/>
              </a:lnSpc>
            </a:pPr>
            <a:endParaRPr lang="en-US" u="sng" dirty="0">
              <a:solidFill>
                <a:srgbClr val="FF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n-US" u="sng" dirty="0">
                <a:solidFill>
                  <a:srgbClr val="FF0000"/>
                </a:solidFill>
              </a:rPr>
              <a:t>Objective control includes </a:t>
            </a:r>
          </a:p>
          <a:p>
            <a:pPr algn="just">
              <a:lnSpc>
                <a:spcPct val="80000"/>
              </a:lnSpc>
              <a:buFontTx/>
              <a:buAutoNum type="arabicParenR"/>
            </a:pPr>
            <a:endParaRPr lang="en-US" dirty="0"/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dirty="0"/>
              <a:t>High level of military professionalism</a:t>
            </a:r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dirty="0" smtClean="0"/>
              <a:t>Effective </a:t>
            </a:r>
            <a:r>
              <a:rPr lang="en-US" dirty="0"/>
              <a:t>subordination of military </a:t>
            </a:r>
            <a:r>
              <a:rPr lang="en-US" dirty="0" smtClean="0"/>
              <a:t>to </a:t>
            </a:r>
            <a:r>
              <a:rPr lang="en-US" dirty="0"/>
              <a:t>political leaders</a:t>
            </a:r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dirty="0" smtClean="0"/>
              <a:t>Minimization </a:t>
            </a:r>
            <a:r>
              <a:rPr lang="en-US" dirty="0"/>
              <a:t>of military </a:t>
            </a:r>
            <a:r>
              <a:rPr lang="en-US" dirty="0" smtClean="0"/>
              <a:t>interventions</a:t>
            </a:r>
            <a:endParaRPr lang="en-US" dirty="0"/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4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/>
            <a:endParaRPr lang="en-US" dirty="0" smtClean="0"/>
          </a:p>
          <a:p>
            <a:pPr lvl="0" algn="just"/>
            <a:r>
              <a:rPr lang="en-US" dirty="0" smtClean="0"/>
              <a:t>The </a:t>
            </a:r>
            <a:r>
              <a:rPr lang="en-US" dirty="0"/>
              <a:t>ideal model for Pakistan would be Huntington’s model of civil-military relations with low military political power and high professionalism.</a:t>
            </a:r>
          </a:p>
          <a:p>
            <a:pPr lvl="0" algn="just"/>
            <a:r>
              <a:rPr lang="en-US" dirty="0"/>
              <a:t>Increased spending on human security development</a:t>
            </a:r>
          </a:p>
          <a:p>
            <a:pPr lvl="0" algn="just"/>
            <a:r>
              <a:rPr lang="en-US" dirty="0"/>
              <a:t>Political parties should improve their human capital &amp; democracy within the parties</a:t>
            </a:r>
          </a:p>
          <a:p>
            <a:pPr lvl="0" algn="just"/>
            <a:r>
              <a:rPr lang="en-US" dirty="0" smtClean="0"/>
              <a:t>The </a:t>
            </a:r>
            <a:r>
              <a:rPr lang="en-US" dirty="0"/>
              <a:t>Ministry of Defence (</a:t>
            </a:r>
            <a:r>
              <a:rPr lang="en-US" dirty="0" err="1"/>
              <a:t>MoD</a:t>
            </a:r>
            <a:r>
              <a:rPr lang="en-US" dirty="0"/>
              <a:t>) should be properly resourced to provide meaningful policy guidance and administrative oversight over the armed forces.</a:t>
            </a:r>
          </a:p>
          <a:p>
            <a:pPr lvl="0" algn="just"/>
            <a:r>
              <a:rPr lang="en-US" dirty="0"/>
              <a:t> A permanent cadre of defence bureaucracy needs to be created from amongst the civilian bureaucracy.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Recommendations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7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/>
        </p:nvSpPr>
        <p:spPr>
          <a:xfrm>
            <a:off x="2912517" y="2860476"/>
            <a:ext cx="2855714" cy="8107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6800" b="1">
                <a:solidFill>
                  <a:srgbClr val="308B16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80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51392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8458200" cy="4589653"/>
          </a:xfrm>
        </p:spPr>
        <p:txBody>
          <a:bodyPr>
            <a:normAutofit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sz="3200" dirty="0" smtClean="0"/>
              <a:t>Civil- military fault line shapes Pakistani politics</a:t>
            </a:r>
          </a:p>
          <a:p>
            <a:pPr algn="just"/>
            <a:r>
              <a:rPr lang="en-US" sz="3200" dirty="0" smtClean="0"/>
              <a:t>Strain between two contributes to instability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Chile,Brazil,Egypt,Ghana,Nigeria,Turkey,Syria, Thailand, Indonesia, North Korea and Pakistan repeatedly experienced disruption of civilian rule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 –military interventions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Ayub Khan’s rule              1958-69</a:t>
            </a:r>
          </a:p>
          <a:p>
            <a:pPr algn="just"/>
            <a:r>
              <a:rPr lang="en-US" dirty="0" smtClean="0"/>
              <a:t>Yahiya's rule                      1969-71</a:t>
            </a:r>
          </a:p>
          <a:p>
            <a:pPr algn="just"/>
            <a:r>
              <a:rPr lang="en-US" dirty="0" smtClean="0"/>
              <a:t>Zia’s rule		             1977-88</a:t>
            </a:r>
          </a:p>
          <a:p>
            <a:pPr algn="just"/>
            <a:r>
              <a:rPr lang="en-US" dirty="0" smtClean="0"/>
              <a:t>Mushraf’s rule                  1999-08</a:t>
            </a:r>
          </a:p>
          <a:p>
            <a:pPr algn="just"/>
            <a:r>
              <a:rPr lang="en-US" dirty="0" smtClean="0"/>
              <a:t>Wars</a:t>
            </a:r>
          </a:p>
          <a:p>
            <a:pPr algn="just"/>
            <a:r>
              <a:rPr lang="en-US" dirty="0" smtClean="0"/>
              <a:t>Ousted                                Junejo,ZAB,NS,BB</a:t>
            </a:r>
          </a:p>
          <a:p>
            <a:pPr algn="just"/>
            <a:r>
              <a:rPr lang="en-US" dirty="0" smtClean="0"/>
              <a:t>Political movements         MRD,ARD</a:t>
            </a:r>
          </a:p>
          <a:p>
            <a:pPr algn="just"/>
            <a:r>
              <a:rPr lang="en-US" dirty="0" smtClean="0"/>
              <a:t>Devolution                         2001-02</a:t>
            </a:r>
          </a:p>
          <a:p>
            <a:pPr algn="just"/>
            <a:r>
              <a:rPr lang="en-US" dirty="0" smtClean="0"/>
              <a:t>Police Order	(2002)</a:t>
            </a:r>
          </a:p>
          <a:p>
            <a:pPr algn="just"/>
            <a:r>
              <a:rPr lang="en-US" dirty="0" smtClean="0"/>
              <a:t>Akbar Bugti’s death </a:t>
            </a:r>
          </a:p>
          <a:p>
            <a:pPr algn="just"/>
            <a:r>
              <a:rPr lang="en-US" dirty="0" smtClean="0"/>
              <a:t>Lal Masjid Operation</a:t>
            </a:r>
          </a:p>
          <a:p>
            <a:pPr algn="just"/>
            <a:r>
              <a:rPr lang="en-US" dirty="0" smtClean="0"/>
              <a:t>Judicial activism</a:t>
            </a:r>
          </a:p>
          <a:p>
            <a:pPr algn="just"/>
            <a:r>
              <a:rPr lang="en-US" dirty="0" smtClean="0"/>
              <a:t>Chapter II of the constitution : Articles 243- 245</a:t>
            </a:r>
          </a:p>
          <a:p>
            <a:pPr algn="just"/>
            <a:r>
              <a:rPr lang="en-US" dirty="0"/>
              <a:t>8</a:t>
            </a:r>
            <a:r>
              <a:rPr lang="en-US" baseline="30000" dirty="0"/>
              <a:t>th</a:t>
            </a:r>
            <a:r>
              <a:rPr lang="en-US" dirty="0"/>
              <a:t> &amp;17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dirty="0" smtClean="0"/>
              <a:t>amendment</a:t>
            </a:r>
          </a:p>
          <a:p>
            <a:pPr algn="just"/>
            <a:r>
              <a:rPr lang="en-US" smtClean="0"/>
              <a:t>Referendums</a:t>
            </a:r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Civil-military relations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defRPr/>
            </a:pPr>
            <a:r>
              <a:rPr lang="en-US" dirty="0" smtClean="0"/>
              <a:t>In democracies civilian supremacy </a:t>
            </a:r>
          </a:p>
          <a:p>
            <a:pPr algn="just" eaLnBrk="1" hangingPunct="1">
              <a:defRPr/>
            </a:pPr>
            <a:r>
              <a:rPr lang="en-US" dirty="0" smtClean="0"/>
              <a:t>In newly established states </a:t>
            </a:r>
            <a:r>
              <a:rPr lang="en-US" dirty="0"/>
              <a:t>i</a:t>
            </a:r>
            <a:r>
              <a:rPr lang="en-US" dirty="0" smtClean="0"/>
              <a:t>nstitutional encroachment , an historical fact</a:t>
            </a:r>
          </a:p>
          <a:p>
            <a:pPr algn="just" eaLnBrk="1" hangingPunct="1">
              <a:defRPr/>
            </a:pPr>
            <a:r>
              <a:rPr lang="en-US" u="sng" dirty="0" smtClean="0"/>
              <a:t>Parliamentary  Standing Committee  </a:t>
            </a:r>
            <a:r>
              <a:rPr lang="en-US" dirty="0" smtClean="0"/>
              <a:t>on Defence</a:t>
            </a:r>
          </a:p>
          <a:p>
            <a:pPr algn="just" eaLnBrk="1" hangingPunct="1">
              <a:defRPr/>
            </a:pPr>
            <a:r>
              <a:rPr lang="en-US" u="sng" dirty="0" smtClean="0"/>
              <a:t>Defence Cabinet Committee </a:t>
            </a:r>
            <a:r>
              <a:rPr lang="en-US" dirty="0" smtClean="0"/>
              <a:t>( In Pak) </a:t>
            </a:r>
          </a:p>
          <a:p>
            <a:pPr algn="just" eaLnBrk="1" hangingPunct="1">
              <a:defRPr/>
            </a:pPr>
            <a:r>
              <a:rPr lang="en-US" u="sng" dirty="0" smtClean="0"/>
              <a:t>In Bangladesh National Security Council (NSC) </a:t>
            </a:r>
            <a:r>
              <a:rPr lang="en-US" dirty="0" smtClean="0"/>
              <a:t>proposed by Gen Ershad  in 1982</a:t>
            </a:r>
          </a:p>
          <a:p>
            <a:pPr algn="just">
              <a:defRPr/>
            </a:pPr>
            <a:r>
              <a:rPr lang="en-US" dirty="0" smtClean="0"/>
              <a:t>In Pak NSC established -</a:t>
            </a:r>
            <a:r>
              <a:rPr lang="en-US" dirty="0"/>
              <a:t>2004 </a:t>
            </a:r>
            <a:endParaRPr lang="en-US" dirty="0" smtClean="0"/>
          </a:p>
          <a:p>
            <a:pPr algn="just" eaLnBrk="1" hangingPunct="1">
              <a:defRPr/>
            </a:pPr>
            <a:r>
              <a:rPr lang="en-US" dirty="0" smtClean="0"/>
              <a:t>In India </a:t>
            </a:r>
            <a:r>
              <a:rPr lang="en-US" u="sng" dirty="0" smtClean="0">
                <a:solidFill>
                  <a:srgbClr val="FF0000"/>
                </a:solidFill>
              </a:rPr>
              <a:t>Mishra Committee </a:t>
            </a:r>
            <a:r>
              <a:rPr lang="en-US" dirty="0" smtClean="0"/>
              <a:t>report expressed that ‘The Principle of CIVILIAN CONTROL over DEFENCE MACHINARY should be interpreted to mean not </a:t>
            </a:r>
            <a:r>
              <a:rPr lang="en-US" dirty="0" smtClean="0">
                <a:solidFill>
                  <a:srgbClr val="FF0000"/>
                </a:solidFill>
              </a:rPr>
              <a:t>BUREAUCRATIC</a:t>
            </a:r>
            <a:r>
              <a:rPr lang="en-US" dirty="0" smtClean="0"/>
              <a:t>  but essentially Political control by the </a:t>
            </a:r>
            <a:r>
              <a:rPr lang="en-US" u="sng" dirty="0" smtClean="0"/>
              <a:t>Parliament &amp; Cabinet </a:t>
            </a:r>
            <a:r>
              <a:rPr lang="en-US" dirty="0" smtClean="0"/>
              <a:t>‘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02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en-US" dirty="0" smtClean="0"/>
              <a:t>The </a:t>
            </a:r>
            <a:r>
              <a:rPr lang="en-US" dirty="0"/>
              <a:t>pre-eminence enjoyed by the </a:t>
            </a:r>
            <a:r>
              <a:rPr lang="en-US" u="sng" dirty="0"/>
              <a:t>Commander in Chief (CinC) </a:t>
            </a:r>
            <a:r>
              <a:rPr lang="en-US" dirty="0"/>
              <a:t>in the </a:t>
            </a:r>
            <a:r>
              <a:rPr lang="en-US" dirty="0">
                <a:solidFill>
                  <a:srgbClr val="FF0000"/>
                </a:solidFill>
              </a:rPr>
              <a:t>British colonial era</a:t>
            </a:r>
            <a:r>
              <a:rPr lang="en-US" dirty="0"/>
              <a:t> was unparalleled, compared to democratic countries. </a:t>
            </a:r>
            <a:endParaRPr lang="en-US" dirty="0" smtClean="0"/>
          </a:p>
          <a:p>
            <a:pPr lvl="0" algn="just"/>
            <a:r>
              <a:rPr lang="en-US" dirty="0" smtClean="0"/>
              <a:t>The </a:t>
            </a:r>
            <a:r>
              <a:rPr lang="en-US" dirty="0"/>
              <a:t>CinC enjoyed the title of </a:t>
            </a:r>
            <a:r>
              <a:rPr lang="en-US" dirty="0">
                <a:solidFill>
                  <a:srgbClr val="FF0000"/>
                </a:solidFill>
              </a:rPr>
              <a:t>His Excellency </a:t>
            </a:r>
            <a:r>
              <a:rPr lang="en-US" dirty="0"/>
              <a:t>and ranked </a:t>
            </a:r>
            <a:r>
              <a:rPr lang="en-US" dirty="0">
                <a:solidFill>
                  <a:srgbClr val="FF0000"/>
                </a:solidFill>
              </a:rPr>
              <a:t>second only to Viceroy</a:t>
            </a:r>
            <a:r>
              <a:rPr lang="en-US" dirty="0"/>
              <a:t>. </a:t>
            </a:r>
            <a:endParaRPr lang="en-US" dirty="0" smtClean="0"/>
          </a:p>
          <a:p>
            <a:pPr lvl="0" algn="just"/>
            <a:r>
              <a:rPr lang="en-US" dirty="0" smtClean="0"/>
              <a:t>The Cin</a:t>
            </a:r>
            <a:r>
              <a:rPr lang="en-US" dirty="0"/>
              <a:t>C</a:t>
            </a:r>
            <a:r>
              <a:rPr lang="en-US" dirty="0" smtClean="0"/>
              <a:t> </a:t>
            </a:r>
            <a:r>
              <a:rPr lang="en-US" dirty="0"/>
              <a:t>also a member of the </a:t>
            </a:r>
            <a:r>
              <a:rPr lang="en-US" dirty="0">
                <a:solidFill>
                  <a:srgbClr val="FF0000"/>
                </a:solidFill>
              </a:rPr>
              <a:t>Viceroy’s Executive Committee</a:t>
            </a:r>
            <a:r>
              <a:rPr lang="en-US" dirty="0"/>
              <a:t> and upper legislature as per the Government of India Act 1919. </a:t>
            </a:r>
            <a:endParaRPr lang="en-US" dirty="0" smtClean="0"/>
          </a:p>
          <a:p>
            <a:pPr lvl="0" algn="just"/>
            <a:r>
              <a:rPr lang="en-US" dirty="0" smtClean="0"/>
              <a:t>Most </a:t>
            </a:r>
            <a:r>
              <a:rPr lang="en-US" dirty="0"/>
              <a:t>of the powers enjoyed by </a:t>
            </a:r>
            <a:r>
              <a:rPr lang="en-US" dirty="0" smtClean="0"/>
              <a:t>CinC were </a:t>
            </a:r>
            <a:r>
              <a:rPr lang="en-US" dirty="0"/>
              <a:t>retained in the </a:t>
            </a:r>
            <a:r>
              <a:rPr lang="en-US" dirty="0">
                <a:solidFill>
                  <a:srgbClr val="FF0000"/>
                </a:solidFill>
              </a:rPr>
              <a:t>Government of India Act 1935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Colonial </a:t>
            </a:r>
            <a:r>
              <a:rPr lang="en-US" dirty="0" smtClean="0"/>
              <a:t>overhang &amp; powerful CinC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37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en-US" sz="2600" dirty="0" smtClean="0"/>
              <a:t>Since inception Pakistan confronted external aggression,  </a:t>
            </a:r>
            <a:r>
              <a:rPr lang="en-US" sz="2600" dirty="0"/>
              <a:t>political leadership had to rely </a:t>
            </a:r>
            <a:r>
              <a:rPr lang="en-US" sz="2600" dirty="0" smtClean="0"/>
              <a:t>on </a:t>
            </a:r>
            <a:r>
              <a:rPr lang="en-US" sz="2600" u="sng" dirty="0" smtClean="0"/>
              <a:t>military </a:t>
            </a:r>
            <a:r>
              <a:rPr lang="en-US" sz="2600" u="sng" dirty="0"/>
              <a:t>leadership </a:t>
            </a:r>
            <a:r>
              <a:rPr lang="en-US" sz="2600" dirty="0"/>
              <a:t>for important national security decisions. </a:t>
            </a:r>
            <a:endParaRPr lang="en-US" sz="2600" dirty="0" smtClean="0"/>
          </a:p>
          <a:p>
            <a:pPr algn="just"/>
            <a:r>
              <a:rPr lang="en-US" sz="2600" dirty="0"/>
              <a:t>D</a:t>
            </a:r>
            <a:r>
              <a:rPr lang="en-US" sz="2600" dirty="0" smtClean="0"/>
              <a:t>emise of </a:t>
            </a:r>
            <a:r>
              <a:rPr lang="en-US" sz="2600" dirty="0"/>
              <a:t>the </a:t>
            </a:r>
            <a:r>
              <a:rPr lang="en-US" sz="2600" u="sng" dirty="0" smtClean="0"/>
              <a:t>Jinnah &amp; Liaquat</a:t>
            </a:r>
            <a:r>
              <a:rPr lang="en-US" sz="2600" dirty="0" smtClean="0"/>
              <a:t>, </a:t>
            </a:r>
            <a:r>
              <a:rPr lang="en-US" sz="2600" dirty="0" smtClean="0">
                <a:solidFill>
                  <a:srgbClr val="FF0000"/>
                </a:solidFill>
              </a:rPr>
              <a:t>Ghulam </a:t>
            </a:r>
            <a:r>
              <a:rPr lang="en-US" sz="2600" dirty="0">
                <a:solidFill>
                  <a:srgbClr val="FF0000"/>
                </a:solidFill>
              </a:rPr>
              <a:t>Muhammad &amp;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>
                <a:solidFill>
                  <a:srgbClr val="FF0000"/>
                </a:solidFill>
              </a:rPr>
              <a:t>Iskander Mirza</a:t>
            </a:r>
            <a:r>
              <a:rPr lang="en-US" sz="2600" dirty="0"/>
              <a:t> edged out politicians </a:t>
            </a:r>
            <a:r>
              <a:rPr lang="en-US" sz="2600" dirty="0" smtClean="0"/>
              <a:t> &amp; looked towards military.</a:t>
            </a:r>
          </a:p>
          <a:p>
            <a:pPr algn="just"/>
            <a:r>
              <a:rPr lang="en-US" sz="2600" dirty="0" smtClean="0"/>
              <a:t>In </a:t>
            </a:r>
            <a:r>
              <a:rPr lang="en-US" sz="2600" dirty="0"/>
              <a:t>1954, Ayub accepted the offer of GG GM to become Minister of Defence in the cabinet of PM </a:t>
            </a:r>
            <a:r>
              <a:rPr lang="en-US" sz="2600" dirty="0" smtClean="0"/>
              <a:t>Chaudhry </a:t>
            </a:r>
            <a:r>
              <a:rPr lang="en-US" sz="2600" dirty="0"/>
              <a:t>Muhammad Ali as a serving general</a:t>
            </a:r>
            <a:r>
              <a:rPr lang="en-US" sz="2600" dirty="0" smtClean="0"/>
              <a:t>.</a:t>
            </a:r>
          </a:p>
          <a:p>
            <a:pPr algn="just"/>
            <a:r>
              <a:rPr lang="en-US" sz="2600" dirty="0"/>
              <a:t>Pakistan had </a:t>
            </a:r>
            <a:r>
              <a:rPr lang="en-US" sz="2600" dirty="0">
                <a:solidFill>
                  <a:srgbClr val="FF0000"/>
                </a:solidFill>
              </a:rPr>
              <a:t>7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>
                <a:solidFill>
                  <a:srgbClr val="FF0000"/>
                </a:solidFill>
              </a:rPr>
              <a:t>prime ministers </a:t>
            </a:r>
            <a:r>
              <a:rPr lang="en-US" sz="2600" dirty="0" smtClean="0"/>
              <a:t>&amp; 8 </a:t>
            </a:r>
            <a:r>
              <a:rPr lang="en-US" sz="2600" dirty="0"/>
              <a:t>cabinets between 1947 </a:t>
            </a:r>
            <a:r>
              <a:rPr lang="en-US" sz="2600" dirty="0" smtClean="0"/>
              <a:t>-58 </a:t>
            </a:r>
            <a:r>
              <a:rPr lang="en-US" sz="2600" dirty="0"/>
              <a:t>&amp; only </a:t>
            </a:r>
            <a:r>
              <a:rPr lang="en-US" sz="2600" dirty="0">
                <a:solidFill>
                  <a:srgbClr val="00B0F0"/>
                </a:solidFill>
              </a:rPr>
              <a:t>1</a:t>
            </a:r>
            <a:r>
              <a:rPr lang="en-US" sz="2600" dirty="0" smtClean="0">
                <a:solidFill>
                  <a:srgbClr val="00B0F0"/>
                </a:solidFill>
              </a:rPr>
              <a:t> </a:t>
            </a:r>
            <a:r>
              <a:rPr lang="en-US" sz="2600" dirty="0">
                <a:solidFill>
                  <a:srgbClr val="00B0F0"/>
                </a:solidFill>
              </a:rPr>
              <a:t>CinC</a:t>
            </a:r>
            <a:r>
              <a:rPr lang="en-US" sz="2600" dirty="0">
                <a:solidFill>
                  <a:schemeClr val="bg2"/>
                </a:solidFill>
              </a:rPr>
              <a:t>.</a:t>
            </a:r>
          </a:p>
          <a:p>
            <a:pPr algn="just"/>
            <a:endParaRPr lang="en-US" dirty="0"/>
          </a:p>
          <a:p>
            <a:pPr lvl="0"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 Civilian leadership reliance </a:t>
            </a:r>
            <a:r>
              <a:rPr lang="en-US" sz="2000" dirty="0"/>
              <a:t>on military leadership</a:t>
            </a:r>
          </a:p>
        </p:txBody>
      </p:sp>
    </p:spTree>
    <p:extLst>
      <p:ext uri="{BB962C8B-B14F-4D97-AF65-F5344CB8AC3E}">
        <p14:creationId xmlns:p14="http://schemas.microsoft.com/office/powerpoint/2010/main" val="151004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n-US" sz="2600" dirty="0" smtClean="0"/>
          </a:p>
          <a:p>
            <a:pPr marL="571500" indent="-571500" algn="just">
              <a:buFont typeface="+mj-lt"/>
              <a:buAutoNum type="romanLcPeriod"/>
            </a:pPr>
            <a:r>
              <a:rPr lang="en-US" sz="2600" dirty="0" smtClean="0"/>
              <a:t>Demise of Jinnah 11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September 1948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2600" dirty="0" smtClean="0"/>
              <a:t>Demise of Liaqat 16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October 1951 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2600" dirty="0" smtClean="0"/>
              <a:t>With the demise of Liaqat the facade of Parliamentary democracy started eroded 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2600" dirty="0"/>
              <a:t>After demise of Jinnah+ Liaqat office of GG became instrumental for creating hurdles for democratic </a:t>
            </a:r>
            <a:r>
              <a:rPr lang="en-US" sz="2600" dirty="0" smtClean="0"/>
              <a:t>process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2600" dirty="0"/>
              <a:t>Governor rule in provinces, despite majority in house CMs  were dismissed </a:t>
            </a:r>
            <a:endParaRPr lang="en-US" sz="2600" dirty="0" smtClean="0"/>
          </a:p>
          <a:p>
            <a:pPr marL="571500" indent="-571500" algn="just">
              <a:buFont typeface="+mj-lt"/>
              <a:buAutoNum type="romanLcPeriod"/>
            </a:pPr>
            <a:r>
              <a:rPr lang="en-US" sz="2600" dirty="0"/>
              <a:t>During 1951-58 two Governor Generals (Ghulam Mohd &amp; </a:t>
            </a:r>
            <a:r>
              <a:rPr lang="en-US" sz="2600" dirty="0" smtClean="0"/>
              <a:t>Iskander </a:t>
            </a:r>
            <a:r>
              <a:rPr lang="en-US" sz="2600" dirty="0"/>
              <a:t>Mirza) but 7 Premieres were </a:t>
            </a:r>
            <a:r>
              <a:rPr lang="en-US" sz="2600" dirty="0" smtClean="0"/>
              <a:t>replaced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2600" dirty="0" smtClean="0"/>
              <a:t>2nd line leadership could not translate the political vision into democratic reality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2600" dirty="0" smtClean="0"/>
              <a:t>Bureaucratic intervention</a:t>
            </a:r>
          </a:p>
          <a:p>
            <a:pPr marL="571500" indent="-571500" algn="just">
              <a:buFont typeface="+mj-lt"/>
              <a:buAutoNum type="romanLcPeriod"/>
            </a:pPr>
            <a:endParaRPr lang="en-US" sz="26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b="0" dirty="0" smtClean="0">
                <a:effectLst/>
              </a:rPr>
              <a:t>Vacuum </a:t>
            </a:r>
            <a:r>
              <a:rPr lang="en-US" b="0" dirty="0">
                <a:effectLst/>
              </a:rPr>
              <a:t>of democratic </a:t>
            </a:r>
            <a:r>
              <a:rPr lang="en-US" b="0" dirty="0" smtClean="0">
                <a:effectLst/>
              </a:rPr>
              <a:t>leadership </a:t>
            </a:r>
            <a:r>
              <a:rPr lang="en-US" b="0" dirty="0">
                <a:effectLst/>
              </a:rPr>
              <a:t/>
            </a:r>
            <a:br>
              <a:rPr lang="en-US" b="0" dirty="0">
                <a:effectLst/>
              </a:rPr>
            </a:br>
            <a:endParaRPr lang="en-US" b="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Provincialism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Provincialism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dirty="0" smtClean="0"/>
              <a:t>ug of war between East &amp; West Pakistan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Geographic separation</a:t>
            </a:r>
          </a:p>
          <a:p>
            <a:pPr algn="just"/>
            <a:r>
              <a:rPr lang="en-US" dirty="0" smtClean="0"/>
              <a:t>East &amp; West wings</a:t>
            </a:r>
          </a:p>
          <a:p>
            <a:pPr algn="just"/>
            <a:r>
              <a:rPr lang="en-US" dirty="0" smtClean="0"/>
              <a:t>Economic disparity</a:t>
            </a:r>
          </a:p>
          <a:p>
            <a:pPr algn="just"/>
            <a:r>
              <a:rPr lang="en-US" dirty="0" smtClean="0"/>
              <a:t>Instead of political solutions non-political solutions explored</a:t>
            </a:r>
          </a:p>
          <a:p>
            <a:pPr algn="just"/>
            <a:r>
              <a:rPr lang="en-US" dirty="0" smtClean="0"/>
              <a:t>Deprivation, alienation  converted into separatist movement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solidFill>
                  <a:srgbClr val="FF0000"/>
                </a:solidFill>
              </a:rPr>
              <a:t>Constitution making </a:t>
            </a:r>
            <a:r>
              <a:rPr lang="en-US" dirty="0" smtClean="0"/>
              <a:t>delayed for 9 years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East Pak </a:t>
            </a:r>
            <a:r>
              <a:rPr lang="en-US" dirty="0" smtClean="0"/>
              <a:t>demanded maximum provincial autonomy</a:t>
            </a:r>
          </a:p>
          <a:p>
            <a:pPr algn="just"/>
            <a:r>
              <a:rPr lang="en-US" dirty="0" smtClean="0">
                <a:solidFill>
                  <a:srgbClr val="92D050"/>
                </a:solidFill>
              </a:rPr>
              <a:t>West Pak </a:t>
            </a:r>
            <a:r>
              <a:rPr lang="en-US" dirty="0" smtClean="0"/>
              <a:t>advocated strong center</a:t>
            </a:r>
          </a:p>
          <a:p>
            <a:pPr algn="just"/>
            <a:r>
              <a:rPr lang="en-US" dirty="0" smtClean="0"/>
              <a:t>Failure to convene session of Parliament, failure of negotiations &amp; Ops Search Light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15271</TotalTime>
  <Words>1377</Words>
  <Application>Microsoft Office PowerPoint</Application>
  <PresentationFormat>On-screen Show (4:3)</PresentationFormat>
  <Paragraphs>209</Paragraphs>
  <Slides>27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Civil-Military Relations in Pakistan</vt:lpstr>
      <vt:lpstr>Civil-Military relations</vt:lpstr>
      <vt:lpstr>Civil –military interventions</vt:lpstr>
      <vt:lpstr>Chronology</vt:lpstr>
      <vt:lpstr>Civil-military relations </vt:lpstr>
      <vt:lpstr>Colonial overhang &amp; powerful CinC </vt:lpstr>
      <vt:lpstr> Civilian leadership reliance on military leadership</vt:lpstr>
      <vt:lpstr> Vacuum of democratic leadership  </vt:lpstr>
      <vt:lpstr>Provincialism</vt:lpstr>
      <vt:lpstr>Civil-military divide </vt:lpstr>
      <vt:lpstr>Long absence of civilian democratic rule</vt:lpstr>
      <vt:lpstr>   External &amp; internal threats: Military emerged as a strong institution  </vt:lpstr>
      <vt:lpstr>Indian Factor &amp; need for a strong military</vt:lpstr>
      <vt:lpstr>Challenges</vt:lpstr>
      <vt:lpstr>Bad era for Parliamentary democracy</vt:lpstr>
      <vt:lpstr>Political vacuum</vt:lpstr>
      <vt:lpstr>Failure of politicians</vt:lpstr>
      <vt:lpstr>Role of Judiciary</vt:lpstr>
      <vt:lpstr>Civil &amp; military intervention</vt:lpstr>
      <vt:lpstr>Need for autonomous Election Commission</vt:lpstr>
      <vt:lpstr>Low conviction rate: Need for Military courts</vt:lpstr>
      <vt:lpstr>Sindh: weak law &amp; order </vt:lpstr>
      <vt:lpstr>Weak  disaster management capacity of civilian institutions</vt:lpstr>
      <vt:lpstr> Democratic control of Armed Forces (DCAF) </vt:lpstr>
      <vt:lpstr> Separation model </vt:lpstr>
      <vt:lpstr> Recommendations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Civil-Military Relations in Pakistan</dc:title>
  <dc:creator>MABK</dc:creator>
  <cp:lastModifiedBy>ali babakhel</cp:lastModifiedBy>
  <cp:revision>301</cp:revision>
  <dcterms:created xsi:type="dcterms:W3CDTF">2015-06-29T14:57:32Z</dcterms:created>
  <dcterms:modified xsi:type="dcterms:W3CDTF">2025-07-29T14:39:49Z</dcterms:modified>
</cp:coreProperties>
</file>