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3" r:id="rId2"/>
    <p:sldId id="315" r:id="rId3"/>
    <p:sldId id="329" r:id="rId4"/>
    <p:sldId id="317" r:id="rId5"/>
    <p:sldId id="318" r:id="rId6"/>
    <p:sldId id="319" r:id="rId7"/>
    <p:sldId id="320" r:id="rId8"/>
    <p:sldId id="321" r:id="rId9"/>
    <p:sldId id="322" r:id="rId10"/>
    <p:sldId id="328" r:id="rId11"/>
    <p:sldId id="323" r:id="rId12"/>
    <p:sldId id="316" r:id="rId13"/>
    <p:sldId id="327" r:id="rId14"/>
    <p:sldId id="32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16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341F6-686F-407F-BD32-509BBF0B73F4}" type="datetimeFigureOut">
              <a:rPr lang="en-US" smtClean="0"/>
              <a:pPr/>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D341F6-686F-407F-BD32-509BBF0B73F4}" type="datetimeFigureOut">
              <a:rPr lang="en-US" smtClean="0"/>
              <a:pPr/>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D341F6-686F-407F-BD32-509BBF0B73F4}" type="datetimeFigureOut">
              <a:rPr lang="en-US" smtClean="0"/>
              <a:pPr/>
              <a:t>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D341F6-686F-407F-BD32-509BBF0B73F4}" type="datetimeFigureOut">
              <a:rPr lang="en-US" smtClean="0"/>
              <a:pPr/>
              <a:t>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341F6-686F-407F-BD32-509BBF0B73F4}" type="datetimeFigureOut">
              <a:rPr lang="en-US" smtClean="0"/>
              <a:pPr/>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1F6-686F-407F-BD32-509BBF0B73F4}" type="datetimeFigureOut">
              <a:rPr lang="en-US" smtClean="0"/>
              <a:pPr/>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1F6-686F-407F-BD32-509BBF0B73F4}" type="datetimeFigureOut">
              <a:rPr lang="en-US" smtClean="0"/>
              <a:pPr/>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D341F6-686F-407F-BD32-509BBF0B73F4}" type="datetimeFigureOut">
              <a:rPr lang="en-US" smtClean="0"/>
              <a:pPr/>
              <a:t>10/5/2025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A4514-1804-4CBC-845A-B285A23A0A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62200"/>
            <a:ext cx="8229600" cy="1706562"/>
          </a:xfrm>
        </p:spPr>
        <p:txBody>
          <a:bodyPr>
            <a:normAutofit/>
          </a:bodyPr>
          <a:lstStyle/>
          <a:p>
            <a:r>
              <a:rPr lang="en-US" dirty="0" smtClean="0"/>
              <a:t>Average/Mean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78162"/>
          </a:xfrm>
        </p:spPr>
        <p:txBody>
          <a:bodyPr anchor="t">
            <a:normAutofit/>
          </a:bodyPr>
          <a:lstStyle/>
          <a:p>
            <a:pPr algn="l"/>
            <a:r>
              <a:rPr lang="en-US" dirty="0"/>
              <a:t>If the price of a product is first decreased by 25% and then increased by 20%, then what is the percentage change in the price</a:t>
            </a:r>
          </a:p>
        </p:txBody>
      </p:sp>
    </p:spTree>
    <p:extLst>
      <p:ext uri="{BB962C8B-B14F-4D97-AF65-F5344CB8AC3E}">
        <p14:creationId xmlns:p14="http://schemas.microsoft.com/office/powerpoint/2010/main" val="3811549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r>
              <a:rPr lang="en-US" dirty="0" smtClean="0"/>
              <a:t>Profit/Loss</a:t>
            </a:r>
            <a:br>
              <a:rPr lang="en-US" dirty="0" smtClean="0"/>
            </a:br>
            <a:r>
              <a:rPr lang="en-US" dirty="0" smtClean="0"/>
              <a:t/>
            </a:r>
            <a:br>
              <a:rPr lang="en-US" dirty="0" smtClean="0"/>
            </a:br>
            <a:r>
              <a:rPr lang="en-US" dirty="0" smtClean="0"/>
              <a:t>Profit: SP-CP</a:t>
            </a:r>
            <a:br>
              <a:rPr lang="en-US" dirty="0" smtClean="0"/>
            </a:br>
            <a:r>
              <a:rPr lang="en-US" dirty="0" smtClean="0"/>
              <a:t>Loss: CP-SP</a:t>
            </a:r>
            <a:br>
              <a:rPr lang="en-US" dirty="0" smtClean="0"/>
            </a:br>
            <a:r>
              <a:rPr lang="en-US" dirty="0" smtClean="0"/>
              <a:t>Profit(%): {(SP-CP)/CP}100</a:t>
            </a:r>
            <a:br>
              <a:rPr lang="en-US" dirty="0" smtClean="0"/>
            </a:br>
            <a:r>
              <a:rPr lang="en-US" dirty="0" smtClean="0"/>
              <a:t>Profit(%): (profit/CP)100</a:t>
            </a:r>
            <a:br>
              <a:rPr lang="en-US" dirty="0" smtClean="0"/>
            </a:br>
            <a:r>
              <a:rPr lang="en-US" dirty="0" smtClean="0"/>
              <a:t>Loss: </a:t>
            </a:r>
            <a:r>
              <a:rPr lang="en-US" dirty="0" err="1" smtClean="0"/>
              <a:t>CPxLoss</a:t>
            </a:r>
            <a:r>
              <a:rPr lang="en-US" dirty="0" smtClean="0"/>
              <a:t>%...</a:t>
            </a:r>
            <a:br>
              <a:rPr lang="en-US" dirty="0" smtClean="0"/>
            </a:b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87962"/>
          </a:xfrm>
        </p:spPr>
        <p:txBody>
          <a:bodyPr anchor="t">
            <a:normAutofit fontScale="90000"/>
          </a:bodyPr>
          <a:lstStyle/>
          <a:p>
            <a:pPr algn="l"/>
            <a:r>
              <a:rPr lang="en-US" dirty="0" smtClean="0"/>
              <a:t>Ali purchased a cycle for Rs. 25,000/-. He spent Rs. 5000 on its repairs, then sold it for Rs. 33,000. Find his gain in percent. </a:t>
            </a:r>
            <a:br>
              <a:rPr lang="en-US" dirty="0" smtClean="0"/>
            </a:br>
            <a:r>
              <a:rPr lang="en-US" dirty="0" smtClean="0"/>
              <a:t/>
            </a:r>
            <a:br>
              <a:rPr lang="en-US" dirty="0" smtClean="0"/>
            </a:br>
            <a:r>
              <a:rPr lang="en-US" dirty="0" smtClean="0"/>
              <a:t/>
            </a:r>
            <a:br>
              <a:rPr lang="en-US" dirty="0" smtClean="0"/>
            </a:br>
            <a:r>
              <a:rPr lang="en-US" dirty="0" smtClean="0"/>
              <a:t>11 oranges are bought for Rs. 10 and 10 oranges are sold for Rs. 11, find the gain/loss in percent.</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600200"/>
            <a:ext cx="8229600" cy="3611562"/>
          </a:xfrm>
        </p:spPr>
        <p:txBody>
          <a:bodyPr anchor="t"/>
          <a:lstStyle/>
          <a:p>
            <a:pPr algn="l"/>
            <a:r>
              <a:rPr lang="en-US" dirty="0" smtClean="0"/>
              <a:t>SP = List Price –Discount </a:t>
            </a:r>
            <a:br>
              <a:rPr lang="en-US" dirty="0" smtClean="0"/>
            </a:br>
            <a:r>
              <a:rPr lang="en-US" dirty="0" smtClean="0"/>
              <a:t/>
            </a:r>
            <a:br>
              <a:rPr lang="en-US" dirty="0" smtClean="0"/>
            </a:br>
            <a:r>
              <a:rPr lang="en-US" dirty="0" smtClean="0"/>
              <a:t>Discount = List pricexDiscount rate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chor="t"/>
          <a:lstStyle/>
          <a:p>
            <a:pPr algn="l"/>
            <a:r>
              <a:rPr lang="en-US" dirty="0" smtClean="0"/>
              <a:t>An article costs Rs. 600. What should be the marked price of the article so that after 10% discount, the trader makes 20% profit?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chor="t">
            <a:normAutofit fontScale="90000"/>
          </a:bodyPr>
          <a:lstStyle/>
          <a:p>
            <a:pPr algn="l"/>
            <a:r>
              <a:rPr lang="en-US" sz="3600" dirty="0" smtClean="0"/>
              <a:t>1. Ali buys three books for Rs. 16 each and four books for Rs. 23 each. What will be the average price of books?</a:t>
            </a:r>
            <a:br>
              <a:rPr lang="en-US" sz="3600" dirty="0" smtClean="0"/>
            </a:br>
            <a:r>
              <a:rPr lang="en-US" sz="3600" dirty="0" smtClean="0"/>
              <a:t/>
            </a:r>
            <a:br>
              <a:rPr lang="en-US" sz="3600" dirty="0" smtClean="0"/>
            </a:br>
            <a:r>
              <a:rPr lang="en-US" sz="3600" dirty="0" smtClean="0"/>
              <a:t>2. The average weight of a class of 13 students is 14kg. When two more students joined the class, the average rose by 3kg. What is the average weight of the two new students.</a:t>
            </a:r>
            <a:br>
              <a:rPr lang="en-US" sz="3600" dirty="0" smtClean="0"/>
            </a:br>
            <a:r>
              <a:rPr lang="en-US" sz="3600" dirty="0" smtClean="0"/>
              <a:t/>
            </a:r>
            <a:br>
              <a:rPr lang="en-US" sz="3600" dirty="0" smtClean="0"/>
            </a:br>
            <a:r>
              <a:rPr lang="en-US" sz="3600" dirty="0" smtClean="0"/>
              <a:t>3. The average of 5 numbers is 42. If we include a sixth number 48, then the new average will be?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430962"/>
          </a:xfrm>
        </p:spPr>
        <p:txBody>
          <a:bodyPr anchor="t">
            <a:normAutofit fontScale="90000"/>
          </a:bodyPr>
          <a:lstStyle/>
          <a:p>
            <a:pPr algn="l"/>
            <a:r>
              <a:rPr lang="en-US" sz="4000" dirty="0" smtClean="0"/>
              <a:t>4. The average of eight students is increases by 2.5kg when a new student comes in place of one of them weighting 65kg. What might be the weight of new student?</a:t>
            </a:r>
            <a:br>
              <a:rPr lang="en-US" sz="4000" dirty="0" smtClean="0"/>
            </a:br>
            <a:r>
              <a:rPr lang="en-US" sz="3600" dirty="0" smtClean="0">
                <a:solidFill>
                  <a:srgbClr val="FF0000"/>
                </a:solidFill>
              </a:rPr>
              <a:t>5. The average temperature of a week is 33 degree centigrade, the average temperature of Monday, Tuesday, Wednesday and Thursday is 34 and on Thursday, Friday, Saturday and Sunday is 35, then what is the temperature on Thursday? </a:t>
            </a:r>
            <a:r>
              <a:rPr lang="en-US" dirty="0" smtClean="0"/>
              <a:t/>
            </a:r>
            <a:br>
              <a:rPr lang="en-US" dirty="0" smtClean="0"/>
            </a:br>
            <a:endParaRPr lang="en-US" dirty="0"/>
          </a:p>
        </p:txBody>
      </p:sp>
    </p:spTree>
    <p:extLst>
      <p:ext uri="{BB962C8B-B14F-4D97-AF65-F5344CB8AC3E}">
        <p14:creationId xmlns:p14="http://schemas.microsoft.com/office/powerpoint/2010/main" val="2544067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Percentage/Profit/Loss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chor="t">
            <a:normAutofit/>
          </a:bodyPr>
          <a:lstStyle/>
          <a:p>
            <a:pPr algn="l"/>
            <a:r>
              <a:rPr lang="en-US" sz="3200" dirty="0" smtClean="0"/>
              <a:t>a. 144 is what percent of 360?</a:t>
            </a:r>
            <a:br>
              <a:rPr lang="en-US" sz="3200" dirty="0" smtClean="0"/>
            </a:br>
            <a:r>
              <a:rPr lang="en-US" sz="3200" dirty="0"/>
              <a:t/>
            </a:r>
            <a:br>
              <a:rPr lang="en-US" sz="3200" dirty="0"/>
            </a:br>
            <a:r>
              <a:rPr lang="en-US" sz="3200" dirty="0" smtClean="0"/>
              <a:t>b. 30 is 20% of what number?</a:t>
            </a:r>
            <a:br>
              <a:rPr lang="en-US" sz="3200" dirty="0" smtClean="0"/>
            </a:br>
            <a:r>
              <a:rPr lang="en-US" sz="3200" dirty="0"/>
              <a:t/>
            </a:r>
            <a:br>
              <a:rPr lang="en-US" sz="3200" dirty="0"/>
            </a:br>
            <a:r>
              <a:rPr lang="en-US" sz="3200" dirty="0" smtClean="0"/>
              <a:t>c. 77 is what percent of 140?</a:t>
            </a:r>
            <a:br>
              <a:rPr lang="en-US" sz="3200" dirty="0" smtClean="0"/>
            </a:br>
            <a:r>
              <a:rPr lang="en-US" sz="3200" dirty="0"/>
              <a:t/>
            </a:r>
            <a:br>
              <a:rPr lang="en-US" sz="3200" dirty="0"/>
            </a:br>
            <a:r>
              <a:rPr lang="en-US" sz="3200" dirty="0" smtClean="0"/>
              <a:t>d. 25% of a number is 300. the number is?</a:t>
            </a:r>
            <a:br>
              <a:rPr lang="en-US" sz="3200" dirty="0" smtClean="0"/>
            </a:br>
            <a:r>
              <a:rPr lang="en-US" sz="3200" dirty="0"/>
              <a:t/>
            </a:r>
            <a:br>
              <a:rPr lang="en-US" sz="3200" dirty="0"/>
            </a:br>
            <a:r>
              <a:rPr lang="en-US" sz="3200" dirty="0" smtClean="0"/>
              <a:t>e. what percent is 250gram of 1kg?</a:t>
            </a:r>
            <a:br>
              <a:rPr lang="en-US" sz="3200" dirty="0" smtClean="0"/>
            </a:br>
            <a:r>
              <a:rPr lang="en-US" sz="3200" dirty="0"/>
              <a:t/>
            </a:r>
            <a:br>
              <a:rPr lang="en-US" sz="3200" dirty="0"/>
            </a:br>
            <a:r>
              <a:rPr lang="en-US" sz="3200" dirty="0" smtClean="0"/>
              <a:t>f. Evaluate: 15% of 80% of 90 is?</a:t>
            </a:r>
            <a:endParaRPr 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a:bodyPr>
          <a:lstStyle/>
          <a:p>
            <a:r>
              <a:rPr lang="en-US" dirty="0" smtClean="0"/>
              <a:t>Case:2</a:t>
            </a:r>
            <a:br>
              <a:rPr lang="en-US" dirty="0" smtClean="0"/>
            </a:br>
            <a:r>
              <a:rPr lang="en-US" dirty="0" smtClean="0"/>
              <a:t>Time frame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chor="t">
            <a:normAutofit/>
          </a:bodyPr>
          <a:lstStyle/>
          <a:p>
            <a:pPr algn="l"/>
            <a:r>
              <a:rPr lang="en-US" sz="3200" dirty="0" smtClean="0"/>
              <a:t>1. A man’s income is Rs. 8400/day. Given that his original income was Rs. 7500/day, find the percentage increase in his daily income?</a:t>
            </a:r>
            <a:br>
              <a:rPr lang="en-US" sz="3200" dirty="0" smtClean="0"/>
            </a:br>
            <a:r>
              <a:rPr lang="en-US" sz="3200" dirty="0"/>
              <a:t/>
            </a:r>
            <a:br>
              <a:rPr lang="en-US" sz="3200" dirty="0"/>
            </a:br>
            <a:r>
              <a:rPr lang="en-US" sz="3200" dirty="0" smtClean="0"/>
              <a:t>2. A primary school had an enrollment of 850 students in 2020. In 2022, the enrollment was 1120. What was the percentage increase in the enrollment? </a:t>
            </a:r>
            <a:br>
              <a:rPr lang="en-US" sz="3200" dirty="0" smtClean="0"/>
            </a:br>
            <a:r>
              <a:rPr lang="en-US" sz="3200" dirty="0"/>
              <a:t/>
            </a:r>
            <a:br>
              <a:rPr lang="en-US" sz="3200" dirty="0"/>
            </a:br>
            <a:r>
              <a:rPr lang="en-US" sz="3200" dirty="0" smtClean="0"/>
              <a:t>3. The enrollment in a certain school was 450 in 2015. By 2016, the enrollment had increased by 16%. What was the enrollment in 2016?</a:t>
            </a:r>
            <a:endParaRPr lang="en-US"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16162"/>
          </a:xfrm>
        </p:spPr>
        <p:txBody>
          <a:bodyPr>
            <a:normAutofit/>
          </a:bodyPr>
          <a:lstStyle/>
          <a:p>
            <a:r>
              <a:rPr lang="en-US" dirty="0" smtClean="0"/>
              <a:t>Case:3</a:t>
            </a:r>
            <a:br>
              <a:rPr lang="en-US" dirty="0" smtClean="0"/>
            </a:br>
            <a:r>
              <a:rPr lang="en-US" dirty="0" smtClean="0"/>
              <a:t>Deduction: Total-%</a:t>
            </a:r>
            <a:br>
              <a:rPr lang="en-US" dirty="0" smtClean="0"/>
            </a:br>
            <a:r>
              <a:rPr lang="en-US" dirty="0" smtClean="0"/>
              <a:t>Increment: Total+%</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6354762"/>
          </a:xfrm>
        </p:spPr>
        <p:txBody>
          <a:bodyPr anchor="t">
            <a:noAutofit/>
          </a:bodyPr>
          <a:lstStyle/>
          <a:p>
            <a:pPr algn="l"/>
            <a:r>
              <a:rPr lang="en-US" sz="3200" dirty="0" smtClean="0"/>
              <a:t>1. If 10% is deducted from a bill, Rs. 585 remains to be paid. How much is the bill?</a:t>
            </a:r>
            <a:br>
              <a:rPr lang="en-US" sz="3200" dirty="0" smtClean="0"/>
            </a:br>
            <a:r>
              <a:rPr lang="en-US" sz="3200" dirty="0"/>
              <a:t/>
            </a:r>
            <a:br>
              <a:rPr lang="en-US" sz="3200" dirty="0"/>
            </a:br>
            <a:r>
              <a:rPr lang="en-US" sz="3200" dirty="0" smtClean="0"/>
              <a:t>2. A boy scored 90 marks for his Math test. This was 20% more than what he had scored for the English test. How much did he score in English?</a:t>
            </a:r>
            <a:br>
              <a:rPr lang="en-US" sz="3200" dirty="0" smtClean="0"/>
            </a:br>
            <a:r>
              <a:rPr lang="en-US" sz="3200" dirty="0"/>
              <a:t/>
            </a:r>
            <a:br>
              <a:rPr lang="en-US" sz="3200" dirty="0"/>
            </a:br>
            <a:r>
              <a:rPr lang="en-US" sz="3200" dirty="0" smtClean="0"/>
              <a:t>3. During a sale a clerk was putting new price tags on each item. On one sweater, he accidently raised the price by 20% instead of lowering the price by 20%. As a result, the price on the tag was Rs. 80, too high. What was the original price of the sweater?</a:t>
            </a:r>
            <a:endParaRPr lang="en-US"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226</Words>
  <Application>Microsoft Office PowerPoint</Application>
  <PresentationFormat>On-screen Show (4:3)</PresentationFormat>
  <Paragraphs>14</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Average/Mean</vt:lpstr>
      <vt:lpstr>1. Ali buys three books for Rs. 16 each and four books for Rs. 23 each. What will be the average price of books?  2. The average weight of a class of 13 students is 14kg. When two more students joined the class, the average rose by 3kg. What is the average weight of the two new students.  3. The average of 5 numbers is 42. If we include a sixth number 48, then the new average will be? </vt:lpstr>
      <vt:lpstr>4. The average of eight students is increases by 2.5kg when a new student comes in place of one of them weighting 65kg. What might be the weight of new student? 5. The average temperature of a week is 33 degree centigrade, the average temperature of Monday, Tuesday, Wednesday and Thursday is 34 and on Thursday, Friday, Saturday and Sunday is 35, then what is the temperature on Thursday?  </vt:lpstr>
      <vt:lpstr>Percentage/Profit/Loss</vt:lpstr>
      <vt:lpstr>a. 144 is what percent of 360?  b. 30 is 20% of what number?  c. 77 is what percent of 140?  d. 25% of a number is 300. the number is?  e. what percent is 250gram of 1kg?  f. Evaluate: 15% of 80% of 90 is?</vt:lpstr>
      <vt:lpstr>Case:2 Time frame</vt:lpstr>
      <vt:lpstr>1. A man’s income is Rs. 8400/day. Given that his original income was Rs. 7500/day, find the percentage increase in his daily income?  2. A primary school had an enrollment of 850 students in 2020. In 2022, the enrollment was 1120. What was the percentage increase in the enrollment?   3. The enrollment in a certain school was 450 in 2015. By 2016, the enrollment had increased by 16%. What was the enrollment in 2016?</vt:lpstr>
      <vt:lpstr>Case:3 Deduction: Total-% Increment: Total+%</vt:lpstr>
      <vt:lpstr>1. If 10% is deducted from a bill, Rs. 585 remains to be paid. How much is the bill?  2. A boy scored 90 marks for his Math test. This was 20% more than what he had scored for the English test. How much did he score in English?  3. During a sale a clerk was putting new price tags on each item. On one sweater, he accidently raised the price by 20% instead of lowering the price by 20%. As a result, the price on the tag was Rs. 80, too high. What was the original price of the sweater?</vt:lpstr>
      <vt:lpstr>If the price of a product is first decreased by 25% and then increased by 20%, then what is the percentage change in the price</vt:lpstr>
      <vt:lpstr>Profit/Loss  Profit: SP-CP Loss: CP-SP Profit(%): {(SP-CP)/CP}100 Profit(%): (profit/CP)100 Loss: CPxLoss%... </vt:lpstr>
      <vt:lpstr>Ali purchased a cycle for Rs. 25,000/-. He spent Rs. 5000 on its repairs, then sold it for Rs. 33,000. Find his gain in percent.    11 oranges are bought for Rs. 10 and 10 oranges are sold for Rs. 11, find the gain/loss in percent.  </vt:lpstr>
      <vt:lpstr>SP = List Price –Discount   Discount = List pricexDiscount rate</vt:lpstr>
      <vt:lpstr>An article costs Rs. 600. What should be the marked price of the article so that after 10% discount, the trader makes 20% profit?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sum of three consecutive odd number is 273. What are the three odd numbers?</dc:title>
  <dc:creator>naveed noa</dc:creator>
  <cp:lastModifiedBy>OC</cp:lastModifiedBy>
  <cp:revision>33</cp:revision>
  <dcterms:created xsi:type="dcterms:W3CDTF">2024-08-12T06:34:25Z</dcterms:created>
  <dcterms:modified xsi:type="dcterms:W3CDTF">2025-10-05T15:29:33Z</dcterms:modified>
</cp:coreProperties>
</file>