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0" r:id="rId4"/>
    <p:sldId id="316" r:id="rId5"/>
    <p:sldId id="281" r:id="rId6"/>
    <p:sldId id="282" r:id="rId7"/>
    <p:sldId id="291" r:id="rId8"/>
    <p:sldId id="257" r:id="rId9"/>
    <p:sldId id="261" r:id="rId10"/>
    <p:sldId id="262" r:id="rId11"/>
    <p:sldId id="263" r:id="rId12"/>
    <p:sldId id="264" r:id="rId13"/>
    <p:sldId id="265" r:id="rId14"/>
    <p:sldId id="266" r:id="rId15"/>
    <p:sldId id="267" r:id="rId16"/>
    <p:sldId id="268" r:id="rId17"/>
    <p:sldId id="269" r:id="rId18"/>
    <p:sldId id="259" r:id="rId19"/>
    <p:sldId id="270" r:id="rId20"/>
    <p:sldId id="272" r:id="rId21"/>
    <p:sldId id="274" r:id="rId22"/>
    <p:sldId id="292" r:id="rId23"/>
    <p:sldId id="275" r:id="rId24"/>
    <p:sldId id="278" r:id="rId25"/>
    <p:sldId id="276" r:id="rId26"/>
    <p:sldId id="283" r:id="rId27"/>
    <p:sldId id="286" r:id="rId28"/>
    <p:sldId id="287"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4" r:id="rId48"/>
    <p:sldId id="315" r:id="rId49"/>
    <p:sldId id="290" r:id="rId50"/>
    <p:sldId id="288" r:id="rId51"/>
    <p:sldId id="28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80" autoAdjust="0"/>
    <p:restoredTop sz="94660"/>
  </p:normalViewPr>
  <p:slideViewPr>
    <p:cSldViewPr snapToGrid="0">
      <p:cViewPr varScale="1">
        <p:scale>
          <a:sx n="88" d="100"/>
          <a:sy n="88" d="100"/>
        </p:scale>
        <p:origin x="-374"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33F7C-8E1D-4B58-8370-1955ED028A2A}"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272399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33F7C-8E1D-4B58-8370-1955ED028A2A}"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227140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33F7C-8E1D-4B58-8370-1955ED028A2A}"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322914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33F7C-8E1D-4B58-8370-1955ED028A2A}"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266000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33F7C-8E1D-4B58-8370-1955ED028A2A}"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71886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33F7C-8E1D-4B58-8370-1955ED028A2A}"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117191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33F7C-8E1D-4B58-8370-1955ED028A2A}" type="datetimeFigureOut">
              <a:rPr lang="en-US" smtClean="0"/>
              <a:pPr/>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102930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33F7C-8E1D-4B58-8370-1955ED028A2A}" type="datetimeFigureOut">
              <a:rPr lang="en-US" smtClean="0"/>
              <a:pPr/>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862528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33F7C-8E1D-4B58-8370-1955ED028A2A}" type="datetimeFigureOut">
              <a:rPr lang="en-US" smtClean="0"/>
              <a:pPr/>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157467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33F7C-8E1D-4B58-8370-1955ED028A2A}"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36014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33F7C-8E1D-4B58-8370-1955ED028A2A}"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176550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33F7C-8E1D-4B58-8370-1955ED028A2A}" type="datetimeFigureOut">
              <a:rPr lang="en-US" smtClean="0"/>
              <a:pPr/>
              <a:t>8/30/2025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82580-6F2F-41A1-94FB-02F4BC8D77C1}" type="slidenum">
              <a:rPr lang="en-US" smtClean="0"/>
              <a:pPr/>
              <a:t>‹#›</a:t>
            </a:fld>
            <a:endParaRPr lang="en-US"/>
          </a:p>
        </p:txBody>
      </p:sp>
    </p:spTree>
    <p:extLst>
      <p:ext uri="{BB962C8B-B14F-4D97-AF65-F5344CB8AC3E}">
        <p14:creationId xmlns="" xmlns:p14="http://schemas.microsoft.com/office/powerpoint/2010/main" val="5354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21122"/>
          </a:xfrm>
        </p:spPr>
        <p:txBody>
          <a:bodyPr/>
          <a:lstStyle/>
          <a:p>
            <a:r>
              <a:rPr lang="en-US" dirty="0" smtClean="0"/>
              <a:t>EMR/Optical Fiber</a:t>
            </a:r>
            <a:endParaRPr lang="en-US" dirty="0"/>
          </a:p>
        </p:txBody>
      </p:sp>
      <p:sp>
        <p:nvSpPr>
          <p:cNvPr id="3" name="Subtitle 2"/>
          <p:cNvSpPr>
            <a:spLocks noGrp="1"/>
          </p:cNvSpPr>
          <p:nvPr>
            <p:ph type="subTitle" idx="1"/>
          </p:nvPr>
        </p:nvSpPr>
        <p:spPr>
          <a:xfrm>
            <a:off x="1524000" y="2655736"/>
            <a:ext cx="9144000" cy="2602064"/>
          </a:xfrm>
        </p:spPr>
        <p:txBody>
          <a:bodyPr/>
          <a:lstStyle/>
          <a:p>
            <a:r>
              <a:rPr lang="en-US" dirty="0" smtClean="0"/>
              <a:t>Mobile Communication</a:t>
            </a:r>
            <a:br>
              <a:rPr lang="en-US" dirty="0" smtClean="0"/>
            </a:br>
            <a:r>
              <a:rPr lang="en-US" dirty="0" smtClean="0"/>
              <a:t>Satellite (GPS, NAVSTAR: The Navigation Satellite Timing and Ranging GPS)</a:t>
            </a:r>
            <a:br>
              <a:rPr lang="en-US" dirty="0" smtClean="0"/>
            </a:br>
            <a:r>
              <a:rPr lang="en-US" dirty="0" smtClean="0"/>
              <a:t>Basics of Computer</a:t>
            </a:r>
            <a:br>
              <a:rPr lang="en-US" dirty="0" smtClean="0"/>
            </a:br>
            <a:r>
              <a:rPr lang="en-US" dirty="0" smtClean="0"/>
              <a:t>Semiconductors, Ceramics</a:t>
            </a:r>
            <a:endParaRPr lang="en-US" dirty="0"/>
          </a:p>
        </p:txBody>
      </p:sp>
    </p:spTree>
    <p:extLst>
      <p:ext uri="{BB962C8B-B14F-4D97-AF65-F5344CB8AC3E}">
        <p14:creationId xmlns="" xmlns:p14="http://schemas.microsoft.com/office/powerpoint/2010/main" val="286739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13942" y="0"/>
            <a:ext cx="12157765" cy="6853020"/>
          </a:xfrm>
          <a:prstGeom prst="rect">
            <a:avLst/>
          </a:prstGeom>
        </p:spPr>
      </p:pic>
    </p:spTree>
    <p:extLst>
      <p:ext uri="{BB962C8B-B14F-4D97-AF65-F5344CB8AC3E}">
        <p14:creationId xmlns="" xmlns:p14="http://schemas.microsoft.com/office/powerpoint/2010/main" val="2375563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56148" y="0"/>
            <a:ext cx="12135852" cy="6853020"/>
          </a:xfrm>
          <a:prstGeom prst="rect">
            <a:avLst/>
          </a:prstGeom>
        </p:spPr>
      </p:pic>
    </p:spTree>
    <p:extLst>
      <p:ext uri="{BB962C8B-B14F-4D97-AF65-F5344CB8AC3E}">
        <p14:creationId xmlns="" xmlns:p14="http://schemas.microsoft.com/office/powerpoint/2010/main" val="4243814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0"/>
            <a:ext cx="12108253" cy="6853020"/>
          </a:xfrm>
          <a:prstGeom prst="rect">
            <a:avLst/>
          </a:prstGeom>
        </p:spPr>
      </p:pic>
    </p:spTree>
    <p:extLst>
      <p:ext uri="{BB962C8B-B14F-4D97-AF65-F5344CB8AC3E}">
        <p14:creationId xmlns="" xmlns:p14="http://schemas.microsoft.com/office/powerpoint/2010/main" val="3515690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64168" y="0"/>
            <a:ext cx="12127832" cy="6853020"/>
          </a:xfrm>
          <a:prstGeom prst="rect">
            <a:avLst/>
          </a:prstGeom>
        </p:spPr>
      </p:pic>
    </p:spTree>
    <p:extLst>
      <p:ext uri="{BB962C8B-B14F-4D97-AF65-F5344CB8AC3E}">
        <p14:creationId xmlns="" xmlns:p14="http://schemas.microsoft.com/office/powerpoint/2010/main" val="3690014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0"/>
            <a:ext cx="12185650" cy="6858000"/>
          </a:xfrm>
          <a:prstGeom prst="rect">
            <a:avLst/>
          </a:prstGeom>
        </p:spPr>
      </p:pic>
    </p:spTree>
    <p:extLst>
      <p:ext uri="{BB962C8B-B14F-4D97-AF65-F5344CB8AC3E}">
        <p14:creationId xmlns="" xmlns:p14="http://schemas.microsoft.com/office/powerpoint/2010/main" val="4087420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0"/>
            <a:ext cx="12192000" cy="6853020"/>
          </a:xfrm>
          <a:prstGeom prst="rect">
            <a:avLst/>
          </a:prstGeom>
        </p:spPr>
      </p:pic>
    </p:spTree>
    <p:extLst>
      <p:ext uri="{BB962C8B-B14F-4D97-AF65-F5344CB8AC3E}">
        <p14:creationId xmlns="" xmlns:p14="http://schemas.microsoft.com/office/powerpoint/2010/main" val="341491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1"/>
            <a:ext cx="12185650" cy="6785054"/>
          </a:xfrm>
          <a:prstGeom prst="rect">
            <a:avLst/>
          </a:prstGeom>
        </p:spPr>
      </p:pic>
    </p:spTree>
    <p:extLst>
      <p:ext uri="{BB962C8B-B14F-4D97-AF65-F5344CB8AC3E}">
        <p14:creationId xmlns="" xmlns:p14="http://schemas.microsoft.com/office/powerpoint/2010/main" val="3238161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0"/>
            <a:ext cx="12192000" cy="6853020"/>
          </a:xfrm>
          <a:prstGeom prst="rect">
            <a:avLst/>
          </a:prstGeom>
        </p:spPr>
      </p:pic>
    </p:spTree>
    <p:extLst>
      <p:ext uri="{BB962C8B-B14F-4D97-AF65-F5344CB8AC3E}">
        <p14:creationId xmlns="" xmlns:p14="http://schemas.microsoft.com/office/powerpoint/2010/main" val="3902468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522"/>
          </a:xfrm>
        </p:spPr>
        <p:txBody>
          <a:bodyPr/>
          <a:lstStyle/>
          <a:p>
            <a:pPr algn="ctr"/>
            <a:r>
              <a:rPr lang="en-US" dirty="0" smtClean="0"/>
              <a:t>Basic of Fiber</a:t>
            </a:r>
            <a:endParaRPr lang="en-US" dirty="0"/>
          </a:p>
        </p:txBody>
      </p:sp>
      <p:sp>
        <p:nvSpPr>
          <p:cNvPr id="3" name="Content Placeholder 2"/>
          <p:cNvSpPr>
            <a:spLocks noGrp="1"/>
          </p:cNvSpPr>
          <p:nvPr>
            <p:ph idx="1"/>
          </p:nvPr>
        </p:nvSpPr>
        <p:spPr/>
        <p:txBody>
          <a:bodyPr/>
          <a:lstStyle/>
          <a:p>
            <a:r>
              <a:rPr lang="en-US" dirty="0" smtClean="0">
                <a:solidFill>
                  <a:srgbClr val="FF0000"/>
                </a:solidFill>
              </a:rPr>
              <a:t>Core: </a:t>
            </a:r>
            <a:r>
              <a:rPr lang="en-US" dirty="0" smtClean="0"/>
              <a:t>Light mainly propagates along the core, glass/plastic</a:t>
            </a:r>
          </a:p>
          <a:p>
            <a:r>
              <a:rPr lang="en-US" dirty="0" smtClean="0">
                <a:solidFill>
                  <a:srgbClr val="FF0000"/>
                </a:solidFill>
              </a:rPr>
              <a:t>Cladding: </a:t>
            </a:r>
            <a:r>
              <a:rPr lang="en-US" dirty="0" smtClean="0"/>
              <a:t>Glass/Plastic</a:t>
            </a:r>
            <a:br>
              <a:rPr lang="en-US" dirty="0" smtClean="0"/>
            </a:br>
            <a:r>
              <a:rPr lang="en-US" dirty="0" smtClean="0"/>
              <a:t>Reduces loss of light from the core into the surrounding</a:t>
            </a:r>
            <a:br>
              <a:rPr lang="en-US" dirty="0" smtClean="0"/>
            </a:br>
            <a:r>
              <a:rPr lang="en-US" dirty="0" smtClean="0"/>
              <a:t>Reduces scattering loss at the surface of the core</a:t>
            </a:r>
            <a:br>
              <a:rPr lang="en-US" dirty="0" smtClean="0"/>
            </a:br>
            <a:r>
              <a:rPr lang="en-US" dirty="0" smtClean="0"/>
              <a:t>Protects the fiber from absorbing surface containments</a:t>
            </a:r>
            <a:br>
              <a:rPr lang="en-US" dirty="0" smtClean="0"/>
            </a:br>
            <a:r>
              <a:rPr lang="en-US" dirty="0" smtClean="0"/>
              <a:t>Add mechanical strength </a:t>
            </a:r>
          </a:p>
          <a:p>
            <a:r>
              <a:rPr lang="en-US" dirty="0" smtClean="0">
                <a:solidFill>
                  <a:srgbClr val="FF0000"/>
                </a:solidFill>
              </a:rPr>
              <a:t>Coating</a:t>
            </a:r>
            <a:r>
              <a:rPr lang="en-US" dirty="0" smtClean="0"/>
              <a:t>: Used to protect the fiber from physical damage</a:t>
            </a:r>
            <a:br>
              <a:rPr lang="en-US" dirty="0" smtClean="0"/>
            </a:br>
            <a:r>
              <a:rPr lang="en-US" dirty="0" smtClean="0"/>
              <a:t>Elastic in nature </a:t>
            </a:r>
          </a:p>
          <a:p>
            <a:r>
              <a:rPr lang="en-US" dirty="0" smtClean="0">
                <a:solidFill>
                  <a:srgbClr val="FF0000"/>
                </a:solidFill>
              </a:rPr>
              <a:t>Jackets: </a:t>
            </a:r>
            <a:r>
              <a:rPr lang="en-US" dirty="0" smtClean="0"/>
              <a:t>Used to bundle all fiber in one cable</a:t>
            </a:r>
            <a:endParaRPr lang="en-US" dirty="0"/>
          </a:p>
        </p:txBody>
      </p:sp>
    </p:spTree>
    <p:extLst>
      <p:ext uri="{BB962C8B-B14F-4D97-AF65-F5344CB8AC3E}">
        <p14:creationId xmlns="" xmlns:p14="http://schemas.microsoft.com/office/powerpoint/2010/main" val="3450491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6840"/>
          </a:xfrm>
        </p:spPr>
        <p:txBody>
          <a:bodyPr/>
          <a:lstStyle/>
          <a:p>
            <a:pPr algn="ctr"/>
            <a:r>
              <a:rPr lang="en-US" dirty="0" smtClean="0"/>
              <a:t>Types of Fiber</a:t>
            </a:r>
            <a:endParaRPr lang="en-US" dirty="0"/>
          </a:p>
        </p:txBody>
      </p:sp>
      <p:sp>
        <p:nvSpPr>
          <p:cNvPr id="3" name="Content Placeholder 2"/>
          <p:cNvSpPr>
            <a:spLocks noGrp="1"/>
          </p:cNvSpPr>
          <p:nvPr>
            <p:ph idx="1"/>
          </p:nvPr>
        </p:nvSpPr>
        <p:spPr/>
        <p:txBody>
          <a:bodyPr/>
          <a:lstStyle/>
          <a:p>
            <a:r>
              <a:rPr lang="en-US" dirty="0" smtClean="0">
                <a:solidFill>
                  <a:srgbClr val="FF0000"/>
                </a:solidFill>
              </a:rPr>
              <a:t>Multimode: </a:t>
            </a:r>
            <a:r>
              <a:rPr lang="en-US" dirty="0" smtClean="0"/>
              <a:t>(Orange)</a:t>
            </a:r>
            <a:br>
              <a:rPr lang="en-US" dirty="0" smtClean="0"/>
            </a:br>
            <a:r>
              <a:rPr lang="en-US" dirty="0" smtClean="0"/>
              <a:t>Designed to carry more than one signal at a time </a:t>
            </a:r>
            <a:br>
              <a:rPr lang="en-US" dirty="0" smtClean="0"/>
            </a:br>
            <a:r>
              <a:rPr lang="en-US" dirty="0" smtClean="0"/>
              <a:t>Each with a slightly different reflection angle</a:t>
            </a:r>
            <a:br>
              <a:rPr lang="en-US" dirty="0" smtClean="0"/>
            </a:br>
            <a:r>
              <a:rPr lang="en-US" dirty="0" smtClean="0"/>
              <a:t>Used for short distance (</a:t>
            </a:r>
            <a:r>
              <a:rPr lang="en-US" i="1" dirty="0" smtClean="0">
                <a:solidFill>
                  <a:srgbClr val="FF0000"/>
                </a:solidFill>
              </a:rPr>
              <a:t>less </a:t>
            </a:r>
            <a:r>
              <a:rPr lang="en-US" dirty="0" smtClean="0"/>
              <a:t>than</a:t>
            </a:r>
            <a:r>
              <a:rPr lang="en-US" dirty="0" smtClean="0">
                <a:solidFill>
                  <a:srgbClr val="FF0000"/>
                </a:solidFill>
              </a:rPr>
              <a:t> 500m</a:t>
            </a:r>
            <a:r>
              <a:rPr lang="en-US" dirty="0" smtClean="0"/>
              <a:t>)</a:t>
            </a:r>
          </a:p>
          <a:p>
            <a:r>
              <a:rPr lang="en-US" dirty="0" smtClean="0">
                <a:solidFill>
                  <a:srgbClr val="FF0000"/>
                </a:solidFill>
              </a:rPr>
              <a:t>Single-mode: </a:t>
            </a:r>
            <a:r>
              <a:rPr lang="en-US" dirty="0" smtClean="0"/>
              <a:t>(Yellow)</a:t>
            </a:r>
            <a:br>
              <a:rPr lang="en-US" dirty="0" smtClean="0"/>
            </a:br>
            <a:r>
              <a:rPr lang="en-US" dirty="0" smtClean="0"/>
              <a:t>One signal at a time </a:t>
            </a:r>
            <a:br>
              <a:rPr lang="en-US" dirty="0" smtClean="0"/>
            </a:br>
            <a:r>
              <a:rPr lang="en-US" dirty="0" smtClean="0"/>
              <a:t>Narrow core</a:t>
            </a:r>
            <a:br>
              <a:rPr lang="en-US" dirty="0" smtClean="0"/>
            </a:br>
            <a:r>
              <a:rPr lang="en-US" dirty="0" smtClean="0"/>
              <a:t>For long distances (more than 500m)</a:t>
            </a:r>
            <a:endParaRPr lang="en-US" dirty="0"/>
          </a:p>
        </p:txBody>
      </p:sp>
    </p:spTree>
    <p:extLst>
      <p:ext uri="{BB962C8B-B14F-4D97-AF65-F5344CB8AC3E}">
        <p14:creationId xmlns="" xmlns:p14="http://schemas.microsoft.com/office/powerpoint/2010/main" val="4016786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Satellite</a:t>
            </a:r>
            <a:endParaRPr lang="en-US" dirty="0"/>
          </a:p>
        </p:txBody>
      </p:sp>
      <p:sp>
        <p:nvSpPr>
          <p:cNvPr id="3" name="Content Placeholder 2"/>
          <p:cNvSpPr>
            <a:spLocks noGrp="1"/>
          </p:cNvSpPr>
          <p:nvPr>
            <p:ph idx="1"/>
          </p:nvPr>
        </p:nvSpPr>
        <p:spPr>
          <a:xfrm>
            <a:off x="838200" y="1825625"/>
            <a:ext cx="11122152" cy="1892935"/>
          </a:xfrm>
        </p:spPr>
        <p:txBody>
          <a:bodyPr>
            <a:normAutofit fontScale="92500" lnSpcReduction="20000"/>
          </a:bodyPr>
          <a:lstStyle/>
          <a:p>
            <a:r>
              <a:rPr lang="en-US" dirty="0" smtClean="0"/>
              <a:t>A satellite is an object that orbits a larger object in space:</a:t>
            </a:r>
          </a:p>
          <a:p>
            <a:r>
              <a:rPr lang="en-US" b="1" dirty="0" smtClean="0"/>
              <a:t>Natural satellites</a:t>
            </a:r>
            <a:r>
              <a:rPr lang="en-US" dirty="0" smtClean="0"/>
              <a:t>: Celestial bodies that orbit a larger body, such as the Earth and Moon</a:t>
            </a:r>
          </a:p>
          <a:p>
            <a:r>
              <a:rPr lang="en-US" b="1" dirty="0" smtClean="0"/>
              <a:t>Man-made satellites</a:t>
            </a:r>
            <a:r>
              <a:rPr lang="en-US" dirty="0" smtClean="0"/>
              <a:t>: Machines launched into space to orbit a body, such as the Hubble Space Telescope and the International Space Station</a:t>
            </a:r>
          </a:p>
        </p:txBody>
      </p:sp>
      <p:pic>
        <p:nvPicPr>
          <p:cNvPr id="1026" name="Picture 2" descr="Satellite Definition - JavaTpoint"/>
          <p:cNvPicPr>
            <a:picLocks noChangeAspect="1" noChangeArrowheads="1"/>
          </p:cNvPicPr>
          <p:nvPr/>
        </p:nvPicPr>
        <p:blipFill>
          <a:blip r:embed="rId2"/>
          <a:srcRect/>
          <a:stretch>
            <a:fillRect/>
          </a:stretch>
        </p:blipFill>
        <p:spPr bwMode="auto">
          <a:xfrm>
            <a:off x="2398903" y="3765486"/>
            <a:ext cx="7143750" cy="287655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Advantages and Disadvantages</a:t>
            </a:r>
            <a:endParaRPr lang="en-US" dirty="0">
              <a:solidFill>
                <a:srgbClr val="FF0000"/>
              </a:solidFill>
            </a:endParaRPr>
          </a:p>
        </p:txBody>
      </p:sp>
      <p:sp>
        <p:nvSpPr>
          <p:cNvPr id="3" name="Content Placeholder 2"/>
          <p:cNvSpPr>
            <a:spLocks noGrp="1"/>
          </p:cNvSpPr>
          <p:nvPr>
            <p:ph sz="half" idx="1"/>
          </p:nvPr>
        </p:nvSpPr>
        <p:spPr/>
        <p:txBody>
          <a:bodyPr>
            <a:normAutofit fontScale="85000" lnSpcReduction="10000"/>
          </a:bodyPr>
          <a:lstStyle/>
          <a:p>
            <a:r>
              <a:rPr lang="en-US" dirty="0" smtClean="0"/>
              <a:t>Bandwidth, greater than metal cables</a:t>
            </a:r>
          </a:p>
          <a:p>
            <a:r>
              <a:rPr lang="en-US" dirty="0" smtClean="0"/>
              <a:t>Low power loss</a:t>
            </a:r>
          </a:p>
          <a:p>
            <a:r>
              <a:rPr lang="en-US" dirty="0" smtClean="0"/>
              <a:t>Interference free</a:t>
            </a:r>
          </a:p>
          <a:p>
            <a:r>
              <a:rPr lang="en-US" dirty="0" smtClean="0"/>
              <a:t>Size (cross sectional area less than copper)</a:t>
            </a:r>
          </a:p>
          <a:p>
            <a:r>
              <a:rPr lang="en-US" dirty="0" smtClean="0"/>
              <a:t>Weight </a:t>
            </a:r>
          </a:p>
          <a:p>
            <a:r>
              <a:rPr lang="en-US" dirty="0" smtClean="0"/>
              <a:t>Safe (dielectric, doesn't present a spark hazard)</a:t>
            </a:r>
          </a:p>
          <a:p>
            <a:r>
              <a:rPr lang="en-US" dirty="0" smtClean="0"/>
              <a:t>Secure (difficult to tap)</a:t>
            </a:r>
          </a:p>
          <a:p>
            <a:r>
              <a:rPr lang="en-US" dirty="0" smtClean="0"/>
              <a:t>Flexible </a:t>
            </a:r>
          </a:p>
          <a:p>
            <a:r>
              <a:rPr lang="en-US" dirty="0" smtClean="0"/>
              <a:t>Cost efficient </a:t>
            </a:r>
          </a:p>
        </p:txBody>
      </p:sp>
      <p:sp>
        <p:nvSpPr>
          <p:cNvPr id="4" name="Content Placeholder 3"/>
          <p:cNvSpPr>
            <a:spLocks noGrp="1"/>
          </p:cNvSpPr>
          <p:nvPr>
            <p:ph sz="half" idx="2"/>
          </p:nvPr>
        </p:nvSpPr>
        <p:spPr/>
        <p:txBody>
          <a:bodyPr>
            <a:normAutofit fontScale="85000" lnSpcReduction="10000"/>
          </a:bodyPr>
          <a:lstStyle/>
          <a:p>
            <a:r>
              <a:rPr lang="en-US" dirty="0" smtClean="0"/>
              <a:t>Cost: Expensive to install </a:t>
            </a:r>
          </a:p>
          <a:p>
            <a:r>
              <a:rPr lang="en-US" dirty="0" smtClean="0"/>
              <a:t>Transmission: require repeating at distance </a:t>
            </a:r>
          </a:p>
          <a:p>
            <a:r>
              <a:rPr lang="en-US" dirty="0" smtClean="0"/>
              <a:t>Fragile </a:t>
            </a:r>
          </a:p>
          <a:p>
            <a:r>
              <a:rPr lang="en-US" dirty="0" smtClean="0"/>
              <a:t>Protection: Require more protection</a:t>
            </a:r>
            <a:endParaRPr lang="en-US" dirty="0"/>
          </a:p>
        </p:txBody>
      </p:sp>
      <p:pic>
        <p:nvPicPr>
          <p:cNvPr id="5" name="Picture 4"/>
          <p:cNvPicPr>
            <a:picLocks noChangeAspect="1"/>
          </p:cNvPicPr>
          <p:nvPr/>
        </p:nvPicPr>
        <p:blipFill>
          <a:blip r:embed="rId2"/>
          <a:stretch>
            <a:fillRect/>
          </a:stretch>
        </p:blipFill>
        <p:spPr>
          <a:xfrm>
            <a:off x="6609521" y="4373453"/>
            <a:ext cx="5206779" cy="1803510"/>
          </a:xfrm>
          <a:prstGeom prst="rect">
            <a:avLst/>
          </a:prstGeom>
        </p:spPr>
      </p:pic>
    </p:spTree>
    <p:extLst>
      <p:ext uri="{BB962C8B-B14F-4D97-AF65-F5344CB8AC3E}">
        <p14:creationId xmlns="" xmlns:p14="http://schemas.microsoft.com/office/powerpoint/2010/main" val="3481784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pPr algn="ctr"/>
            <a:r>
              <a:rPr lang="en-US" dirty="0" smtClean="0">
                <a:solidFill>
                  <a:srgbClr val="FF0000"/>
                </a:solidFill>
              </a:rPr>
              <a:t>USES</a:t>
            </a:r>
            <a:endParaRPr lang="en-US" dirty="0">
              <a:solidFill>
                <a:srgbClr val="FF0000"/>
              </a:solidFill>
            </a:endParaRPr>
          </a:p>
        </p:txBody>
      </p:sp>
      <p:sp>
        <p:nvSpPr>
          <p:cNvPr id="3" name="Content Placeholder 2"/>
          <p:cNvSpPr>
            <a:spLocks noGrp="1"/>
          </p:cNvSpPr>
          <p:nvPr>
            <p:ph sz="half" idx="1"/>
          </p:nvPr>
        </p:nvSpPr>
        <p:spPr/>
        <p:txBody>
          <a:bodyPr/>
          <a:lstStyle/>
          <a:p>
            <a:r>
              <a:rPr lang="en-US" dirty="0" smtClean="0"/>
              <a:t>Telecommunication</a:t>
            </a:r>
          </a:p>
          <a:p>
            <a:r>
              <a:rPr lang="en-US" dirty="0" smtClean="0"/>
              <a:t>Broadcasting and Streaming</a:t>
            </a:r>
          </a:p>
          <a:p>
            <a:r>
              <a:rPr lang="en-US" dirty="0" smtClean="0"/>
              <a:t>Automotive and aerospace</a:t>
            </a:r>
          </a:p>
          <a:p>
            <a:r>
              <a:rPr lang="en-US" dirty="0" smtClean="0"/>
              <a:t>Banking and Financial transaction</a:t>
            </a:r>
          </a:p>
          <a:p>
            <a:r>
              <a:rPr lang="en-US" dirty="0" smtClean="0"/>
              <a:t>Underwater and submarine communication</a:t>
            </a:r>
          </a:p>
          <a:p>
            <a:r>
              <a:rPr lang="en-US" dirty="0" smtClean="0"/>
              <a:t>Retail and E-commerce</a:t>
            </a:r>
            <a:endParaRPr lang="en-US" dirty="0"/>
          </a:p>
        </p:txBody>
      </p:sp>
      <p:sp>
        <p:nvSpPr>
          <p:cNvPr id="4" name="Content Placeholder 3"/>
          <p:cNvSpPr>
            <a:spLocks noGrp="1"/>
          </p:cNvSpPr>
          <p:nvPr>
            <p:ph sz="half" idx="2"/>
          </p:nvPr>
        </p:nvSpPr>
        <p:spPr/>
        <p:txBody>
          <a:bodyPr/>
          <a:lstStyle/>
          <a:p>
            <a:r>
              <a:rPr lang="en-US" dirty="0" smtClean="0"/>
              <a:t>Medical Imaging and surgery</a:t>
            </a:r>
          </a:p>
          <a:p>
            <a:r>
              <a:rPr lang="en-US" dirty="0" smtClean="0"/>
              <a:t>Defense and Military Communication</a:t>
            </a:r>
          </a:p>
          <a:p>
            <a:r>
              <a:rPr lang="en-US" dirty="0" smtClean="0"/>
              <a:t>Industrial automation</a:t>
            </a:r>
          </a:p>
          <a:p>
            <a:r>
              <a:rPr lang="en-US" dirty="0" smtClean="0"/>
              <a:t>Power and Energy sector</a:t>
            </a:r>
          </a:p>
          <a:p>
            <a:r>
              <a:rPr lang="en-US" dirty="0" smtClean="0"/>
              <a:t>Security system </a:t>
            </a:r>
          </a:p>
          <a:p>
            <a:r>
              <a:rPr lang="en-US" dirty="0" smtClean="0"/>
              <a:t>Remote sensing and environmental monitoring</a:t>
            </a:r>
          </a:p>
          <a:p>
            <a:r>
              <a:rPr lang="en-US" dirty="0" smtClean="0"/>
              <a:t>Robotic Industry</a:t>
            </a:r>
          </a:p>
          <a:p>
            <a:endParaRPr lang="en-US" dirty="0"/>
          </a:p>
        </p:txBody>
      </p:sp>
    </p:spTree>
    <p:extLst>
      <p:ext uri="{BB962C8B-B14F-4D97-AF65-F5344CB8AC3E}">
        <p14:creationId xmlns="" xmlns:p14="http://schemas.microsoft.com/office/powerpoint/2010/main" val="3333911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39" y="2941347"/>
            <a:ext cx="10515600" cy="1325563"/>
          </a:xfrm>
        </p:spPr>
        <p:txBody>
          <a:bodyPr/>
          <a:lstStyle/>
          <a:p>
            <a:pPr algn="ctr"/>
            <a:r>
              <a:rPr lang="en-US" dirty="0" smtClean="0"/>
              <a:t>Mobile Communication</a:t>
            </a:r>
            <a:endParaRPr lang="en-US" dirty="0"/>
          </a:p>
        </p:txBody>
      </p:sp>
    </p:spTree>
    <p:extLst>
      <p:ext uri="{BB962C8B-B14F-4D97-AF65-F5344CB8AC3E}">
        <p14:creationId xmlns="" xmlns:p14="http://schemas.microsoft.com/office/powerpoint/2010/main" val="1961730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Cell Phone Block Diagram</a:t>
            </a:r>
            <a:endParaRPr lang="en-US" dirty="0"/>
          </a:p>
        </p:txBody>
      </p:sp>
      <p:pic>
        <p:nvPicPr>
          <p:cNvPr id="4" name="Content Placeholder 3"/>
          <p:cNvPicPr>
            <a:picLocks noGrp="1" noChangeAspect="1"/>
          </p:cNvPicPr>
          <p:nvPr>
            <p:ph idx="1"/>
          </p:nvPr>
        </p:nvPicPr>
        <p:blipFill rotWithShape="1">
          <a:blip r:embed="rId2"/>
          <a:srcRect l="-7411" t="12090" r="7411" b="-542"/>
          <a:stretch/>
        </p:blipFill>
        <p:spPr>
          <a:xfrm>
            <a:off x="356940" y="1670304"/>
            <a:ext cx="11152308" cy="4700535"/>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268224"/>
            <a:ext cx="10927080" cy="6278880"/>
          </a:xfrm>
        </p:spPr>
        <p:txBody>
          <a:bodyPr>
            <a:normAutofit fontScale="70000" lnSpcReduction="20000"/>
          </a:bodyPr>
          <a:lstStyle/>
          <a:p>
            <a:r>
              <a:rPr lang="en-US" dirty="0" smtClean="0">
                <a:solidFill>
                  <a:srgbClr val="FF0000"/>
                </a:solidFill>
              </a:rPr>
              <a:t>Signal: </a:t>
            </a:r>
            <a:r>
              <a:rPr lang="en-US" dirty="0" smtClean="0"/>
              <a:t>The signal-valued function of time carries the information.</a:t>
            </a:r>
            <a:br>
              <a:rPr lang="en-US" dirty="0" smtClean="0"/>
            </a:br>
            <a:r>
              <a:rPr lang="en-US" dirty="0" smtClean="0"/>
              <a:t>Converted into electrical form.</a:t>
            </a:r>
          </a:p>
          <a:p>
            <a:r>
              <a:rPr lang="en-US" dirty="0" smtClean="0">
                <a:solidFill>
                  <a:srgbClr val="FF0000"/>
                </a:solidFill>
              </a:rPr>
              <a:t>Transducer: </a:t>
            </a:r>
            <a:r>
              <a:rPr lang="en-US" dirty="0" smtClean="0"/>
              <a:t>Converts one form of energy to another.</a:t>
            </a:r>
            <a:br>
              <a:rPr lang="en-US" dirty="0" smtClean="0"/>
            </a:br>
            <a:r>
              <a:rPr lang="en-US" dirty="0" smtClean="0"/>
              <a:t>The Photo detector: Light signal into electrical signal </a:t>
            </a:r>
          </a:p>
          <a:p>
            <a:r>
              <a:rPr lang="en-US" dirty="0" smtClean="0">
                <a:solidFill>
                  <a:srgbClr val="FF0000"/>
                </a:solidFill>
              </a:rPr>
              <a:t>Amplifier: </a:t>
            </a:r>
            <a:r>
              <a:rPr lang="en-US" dirty="0" smtClean="0"/>
              <a:t>Increases the amplitude or strength of transmitted signals.</a:t>
            </a:r>
            <a:br>
              <a:rPr lang="en-US" dirty="0" smtClean="0"/>
            </a:br>
            <a:r>
              <a:rPr lang="en-US" dirty="0" smtClean="0"/>
              <a:t>B/w transmitter and receiver.</a:t>
            </a:r>
            <a:br>
              <a:rPr lang="en-US" dirty="0" smtClean="0"/>
            </a:br>
            <a:r>
              <a:rPr lang="en-US" dirty="0" smtClean="0"/>
              <a:t>DC power source will be provided.</a:t>
            </a:r>
          </a:p>
          <a:p>
            <a:r>
              <a:rPr lang="en-US" dirty="0" smtClean="0">
                <a:solidFill>
                  <a:srgbClr val="FF0000"/>
                </a:solidFill>
              </a:rPr>
              <a:t>Modulator: </a:t>
            </a:r>
            <a:r>
              <a:rPr lang="en-US" dirty="0" smtClean="0"/>
              <a:t>An original message (Signal) cannot be transmitted over a large distance because of their low frequency and amplitude, they are superimposed with high frequency and amplitude waves called carrier waves.</a:t>
            </a:r>
            <a:br>
              <a:rPr lang="en-US" dirty="0" smtClean="0"/>
            </a:br>
            <a:r>
              <a:rPr lang="en-US" dirty="0" smtClean="0"/>
              <a:t>Amplitude Modulation</a:t>
            </a:r>
            <a:br>
              <a:rPr lang="en-US" dirty="0" smtClean="0"/>
            </a:br>
            <a:r>
              <a:rPr lang="en-US" dirty="0" smtClean="0"/>
              <a:t>Frequency Modulation</a:t>
            </a:r>
            <a:br>
              <a:rPr lang="en-US" dirty="0" smtClean="0"/>
            </a:br>
            <a:r>
              <a:rPr lang="en-US" dirty="0" smtClean="0"/>
              <a:t>Phase Modulation</a:t>
            </a:r>
          </a:p>
          <a:p>
            <a:r>
              <a:rPr lang="en-US" dirty="0" smtClean="0">
                <a:solidFill>
                  <a:srgbClr val="FF0000"/>
                </a:solidFill>
              </a:rPr>
              <a:t>Transmitter: </a:t>
            </a:r>
            <a:r>
              <a:rPr lang="en-US" dirty="0" smtClean="0"/>
              <a:t>It is the arrangement that process the message signal into a suitable form for transmission</a:t>
            </a:r>
          </a:p>
          <a:p>
            <a:r>
              <a:rPr lang="en-US" dirty="0" smtClean="0">
                <a:solidFill>
                  <a:srgbClr val="FF0000"/>
                </a:solidFill>
              </a:rPr>
              <a:t>Receiver: </a:t>
            </a:r>
            <a:r>
              <a:rPr lang="en-US" dirty="0" smtClean="0"/>
              <a:t>An arrangement that extracts the message or information from the transmitted signal at the output end</a:t>
            </a:r>
          </a:p>
          <a:p>
            <a:r>
              <a:rPr lang="en-US" dirty="0" smtClean="0">
                <a:solidFill>
                  <a:srgbClr val="FF0000"/>
                </a:solidFill>
              </a:rPr>
              <a:t>Antenna: </a:t>
            </a:r>
            <a:r>
              <a:rPr lang="en-US" dirty="0" smtClean="0"/>
              <a:t>A structure or devices tat will radiate and receive electromagnetic waves.</a:t>
            </a:r>
            <a:br>
              <a:rPr lang="en-US" dirty="0" smtClean="0"/>
            </a:br>
            <a:r>
              <a:rPr lang="en-US" dirty="0" smtClean="0"/>
              <a:t>Basically a metallic object, often a collection of wires</a:t>
            </a:r>
          </a:p>
          <a:p>
            <a:r>
              <a:rPr lang="en-US" dirty="0" smtClean="0">
                <a:solidFill>
                  <a:srgbClr val="FF0000"/>
                </a:solidFill>
              </a:rPr>
              <a:t>Demodulator: </a:t>
            </a:r>
            <a:r>
              <a:rPr lang="en-US" dirty="0" smtClean="0"/>
              <a:t>Opposite of modulation, separation of message signal from carrier waves</a:t>
            </a:r>
          </a:p>
          <a:p>
            <a:r>
              <a:rPr lang="en-US" dirty="0" smtClean="0">
                <a:solidFill>
                  <a:srgbClr val="FF0000"/>
                </a:solidFill>
              </a:rPr>
              <a:t>Repeater (Tower): </a:t>
            </a:r>
            <a:r>
              <a:rPr lang="en-US" dirty="0" smtClean="0"/>
              <a:t>Repeaters are placed at different locations b/w the transmitter and receivers. </a:t>
            </a:r>
            <a:br>
              <a:rPr lang="en-US" dirty="0" smtClean="0"/>
            </a:br>
            <a:r>
              <a:rPr lang="en-US" dirty="0" smtClean="0"/>
              <a:t>A repeater receives the transmitted signals, amplifies it and sends it to the next repeater without distorting the original signal</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0" y="0"/>
            <a:ext cx="12191999" cy="6853020"/>
          </a:xfrm>
          <a:prstGeom prst="rect">
            <a:avLst/>
          </a:prstGeom>
        </p:spPr>
      </p:pic>
    </p:spTree>
    <p:extLst>
      <p:ext uri="{BB962C8B-B14F-4D97-AF65-F5344CB8AC3E}">
        <p14:creationId xmlns="" xmlns:p14="http://schemas.microsoft.com/office/powerpoint/2010/main" val="765811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Artificial Intelligence (AI)</a:t>
            </a:r>
            <a:endParaRPr lang="en-US" i="1" u="sng" dirty="0"/>
          </a:p>
        </p:txBody>
      </p:sp>
      <p:sp>
        <p:nvSpPr>
          <p:cNvPr id="3" name="Content Placeholder 2"/>
          <p:cNvSpPr>
            <a:spLocks noGrp="1"/>
          </p:cNvSpPr>
          <p:nvPr>
            <p:ph idx="1"/>
          </p:nvPr>
        </p:nvSpPr>
        <p:spPr>
          <a:xfrm>
            <a:off x="838200" y="3045349"/>
            <a:ext cx="10515600" cy="3131613"/>
          </a:xfrm>
        </p:spPr>
        <p:txBody>
          <a:bodyPr/>
          <a:lstStyle/>
          <a:p>
            <a:r>
              <a:rPr lang="en-US" dirty="0" smtClean="0"/>
              <a:t>With circuits and codes, it learns to think, mimicking minds in each data link, a future forged in algorithmic ink</a:t>
            </a:r>
          </a:p>
          <a:p>
            <a:r>
              <a:rPr lang="en-US" dirty="0" smtClean="0"/>
              <a:t>The science and engineering of making intelligent machines</a:t>
            </a:r>
          </a:p>
          <a:p>
            <a:r>
              <a:rPr lang="en-US" dirty="0" smtClean="0"/>
              <a:t>AI as systems capable of exhibiting behavior that would be considered intelligent if performed by humans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Importance</a:t>
            </a:r>
            <a:endParaRPr lang="en-US" i="1" u="sng" dirty="0"/>
          </a:p>
        </p:txBody>
      </p:sp>
      <p:sp>
        <p:nvSpPr>
          <p:cNvPr id="3" name="Content Placeholder 2"/>
          <p:cNvSpPr>
            <a:spLocks noGrp="1"/>
          </p:cNvSpPr>
          <p:nvPr>
            <p:ph sz="half" idx="1"/>
          </p:nvPr>
        </p:nvSpPr>
        <p:spPr>
          <a:xfrm>
            <a:off x="734833" y="2326557"/>
            <a:ext cx="5181600" cy="4351338"/>
          </a:xfrm>
        </p:spPr>
        <p:txBody>
          <a:bodyPr/>
          <a:lstStyle/>
          <a:p>
            <a:r>
              <a:rPr lang="en-US" dirty="0" smtClean="0"/>
              <a:t>Health care diagnostic </a:t>
            </a:r>
          </a:p>
          <a:p>
            <a:r>
              <a:rPr lang="en-US" dirty="0" smtClean="0"/>
              <a:t>Enhanced security</a:t>
            </a:r>
          </a:p>
          <a:p>
            <a:r>
              <a:rPr lang="en-US" dirty="0" smtClean="0"/>
              <a:t>Agriculture innovation</a:t>
            </a:r>
          </a:p>
          <a:p>
            <a:r>
              <a:rPr lang="en-US" dirty="0" smtClean="0"/>
              <a:t>Improved transportation </a:t>
            </a:r>
          </a:p>
          <a:p>
            <a:r>
              <a:rPr lang="en-US" dirty="0" smtClean="0"/>
              <a:t>Efficient data management</a:t>
            </a:r>
          </a:p>
          <a:p>
            <a:r>
              <a:rPr lang="en-US" dirty="0" smtClean="0"/>
              <a:t>Personalized education </a:t>
            </a:r>
          </a:p>
          <a:p>
            <a:r>
              <a:rPr lang="en-US" dirty="0" smtClean="0"/>
              <a:t>Predictive maintenance</a:t>
            </a:r>
            <a:endParaRPr lang="en-US" dirty="0"/>
          </a:p>
        </p:txBody>
      </p:sp>
      <p:sp>
        <p:nvSpPr>
          <p:cNvPr id="4" name="Content Placeholder 3"/>
          <p:cNvSpPr>
            <a:spLocks noGrp="1"/>
          </p:cNvSpPr>
          <p:nvPr>
            <p:ph sz="half" idx="2"/>
          </p:nvPr>
        </p:nvSpPr>
        <p:spPr>
          <a:xfrm>
            <a:off x="6096000" y="2326557"/>
            <a:ext cx="5181600" cy="4351338"/>
          </a:xfrm>
        </p:spPr>
        <p:txBody>
          <a:bodyPr/>
          <a:lstStyle/>
          <a:p>
            <a:r>
              <a:rPr lang="en-US" dirty="0" smtClean="0"/>
              <a:t>Financial forecasting</a:t>
            </a:r>
          </a:p>
          <a:p>
            <a:r>
              <a:rPr lang="en-US" dirty="0" smtClean="0"/>
              <a:t>Nature disaster prediction </a:t>
            </a:r>
          </a:p>
          <a:p>
            <a:r>
              <a:rPr lang="en-US" dirty="0" smtClean="0"/>
              <a:t>Environmental monitoring </a:t>
            </a:r>
          </a:p>
          <a:p>
            <a:r>
              <a:rPr lang="en-US" dirty="0" smtClean="0"/>
              <a:t>Supply chain optimization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Impacts</a:t>
            </a:r>
            <a:endParaRPr lang="en-US" dirty="0"/>
          </a:p>
        </p:txBody>
      </p:sp>
      <p:sp>
        <p:nvSpPr>
          <p:cNvPr id="3" name="Content Placeholder 2"/>
          <p:cNvSpPr>
            <a:spLocks noGrp="1"/>
          </p:cNvSpPr>
          <p:nvPr>
            <p:ph sz="half" idx="1"/>
          </p:nvPr>
        </p:nvSpPr>
        <p:spPr/>
        <p:txBody>
          <a:bodyPr/>
          <a:lstStyle/>
          <a:p>
            <a:r>
              <a:rPr lang="en-US" dirty="0" smtClean="0"/>
              <a:t>Job displacement </a:t>
            </a:r>
          </a:p>
          <a:p>
            <a:r>
              <a:rPr lang="en-US" dirty="0" smtClean="0"/>
              <a:t>Death of creativity </a:t>
            </a:r>
          </a:p>
          <a:p>
            <a:r>
              <a:rPr lang="en-US" dirty="0" smtClean="0"/>
              <a:t>Cyber security threats</a:t>
            </a:r>
          </a:p>
          <a:p>
            <a:r>
              <a:rPr lang="en-US" dirty="0" smtClean="0"/>
              <a:t>Labor market transformation</a:t>
            </a:r>
          </a:p>
          <a:p>
            <a:r>
              <a:rPr lang="en-US" dirty="0" smtClean="0"/>
              <a:t>Health care disparities </a:t>
            </a:r>
          </a:p>
          <a:p>
            <a:r>
              <a:rPr lang="en-US" dirty="0" smtClean="0"/>
              <a:t>Ethical dilemma </a:t>
            </a:r>
          </a:p>
          <a:p>
            <a:r>
              <a:rPr lang="en-US" dirty="0" smtClean="0"/>
              <a:t>Economic inequality </a:t>
            </a:r>
            <a:endParaRPr lang="en-US" dirty="0"/>
          </a:p>
        </p:txBody>
      </p:sp>
      <p:sp>
        <p:nvSpPr>
          <p:cNvPr id="4" name="Content Placeholder 3"/>
          <p:cNvSpPr>
            <a:spLocks noGrp="1"/>
          </p:cNvSpPr>
          <p:nvPr>
            <p:ph sz="half" idx="2"/>
          </p:nvPr>
        </p:nvSpPr>
        <p:spPr/>
        <p:txBody>
          <a:bodyPr/>
          <a:lstStyle/>
          <a:p>
            <a:r>
              <a:rPr lang="en-US" dirty="0" smtClean="0"/>
              <a:t>Social manipulation </a:t>
            </a:r>
          </a:p>
          <a:p>
            <a:r>
              <a:rPr lang="en-US" dirty="0" smtClean="0"/>
              <a:t>Dependence of technology </a:t>
            </a:r>
          </a:p>
          <a:p>
            <a:r>
              <a:rPr lang="en-US" dirty="0" smtClean="0"/>
              <a:t>Mental health issues </a:t>
            </a:r>
          </a:p>
          <a:p>
            <a:r>
              <a:rPr lang="en-US" dirty="0" smtClean="0"/>
              <a:t>Enhanced surveillance states</a:t>
            </a:r>
          </a:p>
          <a:p>
            <a:r>
              <a:rPr lang="en-US" dirty="0" smtClean="0"/>
              <a:t>Cultural homogenization </a:t>
            </a:r>
          </a:p>
          <a:p>
            <a:r>
              <a:rPr lang="en-US" dirty="0" smtClean="0"/>
              <a:t>Erosion of traditional jobs</a:t>
            </a:r>
          </a:p>
          <a:p>
            <a:r>
              <a:rPr lang="en-US" dirty="0" smtClean="0"/>
              <a:t>Impact on International Relations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Hardware</a:t>
            </a:r>
            <a:endParaRPr lang="en-US" b="1" dirty="0"/>
          </a:p>
        </p:txBody>
      </p:sp>
      <p:sp>
        <p:nvSpPr>
          <p:cNvPr id="3" name="Content Placeholder 2"/>
          <p:cNvSpPr>
            <a:spLocks noGrp="1"/>
          </p:cNvSpPr>
          <p:nvPr>
            <p:ph idx="1"/>
          </p:nvPr>
        </p:nvSpPr>
        <p:spPr/>
        <p:txBody>
          <a:bodyPr/>
          <a:lstStyle/>
          <a:p>
            <a:r>
              <a:rPr lang="en-US" dirty="0" smtClean="0"/>
              <a:t>The physical part of a computer that can be touched and manipulated</a:t>
            </a:r>
          </a:p>
          <a:p>
            <a:r>
              <a:rPr lang="en-US" dirty="0" smtClean="0"/>
              <a:t>An umbrella term of physical components</a:t>
            </a:r>
          </a:p>
          <a:p>
            <a:r>
              <a:rPr lang="en-US" dirty="0" smtClean="0"/>
              <a:t>Required to function a component in sequential order</a:t>
            </a:r>
          </a:p>
          <a:p>
            <a:r>
              <a:rPr lang="en-US" dirty="0" smtClean="0"/>
              <a:t>E.g. Input devices, output devices, motherboard, CPU, heat sink, VR, transistors, dielectric etc</a:t>
            </a:r>
            <a:endParaRPr lang="en-US" dirty="0"/>
          </a:p>
        </p:txBody>
      </p:sp>
    </p:spTree>
    <p:extLst>
      <p:ext uri="{BB962C8B-B14F-4D97-AF65-F5344CB8AC3E}">
        <p14:creationId xmlns="" xmlns:p14="http://schemas.microsoft.com/office/powerpoint/2010/main" val="1688377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GPS</a:t>
            </a:r>
            <a:endParaRPr lang="en-US" dirty="0"/>
          </a:p>
        </p:txBody>
      </p:sp>
      <p:sp>
        <p:nvSpPr>
          <p:cNvPr id="3" name="Content Placeholder 2"/>
          <p:cNvSpPr>
            <a:spLocks noGrp="1"/>
          </p:cNvSpPr>
          <p:nvPr>
            <p:ph idx="1"/>
          </p:nvPr>
        </p:nvSpPr>
        <p:spPr/>
        <p:txBody>
          <a:bodyPr/>
          <a:lstStyle/>
          <a:p>
            <a:r>
              <a:rPr lang="en-US" dirty="0" smtClean="0"/>
              <a:t>A satellite based navigation system that allows users to determine their precise location, speed and time anywhere on Earth</a:t>
            </a:r>
          </a:p>
          <a:p>
            <a:r>
              <a:rPr lang="en-US" dirty="0" smtClean="0"/>
              <a:t>Uses radio waves to navigate or share information</a:t>
            </a:r>
          </a:p>
          <a:p>
            <a:r>
              <a:rPr lang="en-US" dirty="0" smtClean="0">
                <a:solidFill>
                  <a:srgbClr val="FF0000"/>
                </a:solidFill>
              </a:rPr>
              <a:t>Segments: </a:t>
            </a:r>
            <a:r>
              <a:rPr lang="en-US" dirty="0" smtClean="0"/>
              <a:t/>
            </a:r>
            <a:br>
              <a:rPr lang="en-US" dirty="0" smtClean="0"/>
            </a:br>
            <a:r>
              <a:rPr lang="en-US" dirty="0" smtClean="0"/>
              <a:t>1. Space Segment</a:t>
            </a:r>
            <a:br>
              <a:rPr lang="en-US" dirty="0" smtClean="0"/>
            </a:br>
            <a:r>
              <a:rPr lang="en-US" dirty="0" smtClean="0"/>
              <a:t>2. GPS Control Segment </a:t>
            </a:r>
            <a:br>
              <a:rPr lang="en-US" dirty="0" smtClean="0"/>
            </a:br>
            <a:r>
              <a:rPr lang="en-US" dirty="0" smtClean="0"/>
              <a:t>a. Master Control Stations (Ground Segment, send data to satellite)</a:t>
            </a:r>
            <a:br>
              <a:rPr lang="en-US" dirty="0" smtClean="0"/>
            </a:br>
            <a:r>
              <a:rPr lang="en-US" dirty="0" smtClean="0"/>
              <a:t>b. Grand Antennas and Monitoring Stations (Receiver, data from satellite)</a:t>
            </a:r>
            <a:br>
              <a:rPr lang="en-US" dirty="0" smtClean="0"/>
            </a:br>
            <a:r>
              <a:rPr lang="en-US" dirty="0" smtClean="0"/>
              <a:t>3. User Segment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Basic Of Computer</a:t>
            </a:r>
            <a:endParaRPr lang="en-US" i="1" u="sng" dirty="0"/>
          </a:p>
        </p:txBody>
      </p:sp>
      <p:sp>
        <p:nvSpPr>
          <p:cNvPr id="3" name="Content Placeholder 2"/>
          <p:cNvSpPr>
            <a:spLocks noGrp="1"/>
          </p:cNvSpPr>
          <p:nvPr>
            <p:ph idx="1"/>
          </p:nvPr>
        </p:nvSpPr>
        <p:spPr/>
        <p:txBody>
          <a:bodyPr/>
          <a:lstStyle/>
          <a:p>
            <a:pPr marL="514350" indent="-514350">
              <a:buFont typeface="+mj-lt"/>
              <a:buAutoNum type="arabicPeriod"/>
            </a:pPr>
            <a:endParaRPr lang="en-US" dirty="0" smtClean="0">
              <a:solidFill>
                <a:srgbClr val="FF0000"/>
              </a:solidFill>
            </a:endParaRPr>
          </a:p>
          <a:p>
            <a:pPr marL="514350" indent="-514350">
              <a:buFont typeface="+mj-lt"/>
              <a:buAutoNum type="arabicPeriod"/>
            </a:pPr>
            <a:endParaRPr lang="en-US" dirty="0">
              <a:solidFill>
                <a:srgbClr val="FF0000"/>
              </a:solidFill>
            </a:endParaRPr>
          </a:p>
          <a:p>
            <a:pPr marL="514350" indent="-514350">
              <a:buFont typeface="+mj-lt"/>
              <a:buAutoNum type="arabicPeriod"/>
            </a:pPr>
            <a:r>
              <a:rPr lang="en-US" dirty="0" smtClean="0">
                <a:solidFill>
                  <a:srgbClr val="FF0000"/>
                </a:solidFill>
              </a:rPr>
              <a:t>Input Devices: </a:t>
            </a:r>
            <a:r>
              <a:rPr lang="en-US" dirty="0" smtClean="0"/>
              <a:t>Mouse, Keyboard, Camera, microphone, joystick, scanner, light pen, etc.</a:t>
            </a:r>
          </a:p>
          <a:p>
            <a:pPr marL="514350" indent="-514350">
              <a:buFont typeface="+mj-lt"/>
              <a:buAutoNum type="arabicPeriod"/>
            </a:pPr>
            <a:r>
              <a:rPr lang="en-US" dirty="0" smtClean="0">
                <a:solidFill>
                  <a:srgbClr val="FF0000"/>
                </a:solidFill>
              </a:rPr>
              <a:t>Output Devices: </a:t>
            </a:r>
            <a:r>
              <a:rPr lang="en-US" dirty="0" smtClean="0"/>
              <a:t>Monitor, Printer, Projector, speaker, headphones, etc.</a:t>
            </a:r>
            <a:endParaRPr lang="en-US" dirty="0"/>
          </a:p>
        </p:txBody>
      </p:sp>
    </p:spTree>
    <p:extLst>
      <p:ext uri="{BB962C8B-B14F-4D97-AF65-F5344CB8AC3E}">
        <p14:creationId xmlns="" xmlns:p14="http://schemas.microsoft.com/office/powerpoint/2010/main" val="3959132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Motherboard</a:t>
            </a:r>
            <a:endParaRPr lang="en-US" dirty="0"/>
          </a:p>
        </p:txBody>
      </p:sp>
      <p:pic>
        <p:nvPicPr>
          <p:cNvPr id="4" name="Content Placeholder 3"/>
          <p:cNvPicPr>
            <a:picLocks noGrp="1" noChangeAspect="1"/>
          </p:cNvPicPr>
          <p:nvPr>
            <p:ph idx="1"/>
          </p:nvPr>
        </p:nvPicPr>
        <p:blipFill>
          <a:blip r:embed="rId2"/>
          <a:stretch>
            <a:fillRect/>
          </a:stretch>
        </p:blipFill>
        <p:spPr>
          <a:xfrm>
            <a:off x="2228144" y="1825625"/>
            <a:ext cx="8430492" cy="4742152"/>
          </a:xfrm>
          <a:prstGeom prst="rect">
            <a:avLst/>
          </a:prstGeom>
        </p:spPr>
      </p:pic>
    </p:spTree>
    <p:extLst>
      <p:ext uri="{BB962C8B-B14F-4D97-AF65-F5344CB8AC3E}">
        <p14:creationId xmlns="" xmlns:p14="http://schemas.microsoft.com/office/powerpoint/2010/main" val="461538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Motherboard</a:t>
            </a:r>
            <a:endParaRPr lang="en-US" i="1" u="sng" dirty="0"/>
          </a:p>
        </p:txBody>
      </p:sp>
      <p:sp>
        <p:nvSpPr>
          <p:cNvPr id="3" name="Content Placeholder 2"/>
          <p:cNvSpPr>
            <a:spLocks noGrp="1"/>
          </p:cNvSpPr>
          <p:nvPr>
            <p:ph idx="1"/>
          </p:nvPr>
        </p:nvSpPr>
        <p:spPr>
          <a:xfrm>
            <a:off x="949518" y="2382216"/>
            <a:ext cx="10515600" cy="4351338"/>
          </a:xfrm>
        </p:spPr>
        <p:txBody>
          <a:bodyPr/>
          <a:lstStyle/>
          <a:p>
            <a:r>
              <a:rPr lang="en-US" dirty="0" smtClean="0"/>
              <a:t>Main circuit </a:t>
            </a:r>
          </a:p>
          <a:p>
            <a:r>
              <a:rPr lang="en-US" dirty="0" smtClean="0"/>
              <a:t>Connects all the internal components (Memory, graphics cards, processor and other hardware) </a:t>
            </a:r>
          </a:p>
          <a:p>
            <a:r>
              <a:rPr lang="en-US" dirty="0"/>
              <a:t>P</a:t>
            </a:r>
            <a:r>
              <a:rPr lang="en-US" dirty="0" smtClean="0"/>
              <a:t>rovides power to each component and allows them to communicate (through slots and ports) with each others</a:t>
            </a:r>
          </a:p>
          <a:p>
            <a:endParaRPr lang="en-US" dirty="0" smtClean="0"/>
          </a:p>
          <a:p>
            <a:endParaRPr lang="en-US" dirty="0" smtClean="0"/>
          </a:p>
          <a:p>
            <a:endParaRPr lang="en-US" dirty="0"/>
          </a:p>
        </p:txBody>
      </p:sp>
    </p:spTree>
    <p:extLst>
      <p:ext uri="{BB962C8B-B14F-4D97-AF65-F5344CB8AC3E}">
        <p14:creationId xmlns="" xmlns:p14="http://schemas.microsoft.com/office/powerpoint/2010/main" val="198960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123"/>
            <a:ext cx="10515600" cy="1017767"/>
          </a:xfrm>
        </p:spPr>
        <p:txBody>
          <a:bodyPr/>
          <a:lstStyle/>
          <a:p>
            <a:pPr algn="ctr"/>
            <a:r>
              <a:rPr lang="en-US" b="1" i="1" u="sng" dirty="0" smtClean="0"/>
              <a:t>CPU</a:t>
            </a:r>
            <a:r>
              <a:rPr lang="en-US" b="1" dirty="0" smtClean="0"/>
              <a:t> </a:t>
            </a:r>
            <a:endParaRPr lang="en-US" b="1" dirty="0"/>
          </a:p>
        </p:txBody>
      </p:sp>
      <p:sp>
        <p:nvSpPr>
          <p:cNvPr id="3" name="Content Placeholder 2"/>
          <p:cNvSpPr>
            <a:spLocks noGrp="1"/>
          </p:cNvSpPr>
          <p:nvPr>
            <p:ph idx="1"/>
          </p:nvPr>
        </p:nvSpPr>
        <p:spPr>
          <a:xfrm>
            <a:off x="838200" y="1160890"/>
            <a:ext cx="10515600" cy="5016073"/>
          </a:xfrm>
        </p:spPr>
        <p:txBody>
          <a:bodyPr>
            <a:normAutofit lnSpcReduction="10000"/>
          </a:bodyPr>
          <a:lstStyle/>
          <a:p>
            <a:r>
              <a:rPr lang="en-US" dirty="0" smtClean="0"/>
              <a:t>Block Diagram </a:t>
            </a:r>
          </a:p>
          <a:p>
            <a:r>
              <a:rPr lang="en-US" dirty="0" smtClean="0"/>
              <a:t>Electric Circuitry (Transistors)</a:t>
            </a:r>
          </a:p>
          <a:p>
            <a:r>
              <a:rPr lang="en-US" dirty="0" smtClean="0"/>
              <a:t>Carries out the instruction of a computer </a:t>
            </a:r>
          </a:p>
          <a:p>
            <a:r>
              <a:rPr lang="en-US" dirty="0" smtClean="0"/>
              <a:t>Connects with DRAM </a:t>
            </a:r>
          </a:p>
          <a:p>
            <a:r>
              <a:rPr lang="en-US" dirty="0" smtClean="0"/>
              <a:t>Performs the basic arithmetic logics and control the input operation</a:t>
            </a:r>
          </a:p>
          <a:p>
            <a:r>
              <a:rPr lang="en-US" dirty="0" smtClean="0"/>
              <a:t>Processors: Multi, dual and Quad-Core processors</a:t>
            </a:r>
          </a:p>
          <a:p>
            <a:r>
              <a:rPr lang="en-US" dirty="0" smtClean="0">
                <a:solidFill>
                  <a:srgbClr val="FF0000"/>
                </a:solidFill>
              </a:rPr>
              <a:t>ALU: </a:t>
            </a:r>
            <a:r>
              <a:rPr lang="en-US" dirty="0" smtClean="0"/>
              <a:t>Perform basic arithmetic and comparison using binary number (0,1).</a:t>
            </a:r>
          </a:p>
          <a:p>
            <a:r>
              <a:rPr lang="en-US" dirty="0" smtClean="0">
                <a:solidFill>
                  <a:srgbClr val="FF0000"/>
                </a:solidFill>
              </a:rPr>
              <a:t>CU: </a:t>
            </a:r>
            <a:r>
              <a:rPr lang="en-US" dirty="0" smtClean="0"/>
              <a:t>Manager of all operations, handles all processor control signals, direct all the input and output flow, it issues order and ensure execution correctly. Brain of Processor. </a:t>
            </a:r>
          </a:p>
          <a:p>
            <a:endParaRPr lang="en-US" dirty="0" smtClean="0"/>
          </a:p>
        </p:txBody>
      </p:sp>
    </p:spTree>
    <p:extLst>
      <p:ext uri="{BB962C8B-B14F-4D97-AF65-F5344CB8AC3E}">
        <p14:creationId xmlns="" xmlns:p14="http://schemas.microsoft.com/office/powerpoint/2010/main" val="2734178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GPU</a:t>
            </a:r>
            <a:endParaRPr lang="en-US" i="1" u="sng" dirty="0"/>
          </a:p>
        </p:txBody>
      </p:sp>
      <p:sp>
        <p:nvSpPr>
          <p:cNvPr id="3" name="Content Placeholder 2"/>
          <p:cNvSpPr>
            <a:spLocks noGrp="1"/>
          </p:cNvSpPr>
          <p:nvPr>
            <p:ph idx="1"/>
          </p:nvPr>
        </p:nvSpPr>
        <p:spPr>
          <a:xfrm>
            <a:off x="734833" y="2445827"/>
            <a:ext cx="10515600" cy="4351338"/>
          </a:xfrm>
        </p:spPr>
        <p:txBody>
          <a:bodyPr/>
          <a:lstStyle/>
          <a:p>
            <a:r>
              <a:rPr lang="en-US" dirty="0" smtClean="0"/>
              <a:t>Graphic processing unit </a:t>
            </a:r>
          </a:p>
          <a:p>
            <a:r>
              <a:rPr lang="en-US" dirty="0" smtClean="0"/>
              <a:t>Chip based devices used for graphical quality</a:t>
            </a:r>
            <a:endParaRPr lang="en-US" dirty="0"/>
          </a:p>
        </p:txBody>
      </p:sp>
    </p:spTree>
    <p:extLst>
      <p:ext uri="{BB962C8B-B14F-4D97-AF65-F5344CB8AC3E}">
        <p14:creationId xmlns="" xmlns:p14="http://schemas.microsoft.com/office/powerpoint/2010/main" val="3579265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Computer Buses</a:t>
            </a:r>
            <a:endParaRPr lang="en-US" dirty="0"/>
          </a:p>
        </p:txBody>
      </p:sp>
      <p:pic>
        <p:nvPicPr>
          <p:cNvPr id="4" name="Content Placeholder 3"/>
          <p:cNvPicPr>
            <a:picLocks noGrp="1" noChangeAspect="1"/>
          </p:cNvPicPr>
          <p:nvPr>
            <p:ph idx="1"/>
          </p:nvPr>
        </p:nvPicPr>
        <p:blipFill>
          <a:blip r:embed="rId2"/>
          <a:stretch>
            <a:fillRect/>
          </a:stretch>
        </p:blipFill>
        <p:spPr>
          <a:xfrm>
            <a:off x="2890594" y="1825625"/>
            <a:ext cx="6420383" cy="4351338"/>
          </a:xfrm>
          <a:prstGeom prst="rect">
            <a:avLst/>
          </a:prstGeom>
        </p:spPr>
      </p:pic>
    </p:spTree>
    <p:extLst>
      <p:ext uri="{BB962C8B-B14F-4D97-AF65-F5344CB8AC3E}">
        <p14:creationId xmlns="" xmlns:p14="http://schemas.microsoft.com/office/powerpoint/2010/main" val="3529239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522"/>
          </a:xfrm>
        </p:spPr>
        <p:txBody>
          <a:bodyPr/>
          <a:lstStyle/>
          <a:p>
            <a:pPr algn="ctr"/>
            <a:r>
              <a:rPr lang="en-US" i="1" u="sng" dirty="0" smtClean="0"/>
              <a:t>Computer Buses </a:t>
            </a:r>
            <a:endParaRPr lang="en-US" i="1" u="sng" dirty="0"/>
          </a:p>
        </p:txBody>
      </p:sp>
      <p:sp>
        <p:nvSpPr>
          <p:cNvPr id="3" name="Content Placeholder 2"/>
          <p:cNvSpPr>
            <a:spLocks noGrp="1"/>
          </p:cNvSpPr>
          <p:nvPr>
            <p:ph idx="1"/>
          </p:nvPr>
        </p:nvSpPr>
        <p:spPr>
          <a:xfrm>
            <a:off x="838200" y="1264257"/>
            <a:ext cx="10515600" cy="5096786"/>
          </a:xfrm>
        </p:spPr>
        <p:txBody>
          <a:bodyPr/>
          <a:lstStyle/>
          <a:p>
            <a:r>
              <a:rPr lang="en-US" dirty="0" smtClean="0"/>
              <a:t>Consists of a parallel lines</a:t>
            </a:r>
          </a:p>
          <a:p>
            <a:r>
              <a:rPr lang="en-US" dirty="0" smtClean="0"/>
              <a:t>Used to transfer data between different component of the computer</a:t>
            </a:r>
          </a:p>
          <a:p>
            <a:r>
              <a:rPr lang="en-US" dirty="0" smtClean="0"/>
              <a:t>One-line buses can transfer one bit at a time </a:t>
            </a:r>
          </a:p>
          <a:p>
            <a:r>
              <a:rPr lang="en-US" dirty="0" smtClean="0"/>
              <a:t>The capacity of a computer bus depends on the number of lines on it</a:t>
            </a:r>
          </a:p>
          <a:p>
            <a:r>
              <a:rPr lang="en-US" dirty="0" smtClean="0"/>
              <a:t>A bus is a communication system that transfer data b/w component inside a computer</a:t>
            </a:r>
          </a:p>
          <a:p>
            <a:r>
              <a:rPr lang="en-US" dirty="0" smtClean="0">
                <a:solidFill>
                  <a:srgbClr val="FF0000"/>
                </a:solidFill>
              </a:rPr>
              <a:t>System Buses: </a:t>
            </a:r>
            <a:r>
              <a:rPr lang="en-US" dirty="0" smtClean="0"/>
              <a:t>(part of motherboard)</a:t>
            </a:r>
          </a:p>
          <a:p>
            <a:r>
              <a:rPr lang="en-US" dirty="0" smtClean="0">
                <a:solidFill>
                  <a:srgbClr val="FF0000"/>
                </a:solidFill>
              </a:rPr>
              <a:t>Internal Buses: </a:t>
            </a:r>
            <a:r>
              <a:rPr lang="en-US" dirty="0" smtClean="0"/>
              <a:t>(connect internal components of a computer)</a:t>
            </a:r>
          </a:p>
          <a:p>
            <a:r>
              <a:rPr lang="en-US" dirty="0" smtClean="0">
                <a:solidFill>
                  <a:srgbClr val="FF0000"/>
                </a:solidFill>
              </a:rPr>
              <a:t>External Buses: </a:t>
            </a:r>
            <a:r>
              <a:rPr lang="en-US" dirty="0" smtClean="0"/>
              <a:t>(connect the different external devices, such as printer etc.)</a:t>
            </a:r>
            <a:endParaRPr lang="en-US" dirty="0"/>
          </a:p>
        </p:txBody>
      </p:sp>
    </p:spTree>
    <p:extLst>
      <p:ext uri="{BB962C8B-B14F-4D97-AF65-F5344CB8AC3E}">
        <p14:creationId xmlns="" xmlns:p14="http://schemas.microsoft.com/office/powerpoint/2010/main" val="2204909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Types of Buses</a:t>
            </a:r>
            <a:endParaRPr lang="en-US" i="1" u="sng" dirty="0"/>
          </a:p>
        </p:txBody>
      </p:sp>
      <p:sp>
        <p:nvSpPr>
          <p:cNvPr id="3" name="Content Placeholder 2"/>
          <p:cNvSpPr>
            <a:spLocks noGrp="1"/>
          </p:cNvSpPr>
          <p:nvPr>
            <p:ph idx="1"/>
          </p:nvPr>
        </p:nvSpPr>
        <p:spPr>
          <a:xfrm>
            <a:off x="838200" y="1510748"/>
            <a:ext cx="10515600" cy="4937760"/>
          </a:xfrm>
        </p:spPr>
        <p:txBody>
          <a:bodyPr>
            <a:normAutofit/>
          </a:bodyPr>
          <a:lstStyle/>
          <a:p>
            <a:r>
              <a:rPr lang="en-US" dirty="0" smtClean="0">
                <a:solidFill>
                  <a:srgbClr val="FF0000"/>
                </a:solidFill>
              </a:rPr>
              <a:t>Data Buses: </a:t>
            </a:r>
            <a:r>
              <a:rPr lang="en-US" dirty="0" smtClean="0"/>
              <a:t/>
            </a:r>
            <a:br>
              <a:rPr lang="en-US" dirty="0" smtClean="0"/>
            </a:br>
            <a:r>
              <a:rPr lang="en-US" dirty="0" smtClean="0"/>
              <a:t>Transfer data to and from the memory of a computer</a:t>
            </a:r>
            <a:br>
              <a:rPr lang="en-US" dirty="0" smtClean="0"/>
            </a:br>
            <a:r>
              <a:rPr lang="en-US" dirty="0" smtClean="0"/>
              <a:t>It acts like an engine </a:t>
            </a:r>
          </a:p>
          <a:p>
            <a:r>
              <a:rPr lang="en-US" dirty="0" smtClean="0">
                <a:solidFill>
                  <a:srgbClr val="FF0000"/>
                </a:solidFill>
              </a:rPr>
              <a:t>Address Buses: </a:t>
            </a:r>
            <a:r>
              <a:rPr lang="en-US" dirty="0" smtClean="0"/>
              <a:t/>
            </a:r>
            <a:br>
              <a:rPr lang="en-US" dirty="0" smtClean="0"/>
            </a:br>
            <a:r>
              <a:rPr lang="en-US" dirty="0" smtClean="0"/>
              <a:t>Provide address to data access </a:t>
            </a:r>
            <a:br>
              <a:rPr lang="en-US" dirty="0" smtClean="0"/>
            </a:br>
            <a:r>
              <a:rPr lang="en-US" dirty="0" smtClean="0"/>
              <a:t>The address is stored in the form of a binary numbers to enable the data bus the access memory storage</a:t>
            </a:r>
          </a:p>
          <a:p>
            <a:r>
              <a:rPr lang="en-US" dirty="0" smtClean="0">
                <a:solidFill>
                  <a:srgbClr val="FF0000"/>
                </a:solidFill>
              </a:rPr>
              <a:t>Control Buses: </a:t>
            </a:r>
            <a:r>
              <a:rPr lang="en-US" dirty="0" smtClean="0"/>
              <a:t/>
            </a:r>
            <a:br>
              <a:rPr lang="en-US" dirty="0" smtClean="0"/>
            </a:br>
            <a:r>
              <a:rPr lang="en-US" dirty="0" smtClean="0"/>
              <a:t>Manage communication b/w CPU and Other components</a:t>
            </a:r>
            <a:br>
              <a:rPr lang="en-US" dirty="0" smtClean="0"/>
            </a:br>
            <a:r>
              <a:rPr lang="en-US" dirty="0" smtClean="0"/>
              <a:t>Coordinate and regulate the hardware actions</a:t>
            </a:r>
            <a:br>
              <a:rPr lang="en-US" dirty="0" smtClean="0"/>
            </a:br>
            <a:r>
              <a:rPr lang="en-US" dirty="0" smtClean="0"/>
              <a:t>Ensuring that operations are carried out in correct sequence</a:t>
            </a:r>
          </a:p>
        </p:txBody>
      </p:sp>
    </p:spTree>
    <p:extLst>
      <p:ext uri="{BB962C8B-B14F-4D97-AF65-F5344CB8AC3E}">
        <p14:creationId xmlns="" xmlns:p14="http://schemas.microsoft.com/office/powerpoint/2010/main" val="1371174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Memory (RAM&amp;ROM)</a:t>
            </a:r>
            <a:endParaRPr lang="en-US" i="1" u="sng" dirty="0"/>
          </a:p>
        </p:txBody>
      </p:sp>
      <p:pic>
        <p:nvPicPr>
          <p:cNvPr id="4" name="Content Placeholder 3"/>
          <p:cNvPicPr>
            <a:picLocks noGrp="1" noChangeAspect="1"/>
          </p:cNvPicPr>
          <p:nvPr>
            <p:ph idx="1"/>
          </p:nvPr>
        </p:nvPicPr>
        <p:blipFill>
          <a:blip r:embed="rId2"/>
          <a:stretch>
            <a:fillRect/>
          </a:stretch>
        </p:blipFill>
        <p:spPr>
          <a:xfrm>
            <a:off x="2831331" y="1825625"/>
            <a:ext cx="6529338" cy="4351338"/>
          </a:xfrm>
          <a:prstGeom prst="rect">
            <a:avLst/>
          </a:prstGeom>
        </p:spPr>
      </p:pic>
    </p:spTree>
    <p:extLst>
      <p:ext uri="{BB962C8B-B14F-4D97-AF65-F5344CB8AC3E}">
        <p14:creationId xmlns="" xmlns:p14="http://schemas.microsoft.com/office/powerpoint/2010/main" val="2987509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0101"/>
            <a:ext cx="10515600" cy="1097281"/>
          </a:xfrm>
        </p:spPr>
        <p:txBody>
          <a:bodyPr>
            <a:normAutofit fontScale="90000"/>
          </a:bodyPr>
          <a:lstStyle/>
          <a:p>
            <a:pPr algn="ctr"/>
            <a:r>
              <a:rPr lang="en-US" i="1" u="sng" dirty="0" smtClean="0"/>
              <a:t>RAM</a:t>
            </a:r>
            <a:r>
              <a:rPr lang="en-US" dirty="0" smtClean="0"/>
              <a:t> </a:t>
            </a:r>
            <a:br>
              <a:rPr lang="en-US" dirty="0" smtClean="0"/>
            </a:br>
            <a:r>
              <a:rPr lang="en-US" dirty="0" smtClean="0"/>
              <a:t>(Random Access Memory)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Volatile memory: Temporary storage on motherboard in modules called DIMMS (dual line memory modules), 168, 184, 240, 288 pins</a:t>
            </a:r>
          </a:p>
          <a:p>
            <a:r>
              <a:rPr lang="en-US" dirty="0" smtClean="0"/>
              <a:t> Installed in the memory slots</a:t>
            </a:r>
          </a:p>
          <a:p>
            <a:r>
              <a:rPr lang="en-US" dirty="0" smtClean="0"/>
              <a:t>Stores data and machine code currently being used</a:t>
            </a:r>
          </a:p>
          <a:p>
            <a:r>
              <a:rPr lang="en-US" dirty="0" smtClean="0"/>
              <a:t>Allows to read or write in the same amount of time irrespective of their physical location</a:t>
            </a:r>
          </a:p>
          <a:p>
            <a:r>
              <a:rPr lang="en-US" dirty="0" smtClean="0"/>
              <a:t>Increasing the numbers of RAMs will make computer faster</a:t>
            </a:r>
          </a:p>
          <a:p>
            <a:r>
              <a:rPr lang="en-US" dirty="0" smtClean="0"/>
              <a:t>Requires constant electric supply to store data</a:t>
            </a:r>
          </a:p>
          <a:p>
            <a:r>
              <a:rPr lang="en-US" dirty="0" smtClean="0"/>
              <a:t>RAM contains multiplexer and demultiplexer</a:t>
            </a:r>
          </a:p>
          <a:p>
            <a:r>
              <a:rPr lang="en-US" dirty="0" smtClean="0"/>
              <a:t>Non-Volatile RAMs have developed (e.g. NOR-Flash)</a:t>
            </a:r>
          </a:p>
        </p:txBody>
      </p:sp>
    </p:spTree>
    <p:extLst>
      <p:ext uri="{BB962C8B-B14F-4D97-AF65-F5344CB8AC3E}">
        <p14:creationId xmlns="" xmlns:p14="http://schemas.microsoft.com/office/powerpoint/2010/main" val="1320180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5" y="566737"/>
            <a:ext cx="8096250" cy="5724525"/>
          </a:xfrm>
          <a:prstGeom prst="rect">
            <a:avLst/>
          </a:prstGeom>
        </p:spPr>
      </p:pic>
    </p:spTree>
    <p:extLst>
      <p:ext uri="{BB962C8B-B14F-4D97-AF65-F5344CB8AC3E}">
        <p14:creationId xmlns="" xmlns:p14="http://schemas.microsoft.com/office/powerpoint/2010/main" val="611903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27"/>
            <a:ext cx="10515600" cy="978010"/>
          </a:xfrm>
        </p:spPr>
        <p:txBody>
          <a:bodyPr/>
          <a:lstStyle/>
          <a:p>
            <a:pPr algn="ctr"/>
            <a:r>
              <a:rPr lang="en-US" i="1" u="sng" dirty="0" smtClean="0"/>
              <a:t>Types</a:t>
            </a:r>
            <a:endParaRPr lang="en-US" i="1" u="sng" dirty="0"/>
          </a:p>
        </p:txBody>
      </p:sp>
      <p:sp>
        <p:nvSpPr>
          <p:cNvPr id="3" name="Content Placeholder 2"/>
          <p:cNvSpPr>
            <a:spLocks noGrp="1"/>
          </p:cNvSpPr>
          <p:nvPr>
            <p:ph idx="1"/>
          </p:nvPr>
        </p:nvSpPr>
        <p:spPr/>
        <p:txBody>
          <a:bodyPr/>
          <a:lstStyle/>
          <a:p>
            <a:r>
              <a:rPr lang="en-US" dirty="0" smtClean="0"/>
              <a:t>DRAM: Dynamic RAM (contains capacitors)</a:t>
            </a:r>
          </a:p>
          <a:p>
            <a:r>
              <a:rPr lang="en-US" dirty="0" smtClean="0"/>
              <a:t>SDRAM: Synchronous-DRAM</a:t>
            </a:r>
          </a:p>
          <a:p>
            <a:r>
              <a:rPr lang="en-US" dirty="0" smtClean="0"/>
              <a:t>RIMM: Rambus inline memory modules (184pins)</a:t>
            </a:r>
          </a:p>
          <a:p>
            <a:r>
              <a:rPr lang="en-US" dirty="0" smtClean="0"/>
              <a:t>DDR: Double data rate</a:t>
            </a:r>
          </a:p>
          <a:p>
            <a:r>
              <a:rPr lang="en-US" dirty="0" smtClean="0"/>
              <a:t>DDR2&amp;DDR3 (240pins)</a:t>
            </a:r>
          </a:p>
          <a:p>
            <a:r>
              <a:rPr lang="en-US" dirty="0" smtClean="0"/>
              <a:t>DDR4: (288pins)</a:t>
            </a:r>
          </a:p>
          <a:p>
            <a:r>
              <a:rPr lang="en-US" dirty="0" smtClean="0"/>
              <a:t>ECC: Error correction code</a:t>
            </a:r>
          </a:p>
          <a:p>
            <a:endParaRPr lang="en-US" dirty="0"/>
          </a:p>
        </p:txBody>
      </p:sp>
    </p:spTree>
    <p:extLst>
      <p:ext uri="{BB962C8B-B14F-4D97-AF65-F5344CB8AC3E}">
        <p14:creationId xmlns="" xmlns:p14="http://schemas.microsoft.com/office/powerpoint/2010/main" val="1579839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0938"/>
          </a:xfrm>
        </p:spPr>
        <p:txBody>
          <a:bodyPr>
            <a:normAutofit fontScale="90000"/>
          </a:bodyPr>
          <a:lstStyle/>
          <a:p>
            <a:pPr algn="ctr"/>
            <a:r>
              <a:rPr lang="en-US" i="1" u="sng" dirty="0" smtClean="0"/>
              <a:t>ROM </a:t>
            </a:r>
            <a:br>
              <a:rPr lang="en-US" i="1" u="sng" dirty="0" smtClean="0"/>
            </a:br>
            <a:r>
              <a:rPr lang="en-US" i="1" u="sng" dirty="0" smtClean="0"/>
              <a:t>(Read </a:t>
            </a:r>
            <a:r>
              <a:rPr lang="en-US" i="1" u="sng" dirty="0"/>
              <a:t>O</a:t>
            </a:r>
            <a:r>
              <a:rPr lang="en-US" i="1" u="sng" dirty="0" smtClean="0"/>
              <a:t>nly </a:t>
            </a:r>
            <a:r>
              <a:rPr lang="en-US" i="1" u="sng" dirty="0"/>
              <a:t>M</a:t>
            </a:r>
            <a:r>
              <a:rPr lang="en-US" i="1" u="sng" dirty="0" smtClean="0"/>
              <a:t>emory)</a:t>
            </a:r>
            <a:endParaRPr lang="en-US" i="1" u="sng" dirty="0"/>
          </a:p>
        </p:txBody>
      </p:sp>
      <p:sp>
        <p:nvSpPr>
          <p:cNvPr id="3" name="Content Placeholder 2"/>
          <p:cNvSpPr>
            <a:spLocks noGrp="1"/>
          </p:cNvSpPr>
          <p:nvPr>
            <p:ph idx="1"/>
          </p:nvPr>
        </p:nvSpPr>
        <p:spPr/>
        <p:txBody>
          <a:bodyPr>
            <a:normAutofit fontScale="92500" lnSpcReduction="10000"/>
          </a:bodyPr>
          <a:lstStyle/>
          <a:p>
            <a:r>
              <a:rPr lang="en-US" dirty="0" smtClean="0"/>
              <a:t>ROM is a memory containing hard-wired instructions that the computer uses when it boots up</a:t>
            </a:r>
          </a:p>
          <a:p>
            <a:r>
              <a:rPr lang="en-US" dirty="0" smtClean="0"/>
              <a:t>Non-Volatile: Permanent Memory</a:t>
            </a:r>
          </a:p>
          <a:p>
            <a:r>
              <a:rPr lang="en-US" dirty="0" smtClean="0"/>
              <a:t>Memory is maintained even after the power is shut off. </a:t>
            </a:r>
          </a:p>
          <a:p>
            <a:r>
              <a:rPr lang="en-US" dirty="0" smtClean="0"/>
              <a:t>The data stored cannot be changed</a:t>
            </a:r>
          </a:p>
          <a:p>
            <a:r>
              <a:rPr lang="en-US" dirty="0" smtClean="0"/>
              <a:t>Data stored from the factory</a:t>
            </a:r>
          </a:p>
          <a:p>
            <a:r>
              <a:rPr lang="en-US" dirty="0" smtClean="0"/>
              <a:t>Can be overwrite through a special process</a:t>
            </a:r>
          </a:p>
          <a:p>
            <a:r>
              <a:rPr lang="en-US" dirty="0" smtClean="0"/>
              <a:t>When the power is supplied to the system, by turning on, it knows what to do</a:t>
            </a:r>
          </a:p>
          <a:p>
            <a:r>
              <a:rPr lang="en-US" dirty="0" smtClean="0"/>
              <a:t>BIOS: Instructor (Memory that is hard-wired, such as diode)</a:t>
            </a:r>
            <a:endParaRPr lang="en-US" dirty="0"/>
          </a:p>
        </p:txBody>
      </p:sp>
    </p:spTree>
    <p:extLst>
      <p:ext uri="{BB962C8B-B14F-4D97-AF65-F5344CB8AC3E}">
        <p14:creationId xmlns="" xmlns:p14="http://schemas.microsoft.com/office/powerpoint/2010/main" val="2717072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7327"/>
          </a:xfrm>
        </p:spPr>
        <p:txBody>
          <a:bodyPr/>
          <a:lstStyle/>
          <a:p>
            <a:pPr algn="ctr"/>
            <a:r>
              <a:rPr lang="en-US" i="1" u="sng" dirty="0" smtClean="0"/>
              <a:t>Types</a:t>
            </a:r>
            <a:endParaRPr lang="en-US" i="1" u="sng" dirty="0"/>
          </a:p>
        </p:txBody>
      </p:sp>
      <p:sp>
        <p:nvSpPr>
          <p:cNvPr id="3" name="Content Placeholder 2"/>
          <p:cNvSpPr>
            <a:spLocks noGrp="1"/>
          </p:cNvSpPr>
          <p:nvPr>
            <p:ph idx="1"/>
          </p:nvPr>
        </p:nvSpPr>
        <p:spPr/>
        <p:txBody>
          <a:bodyPr/>
          <a:lstStyle/>
          <a:p>
            <a:r>
              <a:rPr lang="en-US" dirty="0" smtClean="0"/>
              <a:t>MROM: Masked Read Only Memory</a:t>
            </a:r>
          </a:p>
          <a:p>
            <a:r>
              <a:rPr lang="en-US" dirty="0" smtClean="0"/>
              <a:t>PROM: Programmable read only memory</a:t>
            </a:r>
          </a:p>
          <a:p>
            <a:r>
              <a:rPr lang="en-US" dirty="0" smtClean="0"/>
              <a:t>EPROM: Erasable-PROM</a:t>
            </a:r>
          </a:p>
          <a:p>
            <a:r>
              <a:rPr lang="en-US" dirty="0" smtClean="0"/>
              <a:t>EEPROM: Electrically-EPROM</a:t>
            </a:r>
          </a:p>
          <a:p>
            <a:endParaRPr lang="en-US" dirty="0"/>
          </a:p>
        </p:txBody>
      </p:sp>
    </p:spTree>
    <p:extLst>
      <p:ext uri="{BB962C8B-B14F-4D97-AF65-F5344CB8AC3E}">
        <p14:creationId xmlns="" xmlns:p14="http://schemas.microsoft.com/office/powerpoint/2010/main" val="97851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Software</a:t>
            </a:r>
            <a:endParaRPr lang="en-US" i="1" u="sng" dirty="0"/>
          </a:p>
        </p:txBody>
      </p:sp>
      <p:sp>
        <p:nvSpPr>
          <p:cNvPr id="3" name="Content Placeholder 2"/>
          <p:cNvSpPr>
            <a:spLocks noGrp="1"/>
          </p:cNvSpPr>
          <p:nvPr>
            <p:ph idx="1"/>
          </p:nvPr>
        </p:nvSpPr>
        <p:spPr/>
        <p:txBody>
          <a:bodyPr>
            <a:normAutofit/>
          </a:bodyPr>
          <a:lstStyle/>
          <a:p>
            <a:r>
              <a:rPr lang="en-US" dirty="0" smtClean="0"/>
              <a:t>A set of instructions that tell a computer, what to do, how to do and when to do</a:t>
            </a:r>
          </a:p>
          <a:p>
            <a:r>
              <a:rPr lang="en-US" dirty="0" smtClean="0"/>
              <a:t>A collection of programs, procedures and routines that run a computer system</a:t>
            </a:r>
          </a:p>
        </p:txBody>
      </p:sp>
    </p:spTree>
    <p:extLst>
      <p:ext uri="{BB962C8B-B14F-4D97-AF65-F5344CB8AC3E}">
        <p14:creationId xmlns="" xmlns:p14="http://schemas.microsoft.com/office/powerpoint/2010/main" val="28478343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689"/>
            <a:ext cx="10515600" cy="926592"/>
          </a:xfrm>
        </p:spPr>
        <p:txBody>
          <a:bodyPr/>
          <a:lstStyle/>
          <a:p>
            <a:pPr algn="ctr"/>
            <a:r>
              <a:rPr lang="en-US" i="1" u="sng" dirty="0" smtClean="0"/>
              <a:t>Types</a:t>
            </a:r>
            <a:endParaRPr lang="en-US" i="1" u="sng" dirty="0"/>
          </a:p>
        </p:txBody>
      </p:sp>
      <p:sp>
        <p:nvSpPr>
          <p:cNvPr id="3" name="Content Placeholder 2"/>
          <p:cNvSpPr>
            <a:spLocks noGrp="1"/>
          </p:cNvSpPr>
          <p:nvPr>
            <p:ph idx="1"/>
          </p:nvPr>
        </p:nvSpPr>
        <p:spPr>
          <a:xfrm>
            <a:off x="838200" y="1316736"/>
            <a:ext cx="10646664" cy="5340096"/>
          </a:xfrm>
        </p:spPr>
        <p:txBody>
          <a:bodyPr>
            <a:normAutofit lnSpcReduction="10000"/>
          </a:bodyPr>
          <a:lstStyle/>
          <a:p>
            <a:r>
              <a:rPr lang="en-US" dirty="0" smtClean="0">
                <a:solidFill>
                  <a:srgbClr val="FF0000"/>
                </a:solidFill>
              </a:rPr>
              <a:t>System Software: </a:t>
            </a:r>
            <a:r>
              <a:rPr lang="en-US" dirty="0" smtClean="0"/>
              <a:t/>
            </a:r>
            <a:br>
              <a:rPr lang="en-US" dirty="0" smtClean="0"/>
            </a:br>
            <a:r>
              <a:rPr lang="en-US" dirty="0" smtClean="0"/>
              <a:t>Controls the computer internal functions, including the operating system, monitor, printer and storage devices</a:t>
            </a:r>
            <a:br>
              <a:rPr lang="en-US" dirty="0" smtClean="0"/>
            </a:br>
            <a:r>
              <a:rPr lang="en-US" dirty="0" smtClean="0">
                <a:solidFill>
                  <a:srgbClr val="FF0000"/>
                </a:solidFill>
              </a:rPr>
              <a:t>a. </a:t>
            </a:r>
            <a:r>
              <a:rPr lang="en-US" dirty="0" smtClean="0"/>
              <a:t>System management program</a:t>
            </a:r>
            <a:br>
              <a:rPr lang="en-US" dirty="0" smtClean="0"/>
            </a:br>
            <a:r>
              <a:rPr lang="en-US" dirty="0" smtClean="0"/>
              <a:t>Operating System</a:t>
            </a:r>
            <a:br>
              <a:rPr lang="en-US" dirty="0" smtClean="0"/>
            </a:br>
            <a:r>
              <a:rPr lang="en-US" dirty="0" smtClean="0"/>
              <a:t>Device Drivers </a:t>
            </a:r>
            <a:br>
              <a:rPr lang="en-US" dirty="0" smtClean="0"/>
            </a:br>
            <a:r>
              <a:rPr lang="en-US" dirty="0" smtClean="0"/>
              <a:t>System Utilities</a:t>
            </a:r>
            <a:br>
              <a:rPr lang="en-US" dirty="0" smtClean="0"/>
            </a:br>
            <a:r>
              <a:rPr lang="en-US" dirty="0" smtClean="0">
                <a:solidFill>
                  <a:srgbClr val="FF0000"/>
                </a:solidFill>
              </a:rPr>
              <a:t>b. </a:t>
            </a:r>
            <a:r>
              <a:rPr lang="en-US" dirty="0" smtClean="0"/>
              <a:t>Developing Software</a:t>
            </a:r>
            <a:br>
              <a:rPr lang="en-US" dirty="0" smtClean="0"/>
            </a:br>
            <a:r>
              <a:rPr lang="en-US" dirty="0" smtClean="0"/>
              <a:t>Language and </a:t>
            </a:r>
            <a:r>
              <a:rPr lang="en-US" smtClean="0"/>
              <a:t>Translator </a:t>
            </a:r>
            <a:endParaRPr lang="en-US" dirty="0" smtClean="0"/>
          </a:p>
          <a:p>
            <a:r>
              <a:rPr lang="en-US" dirty="0" smtClean="0">
                <a:solidFill>
                  <a:srgbClr val="FF0000"/>
                </a:solidFill>
              </a:rPr>
              <a:t>Application Software: </a:t>
            </a:r>
            <a:r>
              <a:rPr lang="en-US" dirty="0" smtClean="0"/>
              <a:t/>
            </a:r>
            <a:br>
              <a:rPr lang="en-US" dirty="0" smtClean="0"/>
            </a:br>
            <a:r>
              <a:rPr lang="en-US" dirty="0" smtClean="0"/>
              <a:t>Directs the computer to perform tasks based on user commands</a:t>
            </a:r>
            <a:br>
              <a:rPr lang="en-US" dirty="0" smtClean="0"/>
            </a:br>
            <a:r>
              <a:rPr lang="en-US" dirty="0" smtClean="0">
                <a:solidFill>
                  <a:srgbClr val="FF0000"/>
                </a:solidFill>
              </a:rPr>
              <a:t>a. </a:t>
            </a:r>
            <a:r>
              <a:rPr lang="en-US" dirty="0" smtClean="0"/>
              <a:t>For General Purpose (Word processor, image editor, paint etc)</a:t>
            </a:r>
            <a:br>
              <a:rPr lang="en-US" dirty="0" smtClean="0"/>
            </a:br>
            <a:r>
              <a:rPr lang="en-US" dirty="0" smtClean="0">
                <a:solidFill>
                  <a:srgbClr val="FF0000"/>
                </a:solidFill>
              </a:rPr>
              <a:t>b. </a:t>
            </a:r>
            <a:r>
              <a:rPr lang="en-US" dirty="0" smtClean="0"/>
              <a:t>Specific Purpose (Reservation system, NOA LMS, Attendance system, Billing System, Report card etc)</a:t>
            </a:r>
          </a:p>
          <a:p>
            <a:endParaRPr lang="en-US" dirty="0"/>
          </a:p>
        </p:txBody>
      </p:sp>
    </p:spTree>
    <p:extLst>
      <p:ext uri="{BB962C8B-B14F-4D97-AF65-F5344CB8AC3E}">
        <p14:creationId xmlns="" xmlns:p14="http://schemas.microsoft.com/office/powerpoint/2010/main" val="30235117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409"/>
            <a:ext cx="10515600" cy="918243"/>
          </a:xfrm>
        </p:spPr>
        <p:txBody>
          <a:bodyPr/>
          <a:lstStyle/>
          <a:p>
            <a:pPr algn="ctr"/>
            <a:r>
              <a:rPr lang="en-US" b="1" i="1" u="sng" dirty="0" smtClean="0"/>
              <a:t>Importance of software</a:t>
            </a:r>
            <a:endParaRPr lang="en-US" b="1" i="1" u="sng" dirty="0"/>
          </a:p>
        </p:txBody>
      </p:sp>
      <p:sp>
        <p:nvSpPr>
          <p:cNvPr id="3" name="Content Placeholder 2"/>
          <p:cNvSpPr>
            <a:spLocks noGrp="1"/>
          </p:cNvSpPr>
          <p:nvPr>
            <p:ph idx="1"/>
          </p:nvPr>
        </p:nvSpPr>
        <p:spPr>
          <a:xfrm>
            <a:off x="838200" y="1155032"/>
            <a:ext cx="10515600" cy="5317957"/>
          </a:xfrm>
        </p:spPr>
        <p:txBody>
          <a:bodyPr>
            <a:normAutofit fontScale="92500" lnSpcReduction="10000"/>
          </a:bodyPr>
          <a:lstStyle/>
          <a:p>
            <a:r>
              <a:rPr lang="en-US" dirty="0">
                <a:solidFill>
                  <a:srgbClr val="FF0000"/>
                </a:solidFill>
              </a:rPr>
              <a:t>Accessibility. </a:t>
            </a:r>
            <a:r>
              <a:rPr lang="en-US" dirty="0"/>
              <a:t>This is the degree to which a diverse group of people, including individuals who require adaptive technologies such as voice recognition and screen magnifiers, can comfortably use the software.</a:t>
            </a:r>
          </a:p>
          <a:p>
            <a:r>
              <a:rPr lang="en-US" dirty="0">
                <a:solidFill>
                  <a:srgbClr val="FF0000"/>
                </a:solidFill>
              </a:rPr>
              <a:t>Compatibility. </a:t>
            </a:r>
            <a:r>
              <a:rPr lang="en-US" dirty="0"/>
              <a:t>This is the suitability of the software for use in a variety of environments. Software compatibility is important for </a:t>
            </a:r>
            <a:r>
              <a:rPr lang="en-US" dirty="0" smtClean="0"/>
              <a:t>different </a:t>
            </a:r>
            <a:r>
              <a:rPr lang="en-US" dirty="0"/>
              <a:t>devices and browsers.</a:t>
            </a:r>
          </a:p>
          <a:p>
            <a:r>
              <a:rPr lang="en-US" dirty="0">
                <a:solidFill>
                  <a:srgbClr val="FF0000"/>
                </a:solidFill>
              </a:rPr>
              <a:t>Efficiency. </a:t>
            </a:r>
            <a:r>
              <a:rPr lang="en-US" dirty="0"/>
              <a:t>This is the ability of the software to perform well without wasting energy, resources, effort, time or money.</a:t>
            </a:r>
          </a:p>
          <a:p>
            <a:r>
              <a:rPr lang="en-US" dirty="0">
                <a:solidFill>
                  <a:srgbClr val="FF0000"/>
                </a:solidFill>
              </a:rPr>
              <a:t>Functionality. </a:t>
            </a:r>
            <a:r>
              <a:rPr lang="en-US" dirty="0"/>
              <a:t>This is software's ability to carry out its specified functions.</a:t>
            </a:r>
          </a:p>
          <a:p>
            <a:r>
              <a:rPr lang="en-US" dirty="0">
                <a:solidFill>
                  <a:srgbClr val="FF0000"/>
                </a:solidFill>
              </a:rPr>
              <a:t>Installation. </a:t>
            </a:r>
            <a:r>
              <a:rPr lang="en-US" dirty="0"/>
              <a:t>This is the ability of the software to be installed in a specified environment.</a:t>
            </a:r>
          </a:p>
          <a:p>
            <a:r>
              <a:rPr lang="en-US" dirty="0">
                <a:solidFill>
                  <a:srgbClr val="FF0000"/>
                </a:solidFill>
              </a:rPr>
              <a:t>Localization. </a:t>
            </a:r>
            <a:r>
              <a:rPr lang="en-US" dirty="0"/>
              <a:t>For software to function correctly, it needs localization, which entails the various languages, time zones and other features a software program can works in</a:t>
            </a:r>
            <a:r>
              <a:rPr lang="en-US" dirty="0" smtClean="0"/>
              <a:t>.</a:t>
            </a:r>
            <a:endParaRPr lang="en-US" dirty="0"/>
          </a:p>
        </p:txBody>
      </p:sp>
    </p:spTree>
    <p:extLst>
      <p:ext uri="{BB962C8B-B14F-4D97-AF65-F5344CB8AC3E}">
        <p14:creationId xmlns="" xmlns:p14="http://schemas.microsoft.com/office/powerpoint/2010/main" val="1576116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3979"/>
            <a:ext cx="10515600" cy="5823284"/>
          </a:xfrm>
        </p:spPr>
        <p:txBody>
          <a:bodyPr>
            <a:normAutofit lnSpcReduction="10000"/>
          </a:bodyPr>
          <a:lstStyle/>
          <a:p>
            <a:r>
              <a:rPr lang="en-US" dirty="0">
                <a:solidFill>
                  <a:srgbClr val="FF0000"/>
                </a:solidFill>
              </a:rPr>
              <a:t>Maintainability. </a:t>
            </a:r>
            <a:r>
              <a:rPr lang="en-US" dirty="0"/>
              <a:t>This is how easily the software can be modified to add and improve features and fix bugs.</a:t>
            </a:r>
          </a:p>
          <a:p>
            <a:r>
              <a:rPr lang="en-US" dirty="0">
                <a:solidFill>
                  <a:srgbClr val="FF0000"/>
                </a:solidFill>
              </a:rPr>
              <a:t>Performance. </a:t>
            </a:r>
            <a:r>
              <a:rPr lang="en-US" dirty="0"/>
              <a:t>This is how fast the software performs under a specific load.</a:t>
            </a:r>
          </a:p>
          <a:p>
            <a:r>
              <a:rPr lang="en-US" dirty="0">
                <a:solidFill>
                  <a:srgbClr val="FF0000"/>
                </a:solidFill>
              </a:rPr>
              <a:t>Portability. </a:t>
            </a:r>
            <a:r>
              <a:rPr lang="en-US" dirty="0"/>
              <a:t>This is the ease with which the software can be transferred from one location to another.</a:t>
            </a:r>
          </a:p>
          <a:p>
            <a:r>
              <a:rPr lang="en-US" dirty="0">
                <a:solidFill>
                  <a:srgbClr val="FF0000"/>
                </a:solidFill>
              </a:rPr>
              <a:t>Reliability. </a:t>
            </a:r>
            <a:r>
              <a:rPr lang="en-US" dirty="0"/>
              <a:t>This is the software's ability to perform a required function under specific conditions and for a defined period without any errors.</a:t>
            </a:r>
          </a:p>
          <a:p>
            <a:r>
              <a:rPr lang="en-US" dirty="0">
                <a:solidFill>
                  <a:srgbClr val="FF0000"/>
                </a:solidFill>
              </a:rPr>
              <a:t>Scalability. </a:t>
            </a:r>
            <a:r>
              <a:rPr lang="en-US" dirty="0"/>
              <a:t>A software's ability to increase or decrease performance in response to changes in its processing demands is its scalability.</a:t>
            </a:r>
          </a:p>
          <a:p>
            <a:r>
              <a:rPr lang="en-US" dirty="0">
                <a:solidFill>
                  <a:srgbClr val="FF0000"/>
                </a:solidFill>
              </a:rPr>
              <a:t>Security. </a:t>
            </a:r>
            <a:r>
              <a:rPr lang="en-US" dirty="0"/>
              <a:t>This is the software's ability to protect against unauthorized access, invasion of privacy, theft, data loss and malicious software.</a:t>
            </a:r>
          </a:p>
          <a:p>
            <a:r>
              <a:rPr lang="en-US" dirty="0">
                <a:solidFill>
                  <a:srgbClr val="FF0000"/>
                </a:solidFill>
              </a:rPr>
              <a:t>Testability. </a:t>
            </a:r>
            <a:r>
              <a:rPr lang="en-US" dirty="0"/>
              <a:t>This is how easy it is to test the software.</a:t>
            </a:r>
          </a:p>
          <a:p>
            <a:r>
              <a:rPr lang="en-US" dirty="0">
                <a:solidFill>
                  <a:srgbClr val="FF0000"/>
                </a:solidFill>
              </a:rPr>
              <a:t>Usability. </a:t>
            </a:r>
            <a:r>
              <a:rPr lang="en-US" dirty="0"/>
              <a:t>This is how easy it is to use the software.</a:t>
            </a:r>
          </a:p>
          <a:p>
            <a:endParaRPr lang="en-US" dirty="0"/>
          </a:p>
        </p:txBody>
      </p:sp>
    </p:spTree>
    <p:extLst>
      <p:ext uri="{BB962C8B-B14F-4D97-AF65-F5344CB8AC3E}">
        <p14:creationId xmlns="" xmlns:p14="http://schemas.microsoft.com/office/powerpoint/2010/main" val="2661202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Networking and Internet</a:t>
            </a:r>
            <a:endParaRPr lang="en-US" i="1" u="sng" dirty="0"/>
          </a:p>
        </p:txBody>
      </p:sp>
      <p:sp>
        <p:nvSpPr>
          <p:cNvPr id="3" name="Content Placeholder 2"/>
          <p:cNvSpPr>
            <a:spLocks noGrp="1"/>
          </p:cNvSpPr>
          <p:nvPr>
            <p:ph idx="1"/>
          </p:nvPr>
        </p:nvSpPr>
        <p:spPr/>
        <p:txBody>
          <a:bodyPr/>
          <a:lstStyle/>
          <a:p>
            <a:r>
              <a:rPr lang="en-US" dirty="0" smtClean="0"/>
              <a:t>Networking: The process of building relationships and making connections</a:t>
            </a:r>
          </a:p>
          <a:p>
            <a:r>
              <a:rPr lang="en-US" dirty="0" smtClean="0"/>
              <a:t>The internet is defined as a global network of linked computers, servers, phones, and smart appliances that communicate with each other using the transmission control protocol (TCP) standard to enable the fast exchange of information and files, along with other types of services.</a:t>
            </a:r>
            <a:endParaRPr lang="en-US" dirty="0"/>
          </a:p>
        </p:txBody>
      </p:sp>
    </p:spTree>
    <p:extLst>
      <p:ext uri="{BB962C8B-B14F-4D97-AF65-F5344CB8AC3E}">
        <p14:creationId xmlns="" xmlns:p14="http://schemas.microsoft.com/office/powerpoint/2010/main" val="2636532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twork Topology Types"/>
          <p:cNvPicPr>
            <a:picLocks noChangeAspect="1" noChangeArrowheads="1"/>
          </p:cNvPicPr>
          <p:nvPr/>
        </p:nvPicPr>
        <p:blipFill>
          <a:blip r:embed="rId2"/>
          <a:srcRect/>
          <a:stretch>
            <a:fillRect/>
          </a:stretch>
        </p:blipFill>
        <p:spPr bwMode="auto">
          <a:xfrm>
            <a:off x="240919" y="268224"/>
            <a:ext cx="11430000" cy="6429375"/>
          </a:xfrm>
          <a:prstGeom prst="rect">
            <a:avLst/>
          </a:prstGeom>
          <a:noFill/>
        </p:spPr>
      </p:pic>
    </p:spTree>
    <p:extLst>
      <p:ext uri="{BB962C8B-B14F-4D97-AF65-F5344CB8AC3E}">
        <p14:creationId xmlns="" xmlns:p14="http://schemas.microsoft.com/office/powerpoint/2010/main" val="29102758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u="sng" dirty="0" smtClean="0"/>
              <a:t>Semiconductors</a:t>
            </a:r>
            <a:r>
              <a:rPr lang="en-US" dirty="0" smtClean="0"/>
              <a:t> </a:t>
            </a:r>
            <a:endParaRPr lang="en-US" dirty="0"/>
          </a:p>
        </p:txBody>
      </p:sp>
      <p:sp>
        <p:nvSpPr>
          <p:cNvPr id="3" name="Content Placeholder 2"/>
          <p:cNvSpPr>
            <a:spLocks noGrp="1"/>
          </p:cNvSpPr>
          <p:nvPr>
            <p:ph idx="1"/>
          </p:nvPr>
        </p:nvSpPr>
        <p:spPr/>
        <p:txBody>
          <a:bodyPr/>
          <a:lstStyle/>
          <a:p>
            <a:r>
              <a:rPr lang="en-US" dirty="0" smtClean="0"/>
              <a:t>A solid material that can conduct electricity under certain conditions</a:t>
            </a:r>
          </a:p>
          <a:p>
            <a:r>
              <a:rPr lang="en-US" dirty="0" smtClean="0"/>
              <a:t>P-type Semiconductors</a:t>
            </a:r>
          </a:p>
          <a:p>
            <a:r>
              <a:rPr lang="en-US" dirty="0" smtClean="0"/>
              <a:t>N-type Semiconductors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Working (Trilateration)</a:t>
            </a:r>
            <a:endParaRPr lang="en-US" dirty="0"/>
          </a:p>
        </p:txBody>
      </p:sp>
      <p:pic>
        <p:nvPicPr>
          <p:cNvPr id="4" name="Content Placeholder 3" descr="Trilateration-based-GPS-position-with-no-errors-in-satellites-signals.png"/>
          <p:cNvPicPr>
            <a:picLocks noGrp="1" noChangeAspect="1"/>
          </p:cNvPicPr>
          <p:nvPr>
            <p:ph idx="1"/>
          </p:nvPr>
        </p:nvPicPr>
        <p:blipFill>
          <a:blip r:embed="rId2"/>
          <a:stretch>
            <a:fillRect/>
          </a:stretch>
        </p:blipFill>
        <p:spPr>
          <a:xfrm>
            <a:off x="1901951" y="2304288"/>
            <a:ext cx="7895747" cy="391595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lstStyle/>
          <a:p>
            <a:pPr algn="ctr"/>
            <a:r>
              <a:rPr lang="en-US" i="1" u="sng" dirty="0" smtClean="0"/>
              <a:t>Ceramics</a:t>
            </a:r>
            <a:endParaRPr lang="en-US" i="1" u="sng" dirty="0"/>
          </a:p>
        </p:txBody>
      </p:sp>
      <p:sp>
        <p:nvSpPr>
          <p:cNvPr id="3" name="Content Placeholder 2"/>
          <p:cNvSpPr>
            <a:spLocks noGrp="1"/>
          </p:cNvSpPr>
          <p:nvPr>
            <p:ph idx="1"/>
          </p:nvPr>
        </p:nvSpPr>
        <p:spPr>
          <a:xfrm>
            <a:off x="838200" y="1389888"/>
            <a:ext cx="10515600" cy="4787075"/>
          </a:xfrm>
        </p:spPr>
        <p:txBody>
          <a:bodyPr/>
          <a:lstStyle/>
          <a:p>
            <a:r>
              <a:rPr lang="en-US" dirty="0" smtClean="0"/>
              <a:t>An organic non-metallic solid made up of clay that have been shaped and then hardened by heating to high temperature, like tiles, bricks, plates, glass and toilets</a:t>
            </a:r>
          </a:p>
          <a:p>
            <a:r>
              <a:rPr lang="en-US" dirty="0" smtClean="0"/>
              <a:t>Ceramic can be found in: Watches, Automobiles</a:t>
            </a:r>
          </a:p>
          <a:p>
            <a:pPr>
              <a:buNone/>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548005"/>
            <a:ext cx="10515600" cy="878459"/>
          </a:xfrm>
        </p:spPr>
        <p:txBody>
          <a:bodyPr/>
          <a:lstStyle/>
          <a:p>
            <a:pPr algn="ctr"/>
            <a:r>
              <a:rPr lang="en-US" i="1" u="sng" dirty="0" smtClean="0"/>
              <a:t>General Properties</a:t>
            </a:r>
            <a:endParaRPr lang="en-US" i="1" u="sng" dirty="0"/>
          </a:p>
        </p:txBody>
      </p:sp>
      <p:sp>
        <p:nvSpPr>
          <p:cNvPr id="3" name="Content Placeholder 2"/>
          <p:cNvSpPr>
            <a:spLocks noGrp="1"/>
          </p:cNvSpPr>
          <p:nvPr>
            <p:ph idx="1"/>
          </p:nvPr>
        </p:nvSpPr>
        <p:spPr/>
        <p:txBody>
          <a:bodyPr>
            <a:normAutofit fontScale="92500" lnSpcReduction="10000"/>
          </a:bodyPr>
          <a:lstStyle/>
          <a:p>
            <a:r>
              <a:rPr lang="en-US" dirty="0" smtClean="0"/>
              <a:t>Hard, extremely strong, showing considerable stiffness under compression and bending</a:t>
            </a:r>
          </a:p>
          <a:p>
            <a:r>
              <a:rPr lang="en-US" dirty="0" smtClean="0"/>
              <a:t>Corrosion resistant and durable</a:t>
            </a:r>
          </a:p>
          <a:p>
            <a:r>
              <a:rPr lang="en-US" dirty="0" smtClean="0"/>
              <a:t>High melting point</a:t>
            </a:r>
          </a:p>
          <a:p>
            <a:r>
              <a:rPr lang="en-US" dirty="0" smtClean="0"/>
              <a:t>Do not react with most liquids, gases, alkalis and acids</a:t>
            </a:r>
          </a:p>
          <a:p>
            <a:r>
              <a:rPr lang="en-US" dirty="0" smtClean="0"/>
              <a:t>Thermal and electrical insulators but some conduct electricity (Chromium dioxide)</a:t>
            </a:r>
          </a:p>
          <a:p>
            <a:r>
              <a:rPr lang="en-US" dirty="0" smtClean="0"/>
              <a:t>Non-magnetic but some containing Iron oxide</a:t>
            </a:r>
          </a:p>
          <a:p>
            <a:r>
              <a:rPr lang="en-US" dirty="0" smtClean="0"/>
              <a:t>Oxidation resistant </a:t>
            </a:r>
          </a:p>
          <a:p>
            <a:r>
              <a:rPr lang="en-US" dirty="0" smtClean="0"/>
              <a:t>Brittle, having little elasticity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USES</a:t>
            </a:r>
            <a:endParaRPr lang="en-US" dirty="0"/>
          </a:p>
        </p:txBody>
      </p:sp>
      <p:sp>
        <p:nvSpPr>
          <p:cNvPr id="3" name="Content Placeholder 2"/>
          <p:cNvSpPr>
            <a:spLocks noGrp="1"/>
          </p:cNvSpPr>
          <p:nvPr>
            <p:ph idx="1"/>
          </p:nvPr>
        </p:nvSpPr>
        <p:spPr>
          <a:xfrm>
            <a:off x="838200" y="1825625"/>
            <a:ext cx="4709160" cy="4351338"/>
          </a:xfrm>
        </p:spPr>
        <p:txBody>
          <a:bodyPr/>
          <a:lstStyle/>
          <a:p>
            <a:r>
              <a:rPr lang="en-US" dirty="0" smtClean="0"/>
              <a:t>Navigation for Transportation</a:t>
            </a:r>
          </a:p>
          <a:p>
            <a:r>
              <a:rPr lang="en-US" dirty="0" smtClean="0"/>
              <a:t>Aviation navigation</a:t>
            </a:r>
          </a:p>
          <a:p>
            <a:r>
              <a:rPr lang="en-US" dirty="0" smtClean="0"/>
              <a:t>Military and defense</a:t>
            </a:r>
          </a:p>
          <a:p>
            <a:r>
              <a:rPr lang="en-US" dirty="0" smtClean="0"/>
              <a:t>Weather prediction</a:t>
            </a:r>
          </a:p>
          <a:p>
            <a:r>
              <a:rPr lang="en-US" dirty="0" smtClean="0"/>
              <a:t>Wildlife conservation </a:t>
            </a:r>
          </a:p>
          <a:p>
            <a:r>
              <a:rPr lang="en-US" dirty="0" smtClean="0"/>
              <a:t>Agriculture</a:t>
            </a:r>
          </a:p>
          <a:p>
            <a:r>
              <a:rPr lang="en-US" dirty="0" smtClean="0"/>
              <a:t>Mining and geology</a:t>
            </a:r>
          </a:p>
          <a:p>
            <a:pPr lvl="0"/>
            <a:r>
              <a:rPr lang="en-US" dirty="0" smtClean="0"/>
              <a:t>Maritime Application</a:t>
            </a:r>
          </a:p>
          <a:p>
            <a:endParaRPr lang="en-US" dirty="0" smtClean="0"/>
          </a:p>
          <a:p>
            <a:endParaRPr lang="en-US" dirty="0"/>
          </a:p>
        </p:txBody>
      </p:sp>
      <p:sp>
        <p:nvSpPr>
          <p:cNvPr id="4" name="Content Placeholder 2"/>
          <p:cNvSpPr txBox="1">
            <a:spLocks/>
          </p:cNvSpPr>
          <p:nvPr/>
        </p:nvSpPr>
        <p:spPr>
          <a:xfrm>
            <a:off x="6367272" y="2026793"/>
            <a:ext cx="470916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smtClean="0"/>
              <a:t>Space exploration and satellite tracking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aseline="0" dirty="0" smtClean="0"/>
              <a:t>Emergency</a:t>
            </a:r>
            <a:r>
              <a:rPr lang="en-US" sz="2800" dirty="0" smtClean="0"/>
              <a:t>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Surveying</a:t>
            </a:r>
            <a:r>
              <a:rPr kumimoji="0" lang="en-US" sz="2800" b="0" i="0" u="none" strike="noStrike" kern="1200" cap="none" spc="0" normalizeH="0" noProof="0" dirty="0" smtClean="0">
                <a:ln>
                  <a:noFill/>
                </a:ln>
                <a:solidFill>
                  <a:schemeClr val="tx1"/>
                </a:solidFill>
                <a:effectLst/>
                <a:uLnTx/>
                <a:uFillTx/>
                <a:latin typeface="+mn-lt"/>
                <a:ea typeface="+mn-ea"/>
                <a:cs typeface="+mn-cs"/>
              </a:rPr>
              <a:t> and Mapping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aseline="0" dirty="0" smtClean="0"/>
              <a:t>Telecommunication</a:t>
            </a:r>
            <a:r>
              <a:rPr lang="en-US" sz="2800" dirty="0" smtClean="0"/>
              <a:t> and Network synchronization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Disaster</a:t>
            </a:r>
            <a:r>
              <a:rPr kumimoji="0" lang="en-US" sz="2800" b="0" i="0" u="none" strike="noStrike" kern="1200" cap="none" spc="0" normalizeH="0" noProof="0" dirty="0" smtClean="0">
                <a:ln>
                  <a:noFill/>
                </a:ln>
                <a:solidFill>
                  <a:schemeClr val="tx1"/>
                </a:solidFill>
                <a:effectLst/>
                <a:uLnTx/>
                <a:uFillTx/>
                <a:latin typeface="+mn-lt"/>
                <a:ea typeface="+mn-ea"/>
                <a:cs typeface="+mn-cs"/>
              </a:rPr>
              <a:t> Response and Management </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a:t>
            </a:r>
            <a:endParaRPr lang="en-US" dirty="0"/>
          </a:p>
        </p:txBody>
      </p:sp>
      <p:sp>
        <p:nvSpPr>
          <p:cNvPr id="3" name="Text Placeholder 2"/>
          <p:cNvSpPr>
            <a:spLocks noGrp="1"/>
          </p:cNvSpPr>
          <p:nvPr>
            <p:ph type="body" idx="1"/>
          </p:nvPr>
        </p:nvSpPr>
        <p:spPr>
          <a:xfrm>
            <a:off x="171878" y="1681163"/>
            <a:ext cx="5157787" cy="823912"/>
          </a:xfrm>
        </p:spPr>
        <p:txBody>
          <a:bodyPr anchor="ctr"/>
          <a:lstStyle/>
          <a:p>
            <a:pPr algn="ctr"/>
            <a:r>
              <a:rPr lang="en-US" dirty="0" smtClean="0">
                <a:solidFill>
                  <a:srgbClr val="FF0000"/>
                </a:solidFill>
              </a:rPr>
              <a:t>GEO</a:t>
            </a:r>
            <a:endParaRPr lang="en-US" dirty="0">
              <a:solidFill>
                <a:srgbClr val="FF0000"/>
              </a:solidFill>
            </a:endParaRPr>
          </a:p>
        </p:txBody>
      </p:sp>
      <p:sp>
        <p:nvSpPr>
          <p:cNvPr id="4" name="Content Placeholder 3"/>
          <p:cNvSpPr>
            <a:spLocks noGrp="1"/>
          </p:cNvSpPr>
          <p:nvPr>
            <p:ph sz="half" idx="2"/>
          </p:nvPr>
        </p:nvSpPr>
        <p:spPr/>
        <p:txBody>
          <a:bodyPr>
            <a:normAutofit fontScale="92500" lnSpcReduction="20000"/>
          </a:bodyPr>
          <a:lstStyle/>
          <a:p>
            <a:r>
              <a:rPr lang="en-US" dirty="0" smtClean="0"/>
              <a:t>Above equator</a:t>
            </a:r>
          </a:p>
          <a:p>
            <a:r>
              <a:rPr lang="en-US" dirty="0" smtClean="0"/>
              <a:t>Communication (TV)</a:t>
            </a:r>
          </a:p>
          <a:p>
            <a:r>
              <a:rPr lang="en-US" dirty="0" smtClean="0"/>
              <a:t>Weather forecasting</a:t>
            </a:r>
          </a:p>
          <a:p>
            <a:r>
              <a:rPr lang="en-US" dirty="0" smtClean="0"/>
              <a:t>Take one day to complete the orbit</a:t>
            </a:r>
          </a:p>
          <a:p>
            <a:r>
              <a:rPr lang="en-US" dirty="0" smtClean="0"/>
              <a:t>36000km from surface</a:t>
            </a:r>
          </a:p>
          <a:p>
            <a:r>
              <a:rPr lang="en-US" dirty="0" smtClean="0"/>
              <a:t>42200km from center</a:t>
            </a:r>
          </a:p>
          <a:p>
            <a:r>
              <a:rPr lang="en-US" dirty="0" smtClean="0"/>
              <a:t>Synchronized with Earth’s rotation</a:t>
            </a:r>
          </a:p>
          <a:p>
            <a:r>
              <a:rPr lang="en-US" dirty="0" smtClean="0"/>
              <a:t>Above earth</a:t>
            </a:r>
          </a:p>
          <a:p>
            <a:r>
              <a:rPr lang="en-US" dirty="0" smtClean="0"/>
              <a:t>Circular Orbit</a:t>
            </a:r>
            <a:endParaRPr lang="en-US" dirty="0"/>
          </a:p>
        </p:txBody>
      </p:sp>
      <p:sp>
        <p:nvSpPr>
          <p:cNvPr id="5" name="Text Placeholder 4"/>
          <p:cNvSpPr>
            <a:spLocks noGrp="1"/>
          </p:cNvSpPr>
          <p:nvPr>
            <p:ph type="body" sz="quarter" idx="3"/>
          </p:nvPr>
        </p:nvSpPr>
        <p:spPr>
          <a:xfrm>
            <a:off x="6172200" y="1681163"/>
            <a:ext cx="3639710" cy="823912"/>
          </a:xfrm>
        </p:spPr>
        <p:txBody>
          <a:bodyPr anchor="ctr"/>
          <a:lstStyle/>
          <a:p>
            <a:pPr algn="ctr"/>
            <a:r>
              <a:rPr lang="en-US" dirty="0" smtClean="0">
                <a:solidFill>
                  <a:srgbClr val="FF0000"/>
                </a:solidFill>
              </a:rPr>
              <a:t>Polar</a:t>
            </a:r>
            <a:endParaRPr lang="en-US" dirty="0">
              <a:solidFill>
                <a:srgbClr val="FF0000"/>
              </a:solidFill>
            </a:endParaRPr>
          </a:p>
        </p:txBody>
      </p:sp>
      <p:sp>
        <p:nvSpPr>
          <p:cNvPr id="6" name="Content Placeholder 5"/>
          <p:cNvSpPr>
            <a:spLocks noGrp="1"/>
          </p:cNvSpPr>
          <p:nvPr>
            <p:ph sz="quarter" idx="4"/>
          </p:nvPr>
        </p:nvSpPr>
        <p:spPr/>
        <p:txBody>
          <a:bodyPr>
            <a:normAutofit fontScale="77500" lnSpcReduction="20000"/>
          </a:bodyPr>
          <a:lstStyle/>
          <a:p>
            <a:r>
              <a:rPr lang="en-US" dirty="0" smtClean="0"/>
              <a:t>Above north and south pole</a:t>
            </a:r>
          </a:p>
          <a:p>
            <a:r>
              <a:rPr lang="en-US" dirty="0" smtClean="0"/>
              <a:t>Earth observation </a:t>
            </a:r>
          </a:p>
          <a:p>
            <a:r>
              <a:rPr lang="en-US" dirty="0" smtClean="0"/>
              <a:t>Two orbit in one day</a:t>
            </a:r>
          </a:p>
          <a:p>
            <a:r>
              <a:rPr lang="en-US" dirty="0" smtClean="0"/>
              <a:t>Detailed information of whole earth</a:t>
            </a:r>
          </a:p>
          <a:p>
            <a:r>
              <a:rPr lang="en-US" dirty="0" smtClean="0"/>
              <a:t>200km to 1000km</a:t>
            </a:r>
          </a:p>
          <a:p>
            <a:r>
              <a:rPr lang="en-US" dirty="0" smtClean="0"/>
              <a:t>High resolution</a:t>
            </a:r>
          </a:p>
          <a:p>
            <a:r>
              <a:rPr lang="en-US" dirty="0" smtClean="0"/>
              <a:t>Sun-synchronization</a:t>
            </a:r>
          </a:p>
          <a:p>
            <a:r>
              <a:rPr lang="en-US" dirty="0" smtClean="0"/>
              <a:t>Spy, Scientific research</a:t>
            </a:r>
          </a:p>
          <a:p>
            <a:r>
              <a:rPr lang="en-US" dirty="0" smtClean="0"/>
              <a:t>Above pole</a:t>
            </a:r>
          </a:p>
          <a:p>
            <a:r>
              <a:rPr lang="en-US" dirty="0" smtClean="0"/>
              <a:t>Elliptical Orbit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36166" y="818350"/>
            <a:ext cx="8903763" cy="5542694"/>
          </a:xfrm>
          <a:prstGeom prst="rect">
            <a:avLst/>
          </a:prstGeom>
        </p:spPr>
      </p:pic>
    </p:spTree>
    <p:extLst>
      <p:ext uri="{BB962C8B-B14F-4D97-AF65-F5344CB8AC3E}">
        <p14:creationId xmlns="" xmlns:p14="http://schemas.microsoft.com/office/powerpoint/2010/main" val="1208174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１"/>
          <p:cNvPicPr>
            <a:picLocks noChangeAspect="1" noCrop="1"/>
          </p:cNvPicPr>
          <p:nvPr/>
        </p:nvPicPr>
        <p:blipFill>
          <a:blip r:embed="rId2" cstate="print">
            <a:extLst>
              <a:ext uri="{28A0092B-C50C-407E-A947-70E740481C1C}">
                <a14:useLocalDpi xmlns="" xmlns:a14="http://schemas.microsoft.com/office/drawing/2010/main" val="0"/>
              </a:ext>
            </a:extLst>
          </a:blip>
          <a:srcRect/>
          <a:stretch>
            <a:fillRect/>
          </a:stretch>
        </p:blipFill>
        <p:spPr>
          <a:xfrm>
            <a:off x="45291" y="0"/>
            <a:ext cx="12095068" cy="6853020"/>
          </a:xfrm>
          <a:prstGeom prst="rect">
            <a:avLst/>
          </a:prstGeom>
        </p:spPr>
      </p:pic>
    </p:spTree>
    <p:extLst>
      <p:ext uri="{BB962C8B-B14F-4D97-AF65-F5344CB8AC3E}">
        <p14:creationId xmlns="" xmlns:p14="http://schemas.microsoft.com/office/powerpoint/2010/main" val="2793959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1417</Words>
  <Application>Microsoft Office PowerPoint</Application>
  <PresentationFormat>Custom</PresentationFormat>
  <Paragraphs>239</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EMR/Optical Fiber</vt:lpstr>
      <vt:lpstr>Satellite</vt:lpstr>
      <vt:lpstr>GPS</vt:lpstr>
      <vt:lpstr>Slide 4</vt:lpstr>
      <vt:lpstr>Working (Trilateration)</vt:lpstr>
      <vt:lpstr>USES</vt:lpstr>
      <vt:lpstr>Types</vt:lpstr>
      <vt:lpstr>Slide 8</vt:lpstr>
      <vt:lpstr>Slide 9</vt:lpstr>
      <vt:lpstr>Slide 10</vt:lpstr>
      <vt:lpstr>Slide 11</vt:lpstr>
      <vt:lpstr>Slide 12</vt:lpstr>
      <vt:lpstr>Slide 13</vt:lpstr>
      <vt:lpstr>Slide 14</vt:lpstr>
      <vt:lpstr>Slide 15</vt:lpstr>
      <vt:lpstr>Slide 16</vt:lpstr>
      <vt:lpstr>Slide 17</vt:lpstr>
      <vt:lpstr>Basic of Fiber</vt:lpstr>
      <vt:lpstr>Types of Fiber</vt:lpstr>
      <vt:lpstr>Advantages and Disadvantages</vt:lpstr>
      <vt:lpstr>USES</vt:lpstr>
      <vt:lpstr>Mobile Communication</vt:lpstr>
      <vt:lpstr>Cell Phone Block Diagram</vt:lpstr>
      <vt:lpstr>Slide 24</vt:lpstr>
      <vt:lpstr>Slide 25</vt:lpstr>
      <vt:lpstr>Artificial Intelligence (AI)</vt:lpstr>
      <vt:lpstr>Importance</vt:lpstr>
      <vt:lpstr>Impacts</vt:lpstr>
      <vt:lpstr>Hardware</vt:lpstr>
      <vt:lpstr>Basic Of Computer</vt:lpstr>
      <vt:lpstr>Motherboard</vt:lpstr>
      <vt:lpstr>Motherboard</vt:lpstr>
      <vt:lpstr>CPU </vt:lpstr>
      <vt:lpstr>GPU</vt:lpstr>
      <vt:lpstr>Computer Buses</vt:lpstr>
      <vt:lpstr>Computer Buses </vt:lpstr>
      <vt:lpstr>Types of Buses</vt:lpstr>
      <vt:lpstr>Memory (RAM&amp;ROM)</vt:lpstr>
      <vt:lpstr>RAM  (Random Access Memory)</vt:lpstr>
      <vt:lpstr>Types</vt:lpstr>
      <vt:lpstr>ROM  (Read Only Memory)</vt:lpstr>
      <vt:lpstr>Types</vt:lpstr>
      <vt:lpstr>Software</vt:lpstr>
      <vt:lpstr>Types</vt:lpstr>
      <vt:lpstr>Importance of software</vt:lpstr>
      <vt:lpstr>Slide 46</vt:lpstr>
      <vt:lpstr>Networking and Internet</vt:lpstr>
      <vt:lpstr>Slide 48</vt:lpstr>
      <vt:lpstr>Semiconductors </vt:lpstr>
      <vt:lpstr>Ceramics</vt:lpstr>
      <vt:lpstr>General Properties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Fiber Optics</dc:title>
  <dc:creator>HMS</dc:creator>
  <cp:lastModifiedBy>M 4 Tech</cp:lastModifiedBy>
  <cp:revision>20</cp:revision>
  <dcterms:created xsi:type="dcterms:W3CDTF">2024-12-04T07:56:16Z</dcterms:created>
  <dcterms:modified xsi:type="dcterms:W3CDTF">2025-08-31T09:26:31Z</dcterms:modified>
</cp:coreProperties>
</file>