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95" r:id="rId3"/>
    <p:sldId id="349" r:id="rId4"/>
    <p:sldId id="257" r:id="rId5"/>
    <p:sldId id="259" r:id="rId6"/>
    <p:sldId id="260" r:id="rId7"/>
    <p:sldId id="261" r:id="rId8"/>
    <p:sldId id="258" r:id="rId9"/>
    <p:sldId id="350" r:id="rId10"/>
    <p:sldId id="267" r:id="rId11"/>
    <p:sldId id="268" r:id="rId12"/>
    <p:sldId id="269" r:id="rId13"/>
    <p:sldId id="273" r:id="rId14"/>
    <p:sldId id="294" r:id="rId15"/>
    <p:sldId id="270" r:id="rId16"/>
    <p:sldId id="274" r:id="rId17"/>
    <p:sldId id="275" r:id="rId18"/>
    <p:sldId id="276" r:id="rId19"/>
    <p:sldId id="278" r:id="rId20"/>
    <p:sldId id="318" r:id="rId21"/>
    <p:sldId id="319" r:id="rId22"/>
    <p:sldId id="320" r:id="rId23"/>
    <p:sldId id="321" r:id="rId24"/>
    <p:sldId id="311" r:id="rId25"/>
    <p:sldId id="337" r:id="rId26"/>
    <p:sldId id="347" r:id="rId27"/>
    <p:sldId id="346" r:id="rId28"/>
    <p:sldId id="288" r:id="rId29"/>
    <p:sldId id="296" r:id="rId30"/>
    <p:sldId id="298" r:id="rId31"/>
    <p:sldId id="327" r:id="rId32"/>
    <p:sldId id="328" r:id="rId33"/>
    <p:sldId id="304" r:id="rId34"/>
    <p:sldId id="335" r:id="rId35"/>
    <p:sldId id="336" r:id="rId36"/>
    <p:sldId id="338" r:id="rId37"/>
    <p:sldId id="339" r:id="rId38"/>
    <p:sldId id="309" r:id="rId39"/>
    <p:sldId id="351" r:id="rId40"/>
    <p:sldId id="352" r:id="rId41"/>
    <p:sldId id="340"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88" autoAdjust="0"/>
    <p:restoredTop sz="84560" autoAdjust="0"/>
  </p:normalViewPr>
  <p:slideViewPr>
    <p:cSldViewPr>
      <p:cViewPr varScale="1">
        <p:scale>
          <a:sx n="61" d="100"/>
          <a:sy n="61" d="100"/>
        </p:scale>
        <p:origin x="1656"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122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8E395-F42A-4EA8-A51C-4C0463DB8854}" type="datetimeFigureOut">
              <a:rPr lang="en-US" smtClean="0"/>
              <a:pPr/>
              <a:t>7/21/2025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864BDE-BD62-4EE9-A9FD-41D96271D14C}" type="slidenum">
              <a:rPr lang="en-US" smtClean="0"/>
              <a:pPr/>
              <a:t>‹#›</a:t>
            </a:fld>
            <a:endParaRPr lang="en-US"/>
          </a:p>
        </p:txBody>
      </p:sp>
    </p:spTree>
    <p:extLst>
      <p:ext uri="{BB962C8B-B14F-4D97-AF65-F5344CB8AC3E}">
        <p14:creationId xmlns:p14="http://schemas.microsoft.com/office/powerpoint/2010/main" val="3000387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8" Type="http://schemas.openxmlformats.org/officeDocument/2006/relationships/hyperlink" Target="https://en.wikipedia.org/wiki/Sardar" TargetMode="External"/><Relationship Id="rId3" Type="http://schemas.openxmlformats.org/officeDocument/2006/relationships/hyperlink" Target="https://en.wikipedia.org/wiki/Khan_Abdul_Wali_Khan" TargetMode="External"/><Relationship Id="rId7" Type="http://schemas.openxmlformats.org/officeDocument/2006/relationships/hyperlink" Target="https://en.wikipedia.org/wiki/Mir_Gul_Khan_Nasir"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s://en.wikipedia.org/wiki/Khair_Bakhsh_Marri" TargetMode="External"/><Relationship Id="rId5" Type="http://schemas.openxmlformats.org/officeDocument/2006/relationships/hyperlink" Target="https://en.wikipedia.org/wiki/Nawab" TargetMode="External"/><Relationship Id="rId10" Type="http://schemas.openxmlformats.org/officeDocument/2006/relationships/hyperlink" Target="https://en.wikipedia.org/wiki/Habib_Jalib" TargetMode="External"/><Relationship Id="rId4" Type="http://schemas.openxmlformats.org/officeDocument/2006/relationships/hyperlink" Target="https://en.wikipedia.org/wiki/Ghaus_Bakhsh_Bizenjo" TargetMode="External"/><Relationship Id="rId9" Type="http://schemas.openxmlformats.org/officeDocument/2006/relationships/hyperlink" Target="https://en.wikipedia.org/wiki/Ataullah_Menga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en.wikipedia.org/wiki/Swaraj_Party"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en.wikipedia.org/wiki/Indian_National_Congres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Constitutional and political history of Pakistan.  Hamid khan</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a:t>
            </a:fld>
            <a:endParaRPr lang="en-US"/>
          </a:p>
        </p:txBody>
      </p:sp>
    </p:spTree>
    <p:extLst>
      <p:ext uri="{BB962C8B-B14F-4D97-AF65-F5344CB8AC3E}">
        <p14:creationId xmlns:p14="http://schemas.microsoft.com/office/powerpoint/2010/main" val="3904753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 I. Chundrigar was more of a lawyer than a politician. He gained a lot of popularity as a constitutional lawyer when he pleaded the case of Maulvi </a:t>
            </a:r>
            <a:r>
              <a:rPr lang="en-US" sz="1200" b="0" i="0" kern="1200" dirty="0" err="1" smtClean="0">
                <a:solidFill>
                  <a:schemeClr val="tx1"/>
                </a:solidFill>
                <a:effectLst/>
                <a:latin typeface="+mn-lt"/>
                <a:ea typeface="+mn-ea"/>
                <a:cs typeface="+mn-cs"/>
              </a:rPr>
              <a:t>Tamiz</a:t>
            </a:r>
            <a:r>
              <a:rPr lang="en-US" sz="1200" b="0" i="0" kern="1200" dirty="0" smtClean="0">
                <a:solidFill>
                  <a:schemeClr val="tx1"/>
                </a:solidFill>
                <a:effectLst/>
                <a:latin typeface="+mn-lt"/>
                <a:ea typeface="+mn-ea"/>
                <a:cs typeface="+mn-cs"/>
              </a:rPr>
              <a:t>-ud-din for the restoration of the first Constituent Assembly of Pakistan.</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12</a:t>
            </a:fld>
            <a:endParaRPr lang="en-US"/>
          </a:p>
        </p:txBody>
      </p:sp>
    </p:spTree>
    <p:extLst>
      <p:ext uri="{BB962C8B-B14F-4D97-AF65-F5344CB8AC3E}">
        <p14:creationId xmlns:p14="http://schemas.microsoft.com/office/powerpoint/2010/main" val="1128572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September 7</a:t>
            </a:r>
            <a:r>
              <a:rPr lang="en-US" baseline="30000" dirty="0" smtClean="0"/>
              <a:t>th</a:t>
            </a:r>
            <a:r>
              <a:rPr lang="en-US" dirty="0" smtClean="0"/>
              <a:t> – 1958 after 6 months negotiations</a:t>
            </a:r>
            <a:r>
              <a:rPr lang="en-US" baseline="0" dirty="0" smtClean="0"/>
              <a:t> Gwadar was purchased from Muscat &amp; Oman  at the cost of $ 3 million</a:t>
            </a:r>
          </a:p>
          <a:p>
            <a:pPr rtl="0"/>
            <a:r>
              <a:rPr lang="en-US" sz="1200" b="0" i="0" kern="1200" dirty="0" err="1" smtClean="0">
                <a:solidFill>
                  <a:schemeClr val="tx1"/>
                </a:solidFill>
                <a:effectLst/>
                <a:latin typeface="+mn-lt"/>
                <a:ea typeface="+mn-ea"/>
                <a:cs typeface="+mn-cs"/>
              </a:rPr>
              <a:t>Feroze</a:t>
            </a:r>
            <a:r>
              <a:rPr lang="en-US" sz="1200" b="0" i="0" kern="1200" dirty="0" smtClean="0">
                <a:solidFill>
                  <a:schemeClr val="tx1"/>
                </a:solidFill>
                <a:effectLst/>
                <a:latin typeface="+mn-lt"/>
                <a:ea typeface="+mn-ea"/>
                <a:cs typeface="+mn-cs"/>
              </a:rPr>
              <a:t> Khan Noon authored five books on the history of India and on issues pertaining to law and politics in Pakistan.</a:t>
            </a:r>
          </a:p>
          <a:p>
            <a:pPr rtl="0"/>
            <a:r>
              <a:rPr lang="en-US" sz="1200" b="0" i="0" kern="1200" dirty="0" smtClean="0">
                <a:solidFill>
                  <a:schemeClr val="tx1"/>
                </a:solidFill>
                <a:effectLst/>
                <a:latin typeface="+mn-lt"/>
                <a:ea typeface="+mn-ea"/>
                <a:cs typeface="+mn-cs"/>
              </a:rPr>
              <a:t>Wisdom From Fools (1940), short stories for children.</a:t>
            </a:r>
          </a:p>
          <a:p>
            <a:pPr rtl="0"/>
            <a:r>
              <a:rPr lang="en-US" sz="1200" b="0" i="0" kern="1200" dirty="0" smtClean="0">
                <a:solidFill>
                  <a:schemeClr val="tx1"/>
                </a:solidFill>
                <a:effectLst/>
                <a:latin typeface="+mn-lt"/>
                <a:ea typeface="+mn-ea"/>
                <a:cs typeface="+mn-cs"/>
              </a:rPr>
              <a:t>Scented Dust (1941), a novel.</a:t>
            </a:r>
          </a:p>
          <a:p>
            <a:pPr rtl="0"/>
            <a:r>
              <a:rPr lang="en-US" sz="1200" b="0" i="0" kern="1200" dirty="0" smtClean="0">
                <a:solidFill>
                  <a:schemeClr val="tx1"/>
                </a:solidFill>
                <a:effectLst/>
                <a:latin typeface="+mn-lt"/>
                <a:ea typeface="+mn-ea"/>
                <a:cs typeface="+mn-cs"/>
              </a:rPr>
              <a:t>India (1941)</a:t>
            </a:r>
          </a:p>
          <a:p>
            <a:pPr rtl="0"/>
            <a:r>
              <a:rPr lang="en-US" sz="1200" b="0" i="0" kern="1200" dirty="0" smtClean="0">
                <a:solidFill>
                  <a:schemeClr val="tx1"/>
                </a:solidFill>
                <a:effectLst/>
                <a:latin typeface="+mn-lt"/>
                <a:ea typeface="+mn-ea"/>
                <a:cs typeface="+mn-cs"/>
              </a:rPr>
              <a:t>Kashmir (1957)</a:t>
            </a:r>
          </a:p>
          <a:p>
            <a:pPr rtl="0"/>
            <a:r>
              <a:rPr lang="en-US" sz="1200" b="0" i="0" kern="1200" dirty="0" smtClean="0">
                <a:solidFill>
                  <a:schemeClr val="tx1"/>
                </a:solidFill>
                <a:effectLst/>
                <a:latin typeface="+mn-lt"/>
                <a:ea typeface="+mn-ea"/>
                <a:cs typeface="+mn-cs"/>
              </a:rPr>
              <a:t>From Memory (1966)</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13</a:t>
            </a:fld>
            <a:endParaRPr lang="en-US"/>
          </a:p>
        </p:txBody>
      </p:sp>
    </p:spTree>
    <p:extLst>
      <p:ext uri="{BB962C8B-B14F-4D97-AF65-F5344CB8AC3E}">
        <p14:creationId xmlns:p14="http://schemas.microsoft.com/office/powerpoint/2010/main" val="1999228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Graduate of Aligarh University. </a:t>
            </a:r>
          </a:p>
          <a:p>
            <a:r>
              <a:rPr lang="en-US" sz="1200" b="0" i="0" kern="1200" dirty="0" smtClean="0">
                <a:solidFill>
                  <a:schemeClr val="tx1"/>
                </a:solidFill>
                <a:effectLst/>
                <a:latin typeface="+mn-lt"/>
                <a:ea typeface="+mn-ea"/>
                <a:cs typeface="+mn-cs"/>
              </a:rPr>
              <a:t>Accounts Service</a:t>
            </a:r>
          </a:p>
          <a:p>
            <a:r>
              <a:rPr lang="en-US" sz="1200" b="0" i="0" kern="1200" dirty="0" smtClean="0">
                <a:solidFill>
                  <a:schemeClr val="tx1"/>
                </a:solidFill>
                <a:effectLst/>
                <a:latin typeface="+mn-lt"/>
                <a:ea typeface="+mn-ea"/>
                <a:cs typeface="+mn-cs"/>
              </a:rPr>
              <a:t>He served as a financial advisor to the Nizam of Hyderabad; he represented the Nawab of Bahawalpur in the First Round Table Conference. Nawabzada Liaquat Ali Khan, as Finance Minister in the Interim Government, got his help in technical finance affairs while preparing the historical “Poor Man’s Budget.” Later on, Ghulam Mohammad himself was inducted as the Finance Minister in the Cabinet of newly created Pakistan in 1947. With vast experience, he helped the country tackle the financial crises. He persuaded the Nizam of Hyderabad and the Nawab of Bahawalpur, due to his personal affiliation, to give financial support for the first budget of Pakistan. In 1949, one of his initiatives was that Pakistan should organize International Islamic Economic Conference in Karachi, in which Finance Ministers from all Muslim countries participated. Ghulam Mohammad, in his address to the Muslim delegates, launched the idea of the establishment of a Muslim economic block.</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14</a:t>
            </a:fld>
            <a:endParaRPr lang="en-US"/>
          </a:p>
        </p:txBody>
      </p:sp>
    </p:spTree>
    <p:extLst>
      <p:ext uri="{BB962C8B-B14F-4D97-AF65-F5344CB8AC3E}">
        <p14:creationId xmlns:p14="http://schemas.microsoft.com/office/powerpoint/2010/main" val="407829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a power-hungry person- </a:t>
            </a:r>
            <a:r>
              <a:rPr lang="en-GB" sz="1200" dirty="0" smtClean="0"/>
              <a:t>Interior Minister (1954-55)</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Iskander Mirza, who took oath as the president of Pakistan under the Constitution of 1956, did not hesitate to violate </a:t>
            </a:r>
          </a:p>
          <a:p>
            <a:r>
              <a:rPr lang="en-US" sz="1200" b="0" i="0" kern="1200" dirty="0" smtClean="0">
                <a:solidFill>
                  <a:schemeClr val="tx1"/>
                </a:solidFill>
                <a:effectLst/>
                <a:latin typeface="+mn-lt"/>
                <a:ea typeface="+mn-ea"/>
                <a:cs typeface="+mn-cs"/>
              </a:rPr>
              <a:t>On October 27, 1958, Ayub Khan took oath as the Prime Minister of Pakistan.</a:t>
            </a:r>
          </a:p>
          <a:p>
            <a:pPr eaLnBrk="1" hangingPunct="1">
              <a:defRPr/>
            </a:pPr>
            <a:r>
              <a:rPr lang="en-GB" dirty="0" smtClean="0"/>
              <a:t>Riffat Begum &amp; </a:t>
            </a:r>
            <a:r>
              <a:rPr lang="en-GB" dirty="0" err="1" smtClean="0"/>
              <a:t>Naheed</a:t>
            </a:r>
            <a:r>
              <a:rPr lang="en-GB" dirty="0" smtClean="0"/>
              <a:t> Begum wives</a:t>
            </a:r>
          </a:p>
          <a:p>
            <a:pPr eaLnBrk="1" hangingPunct="1">
              <a:defRPr/>
            </a:pPr>
            <a:r>
              <a:rPr lang="en-GB" dirty="0" smtClean="0"/>
              <a:t>Lived in exile in London</a:t>
            </a:r>
          </a:p>
          <a:p>
            <a:pPr eaLnBrk="1" hangingPunct="1">
              <a:defRPr/>
            </a:pPr>
            <a:r>
              <a:rPr lang="en-GB" dirty="0" smtClean="0"/>
              <a:t>Died in London , Yahya did t allow him to be buried, Shah Iran facilitated and buried with state protocol</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Office of Governor General replaced with President</a:t>
            </a:r>
          </a:p>
          <a:p>
            <a:pPr eaLnBrk="1" hangingPunct="1">
              <a:defRPr/>
            </a:pPr>
            <a:r>
              <a:rPr lang="en-GB" dirty="0" smtClean="0"/>
              <a:t>Sandhurst  Graduate </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15</a:t>
            </a:fld>
            <a:endParaRPr lang="en-US"/>
          </a:p>
        </p:txBody>
      </p:sp>
    </p:spTree>
    <p:extLst>
      <p:ext uri="{BB962C8B-B14F-4D97-AF65-F5344CB8AC3E}">
        <p14:creationId xmlns:p14="http://schemas.microsoft.com/office/powerpoint/2010/main" val="4227279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Referendum Article 48 of 1973 constitution</a:t>
            </a:r>
          </a:p>
          <a:p>
            <a:r>
              <a:rPr lang="en-US" dirty="0" smtClean="0"/>
              <a:t>Ayub-</a:t>
            </a:r>
            <a:r>
              <a:rPr lang="en-US" baseline="0" dirty="0" smtClean="0"/>
              <a:t>  Do u have confidence in Ayub Khan ?</a:t>
            </a:r>
          </a:p>
          <a:p>
            <a:r>
              <a:rPr lang="en-US" baseline="0" dirty="0" smtClean="0"/>
              <a:t>Zia – Do u wish Pakistan to be an Islamic State? </a:t>
            </a:r>
          </a:p>
          <a:p>
            <a:r>
              <a:rPr lang="en-US" baseline="0" dirty="0" err="1" smtClean="0"/>
              <a:t>Musharaf</a:t>
            </a:r>
            <a:r>
              <a:rPr lang="en-US" baseline="0" dirty="0" smtClean="0"/>
              <a:t>- He should continue as a President for 5 years or not ?</a:t>
            </a:r>
          </a:p>
          <a:p>
            <a:r>
              <a:rPr lang="en-US" sz="1200" b="0" i="0" kern="1200" dirty="0" smtClean="0">
                <a:solidFill>
                  <a:schemeClr val="tx1"/>
                </a:solidFill>
                <a:effectLst/>
                <a:latin typeface="+mn-lt"/>
                <a:ea typeface="+mn-ea"/>
                <a:cs typeface="+mn-cs"/>
              </a:rPr>
              <a:t>Ayub Khan used two main approaches to governing in his first few years. He concentrated on consolidating power and undermining the opposition. </a:t>
            </a:r>
          </a:p>
          <a:p>
            <a:r>
              <a:rPr lang="en-US" sz="1200" b="0" i="0" kern="1200" dirty="0" smtClean="0">
                <a:solidFill>
                  <a:schemeClr val="tx1"/>
                </a:solidFill>
                <a:effectLst/>
                <a:latin typeface="+mn-lt"/>
                <a:ea typeface="+mn-ea"/>
                <a:cs typeface="+mn-cs"/>
              </a:rPr>
              <a:t>Elective Bodies Disqualification Order, popularly known as E. B. D. O, was promulgated for the disqualification of politicians. Under this law, a person could be disqualified from being a member of any elective body. Under this harsh law, several politicians like Suhrawardy and </a:t>
            </a:r>
            <a:r>
              <a:rPr lang="en-US" sz="1200" b="0" i="0" kern="1200" dirty="0" err="1" smtClean="0">
                <a:solidFill>
                  <a:schemeClr val="tx1"/>
                </a:solidFill>
                <a:effectLst/>
                <a:latin typeface="+mn-lt"/>
                <a:ea typeface="+mn-ea"/>
                <a:cs typeface="+mn-cs"/>
              </a:rPr>
              <a:t>Qayyum</a:t>
            </a:r>
            <a:r>
              <a:rPr lang="en-US" sz="1200" b="0" i="0" kern="1200" dirty="0" smtClean="0">
                <a:solidFill>
                  <a:schemeClr val="tx1"/>
                </a:solidFill>
                <a:effectLst/>
                <a:latin typeface="+mn-lt"/>
                <a:ea typeface="+mn-ea"/>
                <a:cs typeface="+mn-cs"/>
              </a:rPr>
              <a:t> Khan were disqualified. </a:t>
            </a:r>
          </a:p>
          <a:p>
            <a:r>
              <a:rPr lang="en-US" sz="1200" b="0" i="0" kern="1200" dirty="0" smtClean="0">
                <a:solidFill>
                  <a:schemeClr val="tx1"/>
                </a:solidFill>
                <a:effectLst/>
                <a:latin typeface="+mn-lt"/>
                <a:ea typeface="+mn-ea"/>
                <a:cs typeface="+mn-cs"/>
              </a:rPr>
              <a:t>About 3,000 officials were dismissed </a:t>
            </a:r>
          </a:p>
          <a:p>
            <a:r>
              <a:rPr lang="en-US" sz="1200" b="0" i="0" kern="1200" dirty="0" smtClean="0">
                <a:solidFill>
                  <a:schemeClr val="tx1"/>
                </a:solidFill>
                <a:effectLst/>
                <a:latin typeface="+mn-lt"/>
                <a:ea typeface="+mn-ea"/>
                <a:cs typeface="+mn-cs"/>
              </a:rPr>
              <a:t>The 1962 constitution was drafted by Justice </a:t>
            </a:r>
            <a:r>
              <a:rPr lang="en-US" sz="1200" b="0" i="0" kern="1200" dirty="0" err="1" smtClean="0">
                <a:solidFill>
                  <a:schemeClr val="tx1"/>
                </a:solidFill>
                <a:effectLst/>
                <a:latin typeface="+mn-lt"/>
                <a:ea typeface="+mn-ea"/>
                <a:cs typeface="+mn-cs"/>
              </a:rPr>
              <a:t>Shahab</a:t>
            </a:r>
            <a:r>
              <a:rPr lang="en-US" sz="1200" b="0" i="0" kern="1200" dirty="0" smtClean="0">
                <a:solidFill>
                  <a:schemeClr val="tx1"/>
                </a:solidFill>
                <a:effectLst/>
                <a:latin typeface="+mn-lt"/>
                <a:ea typeface="+mn-ea"/>
                <a:cs typeface="+mn-cs"/>
              </a:rPr>
              <a:t> ud Din, Justice Mohammad Ibrahim, Ghulam Mohammad</a:t>
            </a:r>
            <a:r>
              <a:rPr lang="en-US" sz="1200" b="0" i="0" strike="sngStrike"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 and SM Zafar.</a:t>
            </a:r>
          </a:p>
          <a:p>
            <a:r>
              <a:rPr lang="en-US" sz="1200" b="0" i="0" kern="1200" dirty="0" smtClean="0">
                <a:solidFill>
                  <a:schemeClr val="tx1"/>
                </a:solidFill>
                <a:effectLst/>
                <a:latin typeface="+mn-lt"/>
                <a:ea typeface="+mn-ea"/>
                <a:cs typeface="+mn-cs"/>
              </a:rPr>
              <a:t>Ayub </a:t>
            </a:r>
            <a:r>
              <a:rPr lang="en-US" sz="1200" b="0" i="0" kern="1200" dirty="0" err="1" smtClean="0">
                <a:solidFill>
                  <a:schemeClr val="tx1"/>
                </a:solidFill>
                <a:effectLst/>
                <a:latin typeface="+mn-lt"/>
                <a:ea typeface="+mn-ea"/>
                <a:cs typeface="+mn-cs"/>
              </a:rPr>
              <a:t>Refreundum</a:t>
            </a:r>
            <a:r>
              <a:rPr lang="en-US" sz="1200" b="0" i="0" kern="1200" dirty="0" smtClean="0">
                <a:solidFill>
                  <a:schemeClr val="tx1"/>
                </a:solidFill>
                <a:effectLst/>
                <a:latin typeface="+mn-lt"/>
                <a:ea typeface="+mn-ea"/>
                <a:cs typeface="+mn-cs"/>
              </a:rPr>
              <a:t> 96 % , Zia 97.8 &amp; </a:t>
            </a:r>
            <a:r>
              <a:rPr lang="en-US" sz="1200" b="0" i="0" kern="1200" dirty="0" err="1" smtClean="0">
                <a:solidFill>
                  <a:schemeClr val="tx1"/>
                </a:solidFill>
                <a:effectLst/>
                <a:latin typeface="+mn-lt"/>
                <a:ea typeface="+mn-ea"/>
                <a:cs typeface="+mn-cs"/>
              </a:rPr>
              <a:t>Musharaf</a:t>
            </a:r>
            <a:r>
              <a:rPr lang="en-US" sz="1200" b="0" i="0" kern="1200" smtClean="0">
                <a:solidFill>
                  <a:schemeClr val="tx1"/>
                </a:solidFill>
                <a:effectLst/>
                <a:latin typeface="+mn-lt"/>
                <a:ea typeface="+mn-ea"/>
                <a:cs typeface="+mn-cs"/>
              </a:rPr>
              <a:t> 97.97 % </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16</a:t>
            </a:fld>
            <a:endParaRPr lang="en-US"/>
          </a:p>
        </p:txBody>
      </p:sp>
    </p:spTree>
    <p:extLst>
      <p:ext uri="{BB962C8B-B14F-4D97-AF65-F5344CB8AC3E}">
        <p14:creationId xmlns:p14="http://schemas.microsoft.com/office/powerpoint/2010/main" val="32963413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kern="1200" dirty="0" smtClean="0">
                <a:solidFill>
                  <a:schemeClr val="tx1"/>
                </a:solidFill>
                <a:effectLst/>
                <a:latin typeface="+mn-lt"/>
                <a:ea typeface="+mn-ea"/>
                <a:cs typeface="+mn-cs"/>
              </a:rPr>
              <a:t>To give effect to the recommendations of the Commission on Marriage and Family Laws Muslim Family Laws were introduced through an Ordinance on March 2, 1961.</a:t>
            </a:r>
          </a:p>
          <a:p>
            <a:r>
              <a:rPr lang="en-US" sz="1200" b="0" i="0" kern="1200" dirty="0" smtClean="0">
                <a:solidFill>
                  <a:schemeClr val="tx1"/>
                </a:solidFill>
                <a:effectLst/>
                <a:latin typeface="+mn-lt"/>
                <a:ea typeface="+mn-ea"/>
                <a:cs typeface="+mn-cs"/>
              </a:rPr>
              <a:t>Registration of Marriages, </a:t>
            </a:r>
            <a:r>
              <a:rPr lang="en-US" sz="1200" b="0" i="0" kern="1200" dirty="0" err="1" smtClean="0">
                <a:solidFill>
                  <a:schemeClr val="tx1"/>
                </a:solidFill>
                <a:effectLst/>
                <a:latin typeface="+mn-lt"/>
                <a:ea typeface="+mn-ea"/>
                <a:cs typeface="+mn-cs"/>
              </a:rPr>
              <a:t>Talaq</a:t>
            </a:r>
            <a:r>
              <a:rPr lang="en-US" sz="1200" b="0" i="0" kern="1200" dirty="0" smtClean="0">
                <a:solidFill>
                  <a:schemeClr val="tx1"/>
                </a:solidFill>
                <a:effectLst/>
                <a:latin typeface="+mn-lt"/>
                <a:ea typeface="+mn-ea"/>
                <a:cs typeface="+mn-cs"/>
              </a:rPr>
              <a:t>, Dissolution of marriages, Polygamy , Maintenance.</a:t>
            </a:r>
            <a:r>
              <a:rPr lang="en-US" sz="1200" b="0" i="0" kern="1200" baseline="0" dirty="0" smtClean="0">
                <a:solidFill>
                  <a:schemeClr val="tx1"/>
                </a:solidFill>
                <a:effectLst/>
                <a:latin typeface="+mn-lt"/>
                <a:ea typeface="+mn-ea"/>
                <a:cs typeface="+mn-cs"/>
              </a:rPr>
              <a:t> &amp; </a:t>
            </a:r>
            <a:r>
              <a:rPr lang="en-US" sz="1200" b="0" i="0" kern="1200" dirty="0" smtClean="0">
                <a:solidFill>
                  <a:schemeClr val="tx1"/>
                </a:solidFill>
                <a:effectLst/>
                <a:latin typeface="+mn-lt"/>
                <a:ea typeface="+mn-ea"/>
                <a:cs typeface="+mn-cs"/>
              </a:rPr>
              <a:t>  Dower.</a:t>
            </a:r>
          </a:p>
          <a:p>
            <a:r>
              <a:rPr lang="en-US" sz="1200" b="0" i="0" kern="1200" dirty="0" smtClean="0">
                <a:solidFill>
                  <a:schemeClr val="tx1"/>
                </a:solidFill>
                <a:effectLst/>
                <a:latin typeface="+mn-lt"/>
                <a:ea typeface="+mn-ea"/>
                <a:cs typeface="+mn-cs"/>
              </a:rPr>
              <a:t>Ayub Khan was nominated by the Convention Muslim League party while COP nominated Miss Fatima Jinnah</a:t>
            </a:r>
          </a:p>
          <a:p>
            <a:r>
              <a:rPr lang="en-US" sz="1200" b="0" i="0" kern="1200" dirty="0" smtClean="0">
                <a:solidFill>
                  <a:schemeClr val="tx1"/>
                </a:solidFill>
                <a:effectLst/>
                <a:latin typeface="+mn-lt"/>
                <a:ea typeface="+mn-ea"/>
                <a:cs typeface="+mn-cs"/>
              </a:rPr>
              <a:t>The vote was held amongst the 80,000 “basic democrats.</a:t>
            </a:r>
          </a:p>
          <a:p>
            <a:r>
              <a:rPr lang="en-US" sz="1200" b="0" i="0" kern="1200" dirty="0" smtClean="0">
                <a:solidFill>
                  <a:schemeClr val="tx1"/>
                </a:solidFill>
                <a:effectLst/>
                <a:latin typeface="+mn-lt"/>
                <a:ea typeface="+mn-ea"/>
                <a:cs typeface="+mn-cs"/>
              </a:rPr>
              <a:t>The Combined Opposition Parties consisted of five major opposition parties. It had a nine-point program, which included restoration of direct elections, adult franchise, and democratization of the 1962 Constitution.</a:t>
            </a:r>
          </a:p>
          <a:p>
            <a:r>
              <a:rPr lang="en-US" sz="1200" b="0" i="0" kern="1200" dirty="0" smtClean="0">
                <a:solidFill>
                  <a:schemeClr val="tx1"/>
                </a:solidFill>
                <a:effectLst/>
                <a:latin typeface="+mn-lt"/>
                <a:ea typeface="+mn-ea"/>
                <a:cs typeface="+mn-cs"/>
              </a:rPr>
              <a:t>Article 32 &amp; 140 A of </a:t>
            </a:r>
            <a:r>
              <a:rPr lang="en-US" sz="1200" b="0" i="0" kern="1200" smtClean="0">
                <a:solidFill>
                  <a:schemeClr val="tx1"/>
                </a:solidFill>
                <a:effectLst/>
                <a:latin typeface="+mn-lt"/>
                <a:ea typeface="+mn-ea"/>
                <a:cs typeface="+mn-cs"/>
              </a:rPr>
              <a:t>the Constitution 1973 </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pPr rtl="0"/>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a:r>
            <a:br>
              <a:rPr lang="en-US" sz="1200" b="0" i="0"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17</a:t>
            </a:fld>
            <a:endParaRPr lang="en-US"/>
          </a:p>
        </p:txBody>
      </p:sp>
    </p:spTree>
    <p:extLst>
      <p:ext uri="{BB962C8B-B14F-4D97-AF65-F5344CB8AC3E}">
        <p14:creationId xmlns:p14="http://schemas.microsoft.com/office/powerpoint/2010/main" val="2360323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About the Indus Waters Treaty, Former U.S. President Dwight Eisenhower expressed it as "one bright spot ... in a very depressing world picture that we see so often.“</a:t>
            </a:r>
          </a:p>
          <a:p>
            <a:r>
              <a:rPr lang="en-US" sz="1200" b="1" i="0" kern="1200" dirty="0" smtClean="0">
                <a:solidFill>
                  <a:schemeClr val="tx1"/>
                </a:solidFill>
                <a:effectLst/>
                <a:latin typeface="+mn-lt"/>
                <a:ea typeface="+mn-ea"/>
                <a:cs typeface="+mn-cs"/>
              </a:rPr>
              <a:t>The TASHKENT DECLARATION SIGNED BY PRIME MINISTER OF INDIA</a:t>
            </a:r>
            <a:r>
              <a:rPr lang="en-US" sz="1200" b="1" i="0" kern="1200" baseline="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AND PRESIDENT OF PAKISTAN ON 10</a:t>
            </a:r>
            <a:r>
              <a:rPr lang="en-US" sz="1200" b="1" i="0" kern="1200" baseline="30000" dirty="0" smtClean="0">
                <a:solidFill>
                  <a:schemeClr val="tx1"/>
                </a:solidFill>
                <a:effectLst/>
                <a:latin typeface="+mn-lt"/>
                <a:ea typeface="+mn-ea"/>
                <a:cs typeface="+mn-cs"/>
              </a:rPr>
              <a:t>TH</a:t>
            </a:r>
            <a:r>
              <a:rPr lang="en-US" sz="1200" b="1" i="0" kern="1200" dirty="0" smtClean="0">
                <a:solidFill>
                  <a:schemeClr val="tx1"/>
                </a:solidFill>
                <a:effectLst/>
                <a:latin typeface="+mn-lt"/>
                <a:ea typeface="+mn-ea"/>
                <a:cs typeface="+mn-cs"/>
              </a:rPr>
              <a:t> JANUARY</a:t>
            </a:r>
            <a:r>
              <a:rPr lang="en-US" sz="1200" b="1" i="0" kern="1200" baseline="0" dirty="0" smtClean="0">
                <a:solidFill>
                  <a:schemeClr val="tx1"/>
                </a:solidFill>
                <a:effectLst/>
                <a:latin typeface="+mn-lt"/>
                <a:ea typeface="+mn-ea"/>
                <a:cs typeface="+mn-cs"/>
              </a:rPr>
              <a:t> 1966, HAD 9 POINTS.</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His close associate Dr Abdus </a:t>
            </a:r>
            <a:r>
              <a:rPr lang="en-GB" dirty="0" err="1" smtClean="0"/>
              <a:t>alam</a:t>
            </a:r>
            <a:r>
              <a:rPr lang="en-GB" dirty="0" smtClean="0"/>
              <a:t> established Pakistan national Space Agency &amp; upper atmospheric research Commission (SUPARCO) in 1961</a:t>
            </a:r>
          </a:p>
          <a:p>
            <a:r>
              <a:rPr lang="en-US" dirty="0" smtClean="0"/>
              <a:t>He also introduced agricultural reforms according to which no one could occupy land more than 12.5 acres (500 irrigated land and 1000 unirrigated.) An oil refinery was established in Karachi, and these reforms led to 15% GNP growth of the country that was three times greater than that of India</a:t>
            </a:r>
          </a:p>
          <a:p>
            <a:r>
              <a:rPr lang="en-US" dirty="0" smtClean="0"/>
              <a:t>Birth per woman 3.45</a:t>
            </a:r>
            <a:r>
              <a:rPr lang="en-US" baseline="0" dirty="0" smtClean="0"/>
              <a:t> Pak , Indian 2.20 Bangladesh 2.01 Afghanistan 4.07 Indonesia  2.29      Malaysia 2.0</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18</a:t>
            </a:fld>
            <a:endParaRPr lang="en-US"/>
          </a:p>
        </p:txBody>
      </p:sp>
    </p:spTree>
    <p:extLst>
      <p:ext uri="{BB962C8B-B14F-4D97-AF65-F5344CB8AC3E}">
        <p14:creationId xmlns:p14="http://schemas.microsoft.com/office/powerpoint/2010/main" val="2166808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than it was Military</a:t>
            </a:r>
            <a:r>
              <a:rPr lang="en-US" baseline="0" dirty="0" smtClean="0"/>
              <a:t> led council 2 </a:t>
            </a:r>
            <a:r>
              <a:rPr lang="en-US" baseline="0" dirty="0" err="1" smtClean="0"/>
              <a:t>civilans</a:t>
            </a:r>
            <a:r>
              <a:rPr lang="en-US" baseline="0" dirty="0" smtClean="0"/>
              <a:t> </a:t>
            </a:r>
            <a:r>
              <a:rPr lang="en-US" baseline="-25000" dirty="0" smtClean="0"/>
              <a:t>+ 303</a:t>
            </a:r>
            <a:r>
              <a:rPr lang="en-US" baseline="0" dirty="0" smtClean="0"/>
              <a:t> </a:t>
            </a:r>
            <a:r>
              <a:rPr lang="en-US" baseline="0" dirty="0" err="1" smtClean="0"/>
              <a:t>governemnt</a:t>
            </a:r>
            <a:r>
              <a:rPr lang="en-US" baseline="0" dirty="0" smtClean="0"/>
              <a:t> servants were suspended later tried by Army tribunals , either dismissed / retired</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19</a:t>
            </a:fld>
            <a:endParaRPr lang="en-US"/>
          </a:p>
        </p:txBody>
      </p:sp>
    </p:spTree>
    <p:extLst>
      <p:ext uri="{BB962C8B-B14F-4D97-AF65-F5344CB8AC3E}">
        <p14:creationId xmlns:p14="http://schemas.microsoft.com/office/powerpoint/2010/main" val="3092140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Province of West Pakistan (Dissolution) Order of 1970</a:t>
            </a:r>
          </a:p>
          <a:p>
            <a:r>
              <a:rPr lang="en-US" dirty="0" smtClean="0"/>
              <a:t>(President’s Order No. 1 of 1970)</a:t>
            </a:r>
          </a:p>
          <a:p>
            <a:r>
              <a:rPr lang="en-US" dirty="0" smtClean="0"/>
              <a:t>he National Assembly was to consist of 313 seats, including 13 seats reserved for women. Women were also allowed to contest the elections from general seats. The distribution of seats was to be as follows:</a:t>
            </a:r>
          </a:p>
          <a:p>
            <a:endParaRPr lang="en-US" dirty="0" smtClean="0"/>
          </a:p>
          <a:p>
            <a:r>
              <a:rPr lang="en-US" dirty="0" smtClean="0"/>
              <a:t>East Pakistan: 162 general and 7 reserved seats</a:t>
            </a:r>
          </a:p>
          <a:p>
            <a:r>
              <a:rPr lang="en-US" dirty="0" smtClean="0"/>
              <a:t>Punjab: 82 general and 3 reserved seats</a:t>
            </a:r>
          </a:p>
          <a:p>
            <a:r>
              <a:rPr lang="en-US" dirty="0" smtClean="0"/>
              <a:t>Sindh: 27 general and 1 reserved seat</a:t>
            </a:r>
          </a:p>
          <a:p>
            <a:r>
              <a:rPr lang="en-US" dirty="0" smtClean="0"/>
              <a:t>N. W. F. P.: 18 general and 1 reserved seat</a:t>
            </a:r>
          </a:p>
          <a:p>
            <a:r>
              <a:rPr lang="en-US" dirty="0" smtClean="0"/>
              <a:t>Baluchistan: 4 general and 1 reserved seat</a:t>
            </a:r>
          </a:p>
          <a:p>
            <a:r>
              <a:rPr lang="en-US" dirty="0" smtClean="0"/>
              <a:t>Centrally Administered Tribal Areas: 7 general seats </a:t>
            </a:r>
          </a:p>
          <a:p>
            <a:r>
              <a:rPr lang="en-US" dirty="0" smtClean="0"/>
              <a:t>The President also had the power to interpret and amend the Constitution, and his decision could not be challenged in a court of law.</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20</a:t>
            </a:fld>
            <a:endParaRPr lang="en-US"/>
          </a:p>
        </p:txBody>
      </p:sp>
    </p:spTree>
    <p:extLst>
      <p:ext uri="{BB962C8B-B14F-4D97-AF65-F5344CB8AC3E}">
        <p14:creationId xmlns:p14="http://schemas.microsoft.com/office/powerpoint/2010/main" val="42889631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latin typeface="+mn-lt"/>
                <a:ea typeface="+mn-ea"/>
                <a:cs typeface="+mn-cs"/>
              </a:rPr>
              <a:t>52 people were arrested,</a:t>
            </a:r>
            <a:r>
              <a:rPr lang="en-US" sz="1200" b="0" i="0" u="sng" kern="1200" dirty="0" smtClean="0">
                <a:solidFill>
                  <a:schemeClr val="tx1"/>
                </a:solidFill>
                <a:latin typeface="+mn-lt"/>
                <a:ea typeface="+mn-ea"/>
                <a:cs typeface="+mn-cs"/>
                <a:hlinkClick r:id="rId3" tooltip="Khan Abdul Wali Khan"/>
              </a:rPr>
              <a:t> Khan Abdul Wali Khan</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4" tooltip="Ghaus Bakhsh Bizenjo"/>
              </a:rPr>
              <a:t>Ghaus</a:t>
            </a:r>
            <a:r>
              <a:rPr lang="en-US" sz="1200" b="0" i="0" u="none" strike="noStrike" kern="1200" dirty="0" smtClean="0">
                <a:solidFill>
                  <a:schemeClr val="tx1"/>
                </a:solidFill>
                <a:latin typeface="+mn-lt"/>
                <a:ea typeface="+mn-ea"/>
                <a:cs typeface="+mn-cs"/>
                <a:hlinkClick r:id="rId4" tooltip="Ghaus Bakhsh Bizenjo"/>
              </a:rPr>
              <a:t> Bakhsh </a:t>
            </a:r>
            <a:r>
              <a:rPr lang="en-US" sz="1200" b="0" i="0" u="none" strike="noStrike" kern="1200" dirty="0" err="1" smtClean="0">
                <a:solidFill>
                  <a:schemeClr val="tx1"/>
                </a:solidFill>
                <a:latin typeface="+mn-lt"/>
                <a:ea typeface="+mn-ea"/>
                <a:cs typeface="+mn-cs"/>
                <a:hlinkClick r:id="rId4" tooltip="Ghaus Bakhsh Bizenjo"/>
              </a:rPr>
              <a:t>Bizenjo</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5" tooltip="Nawab"/>
              </a:rPr>
              <a:t>Nawab</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6" tooltip="Khair Bakhsh Marri"/>
              </a:rPr>
              <a:t>Khair</a:t>
            </a:r>
            <a:r>
              <a:rPr lang="en-US" sz="1200" b="0" i="0" u="none" strike="noStrike" kern="1200" dirty="0" smtClean="0">
                <a:solidFill>
                  <a:schemeClr val="tx1"/>
                </a:solidFill>
                <a:latin typeface="+mn-lt"/>
                <a:ea typeface="+mn-ea"/>
                <a:cs typeface="+mn-cs"/>
                <a:hlinkClick r:id="rId6" tooltip="Khair Bakhsh Marri"/>
              </a:rPr>
              <a:t> Bakhsh Marri</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7" tooltip="Mir Gul Khan Nasir"/>
              </a:rPr>
              <a:t>Mir Gul Khan Nasir</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8" tooltip="Sardar"/>
              </a:rPr>
              <a:t>Sardar</a:t>
            </a:r>
            <a:r>
              <a:rPr lang="en-US" sz="1200" b="0" i="0" kern="1200" dirty="0" smtClean="0">
                <a:solidFill>
                  <a:schemeClr val="tx1"/>
                </a:solidFill>
                <a:latin typeface="+mn-lt"/>
                <a:ea typeface="+mn-ea"/>
                <a:cs typeface="+mn-cs"/>
              </a:rPr>
              <a:t> </a:t>
            </a:r>
            <a:r>
              <a:rPr lang="en-US" sz="1200" b="0" i="0" u="none" strike="noStrike" kern="1200" dirty="0" err="1" smtClean="0">
                <a:solidFill>
                  <a:schemeClr val="tx1"/>
                </a:solidFill>
                <a:latin typeface="+mn-lt"/>
                <a:ea typeface="+mn-ea"/>
                <a:cs typeface="+mn-cs"/>
                <a:hlinkClick r:id="rId9" tooltip="Ataullah Mengal"/>
              </a:rPr>
              <a:t>Ataullah</a:t>
            </a:r>
            <a:r>
              <a:rPr lang="en-US" sz="1200" b="0" i="0" u="none" strike="noStrike" kern="1200" dirty="0" smtClean="0">
                <a:solidFill>
                  <a:schemeClr val="tx1"/>
                </a:solidFill>
                <a:latin typeface="+mn-lt"/>
                <a:ea typeface="+mn-ea"/>
                <a:cs typeface="+mn-cs"/>
                <a:hlinkClick r:id="rId9" tooltip="Ataullah Mengal"/>
              </a:rPr>
              <a:t> </a:t>
            </a:r>
            <a:r>
              <a:rPr lang="en-US" sz="1200" b="0" i="0" u="none" strike="noStrike" kern="1200" dirty="0" err="1" smtClean="0">
                <a:solidFill>
                  <a:schemeClr val="tx1"/>
                </a:solidFill>
                <a:latin typeface="+mn-lt"/>
                <a:ea typeface="+mn-ea"/>
                <a:cs typeface="+mn-cs"/>
                <a:hlinkClick r:id="rId9" tooltip="Ataullah Mengal"/>
              </a:rPr>
              <a:t>Mengal</a:t>
            </a:r>
            <a:r>
              <a:rPr lang="en-US" sz="1200" b="0" i="0" kern="1200" dirty="0" smtClean="0">
                <a:solidFill>
                  <a:schemeClr val="tx1"/>
                </a:solidFill>
                <a:latin typeface="+mn-lt"/>
                <a:ea typeface="+mn-ea"/>
                <a:cs typeface="+mn-cs"/>
              </a:rPr>
              <a:t>, </a:t>
            </a:r>
            <a:r>
              <a:rPr lang="en-US" sz="1200" b="0" i="0" u="sng" kern="1200" dirty="0" smtClean="0">
                <a:solidFill>
                  <a:schemeClr val="tx1"/>
                </a:solidFill>
                <a:latin typeface="+mn-lt"/>
                <a:ea typeface="+mn-ea"/>
                <a:cs typeface="+mn-cs"/>
                <a:hlinkClick r:id="rId10" tooltip="Habib Jalib"/>
              </a:rPr>
              <a:t>Habib </a:t>
            </a:r>
            <a:r>
              <a:rPr lang="en-US" sz="1200" b="0" i="0" u="sng" kern="1200" dirty="0" err="1" smtClean="0">
                <a:solidFill>
                  <a:schemeClr val="tx1"/>
                </a:solidFill>
                <a:latin typeface="+mn-lt"/>
                <a:ea typeface="+mn-ea"/>
                <a:cs typeface="+mn-cs"/>
                <a:hlinkClick r:id="rId10" tooltip="Habib Jalib"/>
              </a:rPr>
              <a:t>Jalib</a:t>
            </a:r>
            <a:r>
              <a:rPr lang="en-US" sz="1200" b="0" i="0" u="sng" kern="1200" dirty="0" smtClean="0">
                <a:solidFill>
                  <a:schemeClr val="tx1"/>
                </a:solidFill>
                <a:latin typeface="+mn-lt"/>
                <a:ea typeface="+mn-ea"/>
                <a:cs typeface="+mn-cs"/>
              </a:rPr>
              <a:t/>
            </a:r>
            <a:br>
              <a:rPr lang="en-US" sz="1200" b="0" i="0" u="sng"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The remittances from overseas Pakistanis, which are now in the vicinity of </a:t>
            </a:r>
            <a:r>
              <a:rPr lang="en-US" sz="1200" b="0" i="0" kern="1200" dirty="0" smtClean="0">
                <a:solidFill>
                  <a:schemeClr val="tx1"/>
                </a:solidFill>
                <a:effectLst/>
                <a:latin typeface="+mn-lt"/>
                <a:ea typeface="+mn-ea"/>
                <a:cs typeface="+mn-cs"/>
              </a:rPr>
              <a:t>$2.47 </a:t>
            </a:r>
            <a:r>
              <a:rPr lang="en-US" sz="1200" b="0" i="0" kern="1200" dirty="0" err="1" smtClean="0">
                <a:solidFill>
                  <a:schemeClr val="tx1"/>
                </a:solidFill>
                <a:effectLst/>
                <a:latin typeface="+mn-lt"/>
                <a:ea typeface="+mn-ea"/>
                <a:cs typeface="+mn-cs"/>
              </a:rPr>
              <a:t>billion</a:t>
            </a:r>
            <a:r>
              <a:rPr lang="en-US" sz="1200" b="0" i="0" kern="1200" dirty="0" err="1" smtClean="0">
                <a:solidFill>
                  <a:schemeClr val="tx1"/>
                </a:solidFill>
                <a:latin typeface="+mn-lt"/>
                <a:ea typeface="+mn-ea"/>
                <a:cs typeface="+mn-cs"/>
              </a:rPr>
              <a:t>per</a:t>
            </a:r>
            <a:r>
              <a:rPr lang="en-US" sz="1200" b="0" i="0" kern="1200" dirty="0" smtClean="0">
                <a:solidFill>
                  <a:schemeClr val="tx1"/>
                </a:solidFill>
                <a:latin typeface="+mn-lt"/>
                <a:ea typeface="+mn-ea"/>
                <a:cs typeface="+mn-cs"/>
              </a:rPr>
              <a:t> annum, constitute a dependable source of foreign exchange for Pakistan.</a:t>
            </a:r>
          </a:p>
          <a:p>
            <a:r>
              <a:rPr lang="en-US" sz="1200" b="0" i="0" kern="1200" dirty="0" smtClean="0">
                <a:solidFill>
                  <a:schemeClr val="tx1"/>
                </a:solidFill>
                <a:latin typeface="+mn-lt"/>
                <a:ea typeface="+mn-ea"/>
                <a:cs typeface="+mn-cs"/>
              </a:rPr>
              <a:t>287 billion Rs ( combined losses 2019 State Owned Enterprises ) 8 to 12 % of GDP in three years </a:t>
            </a:r>
            <a:endParaRPr lang="en-US" dirty="0" smtClean="0"/>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22</a:t>
            </a:fld>
            <a:endParaRPr lang="en-US"/>
          </a:p>
        </p:txBody>
      </p:sp>
    </p:spTree>
    <p:extLst>
      <p:ext uri="{BB962C8B-B14F-4D97-AF65-F5344CB8AC3E}">
        <p14:creationId xmlns:p14="http://schemas.microsoft.com/office/powerpoint/2010/main" val="785393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lain" startAt="168"/>
            </a:pPr>
            <a:r>
              <a:rPr lang="en-US" baseline="0" dirty="0" smtClean="0"/>
              <a:t>political Parties registered in ECP –In NA </a:t>
            </a:r>
            <a:r>
              <a:rPr lang="en-US" baseline="0" smtClean="0"/>
              <a:t>9       140th </a:t>
            </a:r>
            <a:r>
              <a:rPr lang="en-US" baseline="0" dirty="0" smtClean="0"/>
              <a:t>out of 142 countries , Rule of law in Pakistan </a:t>
            </a:r>
          </a:p>
          <a:p>
            <a:pPr marL="228600" indent="-228600">
              <a:buAutoNum type="arabicPlain" startAt="168"/>
            </a:pP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a:t>
            </a:fld>
            <a:endParaRPr lang="en-US"/>
          </a:p>
        </p:txBody>
      </p:sp>
    </p:spTree>
    <p:extLst>
      <p:ext uri="{BB962C8B-B14F-4D97-AF65-F5344CB8AC3E}">
        <p14:creationId xmlns:p14="http://schemas.microsoft.com/office/powerpoint/2010/main" val="3802469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23</a:t>
            </a:fld>
            <a:endParaRPr lang="en-US"/>
          </a:p>
        </p:txBody>
      </p:sp>
    </p:spTree>
    <p:extLst>
      <p:ext uri="{BB962C8B-B14F-4D97-AF65-F5344CB8AC3E}">
        <p14:creationId xmlns:p14="http://schemas.microsoft.com/office/powerpoint/2010/main" val="12977139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BD recognized once IRAN + </a:t>
            </a:r>
            <a:r>
              <a:rPr lang="en-US" smtClean="0"/>
              <a:t>Turkey recognized</a:t>
            </a:r>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24</a:t>
            </a:fld>
            <a:endParaRPr lang="en-US"/>
          </a:p>
        </p:txBody>
      </p:sp>
    </p:spTree>
    <p:extLst>
      <p:ext uri="{BB962C8B-B14F-4D97-AF65-F5344CB8AC3E}">
        <p14:creationId xmlns:p14="http://schemas.microsoft.com/office/powerpoint/2010/main" val="13675818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an average</a:t>
            </a:r>
            <a:r>
              <a:rPr lang="en-US" baseline="0" dirty="0" smtClean="0"/>
              <a:t> every two years an amendment , total 23 amendments </a:t>
            </a:r>
          </a:p>
          <a:p>
            <a:r>
              <a:rPr lang="en-US" sz="1200" b="0" i="0" kern="1200" dirty="0" smtClean="0">
                <a:solidFill>
                  <a:schemeClr val="tx1"/>
                </a:solidFill>
                <a:effectLst/>
                <a:latin typeface="+mn-lt"/>
                <a:ea typeface="+mn-ea"/>
                <a:cs typeface="+mn-cs"/>
              </a:rPr>
              <a:t>The 18th Amendment, through Article 213, did away with the discretionary powers of the president to appoint the chief election commissioner and commission members and provided for the appointments after consultation between the prime minister and the leader of the opposition and through a parliamentary committee.</a:t>
            </a:r>
          </a:p>
          <a:p>
            <a:r>
              <a:rPr lang="en-US" sz="1200" b="0" i="0" kern="1200" dirty="0" smtClean="0">
                <a:solidFill>
                  <a:schemeClr val="tx1"/>
                </a:solidFill>
                <a:effectLst/>
                <a:latin typeface="+mn-lt"/>
                <a:ea typeface="+mn-ea"/>
                <a:cs typeface="+mn-cs"/>
              </a:rPr>
              <a:t>The addition of provisos to Articles 92 and 130 made through the 18th Amendment capped the number of ministers and ministers of state in the federal cabinet at 11 per cent of the total strength of parliament. This provision reduced the average number of cabinet members after the amendment came into effect.</a:t>
            </a:r>
          </a:p>
          <a:p>
            <a:r>
              <a:rPr lang="en-US" sz="1200" b="1" i="0" u="sng" kern="1200" dirty="0" smtClean="0">
                <a:solidFill>
                  <a:schemeClr val="tx1"/>
                </a:solidFill>
                <a:effectLst/>
                <a:latin typeface="+mn-lt"/>
                <a:ea typeface="+mn-ea"/>
                <a:cs typeface="+mn-cs"/>
              </a:rPr>
              <a:t>Begum </a:t>
            </a:r>
            <a:r>
              <a:rPr lang="en-US" sz="1200" b="1" i="0" u="sng" kern="1200" dirty="0" err="1" smtClean="0">
                <a:solidFill>
                  <a:schemeClr val="tx1"/>
                </a:solidFill>
                <a:effectLst/>
                <a:latin typeface="+mn-lt"/>
                <a:ea typeface="+mn-ea"/>
                <a:cs typeface="+mn-cs"/>
              </a:rPr>
              <a:t>Nasim</a:t>
            </a:r>
            <a:r>
              <a:rPr lang="en-US" sz="1200" b="1" i="0" u="sng" kern="1200" dirty="0" smtClean="0">
                <a:solidFill>
                  <a:schemeClr val="tx1"/>
                </a:solidFill>
                <a:effectLst/>
                <a:latin typeface="+mn-lt"/>
                <a:ea typeface="+mn-ea"/>
                <a:cs typeface="+mn-cs"/>
              </a:rPr>
              <a:t> </a:t>
            </a:r>
            <a:r>
              <a:rPr lang="en-US" sz="1200" b="1" i="0" u="sng" kern="1200" dirty="0" err="1" smtClean="0">
                <a:solidFill>
                  <a:schemeClr val="tx1"/>
                </a:solidFill>
                <a:effectLst/>
                <a:latin typeface="+mn-lt"/>
                <a:ea typeface="+mn-ea"/>
                <a:cs typeface="+mn-cs"/>
              </a:rPr>
              <a:t>Jahan</a:t>
            </a:r>
            <a:r>
              <a:rPr lang="en-US" sz="1200" b="0" i="0" kern="1200" dirty="0" smtClean="0">
                <a:solidFill>
                  <a:schemeClr val="tx1"/>
                </a:solidFill>
                <a:effectLst/>
                <a:latin typeface="+mn-lt"/>
                <a:ea typeface="+mn-ea"/>
                <a:cs typeface="+mn-cs"/>
              </a:rPr>
              <a:t> from Lahore, </a:t>
            </a:r>
            <a:r>
              <a:rPr lang="en-US" sz="1200" b="1" i="0" u="sng" kern="1200" dirty="0" smtClean="0">
                <a:solidFill>
                  <a:schemeClr val="tx1"/>
                </a:solidFill>
                <a:effectLst/>
                <a:latin typeface="+mn-lt"/>
                <a:ea typeface="+mn-ea"/>
                <a:cs typeface="+mn-cs"/>
              </a:rPr>
              <a:t>Dr Ashraf Abbasi </a:t>
            </a:r>
            <a:r>
              <a:rPr lang="en-US" sz="1200" b="0" i="0" kern="1200" dirty="0" smtClean="0">
                <a:solidFill>
                  <a:schemeClr val="tx1"/>
                </a:solidFill>
                <a:effectLst/>
                <a:latin typeface="+mn-lt"/>
                <a:ea typeface="+mn-ea"/>
                <a:cs typeface="+mn-cs"/>
              </a:rPr>
              <a:t>from </a:t>
            </a:r>
            <a:r>
              <a:rPr lang="en-US" sz="1200" b="0" i="0" kern="1200" dirty="0" err="1" smtClean="0">
                <a:solidFill>
                  <a:schemeClr val="tx1"/>
                </a:solidFill>
                <a:effectLst/>
                <a:latin typeface="+mn-lt"/>
                <a:ea typeface="+mn-ea"/>
                <a:cs typeface="+mn-cs"/>
              </a:rPr>
              <a:t>Larkana</a:t>
            </a:r>
            <a:r>
              <a:rPr lang="en-US" sz="1200" b="0" i="0" kern="1200" dirty="0" smtClean="0">
                <a:solidFill>
                  <a:schemeClr val="tx1"/>
                </a:solidFill>
                <a:effectLst/>
                <a:latin typeface="+mn-lt"/>
                <a:ea typeface="+mn-ea"/>
                <a:cs typeface="+mn-cs"/>
              </a:rPr>
              <a:t>, and </a:t>
            </a:r>
            <a:r>
              <a:rPr lang="en-US" sz="1200" b="1" i="0" u="sng" kern="1200" dirty="0" smtClean="0">
                <a:solidFill>
                  <a:schemeClr val="tx1"/>
                </a:solidFill>
                <a:effectLst/>
                <a:latin typeface="+mn-lt"/>
                <a:ea typeface="+mn-ea"/>
                <a:cs typeface="+mn-cs"/>
              </a:rPr>
              <a:t>Jennifer </a:t>
            </a:r>
            <a:r>
              <a:rPr lang="en-US" sz="1200" b="1" i="0" u="sng" kern="1200" dirty="0" err="1" smtClean="0">
                <a:solidFill>
                  <a:schemeClr val="tx1"/>
                </a:solidFill>
                <a:effectLst/>
                <a:latin typeface="+mn-lt"/>
                <a:ea typeface="+mn-ea"/>
                <a:cs typeface="+mn-cs"/>
              </a:rPr>
              <a:t>Jehanzeba</a:t>
            </a:r>
            <a:r>
              <a:rPr lang="en-US" sz="1200" b="1" i="0" u="sng" kern="1200" dirty="0" smtClean="0">
                <a:solidFill>
                  <a:schemeClr val="tx1"/>
                </a:solidFill>
                <a:effectLst/>
                <a:latin typeface="+mn-lt"/>
                <a:ea typeface="+mn-ea"/>
                <a:cs typeface="+mn-cs"/>
              </a:rPr>
              <a:t> Musa Qazi </a:t>
            </a:r>
            <a:r>
              <a:rPr lang="en-US" sz="1200" b="0" i="0" kern="1200" dirty="0" smtClean="0">
                <a:solidFill>
                  <a:schemeClr val="tx1"/>
                </a:solidFill>
                <a:effectLst/>
                <a:latin typeface="+mn-lt"/>
                <a:ea typeface="+mn-ea"/>
                <a:cs typeface="+mn-cs"/>
              </a:rPr>
              <a:t>from </a:t>
            </a:r>
            <a:r>
              <a:rPr lang="en-US" sz="1200" b="0" i="0" kern="1200" dirty="0" err="1" smtClean="0">
                <a:solidFill>
                  <a:schemeClr val="tx1"/>
                </a:solidFill>
                <a:effectLst/>
                <a:latin typeface="+mn-lt"/>
                <a:ea typeface="+mn-ea"/>
                <a:cs typeface="+mn-cs"/>
              </a:rPr>
              <a:t>Pishin</a:t>
            </a:r>
            <a:r>
              <a:rPr lang="en-US" sz="1200" b="0" i="0" kern="1200" dirty="0" smtClean="0">
                <a:solidFill>
                  <a:schemeClr val="tx1"/>
                </a:solidFill>
                <a:effectLst/>
                <a:latin typeface="+mn-lt"/>
                <a:ea typeface="+mn-ea"/>
                <a:cs typeface="+mn-cs"/>
              </a:rPr>
              <a:t>, Balochistan.</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28</a:t>
            </a:fld>
            <a:endParaRPr lang="en-US"/>
          </a:p>
        </p:txBody>
      </p:sp>
    </p:spTree>
    <p:extLst>
      <p:ext uri="{BB962C8B-B14F-4D97-AF65-F5344CB8AC3E}">
        <p14:creationId xmlns:p14="http://schemas.microsoft.com/office/powerpoint/2010/main" val="103715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Composition: President, PM , Speaker, </a:t>
            </a:r>
            <a:r>
              <a:rPr lang="en-US" dirty="0" err="1" smtClean="0"/>
              <a:t>LoO</a:t>
            </a:r>
            <a:r>
              <a:rPr lang="en-US" dirty="0" smtClean="0"/>
              <a:t>, Chairman Senate, CMs, CJCSC, Chiefs Army,  Navy, Air</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31</a:t>
            </a:fld>
            <a:endParaRPr lang="en-US"/>
          </a:p>
        </p:txBody>
      </p:sp>
    </p:spTree>
    <p:extLst>
      <p:ext uri="{BB962C8B-B14F-4D97-AF65-F5344CB8AC3E}">
        <p14:creationId xmlns:p14="http://schemas.microsoft.com/office/powerpoint/2010/main" val="9136204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permanent constitutional benches- Financial  and </a:t>
            </a:r>
            <a:r>
              <a:rPr lang="en-US" sz="1200" b="0" i="0" kern="1200" smtClean="0">
                <a:solidFill>
                  <a:schemeClr val="tx1"/>
                </a:solidFill>
                <a:effectLst/>
                <a:latin typeface="+mn-lt"/>
                <a:ea typeface="+mn-ea"/>
                <a:cs typeface="+mn-cs"/>
              </a:rPr>
              <a:t>constitutional aspects</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32</a:t>
            </a:fld>
            <a:endParaRPr lang="en-US"/>
          </a:p>
        </p:txBody>
      </p:sp>
    </p:spTree>
    <p:extLst>
      <p:ext uri="{BB962C8B-B14F-4D97-AF65-F5344CB8AC3E}">
        <p14:creationId xmlns:p14="http://schemas.microsoft.com/office/powerpoint/2010/main" val="42048792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34</a:t>
            </a:fld>
            <a:endParaRPr lang="en-US"/>
          </a:p>
        </p:txBody>
      </p:sp>
    </p:spTree>
    <p:extLst>
      <p:ext uri="{BB962C8B-B14F-4D97-AF65-F5344CB8AC3E}">
        <p14:creationId xmlns:p14="http://schemas.microsoft.com/office/powerpoint/2010/main" val="13833664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Article 212B was added </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36</a:t>
            </a:fld>
            <a:endParaRPr lang="en-US"/>
          </a:p>
        </p:txBody>
      </p:sp>
    </p:spTree>
    <p:extLst>
      <p:ext uri="{BB962C8B-B14F-4D97-AF65-F5344CB8AC3E}">
        <p14:creationId xmlns:p14="http://schemas.microsoft.com/office/powerpoint/2010/main" val="7728711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go-3</a:t>
            </a:r>
            <a:r>
              <a:rPr lang="en-US" baseline="30000" dirty="0" smtClean="0"/>
              <a:t>rd</a:t>
            </a:r>
            <a:r>
              <a:rPr lang="en-US" dirty="0" smtClean="0"/>
              <a:t> force played the role (2</a:t>
            </a:r>
            <a:r>
              <a:rPr lang="en-US" baseline="30000" dirty="0" smtClean="0"/>
              <a:t>nd</a:t>
            </a:r>
            <a:r>
              <a:rPr lang="en-US" dirty="0" smtClean="0"/>
              <a:t> Bullet )</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37</a:t>
            </a:fld>
            <a:endParaRPr lang="en-US"/>
          </a:p>
        </p:txBody>
      </p:sp>
    </p:spTree>
    <p:extLst>
      <p:ext uri="{BB962C8B-B14F-4D97-AF65-F5344CB8AC3E}">
        <p14:creationId xmlns:p14="http://schemas.microsoft.com/office/powerpoint/2010/main" val="11596268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Hamed</a:t>
            </a:r>
            <a:r>
              <a:rPr lang="en-US" dirty="0" smtClean="0"/>
              <a:t> </a:t>
            </a:r>
            <a:r>
              <a:rPr lang="en-US" dirty="0" err="1" smtClean="0"/>
              <a:t>Dogar</a:t>
            </a:r>
            <a:r>
              <a:rPr lang="en-US" dirty="0" smtClean="0"/>
              <a:t> &amp; </a:t>
            </a:r>
            <a:r>
              <a:rPr lang="en-US" dirty="0" err="1" smtClean="0"/>
              <a:t>Ch</a:t>
            </a:r>
            <a:r>
              <a:rPr lang="en-US" dirty="0" smtClean="0"/>
              <a:t> </a:t>
            </a:r>
            <a:r>
              <a:rPr lang="en-US" smtClean="0"/>
              <a:t>Iftikhar</a:t>
            </a:r>
            <a:endParaRPr lang="en-US"/>
          </a:p>
        </p:txBody>
      </p:sp>
      <p:sp>
        <p:nvSpPr>
          <p:cNvPr id="4" name="Slide Number Placeholder 3"/>
          <p:cNvSpPr>
            <a:spLocks noGrp="1"/>
          </p:cNvSpPr>
          <p:nvPr>
            <p:ph type="sldNum" sz="quarter" idx="10"/>
          </p:nvPr>
        </p:nvSpPr>
        <p:spPr/>
        <p:txBody>
          <a:bodyPr/>
          <a:lstStyle/>
          <a:p>
            <a:fld id="{9E864BDE-BD62-4EE9-A9FD-41D96271D14C}" type="slidenum">
              <a:rPr lang="en-US" smtClean="0"/>
              <a:pPr/>
              <a:t>38</a:t>
            </a:fld>
            <a:endParaRPr lang="en-US"/>
          </a:p>
        </p:txBody>
      </p:sp>
    </p:spTree>
    <p:extLst>
      <p:ext uri="{BB962C8B-B14F-4D97-AF65-F5344CB8AC3E}">
        <p14:creationId xmlns:p14="http://schemas.microsoft.com/office/powerpoint/2010/main" val="3564761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3</a:t>
            </a:fld>
            <a:endParaRPr lang="en-US"/>
          </a:p>
        </p:txBody>
      </p:sp>
    </p:spTree>
    <p:extLst>
      <p:ext uri="{BB962C8B-B14F-4D97-AF65-F5344CB8AC3E}">
        <p14:creationId xmlns:p14="http://schemas.microsoft.com/office/powerpoint/2010/main" val="4119599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4</a:t>
            </a:fld>
            <a:endParaRPr lang="en-US"/>
          </a:p>
        </p:txBody>
      </p:sp>
    </p:spTree>
    <p:extLst>
      <p:ext uri="{BB962C8B-B14F-4D97-AF65-F5344CB8AC3E}">
        <p14:creationId xmlns:p14="http://schemas.microsoft.com/office/powerpoint/2010/main" val="1240285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Article: 38 Promotion of social and economic well-being of the people</a:t>
            </a:r>
          </a:p>
          <a:p>
            <a:r>
              <a:rPr lang="en-US" dirty="0" smtClean="0"/>
              <a:t>Article: 36 Protection of minorities</a:t>
            </a: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7</a:t>
            </a:fld>
            <a:endParaRPr lang="en-US"/>
          </a:p>
        </p:txBody>
      </p:sp>
    </p:spTree>
    <p:extLst>
      <p:ext uri="{BB962C8B-B14F-4D97-AF65-F5344CB8AC3E}">
        <p14:creationId xmlns:p14="http://schemas.microsoft.com/office/powerpoint/2010/main" val="167603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1-The Basic Principles Committee was formed on 12</a:t>
            </a:r>
            <a:r>
              <a:rPr lang="en-US" sz="1200" b="0" i="0" kern="1200" baseline="30000" dirty="0" smtClean="0">
                <a:solidFill>
                  <a:schemeClr val="tx1"/>
                </a:solidFill>
                <a:effectLst/>
                <a:latin typeface="+mn-lt"/>
                <a:ea typeface="+mn-ea"/>
                <a:cs typeface="+mn-cs"/>
              </a:rPr>
              <a:t>th</a:t>
            </a:r>
            <a:r>
              <a:rPr lang="en-US" sz="1200" b="0" i="0" kern="1200" dirty="0" smtClean="0">
                <a:solidFill>
                  <a:schemeClr val="tx1"/>
                </a:solidFill>
                <a:effectLst/>
                <a:latin typeface="+mn-lt"/>
                <a:ea typeface="+mn-ea"/>
                <a:cs typeface="+mn-cs"/>
              </a:rPr>
              <a:t> March 1949 by the first Constituent Assembly of Pakistan.</a:t>
            </a:r>
          </a:p>
          <a:p>
            <a:r>
              <a:rPr lang="en-US" sz="1200" b="0" i="0" kern="1200" dirty="0" smtClean="0">
                <a:solidFill>
                  <a:schemeClr val="tx1"/>
                </a:solidFill>
                <a:effectLst/>
                <a:latin typeface="+mn-lt"/>
                <a:ea typeface="+mn-ea"/>
                <a:cs typeface="+mn-cs"/>
              </a:rPr>
              <a:t>2-</a:t>
            </a:r>
            <a:r>
              <a:rPr lang="en-US" dirty="0" smtClean="0"/>
              <a:t>on the advice of Liaquat Ali Khan to determine the future constitutions of Pakistan.</a:t>
            </a:r>
          </a:p>
          <a:p>
            <a:r>
              <a:rPr lang="en-US" dirty="0" smtClean="0"/>
              <a:t>3-</a:t>
            </a:r>
            <a:r>
              <a:rPr lang="en-US" sz="1200" b="0" i="0" kern="1200" dirty="0" smtClean="0">
                <a:solidFill>
                  <a:schemeClr val="tx1"/>
                </a:solidFill>
                <a:effectLst/>
                <a:latin typeface="+mn-lt"/>
                <a:ea typeface="+mn-ea"/>
                <a:cs typeface="+mn-cs"/>
              </a:rPr>
              <a:t>headed by Maulvi </a:t>
            </a:r>
            <a:r>
              <a:rPr lang="en-US" sz="1200" b="0" i="0" kern="1200" dirty="0" err="1" smtClean="0">
                <a:solidFill>
                  <a:schemeClr val="tx1"/>
                </a:solidFill>
                <a:effectLst/>
                <a:latin typeface="+mn-lt"/>
                <a:ea typeface="+mn-ea"/>
                <a:cs typeface="+mn-cs"/>
              </a:rPr>
              <a:t>Tameezuddin</a:t>
            </a:r>
            <a:r>
              <a:rPr lang="en-US" sz="1200" b="0" i="0" kern="1200" dirty="0" smtClean="0">
                <a:solidFill>
                  <a:schemeClr val="tx1"/>
                </a:solidFill>
                <a:effectLst/>
                <a:latin typeface="+mn-lt"/>
                <a:ea typeface="+mn-ea"/>
                <a:cs typeface="+mn-cs"/>
              </a:rPr>
              <a:t> Khan and Liaquat Ali Khan was its Vice President</a:t>
            </a:r>
          </a:p>
          <a:p>
            <a:r>
              <a:rPr lang="en-US" sz="1200" b="0" i="0" kern="1200" dirty="0" smtClean="0">
                <a:solidFill>
                  <a:schemeClr val="tx1"/>
                </a:solidFill>
                <a:effectLst/>
                <a:latin typeface="+mn-lt"/>
                <a:ea typeface="+mn-ea"/>
                <a:cs typeface="+mn-cs"/>
              </a:rPr>
              <a:t>4-three sub-committees set-up</a:t>
            </a:r>
          </a:p>
          <a:p>
            <a:r>
              <a:rPr lang="en-US" sz="1200" b="0" i="0" kern="1200" dirty="0" smtClean="0">
                <a:solidFill>
                  <a:schemeClr val="tx1"/>
                </a:solidFill>
                <a:effectLst/>
                <a:latin typeface="+mn-lt"/>
                <a:ea typeface="+mn-ea"/>
                <a:cs typeface="+mn-cs"/>
              </a:rPr>
              <a:t>5-On 28</a:t>
            </a:r>
            <a:r>
              <a:rPr lang="en-US" sz="1200" b="0" i="0" kern="1200" baseline="30000" dirty="0" smtClean="0">
                <a:solidFill>
                  <a:schemeClr val="tx1"/>
                </a:solidFill>
                <a:effectLst/>
                <a:latin typeface="+mn-lt"/>
                <a:ea typeface="+mn-ea"/>
                <a:cs typeface="+mn-cs"/>
              </a:rPr>
              <a:t>th</a:t>
            </a:r>
            <a:r>
              <a:rPr lang="en-US" sz="1200" b="0" i="0" kern="1200" dirty="0" smtClean="0">
                <a:solidFill>
                  <a:schemeClr val="tx1"/>
                </a:solidFill>
                <a:effectLst/>
                <a:latin typeface="+mn-lt"/>
                <a:ea typeface="+mn-ea"/>
                <a:cs typeface="+mn-cs"/>
              </a:rPr>
              <a:t> September 1950, the BPC presented its interim report to the Constituent Assembly.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6- FEATURES: Objectives Resolution should be made part of the constitution, The state of Pakistan was to be a federation.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sz="1200" b="0" i="0" kern="1200" dirty="0" smtClean="0">
                <a:solidFill>
                  <a:schemeClr val="tx1"/>
                </a:solidFill>
                <a:effectLst/>
                <a:latin typeface="+mn-lt"/>
                <a:ea typeface="+mn-ea"/>
                <a:cs typeface="+mn-cs"/>
              </a:rPr>
              <a:t> The Central Legislature was to be bicameral. It would consist of a House of Unit (Upper House) with 100 members and a House of People (Lower House) with 400 members, A Board of </a:t>
            </a:r>
            <a:r>
              <a:rPr lang="en-US" sz="1200" b="0" i="0" kern="1200" dirty="0" err="1" smtClean="0">
                <a:solidFill>
                  <a:schemeClr val="tx1"/>
                </a:solidFill>
                <a:effectLst/>
                <a:latin typeface="+mn-lt"/>
                <a:ea typeface="+mn-ea"/>
                <a:cs typeface="+mn-cs"/>
              </a:rPr>
              <a:t>Ulama</a:t>
            </a:r>
            <a:r>
              <a:rPr lang="en-US" sz="1200" b="0" i="0" kern="1200" dirty="0" smtClean="0">
                <a:solidFill>
                  <a:schemeClr val="tx1"/>
                </a:solidFill>
                <a:effectLst/>
                <a:latin typeface="+mn-lt"/>
                <a:ea typeface="+mn-ea"/>
                <a:cs typeface="+mn-cs"/>
              </a:rPr>
              <a:t> would be appointed by the head of state and provincial governors to examine the process of law-making and to ensure that laws were in accordance with the Quran and </a:t>
            </a:r>
            <a:r>
              <a:rPr lang="en-US" sz="1200" b="0" i="0" kern="1200" dirty="0" err="1" smtClean="0">
                <a:solidFill>
                  <a:schemeClr val="tx1"/>
                </a:solidFill>
                <a:effectLst/>
                <a:latin typeface="+mn-lt"/>
                <a:ea typeface="+mn-ea"/>
                <a:cs typeface="+mn-cs"/>
              </a:rPr>
              <a:t>Sunnah</a:t>
            </a:r>
            <a:r>
              <a:rPr lang="en-US" sz="1200" b="0" i="0" kern="1200" dirty="0" smtClean="0">
                <a:solidFill>
                  <a:schemeClr val="tx1"/>
                </a:solidFill>
                <a:effectLst/>
                <a:latin typeface="+mn-lt"/>
                <a:ea typeface="+mn-ea"/>
                <a:cs typeface="+mn-cs"/>
              </a:rPr>
              <a:t>., The Head of the state was given added powers like the authority to abrogate the constitution and issue ordinances. Urdu was to be the state language.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8</a:t>
            </a:fld>
            <a:endParaRPr lang="en-US"/>
          </a:p>
        </p:txBody>
      </p:sp>
    </p:spTree>
    <p:extLst>
      <p:ext uri="{BB962C8B-B14F-4D97-AF65-F5344CB8AC3E}">
        <p14:creationId xmlns:p14="http://schemas.microsoft.com/office/powerpoint/2010/main" val="464890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Bogra Formula :</a:t>
            </a:r>
          </a:p>
          <a:p>
            <a:r>
              <a:rPr lang="en-US" dirty="0" smtClean="0"/>
              <a:t>1-  Federal legislature would comprise of two houses </a:t>
            </a:r>
            <a:r>
              <a:rPr lang="en-US" dirty="0" err="1" smtClean="0"/>
              <a:t>i.e</a:t>
            </a:r>
            <a:r>
              <a:rPr lang="en-US" dirty="0" smtClean="0"/>
              <a:t> House of Unit House of people </a:t>
            </a:r>
          </a:p>
          <a:p>
            <a:r>
              <a:rPr lang="en-US" dirty="0" smtClean="0"/>
              <a:t>2- Total strength</a:t>
            </a:r>
            <a:r>
              <a:rPr lang="en-US" baseline="0" dirty="0" smtClean="0"/>
              <a:t> of house of units  would be 50 equally divided among 5 units East Bengal. Punjab, NWFP, Frontier States , Balochistan, Sindh &amp; Khairpur  </a:t>
            </a:r>
          </a:p>
          <a:p>
            <a:r>
              <a:rPr lang="en-US" baseline="0" dirty="0" smtClean="0"/>
              <a:t>3- Composition of House of people : total 300 East Pak 165  seats, Punjab 75, NWFP 13 Balochistan 3 Bahawalpur 7 Khairpur 1 Sindh 19  </a:t>
            </a:r>
          </a:p>
          <a:p>
            <a:r>
              <a:rPr lang="en-US" baseline="0" dirty="0" smtClean="0"/>
              <a:t>Both houses had equal powers </a:t>
            </a:r>
            <a:r>
              <a:rPr lang="en-US" sz="1200" b="0" i="0" kern="1200" dirty="0" smtClean="0">
                <a:solidFill>
                  <a:schemeClr val="tx1"/>
                </a:solidFill>
                <a:effectLst/>
                <a:latin typeface="+mn-lt"/>
                <a:ea typeface="+mn-ea"/>
                <a:cs typeface="+mn-cs"/>
              </a:rPr>
              <a:t>175 seats for each zone. So in total, both the wings were to have 175 seats each in the two Houses of the Legislative Assembly.</a:t>
            </a:r>
          </a:p>
          <a:p>
            <a:r>
              <a:rPr lang="en-US" sz="1200" b="0" i="0" kern="1200" dirty="0" smtClean="0">
                <a:solidFill>
                  <a:schemeClr val="tx1"/>
                </a:solidFill>
                <a:effectLst/>
                <a:latin typeface="+mn-lt"/>
                <a:ea typeface="+mn-ea"/>
                <a:cs typeface="+mn-cs"/>
              </a:rPr>
              <a:t>he proposal was discussed in the Constituent Assembly for 13 days, a committee was set to draft the constitution on 14</a:t>
            </a:r>
            <a:r>
              <a:rPr lang="en-US" sz="1200" b="0" i="0" kern="1200" baseline="30000" dirty="0" smtClean="0">
                <a:solidFill>
                  <a:schemeClr val="tx1"/>
                </a:solidFill>
                <a:effectLst/>
                <a:latin typeface="+mn-lt"/>
                <a:ea typeface="+mn-ea"/>
                <a:cs typeface="+mn-cs"/>
              </a:rPr>
              <a:t>th</a:t>
            </a:r>
            <a:r>
              <a:rPr lang="en-US" sz="1200" b="0" i="0" kern="1200" dirty="0" smtClean="0">
                <a:solidFill>
                  <a:schemeClr val="tx1"/>
                </a:solidFill>
                <a:effectLst/>
                <a:latin typeface="+mn-lt"/>
                <a:ea typeface="+mn-ea"/>
                <a:cs typeface="+mn-cs"/>
              </a:rPr>
              <a:t> November 1953.</a:t>
            </a:r>
          </a:p>
          <a:p>
            <a:r>
              <a:rPr lang="en-US" sz="1200" b="0" i="0" kern="1200" dirty="0" smtClean="0">
                <a:solidFill>
                  <a:schemeClr val="tx1"/>
                </a:solidFill>
                <a:effectLst/>
                <a:latin typeface="+mn-lt"/>
                <a:ea typeface="+mn-ea"/>
                <a:cs typeface="+mn-cs"/>
              </a:rPr>
              <a:t>before the constitution could be finalized, the Assembly was dissolved by Ghulam Muhammad</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9</a:t>
            </a:fld>
            <a:endParaRPr lang="en-US"/>
          </a:p>
        </p:txBody>
      </p:sp>
    </p:spTree>
    <p:extLst>
      <p:ext uri="{BB962C8B-B14F-4D97-AF65-F5344CB8AC3E}">
        <p14:creationId xmlns:p14="http://schemas.microsoft.com/office/powerpoint/2010/main" val="3123810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sz="1200" b="0" i="0" kern="1200" dirty="0" smtClean="0">
                <a:solidFill>
                  <a:schemeClr val="tx1"/>
                </a:solidFill>
                <a:effectLst/>
                <a:latin typeface="+mn-lt"/>
                <a:ea typeface="+mn-ea"/>
                <a:cs typeface="+mn-cs"/>
              </a:rPr>
              <a:t>Audit and Accounts Department and was deputed as Accountant General in 1932, to Bahawalpur State. He was the first Indian, till that time, to be appointed on such a high rank in the State of Bahawalpur. </a:t>
            </a:r>
          </a:p>
          <a:p>
            <a:r>
              <a:rPr lang="en-US" sz="1200" b="0" i="0" kern="1200" dirty="0" smtClean="0">
                <a:solidFill>
                  <a:schemeClr val="tx1"/>
                </a:solidFill>
                <a:effectLst/>
                <a:latin typeface="+mn-lt"/>
                <a:ea typeface="+mn-ea"/>
                <a:cs typeface="+mn-cs"/>
              </a:rPr>
              <a:t>2-Chaudhry Mohammad Ali provided his technical expertise in the preparation of Liaquat Ali Khan’s “Poor Man Budget.”</a:t>
            </a:r>
          </a:p>
          <a:p>
            <a:r>
              <a:rPr lang="en-US" sz="1200" b="0" i="0" kern="1200" dirty="0" smtClean="0">
                <a:solidFill>
                  <a:schemeClr val="tx1"/>
                </a:solidFill>
                <a:effectLst/>
                <a:latin typeface="+mn-lt"/>
                <a:ea typeface="+mn-ea"/>
                <a:cs typeface="+mn-cs"/>
              </a:rPr>
              <a:t>3-The composition of </a:t>
            </a:r>
            <a:r>
              <a:rPr lang="en-US" sz="1200" b="0" i="0" u="sng" kern="1200" dirty="0" smtClean="0">
                <a:solidFill>
                  <a:schemeClr val="tx1"/>
                </a:solidFill>
                <a:effectLst/>
                <a:latin typeface="+mn-lt"/>
                <a:ea typeface="+mn-ea"/>
                <a:cs typeface="+mn-cs"/>
              </a:rPr>
              <a:t>combined opposition parties </a:t>
            </a:r>
            <a:r>
              <a:rPr lang="en-US" sz="1200" b="0" i="0" kern="1200" dirty="0" smtClean="0">
                <a:solidFill>
                  <a:schemeClr val="tx1"/>
                </a:solidFill>
                <a:effectLst/>
                <a:latin typeface="+mn-lt"/>
                <a:ea typeface="+mn-ea"/>
                <a:cs typeface="+mn-cs"/>
              </a:rPr>
              <a:t>was the result of Mohammad Ali’s efforts; he also prepared the manifesto of this combined opposition.</a:t>
            </a:r>
          </a:p>
          <a:p>
            <a:r>
              <a:rPr lang="en-US" sz="1200" b="0" i="0" kern="1200" dirty="0" smtClean="0">
                <a:solidFill>
                  <a:schemeClr val="tx1"/>
                </a:solidFill>
                <a:effectLst/>
                <a:latin typeface="+mn-lt"/>
                <a:ea typeface="+mn-ea"/>
                <a:cs typeface="+mn-cs"/>
              </a:rPr>
              <a:t>4-he toured both East and West Pakistan to mold the opinion of the public against Ayub Khan. </a:t>
            </a:r>
          </a:p>
          <a:p>
            <a:r>
              <a:rPr lang="en-US" sz="1200" b="0" i="0" kern="1200" dirty="0" smtClean="0">
                <a:solidFill>
                  <a:schemeClr val="tx1"/>
                </a:solidFill>
                <a:effectLst/>
                <a:latin typeface="+mn-lt"/>
                <a:ea typeface="+mn-ea"/>
                <a:cs typeface="+mn-cs"/>
              </a:rPr>
              <a:t>5-He was a great economist; dependency on foreign borrowings was very low during his rule. </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10</a:t>
            </a:fld>
            <a:endParaRPr lang="en-US"/>
          </a:p>
        </p:txBody>
      </p:sp>
    </p:spTree>
    <p:extLst>
      <p:ext uri="{BB962C8B-B14F-4D97-AF65-F5344CB8AC3E}">
        <p14:creationId xmlns:p14="http://schemas.microsoft.com/office/powerpoint/2010/main" val="3633886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1-Suhrwardy entered active politics in Bengal, from the platform of </a:t>
            </a:r>
            <a:r>
              <a:rPr lang="en-US" sz="1200" b="0" i="0" u="none" strike="noStrike" kern="1200" dirty="0" smtClean="0">
                <a:solidFill>
                  <a:schemeClr val="tx1"/>
                </a:solidFill>
                <a:effectLst/>
                <a:latin typeface="+mn-lt"/>
                <a:ea typeface="+mn-ea"/>
                <a:cs typeface="+mn-cs"/>
                <a:hlinkClick r:id="rId3"/>
              </a:rPr>
              <a:t>Swaraj Party</a:t>
            </a:r>
            <a:r>
              <a:rPr lang="en-US" sz="1200" b="0" i="0" kern="1200" dirty="0" smtClean="0">
                <a:solidFill>
                  <a:schemeClr val="tx1"/>
                </a:solidFill>
                <a:effectLst/>
                <a:latin typeface="+mn-lt"/>
                <a:ea typeface="+mn-ea"/>
                <a:cs typeface="+mn-cs"/>
              </a:rPr>
              <a:t>, a group within the </a:t>
            </a:r>
            <a:r>
              <a:rPr lang="en-US" sz="1200" b="0" i="0" u="none" strike="noStrike" kern="1200" dirty="0" smtClean="0">
                <a:solidFill>
                  <a:schemeClr val="tx1"/>
                </a:solidFill>
                <a:effectLst/>
                <a:latin typeface="+mn-lt"/>
                <a:ea typeface="+mn-ea"/>
                <a:cs typeface="+mn-cs"/>
                <a:hlinkClick r:id="rId4"/>
              </a:rPr>
              <a:t>Indian National Congress</a:t>
            </a:r>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His initial targets were to resolve the energy crises, to remove economical disparity, and to build a massive military.</a:t>
            </a:r>
            <a:endParaRPr lang="en-US" dirty="0"/>
          </a:p>
        </p:txBody>
      </p:sp>
      <p:sp>
        <p:nvSpPr>
          <p:cNvPr id="4" name="Slide Number Placeholder 3"/>
          <p:cNvSpPr>
            <a:spLocks noGrp="1"/>
          </p:cNvSpPr>
          <p:nvPr>
            <p:ph type="sldNum" sz="quarter" idx="10"/>
          </p:nvPr>
        </p:nvSpPr>
        <p:spPr/>
        <p:txBody>
          <a:bodyPr/>
          <a:lstStyle/>
          <a:p>
            <a:fld id="{9E864BDE-BD62-4EE9-A9FD-41D96271D14C}" type="slidenum">
              <a:rPr lang="en-US" smtClean="0"/>
              <a:pPr/>
              <a:t>11</a:t>
            </a:fld>
            <a:endParaRPr lang="en-US"/>
          </a:p>
        </p:txBody>
      </p:sp>
    </p:spTree>
    <p:extLst>
      <p:ext uri="{BB962C8B-B14F-4D97-AF65-F5344CB8AC3E}">
        <p14:creationId xmlns:p14="http://schemas.microsoft.com/office/powerpoint/2010/main" val="42774521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4A614A5-0B2A-4A3E-A88A-2F80C670F0AE}" type="datetimeFigureOut">
              <a:rPr lang="en-US" smtClean="0"/>
              <a:pPr/>
              <a:t>7/21/2025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B987FB8-4345-475A-85D3-D45C6F8C27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614A5-0B2A-4A3E-A88A-2F80C670F0AE}"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87FB8-4345-475A-85D3-D45C6F8C27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614A5-0B2A-4A3E-A88A-2F80C670F0AE}"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87FB8-4345-475A-85D3-D45C6F8C27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A614A5-0B2A-4A3E-A88A-2F80C670F0AE}"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87FB8-4345-475A-85D3-D45C6F8C275A}"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4A614A5-0B2A-4A3E-A88A-2F80C670F0AE}"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87FB8-4345-475A-85D3-D45C6F8C275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4A614A5-0B2A-4A3E-A88A-2F80C670F0AE}"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87FB8-4345-475A-85D3-D45C6F8C275A}"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4A614A5-0B2A-4A3E-A88A-2F80C670F0AE}" type="datetimeFigureOut">
              <a:rPr lang="en-US" smtClean="0"/>
              <a:pPr/>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987FB8-4345-475A-85D3-D45C6F8C27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4A614A5-0B2A-4A3E-A88A-2F80C670F0AE}" type="datetimeFigureOut">
              <a:rPr lang="en-US" smtClean="0"/>
              <a:pPr/>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987FB8-4345-475A-85D3-D45C6F8C275A}"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A614A5-0B2A-4A3E-A88A-2F80C670F0AE}" type="datetimeFigureOut">
              <a:rPr lang="en-US" smtClean="0"/>
              <a:pPr/>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987FB8-4345-475A-85D3-D45C6F8C27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4A614A5-0B2A-4A3E-A88A-2F80C670F0AE}"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87FB8-4345-475A-85D3-D45C6F8C27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4A614A5-0B2A-4A3E-A88A-2F80C670F0AE}" type="datetimeFigureOut">
              <a:rPr lang="en-US" smtClean="0"/>
              <a:pPr/>
              <a:t>7/21/2025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B987FB8-4345-475A-85D3-D45C6F8C275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4A614A5-0B2A-4A3E-A88A-2F80C670F0AE}" type="datetimeFigureOut">
              <a:rPr lang="en-US" smtClean="0"/>
              <a:pPr/>
              <a:t>7/21/2025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987FB8-4345-475A-85D3-D45C6F8C27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en.wikipedia.org/wiki/Polygamy"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dawn.com/news/1867912/unpacking-the-amendment" TargetMode="External"/><Relationship Id="rId2" Type="http://schemas.openxmlformats.org/officeDocument/2006/relationships/hyperlink" Target="https://www.dawn.com/news/1823427/renewing-democrac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mailto:alibabakhel@hotmail.co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President_of_Pakista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en.wikipedia.org/wiki/East_Pakistan" TargetMode="External"/><Relationship Id="rId4" Type="http://schemas.openxmlformats.org/officeDocument/2006/relationships/hyperlink" Target="http://en.wikipedia.org/wiki/West_Pakista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0"/>
            <a:ext cx="7772400" cy="2228850"/>
          </a:xfrm>
        </p:spPr>
        <p:txBody>
          <a:bodyPr>
            <a:normAutofit fontScale="90000"/>
          </a:bodyPr>
          <a:lstStyle/>
          <a:p>
            <a:pPr algn="just"/>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sz="4900" dirty="0" smtClean="0">
                <a:solidFill>
                  <a:srgbClr val="FF0000"/>
                </a:solidFill>
              </a:rPr>
              <a:t>Evolution </a:t>
            </a:r>
            <a:r>
              <a:rPr lang="en-US" sz="4900" dirty="0">
                <a:solidFill>
                  <a:srgbClr val="FF0000"/>
                </a:solidFill>
              </a:rPr>
              <a:t>of Democratic System in </a:t>
            </a:r>
            <a:r>
              <a:rPr lang="en-US" sz="4900" dirty="0" smtClean="0">
                <a:solidFill>
                  <a:srgbClr val="FF0000"/>
                </a:solidFill>
              </a:rPr>
              <a:t>Pakistan</a:t>
            </a:r>
            <a:br>
              <a:rPr lang="en-US" sz="4900" dirty="0" smtClean="0">
                <a:solidFill>
                  <a:srgbClr val="FF0000"/>
                </a:solidFill>
              </a:rPr>
            </a:br>
            <a:r>
              <a:rPr lang="en-US" sz="4900" dirty="0" smtClean="0">
                <a:solidFill>
                  <a:srgbClr val="FF0000"/>
                </a:solidFill>
              </a:rPr>
              <a:t>&amp; Political Evolution Since 1971</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pPr algn="just" eaLnBrk="1" hangingPunct="1">
              <a:defRPr/>
            </a:pPr>
            <a:r>
              <a:rPr lang="en-GB" dirty="0" smtClean="0"/>
              <a:t>A former Civil </a:t>
            </a:r>
            <a:r>
              <a:rPr lang="en-GB" dirty="0"/>
              <a:t>servant- </a:t>
            </a:r>
            <a:endParaRPr lang="en-GB" dirty="0" smtClean="0"/>
          </a:p>
          <a:p>
            <a:pPr algn="just" eaLnBrk="1" hangingPunct="1">
              <a:defRPr/>
            </a:pPr>
            <a:r>
              <a:rPr lang="en-GB" dirty="0"/>
              <a:t>S</a:t>
            </a:r>
            <a:r>
              <a:rPr lang="en-GB" dirty="0" smtClean="0"/>
              <a:t>ecretary </a:t>
            </a:r>
            <a:r>
              <a:rPr lang="en-GB" dirty="0"/>
              <a:t>General</a:t>
            </a:r>
          </a:p>
          <a:p>
            <a:pPr algn="just" eaLnBrk="1" hangingPunct="1">
              <a:defRPr/>
            </a:pPr>
            <a:r>
              <a:rPr lang="en-GB" dirty="0"/>
              <a:t>To reinforce his position he set up Planning committee (all secretaries were members)</a:t>
            </a:r>
          </a:p>
          <a:p>
            <a:pPr algn="just" eaLnBrk="1" hangingPunct="1">
              <a:defRPr/>
            </a:pPr>
            <a:r>
              <a:rPr lang="en-GB" u="sng" dirty="0"/>
              <a:t>Planning committee </a:t>
            </a:r>
            <a:r>
              <a:rPr lang="en-GB" dirty="0"/>
              <a:t>was infact a parallel cabinet of secretaries , SG functioning as PM.</a:t>
            </a:r>
          </a:p>
          <a:p>
            <a:pPr algn="just">
              <a:defRPr/>
            </a:pPr>
            <a:r>
              <a:rPr lang="en-GB" dirty="0"/>
              <a:t>Finance </a:t>
            </a:r>
            <a:r>
              <a:rPr lang="en-GB" dirty="0" smtClean="0"/>
              <a:t>Minister (1951)</a:t>
            </a:r>
            <a:endParaRPr lang="en-GB" dirty="0"/>
          </a:p>
          <a:p>
            <a:pPr algn="just" eaLnBrk="1" hangingPunct="1">
              <a:defRPr/>
            </a:pPr>
            <a:r>
              <a:rPr lang="en-GB" dirty="0"/>
              <a:t>Constitution </a:t>
            </a:r>
            <a:r>
              <a:rPr lang="en-GB" dirty="0" smtClean="0"/>
              <a:t> 1956</a:t>
            </a:r>
          </a:p>
          <a:p>
            <a:pPr algn="just" eaLnBrk="1" hangingPunct="1">
              <a:defRPr/>
            </a:pPr>
            <a:r>
              <a:rPr lang="en-GB" dirty="0" smtClean="0"/>
              <a:t>Resigned </a:t>
            </a:r>
            <a:endParaRPr lang="en-GB" dirty="0"/>
          </a:p>
        </p:txBody>
      </p:sp>
      <p:sp>
        <p:nvSpPr>
          <p:cNvPr id="36866" name="Rectangle 2"/>
          <p:cNvSpPr>
            <a:spLocks noGrp="1" noRot="1" noChangeArrowheads="1"/>
          </p:cNvSpPr>
          <p:nvPr>
            <p:ph type="title"/>
          </p:nvPr>
        </p:nvSpPr>
        <p:spPr/>
        <p:txBody>
          <a:bodyPr>
            <a:normAutofit fontScale="90000"/>
          </a:bodyPr>
          <a:lstStyle/>
          <a:p>
            <a:pPr>
              <a:defRPr/>
            </a:pPr>
            <a:r>
              <a:rPr lang="en-GB" dirty="0" smtClean="0"/>
              <a:t>Ch. </a:t>
            </a:r>
            <a:r>
              <a:rPr lang="en-GB" dirty="0"/>
              <a:t>Mohammad Ali </a:t>
            </a:r>
            <a:r>
              <a:rPr lang="en-GB" dirty="0" smtClean="0"/>
              <a:t>(1905-1980)</a:t>
            </a:r>
            <a:r>
              <a:rPr lang="en-GB" dirty="0"/>
              <a:t/>
            </a:r>
            <a:br>
              <a:rPr lang="en-GB" dirty="0"/>
            </a:br>
            <a:r>
              <a:rPr lang="en-GB" sz="2200" dirty="0"/>
              <a:t>4</a:t>
            </a:r>
            <a:r>
              <a:rPr lang="en-GB" sz="2200" baseline="30000" dirty="0"/>
              <a:t>th</a:t>
            </a:r>
            <a:r>
              <a:rPr lang="en-GB" sz="2200" dirty="0"/>
              <a:t> PM- 1955-56</a:t>
            </a:r>
            <a:br>
              <a:rPr lang="en-GB" sz="2200" dirty="0"/>
            </a:br>
            <a:endParaRPr lang="en-GB"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p:txBody>
          <a:bodyPr/>
          <a:lstStyle/>
          <a:p>
            <a:pPr algn="just" eaLnBrk="1" hangingPunct="1">
              <a:defRPr/>
            </a:pPr>
            <a:r>
              <a:rPr lang="en-GB" dirty="0"/>
              <a:t>From </a:t>
            </a:r>
            <a:r>
              <a:rPr lang="en-GB" dirty="0" smtClean="0"/>
              <a:t>East Pakistan</a:t>
            </a:r>
          </a:p>
          <a:p>
            <a:pPr algn="just" eaLnBrk="1" hangingPunct="1">
              <a:defRPr/>
            </a:pPr>
            <a:r>
              <a:rPr lang="en-GB" dirty="0" smtClean="0"/>
              <a:t>Graduate of Oxford </a:t>
            </a:r>
          </a:p>
          <a:p>
            <a:pPr algn="just">
              <a:defRPr/>
            </a:pPr>
            <a:r>
              <a:rPr lang="en-GB" dirty="0" smtClean="0"/>
              <a:t>Lawyer</a:t>
            </a:r>
          </a:p>
          <a:p>
            <a:pPr algn="just">
              <a:defRPr/>
            </a:pPr>
            <a:r>
              <a:rPr lang="en-US" dirty="0" smtClean="0"/>
              <a:t>Deputy </a:t>
            </a:r>
            <a:r>
              <a:rPr lang="en-US" dirty="0"/>
              <a:t>Mayor </a:t>
            </a:r>
            <a:r>
              <a:rPr lang="en-US" dirty="0" smtClean="0"/>
              <a:t> Calcutta(1924)</a:t>
            </a:r>
          </a:p>
          <a:p>
            <a:pPr algn="just">
              <a:defRPr/>
            </a:pPr>
            <a:r>
              <a:rPr lang="en-US" dirty="0" smtClean="0"/>
              <a:t>Deputy </a:t>
            </a:r>
            <a:r>
              <a:rPr lang="en-US" dirty="0"/>
              <a:t>Leader of the Swaraj Party in </a:t>
            </a:r>
            <a:r>
              <a:rPr lang="en-US" dirty="0" smtClean="0"/>
              <a:t> </a:t>
            </a:r>
            <a:r>
              <a:rPr lang="en-US" dirty="0"/>
              <a:t>Provincial Assembly. </a:t>
            </a:r>
            <a:endParaRPr lang="en-GB" dirty="0"/>
          </a:p>
          <a:p>
            <a:pPr algn="just">
              <a:defRPr/>
            </a:pPr>
            <a:r>
              <a:rPr lang="en-US" dirty="0"/>
              <a:t>V</a:t>
            </a:r>
            <a:r>
              <a:rPr lang="en-US" dirty="0" smtClean="0"/>
              <a:t>isited  </a:t>
            </a:r>
            <a:r>
              <a:rPr lang="en-US" dirty="0"/>
              <a:t>China </a:t>
            </a:r>
            <a:endParaRPr lang="en-US" dirty="0" smtClean="0"/>
          </a:p>
          <a:p>
            <a:pPr algn="just">
              <a:defRPr/>
            </a:pPr>
            <a:r>
              <a:rPr lang="en-US" dirty="0"/>
              <a:t>D</a:t>
            </a:r>
            <a:r>
              <a:rPr lang="en-US" dirty="0" smtClean="0"/>
              <a:t>ifferences </a:t>
            </a:r>
            <a:r>
              <a:rPr lang="en-US" dirty="0"/>
              <a:t>with Iskander </a:t>
            </a:r>
            <a:r>
              <a:rPr lang="en-US" dirty="0" smtClean="0"/>
              <a:t>Mirza, resignation</a:t>
            </a:r>
          </a:p>
          <a:p>
            <a:pPr marL="109728" indent="0" algn="just">
              <a:buNone/>
              <a:defRPr/>
            </a:pPr>
            <a:r>
              <a:rPr lang="en-US" dirty="0"/>
              <a:t> </a:t>
            </a:r>
            <a:r>
              <a:rPr lang="en-US" dirty="0" smtClean="0"/>
              <a:t> ( 1957)</a:t>
            </a:r>
            <a:endParaRPr lang="en-US" dirty="0"/>
          </a:p>
          <a:p>
            <a:pPr algn="just">
              <a:defRPr/>
            </a:pPr>
            <a:endParaRPr lang="en-US" dirty="0" smtClean="0"/>
          </a:p>
          <a:p>
            <a:pPr algn="just">
              <a:defRPr/>
            </a:pPr>
            <a:endParaRPr lang="en-GB" dirty="0"/>
          </a:p>
          <a:p>
            <a:pPr eaLnBrk="1" hangingPunct="1">
              <a:defRPr/>
            </a:pPr>
            <a:endParaRPr lang="en-GB" dirty="0"/>
          </a:p>
        </p:txBody>
      </p:sp>
      <p:sp>
        <p:nvSpPr>
          <p:cNvPr id="37890" name="Rectangle 2"/>
          <p:cNvSpPr>
            <a:spLocks noGrp="1" noRot="1" noChangeArrowheads="1"/>
          </p:cNvSpPr>
          <p:nvPr>
            <p:ph type="title"/>
          </p:nvPr>
        </p:nvSpPr>
        <p:spPr/>
        <p:txBody>
          <a:bodyPr>
            <a:normAutofit fontScale="90000"/>
          </a:bodyPr>
          <a:lstStyle/>
          <a:p>
            <a:pPr>
              <a:defRPr/>
            </a:pPr>
            <a:r>
              <a:rPr lang="en-GB" sz="3100" dirty="0" smtClean="0"/>
              <a:t/>
            </a:r>
            <a:br>
              <a:rPr lang="en-GB" sz="3100" dirty="0" smtClean="0"/>
            </a:br>
            <a:r>
              <a:rPr lang="en-GB" sz="3100" dirty="0" smtClean="0"/>
              <a:t>Huseyn </a:t>
            </a:r>
            <a:r>
              <a:rPr lang="en-GB" sz="3100" dirty="0"/>
              <a:t>Shaheed Suhrawardy </a:t>
            </a:r>
            <a:r>
              <a:rPr lang="en-GB" sz="3100" dirty="0" smtClean="0"/>
              <a:t>(1892-1963)</a:t>
            </a:r>
            <a:r>
              <a:rPr lang="en-GB" sz="4000" dirty="0" smtClean="0"/>
              <a:t/>
            </a:r>
            <a:br>
              <a:rPr lang="en-GB" sz="4000" dirty="0" smtClean="0"/>
            </a:br>
            <a:r>
              <a:rPr lang="en-GB" sz="3600" dirty="0"/>
              <a:t>5</a:t>
            </a:r>
            <a:r>
              <a:rPr lang="en-GB" sz="3600" baseline="30000" dirty="0"/>
              <a:t>th</a:t>
            </a:r>
            <a:r>
              <a:rPr lang="en-GB" sz="3600" dirty="0"/>
              <a:t> PM </a:t>
            </a:r>
            <a:r>
              <a:rPr lang="en-GB" sz="3600" dirty="0" smtClean="0"/>
              <a:t>(1956-57)</a:t>
            </a:r>
            <a:r>
              <a:rPr lang="en-GB" sz="3600" dirty="0"/>
              <a:t/>
            </a:r>
            <a:br>
              <a:rPr lang="en-GB" sz="3600" dirty="0"/>
            </a:br>
            <a:endParaRPr lang="en-GB"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normAutofit/>
          </a:bodyPr>
          <a:lstStyle/>
          <a:p>
            <a:pPr algn="just" eaLnBrk="1" hangingPunct="1">
              <a:defRPr/>
            </a:pPr>
            <a:endParaRPr lang="en-GB" dirty="0" smtClean="0"/>
          </a:p>
          <a:p>
            <a:pPr algn="just" eaLnBrk="1" hangingPunct="1">
              <a:defRPr/>
            </a:pPr>
            <a:r>
              <a:rPr lang="en-GB" dirty="0" smtClean="0"/>
              <a:t>In  </a:t>
            </a:r>
            <a:r>
              <a:rPr lang="en-GB" dirty="0"/>
              <a:t>Interim Government, Chundrigar </a:t>
            </a:r>
            <a:r>
              <a:rPr lang="en-GB" dirty="0" smtClean="0"/>
              <a:t>was allocated the portfolio </a:t>
            </a:r>
            <a:r>
              <a:rPr lang="en-GB" dirty="0"/>
              <a:t>of Commerce.</a:t>
            </a:r>
          </a:p>
          <a:p>
            <a:pPr algn="just" eaLnBrk="1" hangingPunct="1">
              <a:defRPr/>
            </a:pPr>
            <a:r>
              <a:rPr lang="en-GB" dirty="0"/>
              <a:t>After independence </a:t>
            </a:r>
            <a:r>
              <a:rPr lang="en-GB" dirty="0" smtClean="0"/>
              <a:t>served as Minister Commerce</a:t>
            </a:r>
            <a:r>
              <a:rPr lang="en-GB" dirty="0"/>
              <a:t> </a:t>
            </a:r>
            <a:r>
              <a:rPr lang="en-GB" dirty="0" smtClean="0"/>
              <a:t>&amp; </a:t>
            </a:r>
            <a:r>
              <a:rPr lang="en-GB" dirty="0"/>
              <a:t>Minister Law</a:t>
            </a:r>
          </a:p>
          <a:p>
            <a:pPr algn="just" eaLnBrk="1" hangingPunct="1">
              <a:defRPr/>
            </a:pPr>
            <a:r>
              <a:rPr lang="en-GB" dirty="0"/>
              <a:t>Ambassador to Afghanistan</a:t>
            </a:r>
          </a:p>
          <a:p>
            <a:pPr algn="just" eaLnBrk="1" hangingPunct="1">
              <a:defRPr/>
            </a:pPr>
            <a:r>
              <a:rPr lang="en-GB" dirty="0"/>
              <a:t>Governor NWFP &amp; Governor Punjab </a:t>
            </a:r>
            <a:endParaRPr lang="en-GB" dirty="0" smtClean="0"/>
          </a:p>
          <a:p>
            <a:pPr algn="just">
              <a:defRPr/>
            </a:pPr>
            <a:r>
              <a:rPr lang="en-US" dirty="0" smtClean="0"/>
              <a:t>Resignation ,December 1957</a:t>
            </a:r>
            <a:endParaRPr lang="en-GB" dirty="0"/>
          </a:p>
        </p:txBody>
      </p:sp>
      <p:sp>
        <p:nvSpPr>
          <p:cNvPr id="38914" name="Rectangle 2"/>
          <p:cNvSpPr>
            <a:spLocks noGrp="1" noRot="1" noChangeArrowheads="1"/>
          </p:cNvSpPr>
          <p:nvPr>
            <p:ph type="title"/>
          </p:nvPr>
        </p:nvSpPr>
        <p:spPr/>
        <p:txBody>
          <a:bodyPr>
            <a:noAutofit/>
          </a:bodyPr>
          <a:lstStyle/>
          <a:p>
            <a:pPr>
              <a:defRPr/>
            </a:pPr>
            <a:r>
              <a:rPr lang="en-GB" sz="2400" dirty="0" smtClean="0"/>
              <a:t>Ibrahim </a:t>
            </a:r>
            <a:r>
              <a:rPr lang="en-GB" sz="2400" dirty="0"/>
              <a:t>Ismail </a:t>
            </a:r>
            <a:r>
              <a:rPr lang="en-GB" sz="2400" dirty="0" smtClean="0"/>
              <a:t>Chundrigar</a:t>
            </a:r>
            <a:br>
              <a:rPr lang="en-GB" sz="2400" dirty="0" smtClean="0"/>
            </a:br>
            <a:r>
              <a:rPr lang="en-GB" sz="1800" dirty="0"/>
              <a:t>6</a:t>
            </a:r>
            <a:r>
              <a:rPr lang="en-GB" sz="1800" baseline="30000" dirty="0"/>
              <a:t>th</a:t>
            </a:r>
            <a:r>
              <a:rPr lang="en-GB" sz="1800" dirty="0"/>
              <a:t> </a:t>
            </a:r>
            <a:r>
              <a:rPr lang="en-GB" sz="1800" dirty="0" smtClean="0"/>
              <a:t>PM (</a:t>
            </a:r>
            <a:r>
              <a:rPr lang="en-GB" sz="1800" b="0" dirty="0" smtClean="0"/>
              <a:t>Oct 1957-Dec.1957)</a:t>
            </a:r>
            <a:r>
              <a:rPr lang="en-GB" sz="1600" dirty="0"/>
              <a:t/>
            </a:r>
            <a:br>
              <a:rPr lang="en-GB" sz="1600" dirty="0"/>
            </a:br>
            <a:endParaRPr lang="en-GB" sz="1600" b="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endParaRPr lang="en-US" dirty="0" smtClean="0"/>
          </a:p>
          <a:p>
            <a:pPr algn="just"/>
            <a:r>
              <a:rPr lang="en-US" dirty="0" smtClean="0"/>
              <a:t>Educated at Oxford</a:t>
            </a:r>
          </a:p>
          <a:p>
            <a:pPr algn="just"/>
            <a:r>
              <a:rPr lang="en-US" dirty="0" smtClean="0"/>
              <a:t>High </a:t>
            </a:r>
            <a:r>
              <a:rPr lang="en-US" dirty="0"/>
              <a:t>Commissioner of India to the United Kingdom (</a:t>
            </a:r>
            <a:r>
              <a:rPr lang="en-US" dirty="0" smtClean="0"/>
              <a:t>1936 – 1941)</a:t>
            </a:r>
          </a:p>
          <a:p>
            <a:pPr algn="just"/>
            <a:r>
              <a:rPr lang="en-US" dirty="0"/>
              <a:t>M</a:t>
            </a:r>
            <a:r>
              <a:rPr lang="en-US" dirty="0" smtClean="0"/>
              <a:t>ember </a:t>
            </a:r>
            <a:r>
              <a:rPr lang="en-US" dirty="0"/>
              <a:t>of the Viceroy’s Executive Council (</a:t>
            </a:r>
            <a:r>
              <a:rPr lang="en-US" dirty="0" smtClean="0"/>
              <a:t> 1941-1945)</a:t>
            </a:r>
          </a:p>
          <a:p>
            <a:pPr algn="just"/>
            <a:r>
              <a:rPr lang="en-US" dirty="0" smtClean="0"/>
              <a:t>Defense </a:t>
            </a:r>
            <a:r>
              <a:rPr lang="en-US" dirty="0"/>
              <a:t>Minister for India (</a:t>
            </a:r>
            <a:r>
              <a:rPr lang="en-US" dirty="0" smtClean="0"/>
              <a:t> </a:t>
            </a:r>
            <a:r>
              <a:rPr lang="en-US" dirty="0"/>
              <a:t>1942 </a:t>
            </a:r>
            <a:r>
              <a:rPr lang="en-US" dirty="0" smtClean="0"/>
              <a:t>– 1945)</a:t>
            </a:r>
          </a:p>
          <a:p>
            <a:pPr algn="just"/>
            <a:r>
              <a:rPr lang="en-US" dirty="0" smtClean="0"/>
              <a:t>Special envoy of Jinnah</a:t>
            </a:r>
          </a:p>
          <a:p>
            <a:pPr algn="just"/>
            <a:r>
              <a:rPr lang="en-US" dirty="0" smtClean="0"/>
              <a:t>Governor </a:t>
            </a:r>
            <a:r>
              <a:rPr lang="en-US" dirty="0"/>
              <a:t>of East Pakistan</a:t>
            </a:r>
            <a:endParaRPr lang="en-US" dirty="0" smtClean="0"/>
          </a:p>
          <a:p>
            <a:pPr algn="just"/>
            <a:r>
              <a:rPr lang="en-US" dirty="0" smtClean="0"/>
              <a:t>Chief </a:t>
            </a:r>
            <a:r>
              <a:rPr lang="en-US" dirty="0"/>
              <a:t>Minister  Punjab </a:t>
            </a:r>
            <a:r>
              <a:rPr lang="en-US" dirty="0" smtClean="0"/>
              <a:t>(1953 -1956) </a:t>
            </a:r>
          </a:p>
          <a:p>
            <a:pPr algn="just"/>
            <a:r>
              <a:rPr lang="en-US" dirty="0"/>
              <a:t>F</a:t>
            </a:r>
            <a:r>
              <a:rPr lang="en-US" dirty="0" smtClean="0"/>
              <a:t>oreign </a:t>
            </a:r>
            <a:r>
              <a:rPr lang="en-US" dirty="0"/>
              <a:t>Minister  </a:t>
            </a:r>
            <a:r>
              <a:rPr lang="en-US" dirty="0" smtClean="0"/>
              <a:t>( 1956-57)</a:t>
            </a:r>
          </a:p>
          <a:p>
            <a:pPr algn="just"/>
            <a:r>
              <a:rPr lang="en-US" dirty="0" smtClean="0"/>
              <a:t>Active in Republican </a:t>
            </a:r>
            <a:r>
              <a:rPr lang="en-US" dirty="0"/>
              <a:t>Party </a:t>
            </a:r>
            <a:endParaRPr lang="en-US" dirty="0" smtClean="0"/>
          </a:p>
          <a:p>
            <a:pPr algn="just"/>
            <a:endParaRPr lang="en-US" dirty="0" smtClean="0"/>
          </a:p>
        </p:txBody>
      </p:sp>
      <p:sp>
        <p:nvSpPr>
          <p:cNvPr id="2" name="Title 1"/>
          <p:cNvSpPr>
            <a:spLocks noGrp="1"/>
          </p:cNvSpPr>
          <p:nvPr>
            <p:ph type="title"/>
          </p:nvPr>
        </p:nvSpPr>
        <p:spPr/>
        <p:txBody>
          <a:bodyPr>
            <a:normAutofit fontScale="90000"/>
          </a:bodyPr>
          <a:lstStyle/>
          <a:p>
            <a:r>
              <a:rPr lang="en-US" sz="3100" dirty="0" smtClean="0"/>
              <a:t>Feroz Khan </a:t>
            </a:r>
            <a:r>
              <a:rPr lang="en-US" sz="3100" dirty="0"/>
              <a:t>Noon</a:t>
            </a:r>
            <a:r>
              <a:rPr lang="en-US" sz="2800" dirty="0"/>
              <a:t/>
            </a:r>
            <a:br>
              <a:rPr lang="en-US" sz="2800" dirty="0"/>
            </a:br>
            <a:r>
              <a:rPr lang="en-US" sz="2200" dirty="0" smtClean="0"/>
              <a:t>7</a:t>
            </a:r>
            <a:r>
              <a:rPr lang="en-US" sz="2200" baseline="30000" dirty="0" smtClean="0"/>
              <a:t>th</a:t>
            </a:r>
            <a:r>
              <a:rPr lang="en-US" sz="2200" dirty="0" smtClean="0"/>
              <a:t> PM</a:t>
            </a:r>
            <a:r>
              <a:rPr lang="en-US" sz="2200" dirty="0"/>
              <a:t/>
            </a:r>
            <a:br>
              <a:rPr lang="en-US" sz="2200" dirty="0"/>
            </a:br>
            <a:r>
              <a:rPr lang="en-US" sz="2200" dirty="0"/>
              <a:t>(16 December 1957 -7 October 1958)</a:t>
            </a:r>
            <a:br>
              <a:rPr lang="en-US" sz="2200" dirty="0"/>
            </a:br>
            <a:endParaRPr lang="en-US"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1872"/>
          </a:xfrm>
        </p:spPr>
        <p:txBody>
          <a:bodyPr>
            <a:noAutofit/>
          </a:bodyPr>
          <a:lstStyle/>
          <a:p>
            <a:pPr algn="just"/>
            <a:r>
              <a:rPr lang="en-US" sz="2000" dirty="0" smtClean="0"/>
              <a:t>Former Civil Servant </a:t>
            </a:r>
          </a:p>
          <a:p>
            <a:pPr algn="just"/>
            <a:r>
              <a:rPr lang="en-US" sz="2000" dirty="0" smtClean="0"/>
              <a:t>Finance Minister</a:t>
            </a:r>
          </a:p>
          <a:p>
            <a:pPr algn="just"/>
            <a:r>
              <a:rPr lang="en-US" sz="2000" dirty="0" smtClean="0"/>
              <a:t>5 years plan</a:t>
            </a:r>
          </a:p>
          <a:p>
            <a:pPr algn="just"/>
            <a:r>
              <a:rPr lang="en-US" sz="2000" dirty="0" smtClean="0"/>
              <a:t>In 1954, the Assembly desired to change the constitution to establish checks </a:t>
            </a:r>
            <a:r>
              <a:rPr lang="en-US" sz="2000" dirty="0"/>
              <a:t>&amp;</a:t>
            </a:r>
            <a:r>
              <a:rPr lang="en-US" sz="2000" dirty="0" smtClean="0"/>
              <a:t> balances on the Governor-General's powers but GM dismissed the Assembly, </a:t>
            </a:r>
          </a:p>
          <a:p>
            <a:pPr algn="just"/>
            <a:r>
              <a:rPr lang="en-US" sz="2000" dirty="0" smtClean="0"/>
              <a:t>Dismissal was challenged in the Sindh High Court by Maulvi Tamiz uddin, the Speaker of the Assembly. </a:t>
            </a:r>
          </a:p>
          <a:p>
            <a:pPr algn="just"/>
            <a:r>
              <a:rPr lang="en-US" sz="2000" dirty="0" smtClean="0"/>
              <a:t>Justice Sir Georges Constantine ruled the Governor-General's decision illegal, but the ruling was overturned by  SC, led by Justice  Munir, in a split decision</a:t>
            </a:r>
          </a:p>
          <a:p>
            <a:pPr algn="just"/>
            <a:r>
              <a:rPr lang="en-US" sz="2000" dirty="0" smtClean="0"/>
              <a:t>Illness,  took  leave  in 1955 the acting GG Mirza, dismissed him, </a:t>
            </a:r>
          </a:p>
          <a:p>
            <a:pPr algn="just"/>
            <a:r>
              <a:rPr lang="en-US" sz="2000" dirty="0"/>
              <a:t>D</a:t>
            </a:r>
            <a:r>
              <a:rPr lang="en-US" sz="2000" dirty="0" smtClean="0"/>
              <a:t>ied - 1956.</a:t>
            </a:r>
            <a:endParaRPr lang="en-US" sz="2000" dirty="0"/>
          </a:p>
        </p:txBody>
      </p:sp>
      <p:sp>
        <p:nvSpPr>
          <p:cNvPr id="3" name="Title 2"/>
          <p:cNvSpPr>
            <a:spLocks noGrp="1"/>
          </p:cNvSpPr>
          <p:nvPr>
            <p:ph type="title"/>
          </p:nvPr>
        </p:nvSpPr>
        <p:spPr>
          <a:xfrm>
            <a:off x="457200" y="274638"/>
            <a:ext cx="8229600" cy="1020762"/>
          </a:xfrm>
        </p:spPr>
        <p:txBody>
          <a:bodyPr>
            <a:normAutofit fontScale="90000"/>
          </a:bodyPr>
          <a:lstStyle/>
          <a:p>
            <a:r>
              <a:rPr lang="en-US" sz="2700" dirty="0" smtClean="0"/>
              <a:t/>
            </a:r>
            <a:br>
              <a:rPr lang="en-US" sz="2700" dirty="0" smtClean="0"/>
            </a:br>
            <a:r>
              <a:rPr lang="en-US" sz="2700" dirty="0"/>
              <a:t/>
            </a:r>
            <a:br>
              <a:rPr lang="en-US" sz="2700" dirty="0"/>
            </a:br>
            <a:r>
              <a:rPr lang="en-US" sz="2700" dirty="0" smtClean="0"/>
              <a:t>Ghulam Mohammad </a:t>
            </a:r>
            <a:r>
              <a:rPr lang="en-US" sz="2700" dirty="0"/>
              <a:t>1895-1956</a:t>
            </a:r>
            <a:br>
              <a:rPr lang="en-US" sz="2700" dirty="0"/>
            </a:br>
            <a:r>
              <a:rPr lang="en-US" sz="2700" dirty="0" smtClean="0"/>
              <a:t>Tenure :1951-55</a:t>
            </a:r>
            <a:r>
              <a:rPr lang="en-US" sz="4400" dirty="0"/>
              <a:t/>
            </a:r>
            <a:br>
              <a:rPr lang="en-US" sz="4400" dirty="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p:txBody>
          <a:bodyPr>
            <a:normAutofit fontScale="92500" lnSpcReduction="20000"/>
          </a:bodyPr>
          <a:lstStyle/>
          <a:p>
            <a:pPr algn="just" eaLnBrk="1" hangingPunct="1">
              <a:lnSpc>
                <a:spcPct val="80000"/>
              </a:lnSpc>
              <a:defRPr/>
            </a:pPr>
            <a:r>
              <a:rPr lang="en-GB" sz="2600" dirty="0" smtClean="0"/>
              <a:t>Last </a:t>
            </a:r>
            <a:r>
              <a:rPr lang="en-GB" sz="2600" dirty="0"/>
              <a:t>governor </a:t>
            </a:r>
            <a:r>
              <a:rPr lang="en-GB" sz="2600" dirty="0" smtClean="0"/>
              <a:t>General(GG) </a:t>
            </a:r>
          </a:p>
          <a:p>
            <a:pPr algn="just" eaLnBrk="1" hangingPunct="1">
              <a:lnSpc>
                <a:spcPct val="80000"/>
              </a:lnSpc>
              <a:defRPr/>
            </a:pPr>
            <a:r>
              <a:rPr lang="en-GB" sz="2600" dirty="0" smtClean="0"/>
              <a:t>First </a:t>
            </a:r>
            <a:r>
              <a:rPr lang="en-GB" sz="2600" dirty="0"/>
              <a:t>President</a:t>
            </a:r>
          </a:p>
          <a:p>
            <a:pPr algn="just" eaLnBrk="1" hangingPunct="1">
              <a:lnSpc>
                <a:spcPct val="80000"/>
              </a:lnSpc>
              <a:defRPr/>
            </a:pPr>
            <a:r>
              <a:rPr lang="en-GB" sz="2600" dirty="0"/>
              <a:t>6 years served Army &amp; Joined Indian Political Service</a:t>
            </a:r>
          </a:p>
          <a:p>
            <a:pPr algn="just" eaLnBrk="1" hangingPunct="1">
              <a:lnSpc>
                <a:spcPct val="80000"/>
              </a:lnSpc>
              <a:defRPr/>
            </a:pPr>
            <a:r>
              <a:rPr lang="en-GB" sz="2600" dirty="0"/>
              <a:t>Served as AC,DC, PA and Defence Secretary</a:t>
            </a:r>
          </a:p>
          <a:p>
            <a:pPr algn="just" eaLnBrk="1" hangingPunct="1">
              <a:lnSpc>
                <a:spcPct val="80000"/>
              </a:lnSpc>
              <a:defRPr/>
            </a:pPr>
            <a:r>
              <a:rPr lang="en-GB" sz="2600" dirty="0"/>
              <a:t>1954 Governor east Pakistan</a:t>
            </a:r>
          </a:p>
          <a:p>
            <a:pPr algn="just" eaLnBrk="1" hangingPunct="1">
              <a:lnSpc>
                <a:spcPct val="80000"/>
              </a:lnSpc>
              <a:defRPr/>
            </a:pPr>
            <a:r>
              <a:rPr lang="en-GB" sz="2600" dirty="0"/>
              <a:t>An advocate of One Unit</a:t>
            </a:r>
          </a:p>
          <a:p>
            <a:pPr algn="just" eaLnBrk="1" hangingPunct="1">
              <a:lnSpc>
                <a:spcPct val="80000"/>
              </a:lnSpc>
              <a:defRPr/>
            </a:pPr>
            <a:r>
              <a:rPr lang="en-GB" sz="2600" dirty="0"/>
              <a:t>First Constitution drafted</a:t>
            </a:r>
          </a:p>
          <a:p>
            <a:pPr algn="just" eaLnBrk="1" hangingPunct="1">
              <a:lnSpc>
                <a:spcPct val="80000"/>
              </a:lnSpc>
              <a:defRPr/>
            </a:pPr>
            <a:r>
              <a:rPr lang="en-GB" sz="2600" dirty="0" smtClean="0"/>
              <a:t>During </a:t>
            </a:r>
            <a:r>
              <a:rPr lang="en-GB" sz="2600" dirty="0"/>
              <a:t>2 years 4 PMs changed</a:t>
            </a:r>
          </a:p>
          <a:p>
            <a:pPr algn="just" eaLnBrk="1" hangingPunct="1">
              <a:lnSpc>
                <a:spcPct val="80000"/>
              </a:lnSpc>
              <a:defRPr/>
            </a:pPr>
            <a:r>
              <a:rPr lang="en-GB" sz="2600" dirty="0"/>
              <a:t>He </a:t>
            </a:r>
            <a:r>
              <a:rPr lang="en-GB" sz="2600" dirty="0" smtClean="0"/>
              <a:t>believed </a:t>
            </a:r>
            <a:r>
              <a:rPr lang="en-GB" sz="2600" dirty="0"/>
              <a:t>with </a:t>
            </a:r>
            <a:r>
              <a:rPr lang="en-GB" sz="2600" u="sng" dirty="0"/>
              <a:t>15% literacy rate democracy </a:t>
            </a:r>
            <a:r>
              <a:rPr lang="en-GB" sz="2600" dirty="0"/>
              <a:t>is not suitable system</a:t>
            </a:r>
          </a:p>
          <a:p>
            <a:pPr algn="just" eaLnBrk="1" hangingPunct="1">
              <a:lnSpc>
                <a:spcPct val="80000"/>
              </a:lnSpc>
              <a:defRPr/>
            </a:pPr>
            <a:r>
              <a:rPr lang="en-GB" sz="2600" dirty="0"/>
              <a:t>7</a:t>
            </a:r>
            <a:r>
              <a:rPr lang="en-GB" sz="2600" baseline="30000" dirty="0"/>
              <a:t>th</a:t>
            </a:r>
            <a:r>
              <a:rPr lang="en-GB" sz="2600" dirty="0"/>
              <a:t> October 1958 imposed Martial law appointed Ayub as Martial law administrator</a:t>
            </a:r>
          </a:p>
          <a:p>
            <a:pPr algn="just">
              <a:lnSpc>
                <a:spcPct val="80000"/>
              </a:lnSpc>
              <a:defRPr/>
            </a:pPr>
            <a:r>
              <a:rPr lang="en-GB" sz="2600" dirty="0"/>
              <a:t>27</a:t>
            </a:r>
            <a:r>
              <a:rPr lang="en-GB" sz="2600" baseline="30000" dirty="0"/>
              <a:t>th</a:t>
            </a:r>
            <a:r>
              <a:rPr lang="en-GB" sz="2600" dirty="0"/>
              <a:t> October A</a:t>
            </a:r>
            <a:r>
              <a:rPr lang="en-GB" sz="2600" dirty="0" smtClean="0"/>
              <a:t>yub </a:t>
            </a:r>
            <a:r>
              <a:rPr lang="en-GB" sz="2600" dirty="0"/>
              <a:t>declared himself President Mirza fled to London, </a:t>
            </a:r>
            <a:r>
              <a:rPr lang="en-GB" sz="2600" dirty="0" smtClean="0"/>
              <a:t>died </a:t>
            </a:r>
            <a:r>
              <a:rPr lang="en-GB" sz="2600" dirty="0"/>
              <a:t>in exile </a:t>
            </a:r>
            <a:r>
              <a:rPr lang="en-GB" sz="2600" dirty="0" smtClean="0"/>
              <a:t>, the family requested Iran and buried with state protocol </a:t>
            </a:r>
            <a:endParaRPr lang="en-GB" sz="2600" dirty="0"/>
          </a:p>
          <a:p>
            <a:pPr algn="just" eaLnBrk="1" hangingPunct="1">
              <a:lnSpc>
                <a:spcPct val="80000"/>
              </a:lnSpc>
              <a:defRPr/>
            </a:pPr>
            <a:endParaRPr lang="en-GB" sz="2600" dirty="0"/>
          </a:p>
          <a:p>
            <a:pPr eaLnBrk="1" hangingPunct="1">
              <a:lnSpc>
                <a:spcPct val="80000"/>
              </a:lnSpc>
              <a:defRPr/>
            </a:pPr>
            <a:endParaRPr lang="en-GB" sz="2000" dirty="0"/>
          </a:p>
          <a:p>
            <a:pPr eaLnBrk="1" hangingPunct="1">
              <a:lnSpc>
                <a:spcPct val="80000"/>
              </a:lnSpc>
              <a:defRPr/>
            </a:pPr>
            <a:endParaRPr lang="en-GB" sz="2000" dirty="0"/>
          </a:p>
        </p:txBody>
      </p:sp>
      <p:sp>
        <p:nvSpPr>
          <p:cNvPr id="47106" name="Rectangle 2"/>
          <p:cNvSpPr>
            <a:spLocks noGrp="1" noRot="1" noChangeArrowheads="1"/>
          </p:cNvSpPr>
          <p:nvPr>
            <p:ph type="title"/>
          </p:nvPr>
        </p:nvSpPr>
        <p:spPr/>
        <p:txBody>
          <a:bodyPr/>
          <a:lstStyle/>
          <a:p>
            <a:pPr eaLnBrk="1" hangingPunct="1">
              <a:defRPr/>
            </a:pPr>
            <a:r>
              <a:rPr lang="en-GB" dirty="0" smtClean="0"/>
              <a:t>Iskander Ali </a:t>
            </a:r>
            <a:r>
              <a:rPr lang="en-GB" dirty="0"/>
              <a:t>Mirza 1899-1969</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pPr algn="just" eaLnBrk="1" hangingPunct="1">
              <a:defRPr/>
            </a:pPr>
            <a:r>
              <a:rPr lang="en-GB" dirty="0"/>
              <a:t>First military ruler </a:t>
            </a:r>
            <a:r>
              <a:rPr lang="en-GB" dirty="0" smtClean="0"/>
              <a:t>,</a:t>
            </a:r>
            <a:r>
              <a:rPr lang="en-GB" dirty="0"/>
              <a:t> </a:t>
            </a:r>
            <a:r>
              <a:rPr lang="en-GB" dirty="0" smtClean="0"/>
              <a:t>2</a:t>
            </a:r>
            <a:r>
              <a:rPr lang="en-GB" baseline="30000" dirty="0" smtClean="0"/>
              <a:t>nd</a:t>
            </a:r>
            <a:r>
              <a:rPr lang="en-GB" dirty="0" smtClean="0"/>
              <a:t>  </a:t>
            </a:r>
            <a:r>
              <a:rPr lang="en-GB" dirty="0"/>
              <a:t>president </a:t>
            </a:r>
          </a:p>
          <a:p>
            <a:pPr algn="just" eaLnBrk="1" hangingPunct="1">
              <a:defRPr/>
            </a:pPr>
            <a:r>
              <a:rPr lang="en-GB" dirty="0"/>
              <a:t>First native commander of Army (superseded 2 senior Generals) </a:t>
            </a:r>
            <a:r>
              <a:rPr lang="en-GB" dirty="0" smtClean="0"/>
              <a:t>Iskander </a:t>
            </a:r>
            <a:r>
              <a:rPr lang="en-GB" dirty="0"/>
              <a:t>was instrumental in Ayub’s promotion</a:t>
            </a:r>
          </a:p>
          <a:p>
            <a:pPr algn="just" eaLnBrk="1" hangingPunct="1">
              <a:defRPr/>
            </a:pPr>
            <a:r>
              <a:rPr lang="en-GB" dirty="0"/>
              <a:t>Youngest full general &amp;</a:t>
            </a:r>
            <a:r>
              <a:rPr lang="en-GB" dirty="0" smtClean="0"/>
              <a:t> </a:t>
            </a:r>
            <a:r>
              <a:rPr lang="en-GB" dirty="0"/>
              <a:t>self appointed Field Marshal</a:t>
            </a:r>
          </a:p>
          <a:p>
            <a:pPr algn="just" eaLnBrk="1" hangingPunct="1">
              <a:defRPr/>
            </a:pPr>
            <a:r>
              <a:rPr lang="en-GB" dirty="0"/>
              <a:t>1960 </a:t>
            </a:r>
            <a:r>
              <a:rPr lang="en-GB" dirty="0" smtClean="0"/>
              <a:t>-  Referendum</a:t>
            </a:r>
            <a:endParaRPr lang="en-GB" dirty="0"/>
          </a:p>
          <a:p>
            <a:pPr algn="just" eaLnBrk="1" hangingPunct="1">
              <a:defRPr/>
            </a:pPr>
            <a:r>
              <a:rPr lang="en-GB" dirty="0"/>
              <a:t>1962 constitution, reflected his personal </a:t>
            </a:r>
            <a:r>
              <a:rPr lang="en-GB" dirty="0" smtClean="0"/>
              <a:t>preferences regarding the federation</a:t>
            </a:r>
            <a:endParaRPr lang="en-GB" dirty="0"/>
          </a:p>
        </p:txBody>
      </p:sp>
      <p:sp>
        <p:nvSpPr>
          <p:cNvPr id="25602" name="Rectangle 2"/>
          <p:cNvSpPr>
            <a:spLocks noGrp="1" noRot="1" noChangeArrowheads="1"/>
          </p:cNvSpPr>
          <p:nvPr>
            <p:ph type="title"/>
          </p:nvPr>
        </p:nvSpPr>
        <p:spPr/>
        <p:txBody>
          <a:bodyPr/>
          <a:lstStyle/>
          <a:p>
            <a:pPr eaLnBrk="1" hangingPunct="1">
              <a:defRPr/>
            </a:pPr>
            <a:r>
              <a:rPr lang="en-GB"/>
              <a:t>Ayub Khan 1907-74</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noAutofit/>
          </a:bodyPr>
          <a:lstStyle/>
          <a:p>
            <a:pPr algn="just" eaLnBrk="1" hangingPunct="1">
              <a:lnSpc>
                <a:spcPct val="90000"/>
              </a:lnSpc>
              <a:defRPr/>
            </a:pPr>
            <a:r>
              <a:rPr lang="en-GB" sz="2800" dirty="0"/>
              <a:t>Ayub Khan introduced the Muslim Family Laws through an Ordinance on March 2, </a:t>
            </a:r>
            <a:r>
              <a:rPr lang="en-GB" sz="2800" dirty="0" smtClean="0"/>
              <a:t>1961</a:t>
            </a:r>
          </a:p>
          <a:p>
            <a:pPr algn="just" eaLnBrk="1" hangingPunct="1">
              <a:lnSpc>
                <a:spcPct val="90000"/>
              </a:lnSpc>
              <a:defRPr/>
            </a:pPr>
            <a:r>
              <a:rPr lang="en-GB" sz="2800" dirty="0"/>
              <a:t>U</a:t>
            </a:r>
            <a:r>
              <a:rPr lang="en-GB" sz="2800" dirty="0" smtClean="0"/>
              <a:t>nmitigated </a:t>
            </a:r>
            <a:r>
              <a:rPr lang="en-GB" sz="2800" dirty="0">
                <a:hlinkClick r:id="rId3" tooltip="Polygamy"/>
              </a:rPr>
              <a:t>polygamy</a:t>
            </a:r>
            <a:r>
              <a:rPr lang="en-GB" sz="2800" dirty="0"/>
              <a:t> was </a:t>
            </a:r>
            <a:r>
              <a:rPr lang="en-GB" sz="2800" dirty="0" smtClean="0"/>
              <a:t>abolished</a:t>
            </a:r>
          </a:p>
          <a:p>
            <a:pPr algn="just" eaLnBrk="1" hangingPunct="1">
              <a:lnSpc>
                <a:spcPct val="90000"/>
              </a:lnSpc>
              <a:defRPr/>
            </a:pPr>
            <a:r>
              <a:rPr lang="en-GB" sz="2800" dirty="0" smtClean="0"/>
              <a:t>consent </a:t>
            </a:r>
            <a:r>
              <a:rPr lang="en-GB" sz="2800" dirty="0"/>
              <a:t>of the current wife was made mandatory for a second marriage </a:t>
            </a:r>
            <a:r>
              <a:rPr lang="en-GB" sz="2800" dirty="0" smtClean="0"/>
              <a:t>.</a:t>
            </a:r>
          </a:p>
          <a:p>
            <a:pPr algn="just" eaLnBrk="1" hangingPunct="1">
              <a:lnSpc>
                <a:spcPct val="90000"/>
              </a:lnSpc>
              <a:defRPr/>
            </a:pPr>
            <a:r>
              <a:rPr lang="en-GB" sz="2800" dirty="0" smtClean="0"/>
              <a:t>The </a:t>
            </a:r>
            <a:r>
              <a:rPr lang="en-GB" sz="2800" dirty="0"/>
              <a:t>Arbitration Councils established under this law.</a:t>
            </a:r>
          </a:p>
          <a:p>
            <a:pPr algn="just" eaLnBrk="1" hangingPunct="1">
              <a:lnSpc>
                <a:spcPct val="90000"/>
              </a:lnSpc>
              <a:defRPr/>
            </a:pPr>
            <a:r>
              <a:rPr lang="en-GB" sz="2800" dirty="0"/>
              <a:t>Presidential Elections 1965,Gen </a:t>
            </a:r>
            <a:r>
              <a:rPr lang="en-GB" sz="2800" dirty="0" err="1"/>
              <a:t>Azam</a:t>
            </a:r>
            <a:r>
              <a:rPr lang="en-GB" sz="2800" dirty="0"/>
              <a:t> dropped and Fatima contested  </a:t>
            </a:r>
            <a:r>
              <a:rPr lang="en-GB" sz="2800" dirty="0" err="1"/>
              <a:t>Ayub</a:t>
            </a:r>
            <a:r>
              <a:rPr lang="en-GB" sz="2800" dirty="0"/>
              <a:t> won 64 % votes</a:t>
            </a:r>
          </a:p>
          <a:p>
            <a:pPr algn="just" eaLnBrk="1" hangingPunct="1">
              <a:lnSpc>
                <a:spcPct val="90000"/>
              </a:lnSpc>
              <a:defRPr/>
            </a:pPr>
            <a:r>
              <a:rPr lang="en-GB" sz="2800" dirty="0"/>
              <a:t>80000 Basic democrats as electoral collage(later increased to 120000 BDs</a:t>
            </a:r>
          </a:p>
        </p:txBody>
      </p:sp>
      <p:sp>
        <p:nvSpPr>
          <p:cNvPr id="32770" name="Rectangle 2"/>
          <p:cNvSpPr>
            <a:spLocks noGrp="1" noRot="1" noChangeArrowheads="1"/>
          </p:cNvSpPr>
          <p:nvPr>
            <p:ph type="title"/>
          </p:nvPr>
        </p:nvSpPr>
        <p:spPr/>
        <p:txBody>
          <a:bodyPr/>
          <a:lstStyle/>
          <a:p>
            <a:pPr eaLnBrk="1" hangingPunct="1">
              <a:defRPr/>
            </a:pPr>
            <a:r>
              <a:rPr lang="en-GB"/>
              <a:t>Ayub Khan- Significant events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p:txBody>
          <a:bodyPr>
            <a:normAutofit fontScale="92500" lnSpcReduction="10000"/>
          </a:bodyPr>
          <a:lstStyle/>
          <a:p>
            <a:pPr eaLnBrk="1" hangingPunct="1">
              <a:defRPr/>
            </a:pPr>
            <a:r>
              <a:rPr lang="en-GB" dirty="0">
                <a:solidFill>
                  <a:srgbClr val="FF3300"/>
                </a:solidFill>
              </a:rPr>
              <a:t>Indus </a:t>
            </a:r>
            <a:r>
              <a:rPr lang="en-GB" dirty="0" smtClean="0">
                <a:solidFill>
                  <a:srgbClr val="FF3300"/>
                </a:solidFill>
              </a:rPr>
              <a:t>Waters Treaty </a:t>
            </a:r>
            <a:r>
              <a:rPr lang="en-GB" dirty="0">
                <a:solidFill>
                  <a:srgbClr val="FF3300"/>
                </a:solidFill>
              </a:rPr>
              <a:t>1960</a:t>
            </a:r>
            <a:r>
              <a:rPr lang="en-GB" dirty="0"/>
              <a:t>: Treaty was signed to resolve the water disputes of rivers</a:t>
            </a:r>
          </a:p>
          <a:p>
            <a:pPr eaLnBrk="1" hangingPunct="1">
              <a:defRPr/>
            </a:pPr>
            <a:r>
              <a:rPr lang="en-GB" dirty="0"/>
              <a:t>Despite this accord the relations remained cold</a:t>
            </a:r>
          </a:p>
          <a:p>
            <a:pPr eaLnBrk="1" hangingPunct="1">
              <a:defRPr/>
            </a:pPr>
            <a:r>
              <a:rPr lang="en-GB" dirty="0">
                <a:solidFill>
                  <a:srgbClr val="FF3300"/>
                </a:solidFill>
              </a:rPr>
              <a:t>Tashkent Accord (10</a:t>
            </a:r>
            <a:r>
              <a:rPr lang="en-GB" baseline="30000" dirty="0">
                <a:solidFill>
                  <a:srgbClr val="FF3300"/>
                </a:solidFill>
              </a:rPr>
              <a:t>th</a:t>
            </a:r>
            <a:r>
              <a:rPr lang="en-GB" dirty="0">
                <a:solidFill>
                  <a:srgbClr val="FF3300"/>
                </a:solidFill>
              </a:rPr>
              <a:t> Jan 1966): </a:t>
            </a:r>
            <a:r>
              <a:rPr lang="en-GB" dirty="0"/>
              <a:t>After war with </a:t>
            </a:r>
            <a:r>
              <a:rPr lang="en-GB" dirty="0" smtClean="0"/>
              <a:t>India </a:t>
            </a:r>
            <a:r>
              <a:rPr lang="en-GB" dirty="0" err="1" smtClean="0"/>
              <a:t>Ayub</a:t>
            </a:r>
            <a:r>
              <a:rPr lang="en-GB" dirty="0" smtClean="0"/>
              <a:t> signed </a:t>
            </a:r>
            <a:r>
              <a:rPr lang="en-GB" dirty="0"/>
              <a:t>a pact with India at Tashkent . This diplomatic initiative provided opportunity for opponents to criticise him .</a:t>
            </a:r>
          </a:p>
          <a:p>
            <a:pPr>
              <a:defRPr/>
            </a:pPr>
            <a:r>
              <a:rPr lang="en-GB" dirty="0"/>
              <a:t>E</a:t>
            </a:r>
            <a:r>
              <a:rPr lang="en-GB" dirty="0" smtClean="0"/>
              <a:t>stablished </a:t>
            </a:r>
            <a:r>
              <a:rPr lang="en-GB" dirty="0"/>
              <a:t>Pakistan national Space Agency &amp; upper atmospheric research Commission (</a:t>
            </a:r>
            <a:r>
              <a:rPr lang="en-GB" dirty="0">
                <a:solidFill>
                  <a:srgbClr val="FF0000"/>
                </a:solidFill>
              </a:rPr>
              <a:t>SUPARCO</a:t>
            </a:r>
            <a:r>
              <a:rPr lang="en-GB" dirty="0"/>
              <a:t>) in </a:t>
            </a:r>
            <a:r>
              <a:rPr lang="en-GB" dirty="0" smtClean="0"/>
              <a:t>1961</a:t>
            </a:r>
          </a:p>
          <a:p>
            <a:pPr>
              <a:defRPr/>
            </a:pPr>
            <a:r>
              <a:rPr lang="en-GB" dirty="0">
                <a:solidFill>
                  <a:srgbClr val="FF0000"/>
                </a:solidFill>
              </a:rPr>
              <a:t>Decade of </a:t>
            </a:r>
            <a:r>
              <a:rPr lang="en-GB" dirty="0" smtClean="0">
                <a:solidFill>
                  <a:srgbClr val="FF0000"/>
                </a:solidFill>
              </a:rPr>
              <a:t>Development</a:t>
            </a:r>
          </a:p>
          <a:p>
            <a:pPr>
              <a:defRPr/>
            </a:pPr>
            <a:r>
              <a:rPr lang="en-GB" dirty="0">
                <a:solidFill>
                  <a:srgbClr val="FF0000"/>
                </a:solidFill>
              </a:rPr>
              <a:t>Family Planning program</a:t>
            </a:r>
            <a:r>
              <a:rPr lang="en-GB" dirty="0"/>
              <a:t>(5</a:t>
            </a:r>
            <a:r>
              <a:rPr lang="en-GB" baseline="30000" dirty="0"/>
              <a:t>th</a:t>
            </a:r>
            <a:r>
              <a:rPr lang="en-GB" dirty="0"/>
              <a:t> largest Population)</a:t>
            </a:r>
            <a:endParaRPr lang="en-GB" dirty="0" smtClean="0"/>
          </a:p>
          <a:p>
            <a:pPr>
              <a:defRPr/>
            </a:pPr>
            <a:endParaRPr lang="en-GB" dirty="0"/>
          </a:p>
          <a:p>
            <a:pPr eaLnBrk="1" hangingPunct="1">
              <a:defRPr/>
            </a:pPr>
            <a:endParaRPr lang="en-GB" dirty="0"/>
          </a:p>
          <a:p>
            <a:pPr eaLnBrk="1" hangingPunct="1">
              <a:defRPr/>
            </a:pPr>
            <a:endParaRPr lang="en-GB" dirty="0"/>
          </a:p>
        </p:txBody>
      </p:sp>
      <p:sp>
        <p:nvSpPr>
          <p:cNvPr id="98306" name="Rectangle 2"/>
          <p:cNvSpPr>
            <a:spLocks noGrp="1" noRot="1" noChangeArrowheads="1"/>
          </p:cNvSpPr>
          <p:nvPr>
            <p:ph type="title"/>
          </p:nvPr>
        </p:nvSpPr>
        <p:spPr/>
        <p:txBody>
          <a:bodyPr/>
          <a:lstStyle/>
          <a:p>
            <a:pPr eaLnBrk="1" hangingPunct="1">
              <a:defRPr/>
            </a:pPr>
            <a:r>
              <a:rPr lang="en-GB"/>
              <a:t>Ayub Khan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normAutofit lnSpcReduction="10000"/>
          </a:bodyPr>
          <a:lstStyle/>
          <a:p>
            <a:pPr algn="just">
              <a:defRPr/>
            </a:pPr>
            <a:r>
              <a:rPr lang="en-GB" dirty="0"/>
              <a:t>3</a:t>
            </a:r>
            <a:r>
              <a:rPr lang="en-GB" baseline="30000" dirty="0"/>
              <a:t>rd</a:t>
            </a:r>
            <a:r>
              <a:rPr lang="en-GB" dirty="0"/>
              <a:t> president of Pakistan </a:t>
            </a:r>
            <a:endParaRPr lang="en-GB" dirty="0" smtClean="0"/>
          </a:p>
          <a:p>
            <a:pPr algn="just">
              <a:defRPr/>
            </a:pPr>
            <a:r>
              <a:rPr lang="en-US" dirty="0" smtClean="0"/>
              <a:t>1969 -1971(22 months)</a:t>
            </a:r>
            <a:endParaRPr lang="en-GB" dirty="0" smtClean="0"/>
          </a:p>
          <a:p>
            <a:pPr algn="just">
              <a:defRPr/>
            </a:pPr>
            <a:r>
              <a:rPr lang="en-GB" dirty="0"/>
              <a:t>Second Martial law March 1969</a:t>
            </a:r>
          </a:p>
          <a:p>
            <a:pPr algn="just" eaLnBrk="1" hangingPunct="1">
              <a:defRPr/>
            </a:pPr>
            <a:r>
              <a:rPr lang="en-GB" dirty="0" smtClean="0"/>
              <a:t>At </a:t>
            </a:r>
            <a:r>
              <a:rPr lang="en-GB" dirty="0"/>
              <a:t>time of Partition he was only Muslim Instructor posted at Staff collage Quetta</a:t>
            </a:r>
          </a:p>
          <a:p>
            <a:pPr algn="just" eaLnBrk="1" hangingPunct="1">
              <a:defRPr/>
            </a:pPr>
            <a:r>
              <a:rPr lang="en-GB" dirty="0"/>
              <a:t>At the age of 34 he was promoted as Brigadier</a:t>
            </a:r>
          </a:p>
          <a:p>
            <a:pPr algn="just" eaLnBrk="1" hangingPunct="1">
              <a:defRPr/>
            </a:pPr>
            <a:r>
              <a:rPr lang="en-GB" dirty="0"/>
              <a:t>25</a:t>
            </a:r>
            <a:r>
              <a:rPr lang="en-GB" baseline="30000" dirty="0"/>
              <a:t>th</a:t>
            </a:r>
            <a:r>
              <a:rPr lang="en-GB" dirty="0"/>
              <a:t> March 1969 Ayub handed over power to </a:t>
            </a:r>
            <a:r>
              <a:rPr lang="en-GB" dirty="0" err="1" smtClean="0"/>
              <a:t>yahya</a:t>
            </a:r>
            <a:endParaRPr lang="en-GB" dirty="0" smtClean="0"/>
          </a:p>
          <a:p>
            <a:pPr algn="just" eaLnBrk="1" hangingPunct="1">
              <a:defRPr/>
            </a:pPr>
            <a:r>
              <a:rPr lang="en-GB" dirty="0" smtClean="0"/>
              <a:t>4 members Council of Administration was converted into Council of Ministers</a:t>
            </a:r>
            <a:endParaRPr lang="en-GB" dirty="0"/>
          </a:p>
          <a:p>
            <a:pPr eaLnBrk="1" hangingPunct="1">
              <a:defRPr/>
            </a:pPr>
            <a:endParaRPr lang="en-GB" dirty="0"/>
          </a:p>
          <a:p>
            <a:pPr eaLnBrk="1" hangingPunct="1">
              <a:defRPr/>
            </a:pPr>
            <a:endParaRPr lang="en-GB" dirty="0"/>
          </a:p>
        </p:txBody>
      </p:sp>
      <p:sp>
        <p:nvSpPr>
          <p:cNvPr id="26626" name="Rectangle 2"/>
          <p:cNvSpPr>
            <a:spLocks noGrp="1" noRot="1" noChangeArrowheads="1"/>
          </p:cNvSpPr>
          <p:nvPr>
            <p:ph type="title"/>
          </p:nvPr>
        </p:nvSpPr>
        <p:spPr/>
        <p:txBody>
          <a:bodyPr/>
          <a:lstStyle/>
          <a:p>
            <a:pPr eaLnBrk="1" hangingPunct="1">
              <a:defRPr/>
            </a:pPr>
            <a:r>
              <a:rPr lang="en-GB" dirty="0"/>
              <a:t>Yahya Khan(1917-1980)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solidFill>
                  <a:srgbClr val="FF0000"/>
                </a:solidFill>
              </a:rPr>
              <a:t>Geography + </a:t>
            </a:r>
            <a:r>
              <a:rPr lang="en-US" dirty="0" smtClean="0"/>
              <a:t>Population</a:t>
            </a:r>
          </a:p>
          <a:p>
            <a:r>
              <a:rPr lang="en-US" dirty="0" smtClean="0"/>
              <a:t>Leadership</a:t>
            </a:r>
          </a:p>
          <a:p>
            <a:r>
              <a:rPr lang="en-US" dirty="0" smtClean="0"/>
              <a:t>Political parties</a:t>
            </a:r>
          </a:p>
          <a:p>
            <a:r>
              <a:rPr lang="en-US" dirty="0" smtClean="0"/>
              <a:t>Manifestos</a:t>
            </a:r>
          </a:p>
          <a:p>
            <a:r>
              <a:rPr lang="en-US" dirty="0" smtClean="0"/>
              <a:t>Constitutions (Supremacy)</a:t>
            </a:r>
          </a:p>
          <a:p>
            <a:r>
              <a:rPr lang="en-US" dirty="0" smtClean="0"/>
              <a:t>Autonomous  Judiciary</a:t>
            </a:r>
          </a:p>
          <a:p>
            <a:r>
              <a:rPr lang="en-US" dirty="0" smtClean="0"/>
              <a:t>Rule of Law</a:t>
            </a:r>
          </a:p>
          <a:p>
            <a:r>
              <a:rPr lang="en-US" dirty="0" smtClean="0"/>
              <a:t>Transparency </a:t>
            </a:r>
          </a:p>
          <a:p>
            <a:r>
              <a:rPr lang="en-US" dirty="0" smtClean="0"/>
              <a:t>Accountability</a:t>
            </a:r>
          </a:p>
          <a:p>
            <a:r>
              <a:rPr lang="en-US" dirty="0" smtClean="0"/>
              <a:t>Role of media</a:t>
            </a:r>
          </a:p>
          <a:p>
            <a:r>
              <a:rPr lang="en-US" dirty="0" smtClean="0"/>
              <a:t>Civil- military relations</a:t>
            </a:r>
          </a:p>
          <a:p>
            <a:endParaRPr lang="en-US" dirty="0"/>
          </a:p>
        </p:txBody>
      </p:sp>
      <p:sp>
        <p:nvSpPr>
          <p:cNvPr id="3" name="Title 2"/>
          <p:cNvSpPr>
            <a:spLocks noGrp="1"/>
          </p:cNvSpPr>
          <p:nvPr>
            <p:ph type="title"/>
          </p:nvPr>
        </p:nvSpPr>
        <p:spPr/>
        <p:txBody>
          <a:bodyPr/>
          <a:lstStyle/>
          <a:p>
            <a:r>
              <a:rPr lang="en-US" dirty="0" smtClean="0"/>
              <a:t>Political evolution in a state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45933493"/>
              </p:ext>
            </p:extLst>
          </p:nvPr>
        </p:nvGraphicFramePr>
        <p:xfrm>
          <a:off x="457200" y="1481138"/>
          <a:ext cx="8229600" cy="649224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dirty="0" smtClean="0"/>
                        <a:t>Transform the one man rule into a democratic state</a:t>
                      </a:r>
                    </a:p>
                    <a:p>
                      <a:pPr algn="just"/>
                      <a:endParaRPr lang="en-US" dirty="0"/>
                    </a:p>
                  </a:txBody>
                  <a:tcPr/>
                </a:tc>
                <a:tc>
                  <a:txBody>
                    <a:bodyPr/>
                    <a:lstStyle/>
                    <a:p>
                      <a:pPr marL="285750" indent="-285750" algn="just">
                        <a:buFont typeface="Wingdings" panose="05000000000000000000" pitchFamily="2" charset="2"/>
                        <a:buChar char="ü"/>
                      </a:pPr>
                      <a:r>
                        <a:rPr lang="en-GB" sz="1800" dirty="0" smtClean="0"/>
                        <a:t>First General elections 7</a:t>
                      </a:r>
                      <a:r>
                        <a:rPr lang="en-GB" sz="1800" baseline="30000" dirty="0" smtClean="0"/>
                        <a:t>th</a:t>
                      </a:r>
                      <a:r>
                        <a:rPr lang="en-GB" sz="1800" dirty="0" smtClean="0"/>
                        <a:t> Dec 1970</a:t>
                      </a:r>
                    </a:p>
                    <a:p>
                      <a:pPr marL="285750" indent="-285750" algn="just">
                        <a:buFont typeface="Wingdings" panose="05000000000000000000" pitchFamily="2" charset="2"/>
                        <a:buChar char="ü"/>
                      </a:pPr>
                      <a:r>
                        <a:rPr lang="en-GB" sz="1800" dirty="0" smtClean="0"/>
                        <a:t>Elections first time on adult franchise basis</a:t>
                      </a:r>
                    </a:p>
                    <a:p>
                      <a:pPr marL="285750" indent="-285750" algn="just">
                        <a:buFont typeface="Wingdings" panose="05000000000000000000" pitchFamily="2" charset="2"/>
                        <a:buChar char="ü"/>
                      </a:pPr>
                      <a:endParaRPr lang="en-US" dirty="0"/>
                    </a:p>
                  </a:txBody>
                  <a:tcPr/>
                </a:tc>
                <a:extLst>
                  <a:ext uri="{0D108BD9-81ED-4DB2-BD59-A6C34878D82A}">
                    <a16:rowId xmlns:a16="http://schemas.microsoft.com/office/drawing/2014/main" val="10000"/>
                  </a:ext>
                </a:extLst>
              </a:tr>
              <a:tr h="370840">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dirty="0" smtClean="0"/>
                        <a:t>Had to perform multiple roles: draft the provisional constitution.</a:t>
                      </a:r>
                    </a:p>
                    <a:p>
                      <a:pPr algn="just"/>
                      <a:endParaRPr lang="en-US"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1800" dirty="0" smtClean="0"/>
                        <a:t> issued L.F.O</a:t>
                      </a:r>
                    </a:p>
                    <a:p>
                      <a:pPr algn="just"/>
                      <a:endParaRPr lang="en-US" dirty="0"/>
                    </a:p>
                  </a:txBody>
                  <a:tcPr/>
                </a:tc>
                <a:extLst>
                  <a:ext uri="{0D108BD9-81ED-4DB2-BD59-A6C34878D82A}">
                    <a16:rowId xmlns:a16="http://schemas.microsoft.com/office/drawing/2014/main" val="10001"/>
                  </a:ext>
                </a:extLst>
              </a:tr>
              <a:tr h="370840">
                <a:tc>
                  <a:txBody>
                    <a:bodyPr/>
                    <a:lstStyle/>
                    <a:p>
                      <a:pPr marL="285750" indent="-285750" algn="just" eaLnBrk="1" hangingPunct="1">
                        <a:buFont typeface="Wingdings" panose="05000000000000000000" pitchFamily="2" charset="2"/>
                        <a:buChar char="ü"/>
                        <a:defRPr/>
                      </a:pPr>
                      <a:r>
                        <a:rPr lang="en-GB" dirty="0" smtClean="0"/>
                        <a:t>Resolve one unit question</a:t>
                      </a:r>
                    </a:p>
                    <a:p>
                      <a:pPr algn="just"/>
                      <a:endParaRPr lang="en-US"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dirty="0" smtClean="0"/>
                        <a:t>Dissolved the one unit restoring the pre-1955 provinces of West Pakistan </a:t>
                      </a:r>
                    </a:p>
                  </a:txBody>
                  <a:tcPr/>
                </a:tc>
                <a:extLst>
                  <a:ext uri="{0D108BD9-81ED-4DB2-BD59-A6C34878D82A}">
                    <a16:rowId xmlns:a16="http://schemas.microsoft.com/office/drawing/2014/main" val="10002"/>
                  </a:ext>
                </a:extLst>
              </a:tr>
              <a:tr h="370840">
                <a:tc>
                  <a:txBody>
                    <a:bodyPr/>
                    <a:lstStyle/>
                    <a:p>
                      <a:pPr marL="285750" indent="-285750" algn="just" eaLnBrk="1" hangingPunct="1">
                        <a:buFont typeface="Wingdings" panose="05000000000000000000" pitchFamily="2" charset="2"/>
                        <a:buChar char="ü"/>
                        <a:defRPr/>
                      </a:pPr>
                      <a:r>
                        <a:rPr lang="en-GB" dirty="0" smtClean="0"/>
                        <a:t>Caretaker head of the country</a:t>
                      </a:r>
                    </a:p>
                    <a:p>
                      <a:pPr algn="just"/>
                      <a:endParaRPr lang="en-US" dirty="0"/>
                    </a:p>
                  </a:txBody>
                  <a:tcPr/>
                </a:tc>
                <a:tc>
                  <a:txBody>
                    <a:bodyPr/>
                    <a:lstStyle/>
                    <a:p>
                      <a:pPr algn="just"/>
                      <a:endParaRPr lang="en-US" dirty="0"/>
                    </a:p>
                  </a:txBody>
                  <a:tcPr/>
                </a:tc>
                <a:extLst>
                  <a:ext uri="{0D108BD9-81ED-4DB2-BD59-A6C34878D82A}">
                    <a16:rowId xmlns:a16="http://schemas.microsoft.com/office/drawing/2014/main" val="10003"/>
                  </a:ext>
                </a:extLst>
              </a:tr>
              <a:tr h="370840">
                <a:tc>
                  <a:txBody>
                    <a:bodyPr/>
                    <a:lstStyle/>
                    <a:p>
                      <a:pPr marL="285750" indent="-285750" algn="just" eaLnBrk="1" hangingPunct="1">
                        <a:buFont typeface="Wingdings" panose="05000000000000000000" pitchFamily="2" charset="2"/>
                        <a:buChar char="ü"/>
                        <a:defRPr/>
                      </a:pPr>
                      <a:r>
                        <a:rPr lang="en-GB" dirty="0" smtClean="0"/>
                        <a:t>Satisfy the frustration of eastern wing</a:t>
                      </a:r>
                    </a:p>
                    <a:p>
                      <a:pPr algn="just"/>
                      <a:endParaRPr lang="en-US" dirty="0"/>
                    </a:p>
                  </a:txBody>
                  <a:tcPr/>
                </a:tc>
                <a:tc>
                  <a:txBody>
                    <a:bodyPr/>
                    <a:lstStyle/>
                    <a:p>
                      <a:pPr marL="285750" indent="-285750" algn="just" eaLnBrk="1" hangingPunct="1">
                        <a:buFont typeface="Wingdings" panose="05000000000000000000" pitchFamily="2" charset="2"/>
                        <a:buChar char="ü"/>
                        <a:defRPr/>
                      </a:pPr>
                      <a:r>
                        <a:rPr lang="en-GB" dirty="0" smtClean="0"/>
                        <a:t>Doubled quota for Bengalis in defence services</a:t>
                      </a:r>
                    </a:p>
                    <a:p>
                      <a:pPr marL="285750" indent="-285750" algn="just" eaLnBrk="1" hangingPunct="1">
                        <a:buFont typeface="Wingdings" panose="05000000000000000000" pitchFamily="2" charset="2"/>
                        <a:buChar char="ü"/>
                        <a:defRPr/>
                      </a:pPr>
                      <a:r>
                        <a:rPr lang="en-GB" dirty="0" smtClean="0"/>
                        <a:t>Established links between China- USA</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sz="1800" b="1" dirty="0" smtClean="0">
                          <a:solidFill>
                            <a:srgbClr val="FF0000"/>
                          </a:solidFill>
                        </a:rPr>
                        <a:t>Delay of First session of Parliament</a:t>
                      </a:r>
                    </a:p>
                    <a:p>
                      <a:pPr marL="285750" indent="-285750" algn="just" eaLnBrk="1" hangingPunct="1">
                        <a:buFont typeface="Wingdings" panose="05000000000000000000" pitchFamily="2" charset="2"/>
                        <a:buChar char="ü"/>
                        <a:defRPr/>
                      </a:pPr>
                      <a:endParaRPr lang="en-GB" dirty="0" smtClean="0"/>
                    </a:p>
                    <a:p>
                      <a:pPr algn="just"/>
                      <a:endParaRPr lang="en-US" dirty="0"/>
                    </a:p>
                  </a:txBody>
                  <a:tcPr/>
                </a:tc>
                <a:extLst>
                  <a:ext uri="{0D108BD9-81ED-4DB2-BD59-A6C34878D82A}">
                    <a16:rowId xmlns:a16="http://schemas.microsoft.com/office/drawing/2014/main" val="10004"/>
                  </a:ext>
                </a:extLst>
              </a:tr>
            </a:tbl>
          </a:graphicData>
        </a:graphic>
      </p:graphicFrame>
      <p:sp>
        <p:nvSpPr>
          <p:cNvPr id="3" name="Title 2"/>
          <p:cNvSpPr>
            <a:spLocks noGrp="1"/>
          </p:cNvSpPr>
          <p:nvPr>
            <p:ph type="title"/>
          </p:nvPr>
        </p:nvSpPr>
        <p:spPr/>
        <p:txBody>
          <a:bodyPr>
            <a:normAutofit/>
          </a:bodyPr>
          <a:lstStyle/>
          <a:p>
            <a:r>
              <a:rPr lang="en-GB" dirty="0"/>
              <a:t>Challenges </a:t>
            </a:r>
            <a:r>
              <a:rPr lang="en-GB" dirty="0" smtClean="0"/>
              <a:t>&amp; Initiatives</a:t>
            </a:r>
            <a:endParaRPr lang="en-US" dirty="0"/>
          </a:p>
        </p:txBody>
      </p:sp>
    </p:spTree>
    <p:extLst>
      <p:ext uri="{BB962C8B-B14F-4D97-AF65-F5344CB8AC3E}">
        <p14:creationId xmlns:p14="http://schemas.microsoft.com/office/powerpoint/2010/main" val="26206319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defRPr/>
            </a:pPr>
            <a:endParaRPr lang="en-GB" u="sng" dirty="0" smtClean="0">
              <a:solidFill>
                <a:srgbClr val="FF0000"/>
              </a:solidFill>
            </a:endParaRPr>
          </a:p>
          <a:p>
            <a:pPr algn="just">
              <a:defRPr/>
            </a:pPr>
            <a:r>
              <a:rPr lang="en-GB" u="sng" dirty="0" smtClean="0">
                <a:solidFill>
                  <a:srgbClr val="FF0000"/>
                </a:solidFill>
              </a:rPr>
              <a:t>Awami </a:t>
            </a:r>
            <a:r>
              <a:rPr lang="en-GB" u="sng" dirty="0">
                <a:solidFill>
                  <a:srgbClr val="FF0000"/>
                </a:solidFill>
              </a:rPr>
              <a:t>League</a:t>
            </a:r>
            <a:r>
              <a:rPr lang="en-GB" dirty="0"/>
              <a:t>	(AL) won almost all seats in East Pakistan but none in West </a:t>
            </a:r>
            <a:r>
              <a:rPr lang="en-GB" dirty="0" smtClean="0"/>
              <a:t>Pakistan</a:t>
            </a:r>
            <a:endParaRPr lang="en-GB" dirty="0"/>
          </a:p>
          <a:p>
            <a:pPr algn="just">
              <a:defRPr/>
            </a:pPr>
            <a:r>
              <a:rPr lang="en-GB" dirty="0"/>
              <a:t>AL </a:t>
            </a:r>
            <a:r>
              <a:rPr lang="en-GB" dirty="0" smtClean="0"/>
              <a:t>won </a:t>
            </a:r>
            <a:r>
              <a:rPr lang="en-GB" dirty="0"/>
              <a:t>162 </a:t>
            </a:r>
            <a:r>
              <a:rPr lang="en-GB" dirty="0" smtClean="0"/>
              <a:t> &amp; PPP </a:t>
            </a:r>
            <a:r>
              <a:rPr lang="en-GB" dirty="0"/>
              <a:t>88 seats</a:t>
            </a:r>
          </a:p>
          <a:p>
            <a:pPr algn="just">
              <a:defRPr/>
            </a:pPr>
            <a:r>
              <a:rPr lang="en-GB" dirty="0"/>
              <a:t>Yahya failed to effect a compromise instead </a:t>
            </a:r>
            <a:r>
              <a:rPr lang="en-GB" dirty="0" smtClean="0"/>
              <a:t>launched </a:t>
            </a:r>
            <a:r>
              <a:rPr lang="en-GB" dirty="0"/>
              <a:t>operation searchlight Mujib was arrested</a:t>
            </a:r>
          </a:p>
          <a:p>
            <a:endParaRPr lang="en-US" dirty="0"/>
          </a:p>
        </p:txBody>
      </p:sp>
      <p:sp>
        <p:nvSpPr>
          <p:cNvPr id="3" name="Title 2"/>
          <p:cNvSpPr>
            <a:spLocks noGrp="1"/>
          </p:cNvSpPr>
          <p:nvPr>
            <p:ph type="title"/>
          </p:nvPr>
        </p:nvSpPr>
        <p:spPr/>
        <p:txBody>
          <a:bodyPr/>
          <a:lstStyle/>
          <a:p>
            <a:r>
              <a:rPr lang="en-US" dirty="0" smtClean="0"/>
              <a:t>Electoral landscape</a:t>
            </a:r>
            <a:endParaRPr lang="en-US" dirty="0"/>
          </a:p>
        </p:txBody>
      </p:sp>
    </p:spTree>
    <p:extLst>
      <p:ext uri="{BB962C8B-B14F-4D97-AF65-F5344CB8AC3E}">
        <p14:creationId xmlns:p14="http://schemas.microsoft.com/office/powerpoint/2010/main" val="1792608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18820093"/>
              </p:ext>
            </p:extLst>
          </p:nvPr>
        </p:nvGraphicFramePr>
        <p:xfrm>
          <a:off x="228600" y="807721"/>
          <a:ext cx="8839200" cy="5593079"/>
        </p:xfrm>
        <a:graphic>
          <a:graphicData uri="http://schemas.openxmlformats.org/drawingml/2006/table">
            <a:tbl>
              <a:tblPr firstRow="1" bandRow="1">
                <a:tableStyleId>{5C22544A-7EE6-4342-B048-85BDC9FD1C3A}</a:tableStyleId>
              </a:tblPr>
              <a:tblGrid>
                <a:gridCol w="8610600">
                  <a:extLst>
                    <a:ext uri="{9D8B030D-6E8A-4147-A177-3AD203B41FA5}">
                      <a16:colId xmlns:a16="http://schemas.microsoft.com/office/drawing/2014/main" val="20000"/>
                    </a:ext>
                  </a:extLst>
                </a:gridCol>
                <a:gridCol w="228600">
                  <a:extLst>
                    <a:ext uri="{9D8B030D-6E8A-4147-A177-3AD203B41FA5}">
                      <a16:colId xmlns:a16="http://schemas.microsoft.com/office/drawing/2014/main" val="20001"/>
                    </a:ext>
                  </a:extLst>
                </a:gridCol>
              </a:tblGrid>
              <a:tr h="5593079">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4thPresident &amp; 9th PM 1973 –77</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Graduate of Berkeley &amp; Oxford , A</a:t>
                      </a:r>
                      <a:r>
                        <a:rPr lang="en-US" sz="2000" b="0" baseline="0" dirty="0" smtClean="0">
                          <a:solidFill>
                            <a:schemeClr val="tx1"/>
                          </a:solidFill>
                        </a:rPr>
                        <a:t> </a:t>
                      </a:r>
                      <a:r>
                        <a:rPr lang="en-US" sz="2000" b="0" dirty="0" smtClean="0">
                          <a:solidFill>
                            <a:schemeClr val="tx1"/>
                          </a:solidFill>
                        </a:rPr>
                        <a:t>barrister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Joined  cabinet of Mirza  as youngest member  minister commerce </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Foreign Minister  in Ayub cabinet</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Advocate</a:t>
                      </a:r>
                      <a:r>
                        <a:rPr lang="en-US" sz="2000" b="0" baseline="0" dirty="0" smtClean="0">
                          <a:solidFill>
                            <a:schemeClr val="tx1"/>
                          </a:solidFill>
                        </a:rPr>
                        <a:t> of </a:t>
                      </a:r>
                      <a:r>
                        <a:rPr lang="en-US" sz="2000" b="0" dirty="0" smtClean="0">
                          <a:solidFill>
                            <a:schemeClr val="tx1"/>
                          </a:solidFill>
                        </a:rPr>
                        <a:t> operation Gibraltar </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Failed Operation Gibraltar</a:t>
                      </a:r>
                      <a:r>
                        <a:rPr lang="en-US" sz="2000" b="0" baseline="0" dirty="0" smtClean="0">
                          <a:solidFill>
                            <a:schemeClr val="tx1"/>
                          </a:solidFill>
                        </a:rPr>
                        <a:t>, </a:t>
                      </a:r>
                      <a:r>
                        <a:rPr lang="en-US" sz="2000" b="0" dirty="0" smtClean="0">
                          <a:solidFill>
                            <a:schemeClr val="tx1"/>
                          </a:solidFill>
                        </a:rPr>
                        <a:t>lost the portfolio</a:t>
                      </a:r>
                      <a:r>
                        <a:rPr lang="en-US" sz="2000" b="0" baseline="0" dirty="0" smtClean="0">
                          <a:solidFill>
                            <a:schemeClr val="tx1"/>
                          </a:solidFill>
                        </a:rPr>
                        <a:t> led to </a:t>
                      </a:r>
                      <a:r>
                        <a:rPr lang="en-US" sz="2000" b="0" dirty="0" smtClean="0">
                          <a:solidFill>
                            <a:schemeClr val="tx1"/>
                          </a:solidFill>
                        </a:rPr>
                        <a:t>Tug of war </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Failure of operation,</a:t>
                      </a:r>
                      <a:r>
                        <a:rPr lang="en-GB" sz="2000" b="0" dirty="0" smtClean="0">
                          <a:solidFill>
                            <a:schemeClr val="tx1"/>
                          </a:solidFill>
                        </a:rPr>
                        <a:t>Tashkent Accord (10</a:t>
                      </a:r>
                      <a:r>
                        <a:rPr lang="en-GB" sz="2000" b="0" baseline="30000" dirty="0" smtClean="0">
                          <a:solidFill>
                            <a:schemeClr val="tx1"/>
                          </a:solidFill>
                        </a:rPr>
                        <a:t>th</a:t>
                      </a:r>
                      <a:r>
                        <a:rPr lang="en-GB" sz="2000" b="0" dirty="0" smtClean="0">
                          <a:solidFill>
                            <a:schemeClr val="tx1"/>
                          </a:solidFill>
                        </a:rPr>
                        <a:t> Jan 1966)</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Founded PPP, Popular politics</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Contested 1970 elections </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2000" b="0" dirty="0" smtClean="0">
                          <a:solidFill>
                            <a:schemeClr val="tx1"/>
                          </a:solidFill>
                        </a:rPr>
                        <a:t>Adopted Interim Constitution 17/04/1972, Unanimously passed Constitution  (April 1973) &amp; promulgated in Aug 1973</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Father of Pakistani nuclear program</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2000" b="0" dirty="0" smtClean="0">
                          <a:solidFill>
                            <a:schemeClr val="tx1"/>
                          </a:solidFill>
                        </a:rPr>
                        <a:t>Treated opposition with iron hand,</a:t>
                      </a:r>
                      <a:r>
                        <a:rPr lang="en-US" sz="2000" b="0" baseline="0" dirty="0" smtClean="0">
                          <a:solidFill>
                            <a:schemeClr val="tx1"/>
                          </a:solidFill>
                        </a:rPr>
                        <a:t> </a:t>
                      </a:r>
                      <a:r>
                        <a:rPr lang="en-US" sz="2000" dirty="0" smtClean="0"/>
                        <a:t>Turbulence in Baluchistan Banned NAP</a:t>
                      </a:r>
                      <a:r>
                        <a:rPr lang="en-US" sz="2000" baseline="0" dirty="0" smtClean="0"/>
                        <a:t>  &amp;</a:t>
                      </a:r>
                      <a:r>
                        <a:rPr lang="en-US" sz="2000" dirty="0" smtClean="0"/>
                        <a:t> </a:t>
                      </a:r>
                      <a:r>
                        <a:rPr lang="en-US" sz="2000" dirty="0" smtClean="0">
                          <a:solidFill>
                            <a:srgbClr val="FF0000"/>
                          </a:solidFill>
                        </a:rPr>
                        <a:t>Hyderabad Tribunal</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sz="2000" dirty="0" smtClean="0"/>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sz="2000" b="0" dirty="0" smtClean="0">
                        <a:solidFill>
                          <a:schemeClr val="tx1"/>
                        </a:solidFill>
                      </a:endParaRPr>
                    </a:p>
                  </a:txBody>
                  <a:tcPr/>
                </a:tc>
                <a:tc>
                  <a:txBody>
                    <a:bodyPr/>
                    <a:lstStyle/>
                    <a:p>
                      <a:endParaRPr lang="en-US" dirty="0"/>
                    </a:p>
                  </a:txBody>
                  <a:tcPr/>
                </a:tc>
                <a:extLst>
                  <a:ext uri="{0D108BD9-81ED-4DB2-BD59-A6C34878D82A}">
                    <a16:rowId xmlns:a16="http://schemas.microsoft.com/office/drawing/2014/main" val="10000"/>
                  </a:ext>
                </a:extLst>
              </a:tr>
            </a:tbl>
          </a:graphicData>
        </a:graphic>
      </p:graphicFrame>
      <p:sp>
        <p:nvSpPr>
          <p:cNvPr id="3" name="Title 2"/>
          <p:cNvSpPr>
            <a:spLocks noGrp="1"/>
          </p:cNvSpPr>
          <p:nvPr>
            <p:ph type="title"/>
          </p:nvPr>
        </p:nvSpPr>
        <p:spPr>
          <a:xfrm>
            <a:off x="228600" y="76200"/>
            <a:ext cx="8763000" cy="609600"/>
          </a:xfrm>
        </p:spPr>
        <p:txBody>
          <a:bodyPr>
            <a:normAutofit fontScale="90000"/>
          </a:bodyPr>
          <a:lstStyle/>
          <a:p>
            <a:r>
              <a:rPr lang="en-US" dirty="0"/>
              <a:t>ZA BHUTTO</a:t>
            </a:r>
          </a:p>
        </p:txBody>
      </p:sp>
    </p:spTree>
    <p:extLst>
      <p:ext uri="{BB962C8B-B14F-4D97-AF65-F5344CB8AC3E}">
        <p14:creationId xmlns:p14="http://schemas.microsoft.com/office/powerpoint/2010/main" val="30068758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2800" dirty="0"/>
              <a:t>Educational reforms, </a:t>
            </a:r>
            <a:r>
              <a:rPr lang="en-US" sz="2800" dirty="0" smtClean="0"/>
              <a:t>established AIOU,QAU,AIMC</a:t>
            </a:r>
            <a:r>
              <a:rPr lang="en-US" sz="2800" dirty="0"/>
              <a:t>, Gomal university, Engineering </a:t>
            </a:r>
            <a:r>
              <a:rPr lang="en-US" sz="2800" dirty="0" smtClean="0"/>
              <a:t>Council</a:t>
            </a:r>
            <a:endParaRPr lang="en-US" dirty="0" smtClean="0"/>
          </a:p>
          <a:p>
            <a:pPr algn="just"/>
            <a:r>
              <a:rPr lang="en-US" dirty="0" smtClean="0"/>
              <a:t>Education </a:t>
            </a:r>
            <a:r>
              <a:rPr lang="en-US" dirty="0"/>
              <a:t>Policy provided remission of fees &amp; grant of scholarships for higher education to the children of low-paid </a:t>
            </a:r>
            <a:r>
              <a:rPr lang="en-US" dirty="0" smtClean="0"/>
              <a:t>employees</a:t>
            </a:r>
          </a:p>
          <a:p>
            <a:pPr algn="just"/>
            <a:r>
              <a:rPr lang="en-US" dirty="0">
                <a:solidFill>
                  <a:srgbClr val="FF0000"/>
                </a:solidFill>
              </a:rPr>
              <a:t>Labour policy  </a:t>
            </a:r>
          </a:p>
          <a:p>
            <a:pPr algn="just"/>
            <a:r>
              <a:rPr lang="en-US" dirty="0">
                <a:solidFill>
                  <a:srgbClr val="FF0000"/>
                </a:solidFill>
              </a:rPr>
              <a:t>Labour Courts</a:t>
            </a:r>
          </a:p>
          <a:p>
            <a:pPr algn="just"/>
            <a:r>
              <a:rPr lang="en-US" dirty="0">
                <a:solidFill>
                  <a:srgbClr val="FF0000"/>
                </a:solidFill>
              </a:rPr>
              <a:t>Passport reforms</a:t>
            </a:r>
          </a:p>
          <a:p>
            <a:pPr algn="just"/>
            <a:r>
              <a:rPr lang="en-US" dirty="0">
                <a:solidFill>
                  <a:srgbClr val="FF0000"/>
                </a:solidFill>
              </a:rPr>
              <a:t>Export of manpower </a:t>
            </a:r>
          </a:p>
          <a:p>
            <a:pPr algn="just"/>
            <a:endParaRPr lang="en-US" dirty="0" smtClean="0"/>
          </a:p>
          <a:p>
            <a:pPr algn="just"/>
            <a:endParaRPr lang="en-US" dirty="0"/>
          </a:p>
          <a:p>
            <a:pPr algn="just"/>
            <a:endParaRPr lang="en-US" dirty="0"/>
          </a:p>
        </p:txBody>
      </p:sp>
      <p:sp>
        <p:nvSpPr>
          <p:cNvPr id="3" name="Title 2"/>
          <p:cNvSpPr>
            <a:spLocks noGrp="1"/>
          </p:cNvSpPr>
          <p:nvPr>
            <p:ph type="title"/>
          </p:nvPr>
        </p:nvSpPr>
        <p:spPr/>
        <p:txBody>
          <a:bodyPr/>
          <a:lstStyle/>
          <a:p>
            <a:r>
              <a:rPr lang="en-US" dirty="0"/>
              <a:t>ZA Bhutto</a:t>
            </a:r>
          </a:p>
        </p:txBody>
      </p:sp>
    </p:spTree>
    <p:extLst>
      <p:ext uri="{BB962C8B-B14F-4D97-AF65-F5344CB8AC3E}">
        <p14:creationId xmlns:p14="http://schemas.microsoft.com/office/powerpoint/2010/main" val="42356928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85000" lnSpcReduction="10000"/>
          </a:bodyPr>
          <a:lstStyle/>
          <a:p>
            <a:pPr marL="109728" indent="0" algn="just">
              <a:buNone/>
            </a:pPr>
            <a:endParaRPr lang="en-US" dirty="0" smtClean="0"/>
          </a:p>
          <a:p>
            <a:pPr algn="just"/>
            <a:r>
              <a:rPr lang="en-GB" dirty="0"/>
              <a:t>A seasoned parliamentarian Fazal Illahi Ch. worked as 5</a:t>
            </a:r>
            <a:r>
              <a:rPr lang="en-GB" baseline="30000" dirty="0"/>
              <a:t>th</a:t>
            </a:r>
            <a:r>
              <a:rPr lang="en-GB" dirty="0"/>
              <a:t> President </a:t>
            </a:r>
          </a:p>
          <a:p>
            <a:pPr algn="just"/>
            <a:r>
              <a:rPr lang="en-US" dirty="0" smtClean="0"/>
              <a:t>Nationalization of Banks 1974</a:t>
            </a:r>
          </a:p>
          <a:p>
            <a:pPr algn="just"/>
            <a:r>
              <a:rPr lang="en-US" dirty="0" smtClean="0"/>
              <a:t>Qadianis Declared Minority 1974(2</a:t>
            </a:r>
            <a:r>
              <a:rPr lang="en-US" baseline="30000" dirty="0" smtClean="0"/>
              <a:t>nd</a:t>
            </a:r>
            <a:r>
              <a:rPr lang="en-US" dirty="0" smtClean="0"/>
              <a:t> Amendment)</a:t>
            </a:r>
          </a:p>
          <a:p>
            <a:pPr algn="just"/>
            <a:r>
              <a:rPr lang="en-US" dirty="0" smtClean="0"/>
              <a:t>Bangladesh recognized 1974(1</a:t>
            </a:r>
            <a:r>
              <a:rPr lang="en-US" baseline="30000" dirty="0" smtClean="0"/>
              <a:t>st</a:t>
            </a:r>
            <a:r>
              <a:rPr lang="en-US" dirty="0" smtClean="0"/>
              <a:t> Amendment)</a:t>
            </a:r>
          </a:p>
          <a:p>
            <a:pPr algn="just"/>
            <a:r>
              <a:rPr lang="en-US" dirty="0" smtClean="0"/>
              <a:t>Improved relations with China &amp; Muslim block</a:t>
            </a:r>
          </a:p>
          <a:p>
            <a:pPr algn="just"/>
            <a:r>
              <a:rPr lang="en-US" dirty="0" smtClean="0"/>
              <a:t>Early elections in 1977 &amp; victory of PPP</a:t>
            </a:r>
          </a:p>
          <a:p>
            <a:pPr algn="just"/>
            <a:r>
              <a:rPr lang="en-US" dirty="0" smtClean="0"/>
              <a:t>PNA boycotted PA elections</a:t>
            </a:r>
          </a:p>
          <a:p>
            <a:pPr algn="just"/>
            <a:r>
              <a:rPr lang="en-US" dirty="0" smtClean="0"/>
              <a:t>Martial Law in Karachi ,Lahore &amp; Hyderabad</a:t>
            </a:r>
          </a:p>
          <a:p>
            <a:pPr algn="just"/>
            <a:r>
              <a:rPr lang="en-US" dirty="0" smtClean="0"/>
              <a:t>PPP-PNA Talks</a:t>
            </a:r>
          </a:p>
          <a:p>
            <a:pPr algn="just"/>
            <a:r>
              <a:rPr lang="en-US" dirty="0" smtClean="0"/>
              <a:t>Martial Law</a:t>
            </a:r>
            <a:endParaRPr lang="en-US" dirty="0"/>
          </a:p>
        </p:txBody>
      </p:sp>
      <p:sp>
        <p:nvSpPr>
          <p:cNvPr id="5" name="Title 4"/>
          <p:cNvSpPr>
            <a:spLocks noGrp="1"/>
          </p:cNvSpPr>
          <p:nvPr>
            <p:ph type="title"/>
          </p:nvPr>
        </p:nvSpPr>
        <p:spPr/>
        <p:txBody>
          <a:bodyPr/>
          <a:lstStyle/>
          <a:p>
            <a:r>
              <a:rPr lang="en-US" dirty="0"/>
              <a:t>ZA Bhutto</a:t>
            </a:r>
          </a:p>
        </p:txBody>
      </p:sp>
    </p:spTree>
    <p:extLst>
      <p:ext uri="{BB962C8B-B14F-4D97-AF65-F5344CB8AC3E}">
        <p14:creationId xmlns:p14="http://schemas.microsoft.com/office/powerpoint/2010/main" val="7501989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CMLA 5-7-1977 to 16-09-1978</a:t>
            </a:r>
          </a:p>
          <a:p>
            <a:pPr algn="just"/>
            <a:r>
              <a:rPr lang="en-US" dirty="0" smtClean="0"/>
              <a:t>President 16-09-1978 to 17-08-1988</a:t>
            </a:r>
          </a:p>
          <a:p>
            <a:pPr algn="just"/>
            <a:r>
              <a:rPr lang="en-US" dirty="0"/>
              <a:t>A promise to have elections within 90 days</a:t>
            </a:r>
          </a:p>
          <a:p>
            <a:pPr algn="just"/>
            <a:r>
              <a:rPr lang="en-US" dirty="0"/>
              <a:t>Elections postponed</a:t>
            </a:r>
          </a:p>
          <a:p>
            <a:pPr algn="just"/>
            <a:r>
              <a:rPr lang="en-US" dirty="0"/>
              <a:t>All political leaders except Naseem Wali were arrested</a:t>
            </a:r>
          </a:p>
          <a:p>
            <a:pPr algn="just"/>
            <a:r>
              <a:rPr lang="en-US" dirty="0"/>
              <a:t>Bhutto was sentenced to </a:t>
            </a:r>
            <a:r>
              <a:rPr lang="en-US" dirty="0" smtClean="0"/>
              <a:t>death</a:t>
            </a:r>
          </a:p>
          <a:p>
            <a:pPr algn="just"/>
            <a:r>
              <a:rPr lang="en-US" dirty="0" smtClean="0"/>
              <a:t>Era of </a:t>
            </a:r>
            <a:r>
              <a:rPr lang="en-US" dirty="0"/>
              <a:t>Islamization, Zakat &amp; </a:t>
            </a:r>
            <a:r>
              <a:rPr lang="en-US" dirty="0" err="1"/>
              <a:t>Ushar</a:t>
            </a:r>
            <a:endParaRPr lang="en-US" dirty="0" smtClean="0"/>
          </a:p>
          <a:p>
            <a:pPr algn="just"/>
            <a:r>
              <a:rPr lang="en-US" dirty="0" smtClean="0"/>
              <a:t>PCO 1981</a:t>
            </a:r>
          </a:p>
          <a:p>
            <a:pPr algn="just"/>
            <a:r>
              <a:rPr lang="en-US" dirty="0" smtClean="0"/>
              <a:t>Referendum 1984</a:t>
            </a:r>
          </a:p>
          <a:p>
            <a:pPr algn="just"/>
            <a:r>
              <a:rPr lang="en-US" dirty="0" smtClean="0"/>
              <a:t>Non –party based polls </a:t>
            </a:r>
            <a:r>
              <a:rPr lang="en-US" dirty="0"/>
              <a:t>1985</a:t>
            </a:r>
          </a:p>
          <a:p>
            <a:pPr algn="just"/>
            <a:r>
              <a:rPr lang="en-US" dirty="0" smtClean="0"/>
              <a:t>Junejo picked as PM 1985-88</a:t>
            </a:r>
          </a:p>
          <a:p>
            <a:pPr algn="just"/>
            <a:r>
              <a:rPr lang="en-US" dirty="0" smtClean="0"/>
              <a:t>MRD 1983</a:t>
            </a:r>
          </a:p>
          <a:p>
            <a:pPr algn="just"/>
            <a:r>
              <a:rPr lang="en-US" dirty="0" smtClean="0"/>
              <a:t>8</a:t>
            </a:r>
            <a:r>
              <a:rPr lang="en-US" baseline="30000" dirty="0" smtClean="0"/>
              <a:t>th</a:t>
            </a:r>
            <a:r>
              <a:rPr lang="en-US" dirty="0" smtClean="0"/>
              <a:t> amendment- (58-2 B)</a:t>
            </a:r>
          </a:p>
          <a:p>
            <a:pPr algn="just"/>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Ziaul Haq </a:t>
            </a:r>
            <a:endParaRPr lang="en-US" dirty="0"/>
          </a:p>
        </p:txBody>
      </p:sp>
    </p:spTree>
    <p:extLst>
      <p:ext uri="{BB962C8B-B14F-4D97-AF65-F5344CB8AC3E}">
        <p14:creationId xmlns:p14="http://schemas.microsoft.com/office/powerpoint/2010/main" val="12135786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89760751"/>
              </p:ext>
            </p:extLst>
          </p:nvPr>
        </p:nvGraphicFramePr>
        <p:xfrm>
          <a:off x="0" y="1142999"/>
          <a:ext cx="9144000" cy="586740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14668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solidFill>
                            <a:schemeClr val="bg1"/>
                          </a:solidFill>
                        </a:rPr>
                        <a:t>Pakistan National Alliance (PNA)</a:t>
                      </a:r>
                      <a:endParaRPr lang="en-US" dirty="0" smtClean="0">
                        <a:solidFill>
                          <a:schemeClr val="bg1"/>
                        </a:solidFill>
                      </a:endParaRPr>
                    </a:p>
                    <a:p>
                      <a:endParaRPr lang="en-US"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9 parties electoral alliance </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To dislodge Bhutto </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Implementation of Islamic order ,Alleged rigging in polls</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Led to imposition of martial law</a:t>
                      </a:r>
                    </a:p>
                    <a:p>
                      <a:endParaRPr lang="en-US" dirty="0"/>
                    </a:p>
                  </a:txBody>
                  <a:tcPr/>
                </a:tc>
                <a:extLst>
                  <a:ext uri="{0D108BD9-81ED-4DB2-BD59-A6C34878D82A}">
                    <a16:rowId xmlns:a16="http://schemas.microsoft.com/office/drawing/2014/main" val="10000"/>
                  </a:ext>
                </a:extLst>
              </a:tr>
              <a:tr h="17418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Movement for the Restoration of Democracy (MRD)</a:t>
                      </a:r>
                      <a:endParaRPr lang="en-US" dirty="0" smtClean="0"/>
                    </a:p>
                    <a:p>
                      <a:endParaRPr lang="en-US" dirty="0"/>
                    </a:p>
                  </a:txBody>
                  <a:tcPr/>
                </a:tc>
                <a:tc>
                  <a:txBody>
                    <a:bodyPr/>
                    <a:lstStyle/>
                    <a:p>
                      <a:pPr marL="285750" indent="-285750" algn="just" eaLnBrk="1" hangingPunct="1">
                        <a:buFont typeface="Arial" panose="020B0604020202020204" pitchFamily="34" charset="0"/>
                        <a:buChar char="•"/>
                        <a:defRPr/>
                      </a:pPr>
                      <a:r>
                        <a:rPr lang="en-GB" dirty="0" smtClean="0"/>
                        <a:t>1981</a:t>
                      </a:r>
                    </a:p>
                    <a:p>
                      <a:pPr marL="285750" indent="-285750" algn="just" eaLnBrk="1" hangingPunct="1">
                        <a:buFont typeface="Arial" panose="020B0604020202020204" pitchFamily="34" charset="0"/>
                        <a:buChar char="•"/>
                        <a:defRPr/>
                      </a:pPr>
                      <a:r>
                        <a:rPr lang="en-GB" dirty="0" smtClean="0"/>
                        <a:t>To restore  democracy, Withdrawal martial law</a:t>
                      </a:r>
                      <a:r>
                        <a:rPr lang="en-GB" baseline="0" dirty="0" smtClean="0"/>
                        <a:t> </a:t>
                      </a:r>
                      <a:r>
                        <a:rPr lang="en-GB" dirty="0" smtClean="0"/>
                        <a:t>impartial elections</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Mounted pressure on Zia to hold elections,</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Zia hold non-party elections, MRD Boycotted ,PML &amp; JI contested</a:t>
                      </a:r>
                    </a:p>
                  </a:txBody>
                  <a:tcPr/>
                </a:tc>
                <a:extLst>
                  <a:ext uri="{0D108BD9-81ED-4DB2-BD59-A6C34878D82A}">
                    <a16:rowId xmlns:a16="http://schemas.microsoft.com/office/drawing/2014/main" val="10001"/>
                  </a:ext>
                </a:extLst>
              </a:tr>
              <a:tr h="11918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Islami Jamhori Ittihad (IJI)</a:t>
                      </a:r>
                      <a:endParaRPr lang="en-US" dirty="0" smtClean="0"/>
                    </a:p>
                    <a:p>
                      <a:endParaRPr lang="en-US" dirty="0"/>
                    </a:p>
                  </a:txBody>
                  <a:tcPr/>
                </a:tc>
                <a:tc>
                  <a:txBody>
                    <a:bodyPr/>
                    <a:lstStyle/>
                    <a:p>
                      <a:pPr marL="285750" indent="-285750" algn="just" eaLnBrk="1" hangingPunct="1">
                        <a:buFont typeface="Arial" panose="020B0604020202020204" pitchFamily="34" charset="0"/>
                        <a:buChar char="•"/>
                        <a:defRPr/>
                      </a:pPr>
                      <a:r>
                        <a:rPr lang="en-GB" dirty="0" smtClean="0"/>
                        <a:t>1988 </a:t>
                      </a:r>
                    </a:p>
                    <a:p>
                      <a:pPr marL="285750" indent="-285750" algn="just" eaLnBrk="1" hangingPunct="1">
                        <a:buFont typeface="Arial" panose="020B0604020202020204" pitchFamily="34" charset="0"/>
                        <a:buChar char="•"/>
                        <a:defRPr/>
                      </a:pPr>
                      <a:r>
                        <a:rPr lang="en-GB" baseline="0" dirty="0" smtClean="0"/>
                        <a:t>Anti-</a:t>
                      </a:r>
                      <a:r>
                        <a:rPr lang="en-GB" dirty="0" smtClean="0"/>
                        <a:t> PPP</a:t>
                      </a:r>
                      <a:r>
                        <a:rPr lang="en-GB" baseline="0" dirty="0" smtClean="0"/>
                        <a:t> ,</a:t>
                      </a:r>
                      <a:r>
                        <a:rPr lang="en-GB" dirty="0" smtClean="0"/>
                        <a:t>9 parties alliance</a:t>
                      </a:r>
                    </a:p>
                    <a:p>
                      <a:pPr marL="285750" indent="-285750" algn="just" eaLnBrk="1" hangingPunct="1">
                        <a:buFont typeface="Arial" panose="020B0604020202020204" pitchFamily="34" charset="0"/>
                        <a:buChar char="•"/>
                        <a:defRPr/>
                      </a:pPr>
                      <a:r>
                        <a:rPr lang="en-GB" dirty="0" smtClean="0"/>
                        <a:t>IJI won seats in Punjab</a:t>
                      </a:r>
                    </a:p>
                    <a:p>
                      <a:pPr marL="285750" indent="-285750" algn="just" eaLnBrk="1" hangingPunct="1">
                        <a:buFont typeface="Arial" panose="020B0604020202020204" pitchFamily="34" charset="0"/>
                        <a:buChar char="•"/>
                        <a:defRPr/>
                      </a:pPr>
                      <a:r>
                        <a:rPr lang="en-GB" dirty="0" smtClean="0"/>
                        <a:t>Sharif family emerged as powerful</a:t>
                      </a:r>
                      <a:r>
                        <a:rPr lang="en-GB" baseline="0" dirty="0" smtClean="0"/>
                        <a:t> stakeholder</a:t>
                      </a:r>
                      <a:endParaRPr lang="en-US" dirty="0"/>
                    </a:p>
                  </a:txBody>
                  <a:tcPr/>
                </a:tc>
                <a:extLst>
                  <a:ext uri="{0D108BD9-81ED-4DB2-BD59-A6C34878D82A}">
                    <a16:rowId xmlns:a16="http://schemas.microsoft.com/office/drawing/2014/main" val="10002"/>
                  </a:ext>
                </a:extLst>
              </a:tr>
              <a:tr h="14668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Alliance for Restoration of Democracy </a:t>
                      </a:r>
                      <a:endParaRPr lang="en-US" dirty="0" smtClean="0"/>
                    </a:p>
                  </a:txBody>
                  <a:tcPr/>
                </a:tc>
                <a:tc>
                  <a:txBody>
                    <a:bodyPr/>
                    <a:lstStyle/>
                    <a:p>
                      <a:pPr marL="285750" indent="-285750" algn="just" eaLnBrk="1" hangingPunct="1">
                        <a:buFont typeface="Arial" panose="020B0604020202020204" pitchFamily="34" charset="0"/>
                        <a:buChar char="•"/>
                        <a:defRPr/>
                      </a:pPr>
                      <a:r>
                        <a:rPr lang="en-GB" dirty="0" smtClean="0"/>
                        <a:t>PPP &amp; PML</a:t>
                      </a:r>
                    </a:p>
                    <a:p>
                      <a:pPr marL="285750" indent="-285750" algn="just" eaLnBrk="1" hangingPunct="1">
                        <a:buFont typeface="Arial" panose="020B0604020202020204" pitchFamily="34" charset="0"/>
                        <a:buChar char="•"/>
                        <a:defRPr/>
                      </a:pPr>
                      <a:r>
                        <a:rPr lang="en-GB" dirty="0" smtClean="0"/>
                        <a:t>Restoration</a:t>
                      </a:r>
                      <a:r>
                        <a:rPr lang="en-GB" baseline="0" dirty="0" smtClean="0"/>
                        <a:t> </a:t>
                      </a:r>
                      <a:r>
                        <a:rPr lang="en-GB" dirty="0" smtClean="0"/>
                        <a:t>of democracy</a:t>
                      </a:r>
                    </a:p>
                    <a:p>
                      <a:pPr marL="0" indent="0">
                        <a:buFont typeface="Wingdings" panose="05000000000000000000" pitchFamily="2" charset="2"/>
                        <a:buNone/>
                      </a:pPr>
                      <a:endParaRPr lang="en-US" dirty="0" smtClean="0"/>
                    </a:p>
                    <a:p>
                      <a:endParaRPr lang="en-US" dirty="0"/>
                    </a:p>
                  </a:txBody>
                  <a:tcPr/>
                </a:tc>
                <a:extLst>
                  <a:ext uri="{0D108BD9-81ED-4DB2-BD59-A6C34878D82A}">
                    <a16:rowId xmlns:a16="http://schemas.microsoft.com/office/drawing/2014/main" val="10003"/>
                  </a:ext>
                </a:extLst>
              </a:tr>
            </a:tbl>
          </a:graphicData>
        </a:graphic>
      </p:graphicFrame>
      <p:sp>
        <p:nvSpPr>
          <p:cNvPr id="3" name="Title 2"/>
          <p:cNvSpPr>
            <a:spLocks noGrp="1"/>
          </p:cNvSpPr>
          <p:nvPr>
            <p:ph type="title"/>
          </p:nvPr>
        </p:nvSpPr>
        <p:spPr>
          <a:xfrm>
            <a:off x="228600" y="228600"/>
            <a:ext cx="8763000" cy="1143000"/>
          </a:xfrm>
        </p:spPr>
        <p:txBody>
          <a:bodyPr/>
          <a:lstStyle/>
          <a:p>
            <a:r>
              <a:rPr lang="en-US" dirty="0"/>
              <a:t>Politics of alliances </a:t>
            </a:r>
          </a:p>
        </p:txBody>
      </p:sp>
    </p:spTree>
    <p:extLst>
      <p:ext uri="{BB962C8B-B14F-4D97-AF65-F5344CB8AC3E}">
        <p14:creationId xmlns:p14="http://schemas.microsoft.com/office/powerpoint/2010/main" val="15985250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64233654"/>
              </p:ext>
            </p:extLst>
          </p:nvPr>
        </p:nvGraphicFramePr>
        <p:xfrm>
          <a:off x="152400" y="838200"/>
          <a:ext cx="8839200" cy="5791200"/>
        </p:xfrm>
        <a:graphic>
          <a:graphicData uri="http://schemas.openxmlformats.org/drawingml/2006/table">
            <a:tbl>
              <a:tblPr firstRow="1" bandRow="1">
                <a:tableStyleId>{5C22544A-7EE6-4342-B048-85BDC9FD1C3A}</a:tableStyleId>
              </a:tblPr>
              <a:tblGrid>
                <a:gridCol w="2946400">
                  <a:extLst>
                    <a:ext uri="{9D8B030D-6E8A-4147-A177-3AD203B41FA5}">
                      <a16:colId xmlns:a16="http://schemas.microsoft.com/office/drawing/2014/main" val="20000"/>
                    </a:ext>
                  </a:extLst>
                </a:gridCol>
                <a:gridCol w="2946400">
                  <a:extLst>
                    <a:ext uri="{9D8B030D-6E8A-4147-A177-3AD203B41FA5}">
                      <a16:colId xmlns:a16="http://schemas.microsoft.com/office/drawing/2014/main" val="20001"/>
                    </a:ext>
                  </a:extLst>
                </a:gridCol>
                <a:gridCol w="2946400">
                  <a:extLst>
                    <a:ext uri="{9D8B030D-6E8A-4147-A177-3AD203B41FA5}">
                      <a16:colId xmlns:a16="http://schemas.microsoft.com/office/drawing/2014/main" val="20002"/>
                    </a:ext>
                  </a:extLst>
                </a:gridCol>
              </a:tblGrid>
              <a:tr h="376454">
                <a:tc>
                  <a:txBody>
                    <a:bodyPr/>
                    <a:lstStyle/>
                    <a:p>
                      <a:pPr algn="just"/>
                      <a:r>
                        <a:rPr lang="en-GB" dirty="0" smtClean="0"/>
                        <a:t>Constitution</a:t>
                      </a:r>
                      <a:r>
                        <a:rPr lang="en-US" dirty="0" smtClean="0"/>
                        <a:t>1956 </a:t>
                      </a:r>
                      <a:endParaRPr lang="en-US" dirty="0"/>
                    </a:p>
                  </a:txBody>
                  <a:tcPr/>
                </a:tc>
                <a:tc>
                  <a:txBody>
                    <a:bodyPr/>
                    <a:lstStyle/>
                    <a:p>
                      <a:pPr algn="just"/>
                      <a:r>
                        <a:rPr lang="en-GB" sz="1800" dirty="0" smtClean="0"/>
                        <a:t>Constitution  1962</a:t>
                      </a:r>
                      <a:endParaRPr lang="en-US" dirty="0"/>
                    </a:p>
                  </a:txBody>
                  <a:tcPr/>
                </a:tc>
                <a:tc>
                  <a:txBody>
                    <a:bodyPr/>
                    <a:lstStyle/>
                    <a:p>
                      <a:pPr algn="just"/>
                      <a:r>
                        <a:rPr lang="en-US" dirty="0" smtClean="0"/>
                        <a:t>Constitution 1962</a:t>
                      </a:r>
                      <a:endParaRPr lang="en-US" dirty="0"/>
                    </a:p>
                  </a:txBody>
                  <a:tcPr/>
                </a:tc>
                <a:extLst>
                  <a:ext uri="{0D108BD9-81ED-4DB2-BD59-A6C34878D82A}">
                    <a16:rowId xmlns:a16="http://schemas.microsoft.com/office/drawing/2014/main" val="10000"/>
                  </a:ext>
                </a:extLst>
              </a:tr>
              <a:tr h="835418">
                <a:tc>
                  <a:txBody>
                    <a:bodyPr/>
                    <a:lstStyle/>
                    <a:p>
                      <a:pPr algn="just"/>
                      <a:r>
                        <a:rPr lang="en-GB" sz="1600" dirty="0" smtClean="0"/>
                        <a:t>1</a:t>
                      </a:r>
                      <a:r>
                        <a:rPr lang="en-GB" sz="1600" baseline="30000" dirty="0" smtClean="0"/>
                        <a:t>st</a:t>
                      </a:r>
                      <a:r>
                        <a:rPr lang="en-GB" sz="1600" baseline="0" dirty="0" smtClean="0"/>
                        <a:t> </a:t>
                      </a:r>
                      <a:r>
                        <a:rPr lang="en-GB" sz="1600" dirty="0" smtClean="0"/>
                        <a:t>constitution</a:t>
                      </a:r>
                      <a:endParaRPr lang="en-US" sz="16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Constitution commission 1960 -Justice </a:t>
                      </a:r>
                      <a:r>
                        <a:rPr lang="en-GB" sz="1600" u="sng" dirty="0" smtClean="0">
                          <a:solidFill>
                            <a:srgbClr val="FF0000"/>
                          </a:solidFill>
                        </a:rPr>
                        <a:t>Shahabuddin</a:t>
                      </a:r>
                      <a:endParaRPr lang="en-GB" sz="1600" dirty="0" smtClean="0"/>
                    </a:p>
                  </a:txBody>
                  <a:tcPr/>
                </a:tc>
                <a:tc>
                  <a:txBody>
                    <a:bodyPr/>
                    <a:lstStyle/>
                    <a:p>
                      <a:pPr algn="just"/>
                      <a:r>
                        <a:rPr lang="en-US" sz="1600" b="0" i="0" kern="1200" dirty="0" smtClean="0">
                          <a:solidFill>
                            <a:schemeClr val="tx1"/>
                          </a:solidFill>
                          <a:effectLst/>
                          <a:latin typeface="+mn-lt"/>
                          <a:ea typeface="+mn-ea"/>
                          <a:cs typeface="+mn-cs"/>
                        </a:rPr>
                        <a:t>Term of President 5 years </a:t>
                      </a:r>
                      <a:endParaRPr lang="en-US" sz="1600" dirty="0"/>
                    </a:p>
                  </a:txBody>
                  <a:tcPr/>
                </a:tc>
                <a:extLst>
                  <a:ext uri="{0D108BD9-81ED-4DB2-BD59-A6C34878D82A}">
                    <a16:rowId xmlns:a16="http://schemas.microsoft.com/office/drawing/2014/main" val="10001"/>
                  </a:ext>
                </a:extLst>
              </a:tr>
              <a:tr h="835418">
                <a:tc>
                  <a:txBody>
                    <a:bodyPr/>
                    <a:lstStyle/>
                    <a:p>
                      <a:pPr algn="just"/>
                      <a:r>
                        <a:rPr lang="en-GB" sz="1600" dirty="0" smtClean="0"/>
                        <a:t>Parliamentary form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Adopted on 1-03-62</a:t>
                      </a:r>
                    </a:p>
                  </a:txBody>
                  <a:tcPr/>
                </a:tc>
                <a:tc>
                  <a:txBody>
                    <a:bodyPr/>
                    <a:lstStyle/>
                    <a:p>
                      <a:pPr algn="just"/>
                      <a:r>
                        <a:rPr lang="en-US" sz="1600" b="0" i="0" kern="1200" dirty="0" smtClean="0">
                          <a:solidFill>
                            <a:schemeClr val="tx1"/>
                          </a:solidFill>
                          <a:effectLst/>
                          <a:latin typeface="+mn-lt"/>
                          <a:ea typeface="+mn-ea"/>
                          <a:cs typeface="+mn-cs"/>
                        </a:rPr>
                        <a:t>Nobody could hold the post for more than 2 consecutive term</a:t>
                      </a:r>
                      <a:endParaRPr lang="en-US" sz="1600" dirty="0"/>
                    </a:p>
                  </a:txBody>
                  <a:tcPr/>
                </a:tc>
                <a:extLst>
                  <a:ext uri="{0D108BD9-81ED-4DB2-BD59-A6C34878D82A}">
                    <a16:rowId xmlns:a16="http://schemas.microsoft.com/office/drawing/2014/main" val="10002"/>
                  </a:ext>
                </a:extLst>
              </a:tr>
              <a:tr h="182554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President head of state</a:t>
                      </a:r>
                    </a:p>
                  </a:txBody>
                  <a:tcPr/>
                </a:tc>
                <a:tc>
                  <a:txBody>
                    <a:bodyPr/>
                    <a:lstStyle/>
                    <a:p>
                      <a:pPr algn="just"/>
                      <a:r>
                        <a:rPr lang="en-GB" sz="1600" dirty="0" smtClean="0"/>
                        <a:t>Presidential system-</a:t>
                      </a:r>
                    </a:p>
                    <a:p>
                      <a:pPr algn="just"/>
                      <a:r>
                        <a:rPr kumimoji="0" lang="en-US" sz="1600" b="0" i="0" kern="1200" dirty="0" smtClean="0">
                          <a:solidFill>
                            <a:schemeClr val="dk1"/>
                          </a:solidFill>
                          <a:effectLst/>
                          <a:latin typeface="+mn-lt"/>
                          <a:ea typeface="+mn-ea"/>
                          <a:cs typeface="+mn-cs"/>
                        </a:rPr>
                        <a:t>head of state &amp;</a:t>
                      </a:r>
                      <a:r>
                        <a:rPr kumimoji="0" lang="en-US" sz="1600" b="0" i="0" kern="1200" baseline="0" dirty="0" smtClean="0">
                          <a:solidFill>
                            <a:schemeClr val="dk1"/>
                          </a:solidFill>
                          <a:effectLst/>
                          <a:latin typeface="+mn-lt"/>
                          <a:ea typeface="+mn-ea"/>
                          <a:cs typeface="+mn-cs"/>
                        </a:rPr>
                        <a:t>  </a:t>
                      </a:r>
                      <a:r>
                        <a:rPr kumimoji="0" lang="en-US" sz="1600" b="0" i="0" kern="1200" dirty="0" smtClean="0">
                          <a:solidFill>
                            <a:schemeClr val="dk1"/>
                          </a:solidFill>
                          <a:effectLst/>
                          <a:latin typeface="+mn-lt"/>
                          <a:ea typeface="+mn-ea"/>
                          <a:cs typeface="+mn-cs"/>
                        </a:rPr>
                        <a:t>head of  Government. </a:t>
                      </a:r>
                      <a:endParaRPr lang="en-US" sz="16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0" i="0" kern="1200" dirty="0" smtClean="0">
                          <a:solidFill>
                            <a:schemeClr val="dk1"/>
                          </a:solidFill>
                          <a:effectLst/>
                          <a:latin typeface="+mn-lt"/>
                          <a:ea typeface="+mn-ea"/>
                          <a:cs typeface="+mn-cs"/>
                        </a:rPr>
                        <a:t>President had the power to appoint chiefs of the forces, Governors, Ministers, Advocate General, Auditor General &amp; Chairmen &amp; Members of commissions. </a:t>
                      </a:r>
                      <a:endParaRPr lang="en-US" sz="1600" dirty="0" smtClean="0"/>
                    </a:p>
                  </a:txBody>
                  <a:tcPr/>
                </a:tc>
                <a:extLst>
                  <a:ext uri="{0D108BD9-81ED-4DB2-BD59-A6C34878D82A}">
                    <a16:rowId xmlns:a16="http://schemas.microsoft.com/office/drawing/2014/main" val="10003"/>
                  </a:ext>
                </a:extLst>
              </a:tr>
              <a:tr h="108294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Unicameral Parliament </a:t>
                      </a:r>
                    </a:p>
                  </a:txBody>
                  <a:tcPr/>
                </a:tc>
                <a:tc>
                  <a:txBody>
                    <a:bodyPr/>
                    <a:lstStyle/>
                    <a:p>
                      <a:pPr algn="just">
                        <a:lnSpc>
                          <a:spcPct val="90000"/>
                        </a:lnSpc>
                      </a:pPr>
                      <a:r>
                        <a:rPr lang="en-GB" sz="1600" dirty="0" smtClean="0"/>
                        <a:t>Unicameral legislature</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0" i="0" kern="1200" dirty="0" smtClean="0">
                          <a:solidFill>
                            <a:schemeClr val="dk1"/>
                          </a:solidFill>
                          <a:effectLst/>
                          <a:latin typeface="+mn-lt"/>
                          <a:ea typeface="+mn-ea"/>
                          <a:cs typeface="+mn-cs"/>
                        </a:rPr>
                        <a:t>The National Assembly had 156 members, later increased to 218  (including 6) women. </a:t>
                      </a:r>
                      <a:endParaRPr lang="en-US" sz="1600" dirty="0" smtClean="0"/>
                    </a:p>
                  </a:txBody>
                  <a:tcPr/>
                </a:tc>
                <a:extLst>
                  <a:ext uri="{0D108BD9-81ED-4DB2-BD59-A6C34878D82A}">
                    <a16:rowId xmlns:a16="http://schemas.microsoft.com/office/drawing/2014/main" val="10004"/>
                  </a:ext>
                </a:extLst>
              </a:tr>
              <a:tr h="835418">
                <a:tc>
                  <a:txBody>
                    <a:bodyPr/>
                    <a:lstStyle/>
                    <a:p>
                      <a:pPr algn="just"/>
                      <a:r>
                        <a:rPr lang="en-US" sz="1600" dirty="0" smtClean="0"/>
                        <a:t>Parity formula </a:t>
                      </a:r>
                    </a:p>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150+150+10</a:t>
                      </a:r>
                      <a:r>
                        <a:rPr lang="en-GB" sz="1600" baseline="0" dirty="0" smtClean="0"/>
                        <a:t> </a:t>
                      </a:r>
                      <a:r>
                        <a:rPr lang="en-GB" sz="1600" dirty="0" smtClean="0"/>
                        <a:t>members</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Federal System</a:t>
                      </a:r>
                    </a:p>
                  </a:txBody>
                  <a:tcPr/>
                </a:tc>
                <a:tc>
                  <a:txBody>
                    <a:bodyPr/>
                    <a:lstStyle/>
                    <a:p>
                      <a:pPr algn="just"/>
                      <a:r>
                        <a:rPr lang="en-GB" sz="1600" dirty="0" smtClean="0"/>
                        <a:t> Indirect electoral system</a:t>
                      </a:r>
                      <a:endParaRPr lang="en-US" sz="160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en-GB" sz="1600" dirty="0" smtClean="0"/>
                        <a:t>                                                                        80000 basic democrats</a:t>
                      </a:r>
                      <a:endParaRPr lang="en-US" sz="1600" dirty="0"/>
                    </a:p>
                  </a:txBody>
                  <a:tcPr/>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a:xfrm>
            <a:off x="152400" y="274638"/>
            <a:ext cx="8534400" cy="487362"/>
          </a:xfrm>
        </p:spPr>
        <p:txBody>
          <a:bodyPr>
            <a:noAutofit/>
          </a:bodyPr>
          <a:lstStyle/>
          <a:p>
            <a:pPr algn="just"/>
            <a:r>
              <a:rPr lang="en-US" sz="3200" dirty="0">
                <a:solidFill>
                  <a:srgbClr val="FF0000"/>
                </a:solidFill>
              </a:rPr>
              <a:t>Constitutional developments</a:t>
            </a:r>
          </a:p>
        </p:txBody>
      </p:sp>
    </p:spTree>
    <p:extLst>
      <p:ext uri="{BB962C8B-B14F-4D97-AF65-F5344CB8AC3E}">
        <p14:creationId xmlns:p14="http://schemas.microsoft.com/office/powerpoint/2010/main" val="29901697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dirty="0"/>
              <a:t>1973 Constitution</a:t>
            </a:r>
          </a:p>
        </p:txBody>
      </p:sp>
      <p:sp>
        <p:nvSpPr>
          <p:cNvPr id="15363" name="Rectangle 3"/>
          <p:cNvSpPr>
            <a:spLocks noGrp="1" noChangeArrowheads="1"/>
          </p:cNvSpPr>
          <p:nvPr>
            <p:ph type="body" idx="1"/>
          </p:nvPr>
        </p:nvSpPr>
        <p:spPr/>
        <p:txBody>
          <a:bodyPr>
            <a:normAutofit fontScale="85000" lnSpcReduction="20000"/>
          </a:bodyPr>
          <a:lstStyle/>
          <a:p>
            <a:pPr algn="just"/>
            <a:r>
              <a:rPr lang="en-GB" dirty="0"/>
              <a:t>Parliamentary Form</a:t>
            </a:r>
          </a:p>
          <a:p>
            <a:pPr algn="just"/>
            <a:r>
              <a:rPr lang="en-GB" dirty="0"/>
              <a:t>Federal</a:t>
            </a:r>
          </a:p>
          <a:p>
            <a:pPr algn="just"/>
            <a:r>
              <a:rPr lang="en-GB" dirty="0"/>
              <a:t>Bicameral legislature(1947-73 Unicameral)</a:t>
            </a:r>
          </a:p>
          <a:p>
            <a:pPr algn="just"/>
            <a:r>
              <a:rPr lang="en-GB" dirty="0"/>
              <a:t>10 seats reserved for minorities (separate electorates)</a:t>
            </a:r>
          </a:p>
          <a:p>
            <a:pPr algn="just"/>
            <a:r>
              <a:rPr lang="en-GB" dirty="0"/>
              <a:t>5 years </a:t>
            </a:r>
            <a:r>
              <a:rPr lang="en-GB" dirty="0" smtClean="0"/>
              <a:t>term</a:t>
            </a:r>
          </a:p>
          <a:p>
            <a:pPr algn="just"/>
            <a:r>
              <a:rPr lang="en-GB" dirty="0" smtClean="0"/>
              <a:t>Consensus</a:t>
            </a:r>
          </a:p>
          <a:p>
            <a:pPr algn="just"/>
            <a:r>
              <a:rPr lang="en-GB" dirty="0" smtClean="0"/>
              <a:t>3 women were signatories </a:t>
            </a:r>
          </a:p>
          <a:p>
            <a:pPr algn="just"/>
            <a:r>
              <a:rPr lang="en-US" dirty="0"/>
              <a:t>The 18th Amendment, through Article 213, did away with the discretionary powers of the president to appoint the chief election commissioner and commission members and provided for the appointments after consultation between the prime minister and the leader of the opposition and through a parliamentary committee.</a:t>
            </a:r>
            <a:endParaRPr lang="en-GB" dirty="0" smtClean="0"/>
          </a:p>
          <a:p>
            <a:pPr algn="just"/>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Clr>
                <a:srgbClr val="0000A4"/>
              </a:buClr>
              <a:buSzPct val="95000"/>
              <a:buFont typeface="Wingdings" pitchFamily="2" charset="2"/>
              <a:buChar char="Ø"/>
            </a:pPr>
            <a:endParaRPr lang="en-GB" dirty="0" smtClean="0"/>
          </a:p>
          <a:p>
            <a:pPr algn="just">
              <a:buClr>
                <a:srgbClr val="0000A4"/>
              </a:buClr>
              <a:buSzPct val="95000"/>
              <a:buFont typeface="Wingdings" pitchFamily="2" charset="2"/>
              <a:buChar char="Ø"/>
            </a:pPr>
            <a:r>
              <a:rPr lang="en-GB" dirty="0" smtClean="0"/>
              <a:t>36 points CoD - 2006</a:t>
            </a:r>
          </a:p>
          <a:p>
            <a:pPr algn="just">
              <a:buClr>
                <a:srgbClr val="0000A4"/>
              </a:buClr>
              <a:buSzPct val="95000"/>
              <a:buFont typeface="Wingdings" pitchFamily="2" charset="2"/>
              <a:buChar char="Ø"/>
            </a:pPr>
            <a:r>
              <a:rPr lang="en-GB" dirty="0" smtClean="0">
                <a:solidFill>
                  <a:srgbClr val="FF0000"/>
                </a:solidFill>
              </a:rPr>
              <a:t>Constitutional Issues</a:t>
            </a:r>
          </a:p>
          <a:p>
            <a:pPr algn="just">
              <a:buClr>
                <a:srgbClr val="0000A4"/>
              </a:buClr>
              <a:buSzPct val="95000"/>
              <a:buFont typeface="Wingdings" pitchFamily="2" charset="2"/>
              <a:buChar char="Ø"/>
            </a:pPr>
            <a:r>
              <a:rPr lang="en-GB" dirty="0" smtClean="0">
                <a:solidFill>
                  <a:srgbClr val="FF0000"/>
                </a:solidFill>
              </a:rPr>
              <a:t>Code of Conduct</a:t>
            </a:r>
          </a:p>
          <a:p>
            <a:pPr algn="just">
              <a:buClr>
                <a:srgbClr val="0000A4"/>
              </a:buClr>
              <a:buSzPct val="95000"/>
              <a:buFont typeface="Wingdings" pitchFamily="2" charset="2"/>
              <a:buChar char="Ø"/>
            </a:pPr>
            <a:r>
              <a:rPr lang="en-GB" dirty="0" smtClean="0">
                <a:solidFill>
                  <a:srgbClr val="FF0000"/>
                </a:solidFill>
              </a:rPr>
              <a:t>Free &amp; Fair Elections</a:t>
            </a:r>
          </a:p>
          <a:p>
            <a:pPr algn="just">
              <a:buClr>
                <a:srgbClr val="0000A4"/>
              </a:buClr>
              <a:buSzPct val="95000"/>
              <a:buFont typeface="Wingdings" pitchFamily="2" charset="2"/>
              <a:buChar char="Ø"/>
            </a:pPr>
            <a:r>
              <a:rPr lang="en-GB" dirty="0" smtClean="0">
                <a:solidFill>
                  <a:srgbClr val="FF0000"/>
                </a:solidFill>
              </a:rPr>
              <a:t>Civil &amp; Military Relations</a:t>
            </a:r>
          </a:p>
          <a:p>
            <a:pPr algn="just"/>
            <a:r>
              <a:rPr lang="en-US" dirty="0"/>
              <a:t>A</a:t>
            </a:r>
            <a:r>
              <a:rPr lang="en-US" dirty="0" smtClean="0"/>
              <a:t>ttempt </a:t>
            </a:r>
            <a:r>
              <a:rPr lang="en-US" dirty="0"/>
              <a:t>to achieve the ideals of Parliamentary </a:t>
            </a:r>
            <a:r>
              <a:rPr lang="en-US" dirty="0" smtClean="0"/>
              <a:t>system &amp; </a:t>
            </a:r>
            <a:r>
              <a:rPr lang="en-US" dirty="0"/>
              <a:t>redefine relations of different </a:t>
            </a:r>
            <a:r>
              <a:rPr lang="en-US" dirty="0" smtClean="0"/>
              <a:t>actors</a:t>
            </a:r>
            <a:endParaRPr lang="en-US" dirty="0"/>
          </a:p>
          <a:p>
            <a:pPr algn="just"/>
            <a:r>
              <a:rPr lang="en-US" dirty="0"/>
              <a:t>Essentials for democracy </a:t>
            </a:r>
            <a:r>
              <a:rPr lang="en-US" dirty="0" smtClean="0"/>
              <a:t>identified</a:t>
            </a:r>
          </a:p>
          <a:p>
            <a:pPr algn="just"/>
            <a:endParaRPr lang="en-GB" dirty="0" smtClean="0"/>
          </a:p>
          <a:p>
            <a:pPr>
              <a:buClr>
                <a:srgbClr val="0000A4"/>
              </a:buClr>
              <a:buSzPct val="95000"/>
              <a:buFont typeface="Wingdings" pitchFamily="2" charset="2"/>
              <a:buChar char="Ø"/>
            </a:pPr>
            <a:endParaRPr lang="en-GB" dirty="0" smtClean="0"/>
          </a:p>
          <a:p>
            <a:endParaRPr lang="en-US" dirty="0"/>
          </a:p>
        </p:txBody>
      </p:sp>
      <p:sp>
        <p:nvSpPr>
          <p:cNvPr id="3" name="Title 2"/>
          <p:cNvSpPr>
            <a:spLocks noGrp="1"/>
          </p:cNvSpPr>
          <p:nvPr>
            <p:ph type="title"/>
          </p:nvPr>
        </p:nvSpPr>
        <p:spPr/>
        <p:txBody>
          <a:bodyPr>
            <a:normAutofit fontScale="90000"/>
          </a:bodyPr>
          <a:lstStyle/>
          <a:p>
            <a:r>
              <a:rPr lang="en-US" sz="2000" dirty="0" smtClean="0"/>
              <a:t/>
            </a:r>
            <a:br>
              <a:rPr lang="en-US" sz="2000" dirty="0" smtClean="0"/>
            </a:b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smtClean="0"/>
              <a:t>Charter of Democracy(CoD)</a:t>
            </a:r>
            <a:br>
              <a:rPr lang="en-US" sz="2000" dirty="0" smtClean="0"/>
            </a:br>
            <a:r>
              <a:rPr lang="en-GB" sz="2000" dirty="0" smtClean="0"/>
              <a:t>Magna </a:t>
            </a:r>
            <a:r>
              <a:rPr lang="en-GB" sz="2000" dirty="0" err="1" smtClean="0"/>
              <a:t>carta</a:t>
            </a:r>
            <a:r>
              <a:rPr lang="en-GB" sz="2000" dirty="0" smtClean="0"/>
              <a:t> of our political history?</a:t>
            </a:r>
            <a:r>
              <a:rPr lang="en-GB" sz="2000" dirty="0"/>
              <a:t/>
            </a:r>
            <a:br>
              <a:rPr lang="en-GB" sz="2000" dirty="0"/>
            </a:br>
            <a:r>
              <a:rPr lang="en-GB" sz="2000" dirty="0" smtClean="0"/>
              <a:t>Politics art of possibilities</a:t>
            </a:r>
            <a:br>
              <a:rPr lang="en-GB" sz="2000" dirty="0" smtClean="0"/>
            </a:br>
            <a:r>
              <a:rPr lang="en-GB" dirty="0" smtClean="0"/>
              <a:t/>
            </a:r>
            <a:br>
              <a:rPr lang="en-GB"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endParaRPr lang="en-GB" dirty="0" smtClean="0"/>
          </a:p>
          <a:p>
            <a:endParaRPr lang="en-GB" dirty="0"/>
          </a:p>
          <a:p>
            <a:r>
              <a:rPr lang="en-GB" dirty="0" smtClean="0"/>
              <a:t>Mohammad </a:t>
            </a:r>
            <a:r>
              <a:rPr lang="en-GB" dirty="0"/>
              <a:t>Ali Jinnah </a:t>
            </a:r>
            <a:r>
              <a:rPr lang="en-GB" dirty="0" smtClean="0"/>
              <a:t> 1947-48</a:t>
            </a:r>
            <a:endParaRPr lang="en-GB" dirty="0"/>
          </a:p>
          <a:p>
            <a:r>
              <a:rPr lang="en-GB" dirty="0" err="1"/>
              <a:t>Kh</a:t>
            </a:r>
            <a:r>
              <a:rPr lang="en-GB" dirty="0"/>
              <a:t> Nazim ud Din          1948-51</a:t>
            </a:r>
          </a:p>
          <a:p>
            <a:r>
              <a:rPr lang="en-GB" dirty="0"/>
              <a:t>Ghulam Mohammad     </a:t>
            </a:r>
            <a:r>
              <a:rPr lang="en-GB" dirty="0">
                <a:solidFill>
                  <a:srgbClr val="FF0000"/>
                </a:solidFill>
              </a:rPr>
              <a:t>1951-55</a:t>
            </a:r>
          </a:p>
          <a:p>
            <a:r>
              <a:rPr lang="en-GB" dirty="0"/>
              <a:t>Iskandar Mirza              1955-56</a:t>
            </a:r>
          </a:p>
        </p:txBody>
      </p:sp>
      <p:sp>
        <p:nvSpPr>
          <p:cNvPr id="8194" name="Rectangle 2"/>
          <p:cNvSpPr>
            <a:spLocks noGrp="1" noChangeArrowheads="1"/>
          </p:cNvSpPr>
          <p:nvPr>
            <p:ph type="title"/>
          </p:nvPr>
        </p:nvSpPr>
        <p:spPr/>
        <p:txBody>
          <a:bodyPr/>
          <a:lstStyle/>
          <a:p>
            <a:pPr algn="ctr"/>
            <a:r>
              <a:rPr lang="en-GB" dirty="0" smtClean="0"/>
              <a:t>Governor </a:t>
            </a:r>
            <a:r>
              <a:rPr lang="en-GB" dirty="0"/>
              <a:t>Generals</a:t>
            </a:r>
          </a:p>
        </p:txBody>
      </p:sp>
    </p:spTree>
    <p:extLst>
      <p:ext uri="{BB962C8B-B14F-4D97-AF65-F5344CB8AC3E}">
        <p14:creationId xmlns:p14="http://schemas.microsoft.com/office/powerpoint/2010/main" val="12484696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224272"/>
          </a:xfrm>
        </p:spPr>
        <p:txBody>
          <a:bodyPr>
            <a:noAutofit/>
          </a:bodyPr>
          <a:lstStyle/>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sz="2000" b="1" dirty="0"/>
              <a:t>Individually not possible to bring change.</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sz="2000" b="1" dirty="0"/>
              <a:t>Both in Exile.</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sz="2000" b="1" dirty="0"/>
              <a:t>Time constraint, both in 50s.</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sz="2000" b="1" dirty="0"/>
              <a:t>Both did not complete tenure in office-confrontation not solution.</a:t>
            </a:r>
          </a:p>
          <a:p>
            <a:pPr marL="609600" indent="-609600" algn="just">
              <a:lnSpc>
                <a:spcPct val="90000"/>
              </a:lnSpc>
              <a:spcBef>
                <a:spcPct val="25000"/>
              </a:spcBef>
              <a:spcAft>
                <a:spcPct val="25000"/>
              </a:spcAft>
              <a:buClr>
                <a:srgbClr val="0000A4"/>
              </a:buClr>
              <a:buSzPct val="95000"/>
              <a:buFont typeface="Wingdings" pitchFamily="2" charset="2"/>
              <a:buAutoNum type="arabicPeriod"/>
            </a:pPr>
            <a:r>
              <a:rPr lang="en-GB" sz="2000" b="1" dirty="0"/>
              <a:t>Bar on 3</a:t>
            </a:r>
            <a:r>
              <a:rPr lang="en-GB" sz="2000" b="1" baseline="30000" dirty="0"/>
              <a:t>rd</a:t>
            </a:r>
            <a:r>
              <a:rPr lang="en-GB" sz="2000" b="1" dirty="0"/>
              <a:t> time Premiership (NS derived benefit)</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To block Military takeovers,</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To  pressurize Govt</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Realization of the 	importance of Opposition;</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In their absence PPP &amp; PML(N) badly 	suffered</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Enhance    their bargaining value</a:t>
            </a:r>
          </a:p>
          <a:p>
            <a:pPr marL="609600" indent="-609600" algn="just">
              <a:lnSpc>
                <a:spcPct val="90000"/>
              </a:lnSpc>
              <a:spcBef>
                <a:spcPct val="25000"/>
              </a:spcBef>
              <a:spcAft>
                <a:spcPct val="25000"/>
              </a:spcAft>
              <a:buClr>
                <a:srgbClr val="0000A4"/>
              </a:buClr>
              <a:buSzPct val="95000"/>
              <a:buFont typeface="Wingdings" pitchFamily="2" charset="2"/>
              <a:buAutoNum type="arabicPeriod"/>
              <a:defRPr/>
            </a:pPr>
            <a:r>
              <a:rPr lang="en-GB" sz="2000" b="1" dirty="0"/>
              <a:t>To mobilise the masses</a:t>
            </a:r>
            <a:endParaRPr lang="en-US" sz="2000" dirty="0"/>
          </a:p>
        </p:txBody>
      </p:sp>
      <p:sp>
        <p:nvSpPr>
          <p:cNvPr id="3" name="Title 2"/>
          <p:cNvSpPr>
            <a:spLocks noGrp="1"/>
          </p:cNvSpPr>
          <p:nvPr>
            <p:ph type="title"/>
          </p:nvPr>
        </p:nvSpPr>
        <p:spPr/>
        <p:txBody>
          <a:bodyPr/>
          <a:lstStyle/>
          <a:p>
            <a:r>
              <a:rPr lang="en-US" dirty="0" smtClean="0"/>
              <a:t>Why Cod?</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47340798"/>
              </p:ext>
            </p:extLst>
          </p:nvPr>
        </p:nvGraphicFramePr>
        <p:xfrm>
          <a:off x="237226" y="414626"/>
          <a:ext cx="8458200" cy="5659512"/>
        </p:xfrm>
        <a:graphic>
          <a:graphicData uri="http://schemas.openxmlformats.org/drawingml/2006/table">
            <a:tbl>
              <a:tblPr firstRow="1" bandRow="1">
                <a:tableStyleId>{5C22544A-7EE6-4342-B048-85BDC9FD1C3A}</a:tableStyleId>
              </a:tblPr>
              <a:tblGrid>
                <a:gridCol w="1743974">
                  <a:extLst>
                    <a:ext uri="{9D8B030D-6E8A-4147-A177-3AD203B41FA5}">
                      <a16:colId xmlns:a16="http://schemas.microsoft.com/office/drawing/2014/main" val="20000"/>
                    </a:ext>
                  </a:extLst>
                </a:gridCol>
                <a:gridCol w="5410200">
                  <a:extLst>
                    <a:ext uri="{9D8B030D-6E8A-4147-A177-3AD203B41FA5}">
                      <a16:colId xmlns:a16="http://schemas.microsoft.com/office/drawing/2014/main" val="20001"/>
                    </a:ext>
                  </a:extLst>
                </a:gridCol>
                <a:gridCol w="1304026">
                  <a:extLst>
                    <a:ext uri="{9D8B030D-6E8A-4147-A177-3AD203B41FA5}">
                      <a16:colId xmlns:a16="http://schemas.microsoft.com/office/drawing/2014/main" val="20002"/>
                    </a:ext>
                  </a:extLst>
                </a:gridCol>
              </a:tblGrid>
              <a:tr h="12954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Revival of Powers of PM</a:t>
                      </a:r>
                    </a:p>
                    <a:p>
                      <a:pPr algn="just"/>
                      <a:endParaRPr lang="en-US" dirty="0">
                        <a:solidFill>
                          <a:schemeClr val="tx1"/>
                        </a:solidFill>
                      </a:endParaRP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smtClean="0"/>
                        <a:t>President enjoyed enormous Powers, to appoint  Governors, 3 Services Chiefs, CJCSC</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600" dirty="0" smtClean="0"/>
                    </a:p>
                    <a:p>
                      <a:pPr algn="just"/>
                      <a:endParaRPr lang="en-US" sz="1600" dirty="0"/>
                    </a:p>
                  </a:txBody>
                  <a:tcPr/>
                </a:tc>
                <a:tc>
                  <a:txBody>
                    <a:bodyPr/>
                    <a:lstStyle/>
                    <a:p>
                      <a:pPr algn="just"/>
                      <a:r>
                        <a:rPr lang="en-US" dirty="0" smtClean="0"/>
                        <a:t>18</a:t>
                      </a:r>
                      <a:r>
                        <a:rPr lang="en-US" baseline="30000" dirty="0" smtClean="0"/>
                        <a:t>th</a:t>
                      </a:r>
                      <a:r>
                        <a:rPr lang="en-US" dirty="0" smtClean="0"/>
                        <a:t> amendment- empowered PM</a:t>
                      </a:r>
                      <a:endParaRPr lang="en-US" dirty="0"/>
                    </a:p>
                  </a:txBody>
                  <a:tcPr/>
                </a:tc>
                <a:extLst>
                  <a:ext uri="{0D108BD9-81ED-4DB2-BD59-A6C34878D82A}">
                    <a16:rowId xmlns:a16="http://schemas.microsoft.com/office/drawing/2014/main" val="10000"/>
                  </a:ext>
                </a:extLst>
              </a:tr>
              <a:tr h="202262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Abolishment of National Security Council (NSC)</a:t>
                      </a:r>
                    </a:p>
                    <a:p>
                      <a:pPr algn="just"/>
                      <a:endParaRPr lang="en-US" dirty="0">
                        <a:solidFill>
                          <a:schemeClr val="tx1"/>
                        </a:solidFill>
                      </a:endParaRPr>
                    </a:p>
                  </a:txBody>
                  <a:tcPr/>
                </a:tc>
                <a:tc>
                  <a:txBody>
                    <a:bodyPr/>
                    <a:lstStyle/>
                    <a:p>
                      <a:pPr marL="285750" indent="-285750" algn="just">
                        <a:spcAft>
                          <a:spcPct val="20000"/>
                        </a:spcAft>
                        <a:buClr>
                          <a:srgbClr val="0000A4"/>
                        </a:buClr>
                        <a:buSzPct val="95000"/>
                        <a:buFont typeface="Arial" panose="020B0604020202020204" pitchFamily="34" charset="0"/>
                        <a:buChar char="•"/>
                      </a:pPr>
                      <a:r>
                        <a:rPr lang="en-US" sz="1600" dirty="0" smtClean="0">
                          <a:solidFill>
                            <a:schemeClr val="tx1"/>
                          </a:solidFill>
                        </a:rPr>
                        <a:t>2004 </a:t>
                      </a:r>
                    </a:p>
                    <a:p>
                      <a:pPr algn="just">
                        <a:spcAft>
                          <a:spcPct val="20000"/>
                        </a:spcAft>
                        <a:buClr>
                          <a:srgbClr val="0000A4"/>
                        </a:buClr>
                        <a:buSzPct val="95000"/>
                        <a:buFont typeface="Wingdings" pitchFamily="2" charset="2"/>
                        <a:buNone/>
                      </a:pPr>
                      <a:r>
                        <a:rPr lang="en-US" sz="1600" dirty="0" smtClean="0">
                          <a:solidFill>
                            <a:schemeClr val="tx1"/>
                          </a:solidFill>
                        </a:rPr>
                        <a:t>*13 Members Body</a:t>
                      </a:r>
                    </a:p>
                    <a:p>
                      <a:pPr marL="285750" marR="0" indent="-285750" algn="just" defTabSz="914400" rtl="0" eaLnBrk="1" fontAlgn="auto" latinLnBrk="0" hangingPunct="1">
                        <a:lnSpc>
                          <a:spcPct val="100000"/>
                        </a:lnSpc>
                        <a:spcBef>
                          <a:spcPts val="0"/>
                        </a:spcBef>
                        <a:spcAft>
                          <a:spcPct val="20000"/>
                        </a:spcAft>
                        <a:buClr>
                          <a:srgbClr val="0000A4"/>
                        </a:buClr>
                        <a:buSzPct val="95000"/>
                        <a:buFont typeface="Arial" panose="020B0604020202020204" pitchFamily="34" charset="0"/>
                        <a:buChar char="•"/>
                        <a:tabLst/>
                        <a:defRPr/>
                      </a:pPr>
                      <a:r>
                        <a:rPr lang="en-US" sz="1600" dirty="0" smtClean="0">
                          <a:solidFill>
                            <a:schemeClr val="tx1"/>
                          </a:solidFill>
                        </a:rPr>
                        <a:t>Demanded replacement  with Defence Cabinet Committee (DCC)</a:t>
                      </a:r>
                    </a:p>
                    <a:p>
                      <a:pPr algn="just">
                        <a:spcAft>
                          <a:spcPct val="20000"/>
                        </a:spcAft>
                        <a:buClr>
                          <a:srgbClr val="0000A4"/>
                        </a:buClr>
                        <a:buSzPct val="95000"/>
                        <a:buFont typeface="Wingdings" pitchFamily="2" charset="2"/>
                        <a:buNone/>
                      </a:pPr>
                      <a:endParaRPr lang="en-US" sz="1600" dirty="0" smtClean="0"/>
                    </a:p>
                    <a:p>
                      <a:pPr algn="just"/>
                      <a:endParaRPr lang="en-US" sz="1600" dirty="0"/>
                    </a:p>
                  </a:txBody>
                  <a:tcPr/>
                </a:tc>
                <a:tc>
                  <a:txBody>
                    <a:bodyPr/>
                    <a:lstStyle/>
                    <a:p>
                      <a:pPr algn="just"/>
                      <a:endParaRPr lang="en-US" dirty="0"/>
                    </a:p>
                  </a:txBody>
                  <a:tcPr/>
                </a:tc>
                <a:extLst>
                  <a:ext uri="{0D108BD9-81ED-4DB2-BD59-A6C34878D82A}">
                    <a16:rowId xmlns:a16="http://schemas.microsoft.com/office/drawing/2014/main" val="10001"/>
                  </a:ext>
                </a:extLst>
              </a:tr>
              <a:tr h="9451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Democracy Commission</a:t>
                      </a:r>
                    </a:p>
                    <a:p>
                      <a:endParaRPr lang="en-US" dirty="0"/>
                    </a:p>
                  </a:txBody>
                  <a:tcPr/>
                </a:tc>
                <a:tc>
                  <a:txBody>
                    <a:bodyPr/>
                    <a:lstStyle/>
                    <a:p>
                      <a:pPr marL="285750" indent="-285750" algn="just">
                        <a:buFont typeface="Arial" panose="020B0604020202020204" pitchFamily="34" charset="0"/>
                        <a:buChar char="•"/>
                      </a:pPr>
                      <a:r>
                        <a:rPr lang="en-GB" sz="1600" dirty="0" smtClean="0"/>
                        <a:t>Inspiration From Sweden &amp;</a:t>
                      </a:r>
                      <a:r>
                        <a:rPr lang="en-GB" sz="1600" baseline="0" dirty="0" smtClean="0"/>
                        <a:t> </a:t>
                      </a:r>
                      <a:r>
                        <a:rPr lang="en-GB" sz="1600" dirty="0" smtClean="0"/>
                        <a:t> Seria Leon</a:t>
                      </a:r>
                    </a:p>
                    <a:p>
                      <a:pPr marL="285750" indent="-285750" algn="just">
                        <a:buFont typeface="Arial" panose="020B0604020202020204" pitchFamily="34" charset="0"/>
                        <a:buChar char="•"/>
                      </a:pPr>
                      <a:r>
                        <a:rPr lang="en-GB" sz="1600" dirty="0" smtClean="0"/>
                        <a:t>To Promote democratic values and </a:t>
                      </a:r>
                      <a:endParaRPr lang="en-US" sz="1600" dirty="0"/>
                    </a:p>
                  </a:txBody>
                  <a:tcPr/>
                </a:tc>
                <a:tc>
                  <a:txBody>
                    <a:bodyPr/>
                    <a:lstStyle/>
                    <a:p>
                      <a:endParaRPr lang="en-US" dirty="0"/>
                    </a:p>
                  </a:txBody>
                  <a:tcPr/>
                </a:tc>
                <a:extLst>
                  <a:ext uri="{0D108BD9-81ED-4DB2-BD59-A6C34878D82A}">
                    <a16:rowId xmlns:a16="http://schemas.microsoft.com/office/drawing/2014/main" val="10002"/>
                  </a:ext>
                </a:extLst>
              </a:tr>
              <a:tr h="12286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Truth &amp;</a:t>
                      </a:r>
                      <a:r>
                        <a:rPr lang="en-US" baseline="0" dirty="0" smtClean="0"/>
                        <a:t> </a:t>
                      </a:r>
                      <a:r>
                        <a:rPr lang="en-US" dirty="0" smtClean="0"/>
                        <a:t>Reconciliation Commission</a:t>
                      </a:r>
                    </a:p>
                    <a:p>
                      <a:endParaRPr lang="en-US" dirty="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smtClean="0"/>
                        <a:t>Inspiration from South Africa</a:t>
                      </a:r>
                    </a:p>
                    <a:p>
                      <a:pPr marL="285750" indent="-285750" algn="just">
                        <a:buFont typeface="Arial" panose="020B0604020202020204" pitchFamily="34" charset="0"/>
                        <a:buChar char="•"/>
                      </a:pPr>
                      <a:endParaRPr lang="en-US" sz="1600" dirty="0"/>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215913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75331109"/>
              </p:ext>
            </p:extLst>
          </p:nvPr>
        </p:nvGraphicFramePr>
        <p:xfrm>
          <a:off x="228600" y="685799"/>
          <a:ext cx="8458200" cy="6002492"/>
        </p:xfrm>
        <a:graphic>
          <a:graphicData uri="http://schemas.openxmlformats.org/drawingml/2006/table">
            <a:tbl>
              <a:tblPr firstRow="1" bandRow="1">
                <a:tableStyleId>{5C22544A-7EE6-4342-B048-85BDC9FD1C3A}</a:tableStyleId>
              </a:tblPr>
              <a:tblGrid>
                <a:gridCol w="1879600">
                  <a:extLst>
                    <a:ext uri="{9D8B030D-6E8A-4147-A177-3AD203B41FA5}">
                      <a16:colId xmlns:a16="http://schemas.microsoft.com/office/drawing/2014/main" val="20000"/>
                    </a:ext>
                  </a:extLst>
                </a:gridCol>
                <a:gridCol w="45974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tblGrid>
              <a:tr h="155427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solidFill>
                            <a:srgbClr val="000099"/>
                          </a:solidFill>
                        </a:rPr>
                        <a:t>Abolishment of Concurrent List</a:t>
                      </a:r>
                      <a:endParaRPr lang="en-US" dirty="0" smtClean="0"/>
                    </a:p>
                    <a:p>
                      <a:pPr algn="just"/>
                      <a:endParaRPr lang="en-US" dirty="0">
                        <a:solidFill>
                          <a:schemeClr val="tx1"/>
                        </a:solidFill>
                      </a:endParaRP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smtClean="0"/>
                        <a:t>Dissatisfaction of Smaller Provinces</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smtClean="0"/>
                        <a:t>In 1973  abolishment of CC list was  promised (after 10 years)</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dirty="0" smtClean="0"/>
                    </a:p>
                    <a:p>
                      <a:pPr marL="285750" indent="-285750" algn="just">
                        <a:buFont typeface="Arial" panose="020B0604020202020204" pitchFamily="34" charset="0"/>
                        <a:buChar char="•"/>
                      </a:pPr>
                      <a:endParaRPr lang="en-US" sz="1600" dirty="0"/>
                    </a:p>
                  </a:txBody>
                  <a:tcPr/>
                </a:tc>
                <a:tc>
                  <a:txBody>
                    <a:bodyPr/>
                    <a:lstStyle/>
                    <a:p>
                      <a:pPr algn="just"/>
                      <a:r>
                        <a:rPr lang="en-US" dirty="0" smtClean="0"/>
                        <a:t>18</a:t>
                      </a:r>
                      <a:r>
                        <a:rPr lang="en-US" baseline="30000" dirty="0" smtClean="0"/>
                        <a:t>th</a:t>
                      </a:r>
                      <a:r>
                        <a:rPr lang="en-US" dirty="0" smtClean="0"/>
                        <a:t> amendment</a:t>
                      </a:r>
                      <a:endParaRPr lang="en-US" dirty="0"/>
                    </a:p>
                  </a:txBody>
                  <a:tcPr/>
                </a:tc>
                <a:extLst>
                  <a:ext uri="{0D108BD9-81ED-4DB2-BD59-A6C34878D82A}">
                    <a16:rowId xmlns:a16="http://schemas.microsoft.com/office/drawing/2014/main" val="10000"/>
                  </a:ext>
                </a:extLst>
              </a:tr>
              <a:tr h="172232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t>Federal Constitutional Court</a:t>
                      </a:r>
                    </a:p>
                    <a:p>
                      <a:pPr algn="just"/>
                      <a:endParaRPr lang="en-US" dirty="0">
                        <a:solidFill>
                          <a:schemeClr val="tx1"/>
                        </a:solidFill>
                      </a:endParaRPr>
                    </a:p>
                  </a:txBody>
                  <a:tcPr/>
                </a:tc>
                <a:tc>
                  <a:txBody>
                    <a:bodyPr/>
                    <a:lstStyle/>
                    <a:p>
                      <a:pPr algn="just">
                        <a:spcBef>
                          <a:spcPct val="25000"/>
                        </a:spcBef>
                        <a:spcAft>
                          <a:spcPct val="25000"/>
                        </a:spcAft>
                        <a:buClr>
                          <a:srgbClr val="0000A4"/>
                        </a:buClr>
                        <a:buSzPct val="95000"/>
                        <a:buFont typeface="Wingdings" pitchFamily="2" charset="2"/>
                        <a:buChar char="Ø"/>
                      </a:pPr>
                      <a:r>
                        <a:rPr lang="en-US" sz="1600" dirty="0" smtClean="0"/>
                        <a:t>Inspiration from Germany</a:t>
                      </a:r>
                    </a:p>
                    <a:p>
                      <a:pPr algn="just">
                        <a:spcBef>
                          <a:spcPct val="25000"/>
                        </a:spcBef>
                        <a:spcAft>
                          <a:spcPct val="25000"/>
                        </a:spcAft>
                        <a:buClr>
                          <a:srgbClr val="0000A4"/>
                        </a:buClr>
                        <a:buSzPct val="95000"/>
                        <a:buFont typeface="Wingdings" pitchFamily="2" charset="2"/>
                        <a:buChar char="Ø"/>
                      </a:pPr>
                      <a:r>
                        <a:rPr lang="en-US" sz="1600" dirty="0" smtClean="0"/>
                        <a:t>Reduce burden on SC</a:t>
                      </a:r>
                    </a:p>
                    <a:p>
                      <a:pPr algn="just">
                        <a:spcBef>
                          <a:spcPct val="25000"/>
                        </a:spcBef>
                        <a:spcAft>
                          <a:spcPct val="25000"/>
                        </a:spcAft>
                        <a:buClr>
                          <a:srgbClr val="0000A4"/>
                        </a:buClr>
                        <a:buSzPct val="95000"/>
                        <a:buFont typeface="Wingdings" pitchFamily="2" charset="2"/>
                        <a:buChar char="Ø"/>
                      </a:pPr>
                      <a:r>
                        <a:rPr lang="en-US" sz="1600" dirty="0" smtClean="0"/>
                        <a:t>Exclusive jurisdiction to interpret Constitution</a:t>
                      </a:r>
                    </a:p>
                    <a:p>
                      <a:pPr marL="285750" indent="-285750" algn="just">
                        <a:buFont typeface="Arial" panose="020B0604020202020204" pitchFamily="34" charset="0"/>
                        <a:buChar char="•"/>
                      </a:pPr>
                      <a:endParaRPr lang="en-US" sz="1600" dirty="0"/>
                    </a:p>
                  </a:txBody>
                  <a:tcPr/>
                </a:tc>
                <a:tc>
                  <a:txBody>
                    <a:bodyPr/>
                    <a:lstStyle/>
                    <a:p>
                      <a:pPr algn="just"/>
                      <a:endParaRPr lang="en-US" dirty="0"/>
                    </a:p>
                  </a:txBody>
                  <a:tcPr/>
                </a:tc>
                <a:extLst>
                  <a:ext uri="{0D108BD9-81ED-4DB2-BD59-A6C34878D82A}">
                    <a16:rowId xmlns:a16="http://schemas.microsoft.com/office/drawing/2014/main" val="10001"/>
                  </a:ext>
                </a:extLst>
              </a:tr>
              <a:tr h="97142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smtClean="0"/>
                        <a:t>Due role of opposition</a:t>
                      </a:r>
                    </a:p>
                    <a:p>
                      <a:pPr algn="just"/>
                      <a:endParaRPr lang="en-US" dirty="0"/>
                    </a:p>
                  </a:txBody>
                  <a:tcPr/>
                </a:tc>
                <a:tc>
                  <a:txBody>
                    <a:bodyPr/>
                    <a:lstStyle/>
                    <a:p>
                      <a:pPr marL="285750" indent="-285750" algn="just">
                        <a:buFont typeface="Arial" panose="020B0604020202020204" pitchFamily="34" charset="0"/>
                        <a:buChar char="•"/>
                      </a:pPr>
                      <a:r>
                        <a:rPr lang="en-GB" sz="1600" dirty="0" smtClean="0"/>
                        <a:t>Effective say  &amp; due role in important</a:t>
                      </a:r>
                      <a:r>
                        <a:rPr lang="en-GB" sz="1600" baseline="0" dirty="0" smtClean="0"/>
                        <a:t> appointments</a:t>
                      </a:r>
                      <a:endParaRPr lang="en-US" sz="1600" dirty="0"/>
                    </a:p>
                  </a:txBody>
                  <a:tcPr/>
                </a:tc>
                <a:tc>
                  <a:txBody>
                    <a:bodyPr/>
                    <a:lstStyle/>
                    <a:p>
                      <a:pPr algn="just"/>
                      <a:r>
                        <a:rPr lang="en-US" dirty="0" smtClean="0"/>
                        <a:t>Caretaker PM, CM, Chief</a:t>
                      </a:r>
                      <a:r>
                        <a:rPr lang="en-US" baseline="0" dirty="0" smtClean="0"/>
                        <a:t> Election Commissioner, Chairman NAB </a:t>
                      </a:r>
                      <a:endParaRPr lang="en-US" dirty="0"/>
                    </a:p>
                  </a:txBody>
                  <a:tcPr/>
                </a:tc>
                <a:extLst>
                  <a:ext uri="{0D108BD9-81ED-4DB2-BD59-A6C34878D82A}">
                    <a16:rowId xmlns:a16="http://schemas.microsoft.com/office/drawing/2014/main" val="10002"/>
                  </a:ext>
                </a:extLst>
              </a:tr>
              <a:tr h="1262851">
                <a:tc>
                  <a:txBody>
                    <a:bodyPr/>
                    <a:lstStyle/>
                    <a:p>
                      <a:pPr algn="just"/>
                      <a:r>
                        <a:rPr lang="en-US" dirty="0" smtClean="0"/>
                        <a:t>Redefined</a:t>
                      </a:r>
                      <a:r>
                        <a:rPr lang="en-US" baseline="0" dirty="0" smtClean="0"/>
                        <a:t> civil-military relations</a:t>
                      </a:r>
                      <a:endParaRPr lang="en-US" dirty="0"/>
                    </a:p>
                  </a:txBody>
                  <a:tcPr/>
                </a:tc>
                <a:tc>
                  <a:txBody>
                    <a:bodyPr/>
                    <a:lstStyle/>
                    <a:p>
                      <a:pPr algn="just">
                        <a:buFont typeface="Wingdings" pitchFamily="2" charset="2"/>
                        <a:buChar char="Ø"/>
                      </a:pPr>
                      <a:r>
                        <a:rPr lang="en-US" sz="1600" dirty="0" smtClean="0"/>
                        <a:t>Not To Assume Power With military’s Help </a:t>
                      </a:r>
                    </a:p>
                    <a:p>
                      <a:pPr algn="just">
                        <a:buFont typeface="Wingdings" pitchFamily="2" charset="2"/>
                        <a:buChar char="Ø"/>
                      </a:pPr>
                      <a:r>
                        <a:rPr lang="en-GB" sz="1600" dirty="0" smtClean="0"/>
                        <a:t>Rotation Of </a:t>
                      </a:r>
                      <a:r>
                        <a:rPr lang="en-GB" sz="1600" baseline="0" dirty="0" smtClean="0"/>
                        <a:t> the</a:t>
                      </a:r>
                      <a:r>
                        <a:rPr lang="en-GB" sz="1600" dirty="0" smtClean="0"/>
                        <a:t> Office Of CJCSC </a:t>
                      </a:r>
                    </a:p>
                    <a:p>
                      <a:pPr algn="just">
                        <a:buFont typeface="Wingdings" pitchFamily="2" charset="2"/>
                        <a:buChar char="Ø"/>
                      </a:pPr>
                      <a:r>
                        <a:rPr lang="en-GB" sz="1600" dirty="0" smtClean="0"/>
                        <a:t>Debate on Defence Budget in Parliament</a:t>
                      </a:r>
                    </a:p>
                    <a:p>
                      <a:pPr marL="285750" indent="-285750" algn="just">
                        <a:buFont typeface="Arial" panose="020B0604020202020204" pitchFamily="34" charset="0"/>
                        <a:buChar char="•"/>
                      </a:pPr>
                      <a:endParaRPr lang="en-US" sz="1600" dirty="0"/>
                    </a:p>
                  </a:txBody>
                  <a:tcPr/>
                </a:tc>
                <a:tc>
                  <a:txBody>
                    <a:bodyPr/>
                    <a:lstStyle/>
                    <a:p>
                      <a:pPr algn="just"/>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815271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 y="1676400"/>
            <a:ext cx="8153400" cy="419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2400" dirty="0" smtClean="0">
                <a:solidFill>
                  <a:schemeClr val="tx1"/>
                </a:solidFill>
              </a:rPr>
              <a:t>Assassination of BB </a:t>
            </a:r>
          </a:p>
          <a:p>
            <a:pPr algn="just"/>
            <a:r>
              <a:rPr lang="en-GB" sz="2400" dirty="0" smtClean="0">
                <a:solidFill>
                  <a:schemeClr val="tx1"/>
                </a:solidFill>
              </a:rPr>
              <a:t>Declaratory in Nature legally not binding</a:t>
            </a:r>
          </a:p>
          <a:p>
            <a:pPr algn="just"/>
            <a:r>
              <a:rPr lang="en-GB" sz="2400" dirty="0" smtClean="0">
                <a:solidFill>
                  <a:schemeClr val="tx1"/>
                </a:solidFill>
              </a:rPr>
              <a:t>No TimeLine</a:t>
            </a:r>
          </a:p>
          <a:p>
            <a:pPr algn="just"/>
            <a:r>
              <a:rPr lang="en-GB" sz="2400" dirty="0" smtClean="0">
                <a:solidFill>
                  <a:schemeClr val="tx1"/>
                </a:solidFill>
              </a:rPr>
              <a:t>No implementation mechanism</a:t>
            </a:r>
          </a:p>
          <a:p>
            <a:pPr algn="just"/>
            <a:r>
              <a:rPr lang="en-GB" sz="2400" dirty="0" smtClean="0">
                <a:solidFill>
                  <a:schemeClr val="tx1"/>
                </a:solidFill>
              </a:rPr>
              <a:t>Non- cooperation between 2 major political parties</a:t>
            </a:r>
          </a:p>
        </p:txBody>
      </p:sp>
      <p:sp>
        <p:nvSpPr>
          <p:cNvPr id="8" name="Rectangle 7"/>
          <p:cNvSpPr/>
          <p:nvPr/>
        </p:nvSpPr>
        <p:spPr>
          <a:xfrm>
            <a:off x="533400" y="533400"/>
            <a:ext cx="8077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solidFill>
                  <a:schemeClr val="tx1"/>
                </a:solidFill>
              </a:rPr>
              <a:t>Factors affected the Implementation of CoD</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Benazir Bhutto 1988-90 </a:t>
            </a:r>
            <a:br>
              <a:rPr lang="en-US" dirty="0" smtClean="0"/>
            </a:br>
            <a:r>
              <a:rPr lang="en-US" dirty="0"/>
              <a:t> </a:t>
            </a:r>
            <a:r>
              <a:rPr lang="en-US" dirty="0" smtClean="0"/>
              <a:t>                       1993-96</a:t>
            </a:r>
            <a:endParaRPr lang="en-US" dirty="0"/>
          </a:p>
        </p:txBody>
      </p:sp>
      <p:sp>
        <p:nvSpPr>
          <p:cNvPr id="3" name="Content Placeholder 2"/>
          <p:cNvSpPr>
            <a:spLocks noGrp="1"/>
          </p:cNvSpPr>
          <p:nvPr>
            <p:ph idx="1"/>
          </p:nvPr>
        </p:nvSpPr>
        <p:spPr/>
        <p:txBody>
          <a:bodyPr>
            <a:normAutofit/>
          </a:bodyPr>
          <a:lstStyle/>
          <a:p>
            <a:pPr algn="just"/>
            <a:r>
              <a:rPr lang="en-US" dirty="0" smtClean="0"/>
              <a:t>Graduate of Oxford </a:t>
            </a:r>
          </a:p>
          <a:p>
            <a:pPr algn="just"/>
            <a:r>
              <a:rPr lang="en-US" dirty="0" smtClean="0"/>
              <a:t>Twice elected, carried forward political legacy </a:t>
            </a:r>
          </a:p>
          <a:p>
            <a:pPr algn="just"/>
            <a:r>
              <a:rPr lang="en-US" dirty="0" smtClean="0"/>
              <a:t>1</a:t>
            </a:r>
            <a:r>
              <a:rPr lang="en-US" baseline="30000" dirty="0" smtClean="0"/>
              <a:t>st</a:t>
            </a:r>
            <a:r>
              <a:rPr lang="en-US" dirty="0" smtClean="0"/>
              <a:t> woman PM of Muslim world</a:t>
            </a:r>
          </a:p>
          <a:p>
            <a:pPr algn="just"/>
            <a:r>
              <a:rPr lang="en-US" dirty="0" smtClean="0"/>
              <a:t>Restoration of democracy</a:t>
            </a:r>
          </a:p>
          <a:p>
            <a:pPr algn="just"/>
            <a:r>
              <a:rPr lang="en-US" dirty="0" smtClean="0"/>
              <a:t>Did not complete tenures</a:t>
            </a:r>
          </a:p>
          <a:p>
            <a:pPr algn="just"/>
            <a:r>
              <a:rPr lang="en-US" dirty="0" smtClean="0"/>
              <a:t>Decade long self-exile</a:t>
            </a:r>
          </a:p>
          <a:p>
            <a:pPr algn="just"/>
            <a:r>
              <a:rPr lang="en-US" dirty="0" smtClean="0"/>
              <a:t>As per essence of Zia’s amendment She was supposed to be nominated 1</a:t>
            </a:r>
            <a:r>
              <a:rPr lang="en-US" baseline="30000" dirty="0" smtClean="0"/>
              <a:t>st</a:t>
            </a:r>
            <a:r>
              <a:rPr lang="en-US" dirty="0" smtClean="0"/>
              <a:t> by President GIK and afterwards be elected by the parliament</a:t>
            </a:r>
            <a:endParaRPr lang="en-US" dirty="0"/>
          </a:p>
        </p:txBody>
      </p:sp>
    </p:spTree>
    <p:extLst>
      <p:ext uri="{BB962C8B-B14F-4D97-AF65-F5344CB8AC3E}">
        <p14:creationId xmlns:p14="http://schemas.microsoft.com/office/powerpoint/2010/main" val="15798480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smtClean="0"/>
              <a:t>For 2 weeks GIK did not nominate her</a:t>
            </a:r>
          </a:p>
          <a:p>
            <a:pPr algn="just"/>
            <a:r>
              <a:rPr lang="en-US" dirty="0" smtClean="0"/>
              <a:t>GIK bought time to bargain with BB(Finance ,Defence&amp; Foreign Affairs)</a:t>
            </a:r>
          </a:p>
          <a:p>
            <a:pPr algn="just"/>
            <a:r>
              <a:rPr lang="en-US" dirty="0" smtClean="0"/>
              <a:t>Political alliances with ANP &amp; MQM</a:t>
            </a:r>
          </a:p>
          <a:p>
            <a:pPr algn="just"/>
            <a:r>
              <a:rPr lang="en-US" dirty="0"/>
              <a:t>Separation of judiciary from executives by 23March </a:t>
            </a:r>
            <a:r>
              <a:rPr lang="en-US" dirty="0" smtClean="0"/>
              <a:t>1994</a:t>
            </a:r>
          </a:p>
          <a:p>
            <a:pPr algn="just"/>
            <a:r>
              <a:rPr lang="en-US" dirty="0" smtClean="0"/>
              <a:t>Punjab CM resisted federal Govt, announced to establish Radio and Bank</a:t>
            </a:r>
          </a:p>
          <a:p>
            <a:pPr algn="just"/>
            <a:r>
              <a:rPr lang="en-US" smtClean="0"/>
              <a:t>Mehran </a:t>
            </a:r>
            <a:r>
              <a:rPr lang="en-US" dirty="0" smtClean="0"/>
              <a:t>gate Scandal</a:t>
            </a:r>
          </a:p>
          <a:p>
            <a:pPr algn="just"/>
            <a:r>
              <a:rPr lang="en-US" dirty="0" smtClean="0"/>
              <a:t>Mutraza Bhutto’s killing </a:t>
            </a:r>
          </a:p>
          <a:p>
            <a:pPr algn="just"/>
            <a:r>
              <a:rPr lang="en-US" dirty="0" smtClean="0"/>
              <a:t>Leghari used Article 58(2-B)</a:t>
            </a:r>
          </a:p>
        </p:txBody>
      </p:sp>
      <p:sp>
        <p:nvSpPr>
          <p:cNvPr id="3" name="Title 2"/>
          <p:cNvSpPr>
            <a:spLocks noGrp="1"/>
          </p:cNvSpPr>
          <p:nvPr>
            <p:ph type="title"/>
          </p:nvPr>
        </p:nvSpPr>
        <p:spPr/>
        <p:txBody>
          <a:bodyPr>
            <a:normAutofit fontScale="90000"/>
          </a:bodyPr>
          <a:lstStyle/>
          <a:p>
            <a:r>
              <a:rPr lang="en-US" dirty="0"/>
              <a:t>Benazir Bhutto 1988-90 1993-96</a:t>
            </a:r>
          </a:p>
        </p:txBody>
      </p:sp>
    </p:spTree>
    <p:extLst>
      <p:ext uri="{BB962C8B-B14F-4D97-AF65-F5344CB8AC3E}">
        <p14:creationId xmlns:p14="http://schemas.microsoft.com/office/powerpoint/2010/main" val="42881706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fontScale="92500" lnSpcReduction="20000"/>
          </a:bodyPr>
          <a:lstStyle/>
          <a:p>
            <a:pPr algn="just"/>
            <a:r>
              <a:rPr lang="en-US" dirty="0" smtClean="0"/>
              <a:t>Thrice PM</a:t>
            </a:r>
          </a:p>
          <a:p>
            <a:pPr algn="just"/>
            <a:r>
              <a:rPr lang="en-US" dirty="0" smtClean="0"/>
              <a:t>During </a:t>
            </a:r>
            <a:r>
              <a:rPr lang="en-US" dirty="0"/>
              <a:t>two tenures </a:t>
            </a:r>
            <a:r>
              <a:rPr lang="en-US" dirty="0" smtClean="0"/>
              <a:t>worked with  5 CJs &amp; in 3</a:t>
            </a:r>
            <a:r>
              <a:rPr lang="en-US" baseline="30000" dirty="0" smtClean="0"/>
              <a:t>rd</a:t>
            </a:r>
            <a:r>
              <a:rPr lang="en-US" dirty="0" smtClean="0"/>
              <a:t> term worked with 6 CJs</a:t>
            </a:r>
          </a:p>
          <a:p>
            <a:pPr algn="just"/>
            <a:r>
              <a:rPr lang="en-US" dirty="0"/>
              <a:t>During two tenures worked with  </a:t>
            </a:r>
            <a:r>
              <a:rPr lang="en-US" dirty="0" smtClean="0"/>
              <a:t>5 COAS </a:t>
            </a:r>
            <a:r>
              <a:rPr lang="en-US" dirty="0"/>
              <a:t>&amp; in 3rd term worked with </a:t>
            </a:r>
            <a:r>
              <a:rPr lang="en-US" dirty="0" smtClean="0"/>
              <a:t>3 COAS</a:t>
            </a:r>
          </a:p>
          <a:p>
            <a:pPr algn="just"/>
            <a:r>
              <a:rPr lang="en-US" dirty="0" smtClean="0"/>
              <a:t>of  total 16 COAS worked with 8 COAS</a:t>
            </a:r>
          </a:p>
          <a:p>
            <a:pPr algn="just"/>
            <a:r>
              <a:rPr lang="en-US" dirty="0" smtClean="0"/>
              <a:t>Privatization </a:t>
            </a:r>
          </a:p>
          <a:p>
            <a:pPr algn="just"/>
            <a:r>
              <a:rPr lang="en-US" dirty="0" smtClean="0"/>
              <a:t>Through 12</a:t>
            </a:r>
            <a:r>
              <a:rPr lang="en-US" baseline="30000" dirty="0" smtClean="0"/>
              <a:t>th</a:t>
            </a:r>
            <a:r>
              <a:rPr lang="en-US" dirty="0" smtClean="0"/>
              <a:t> amendment Special Courts were established</a:t>
            </a:r>
          </a:p>
          <a:p>
            <a:pPr algn="just"/>
            <a:r>
              <a:rPr lang="en-US" dirty="0" smtClean="0"/>
              <a:t>Special Courts became bone of contention between judiciary and NS</a:t>
            </a:r>
          </a:p>
          <a:p>
            <a:pPr algn="just"/>
            <a:r>
              <a:rPr lang="en-US" dirty="0" smtClean="0"/>
              <a:t>Special Courts were considered parallel judiciary and rejected by judiciary</a:t>
            </a:r>
            <a:endParaRPr lang="en-US" dirty="0"/>
          </a:p>
          <a:p>
            <a:pPr algn="just"/>
            <a:endParaRPr lang="en-US" dirty="0"/>
          </a:p>
          <a:p>
            <a:endParaRPr lang="en-US" dirty="0" smtClean="0"/>
          </a:p>
          <a:p>
            <a:endParaRPr lang="en-US" dirty="0"/>
          </a:p>
        </p:txBody>
      </p:sp>
      <p:sp>
        <p:nvSpPr>
          <p:cNvPr id="3" name="Title 2"/>
          <p:cNvSpPr>
            <a:spLocks noGrp="1"/>
          </p:cNvSpPr>
          <p:nvPr>
            <p:ph type="title"/>
          </p:nvPr>
        </p:nvSpPr>
        <p:spPr>
          <a:xfrm>
            <a:off x="457200" y="228600"/>
            <a:ext cx="8229600" cy="1189038"/>
          </a:xfrm>
        </p:spPr>
        <p:txBody>
          <a:bodyPr>
            <a:normAutofit fontScale="90000"/>
          </a:bodyPr>
          <a:lstStyle/>
          <a:p>
            <a:r>
              <a:rPr lang="en-US" dirty="0" smtClean="0"/>
              <a:t>Mian Nawaz Sharif </a:t>
            </a:r>
            <a:br>
              <a:rPr lang="en-US" dirty="0" smtClean="0"/>
            </a:br>
            <a:r>
              <a:rPr lang="en-US" sz="3600" dirty="0" smtClean="0">
                <a:solidFill>
                  <a:srgbClr val="FF0000"/>
                </a:solidFill>
              </a:rPr>
              <a:t>1990-93 ,1997- 99,2013-17</a:t>
            </a:r>
            <a:endParaRPr lang="en-US" sz="3600" dirty="0">
              <a:solidFill>
                <a:srgbClr val="FF0000"/>
              </a:solidFill>
            </a:endParaRPr>
          </a:p>
        </p:txBody>
      </p:sp>
    </p:spTree>
    <p:extLst>
      <p:ext uri="{BB962C8B-B14F-4D97-AF65-F5344CB8AC3E}">
        <p14:creationId xmlns:p14="http://schemas.microsoft.com/office/powerpoint/2010/main" val="312752788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smtClean="0"/>
              <a:t>In 1993 NS Govt was dismissed but in May 1993  got relief from SC</a:t>
            </a:r>
          </a:p>
          <a:p>
            <a:pPr algn="just"/>
            <a:r>
              <a:rPr lang="en-US" dirty="0" smtClean="0"/>
              <a:t>GIK-NS both had to go</a:t>
            </a:r>
          </a:p>
          <a:p>
            <a:pPr algn="just"/>
            <a:r>
              <a:rPr lang="en-US" dirty="0" smtClean="0"/>
              <a:t>During 2</a:t>
            </a:r>
            <a:r>
              <a:rPr lang="en-US" baseline="30000" dirty="0" smtClean="0"/>
              <a:t>nd</a:t>
            </a:r>
            <a:r>
              <a:rPr lang="en-US" dirty="0" smtClean="0"/>
              <a:t> tenure he had 2/3 </a:t>
            </a:r>
            <a:r>
              <a:rPr lang="en-US" dirty="0" err="1" smtClean="0"/>
              <a:t>rd</a:t>
            </a:r>
            <a:r>
              <a:rPr lang="en-US" dirty="0" smtClean="0"/>
              <a:t> majority</a:t>
            </a:r>
          </a:p>
          <a:p>
            <a:pPr algn="just"/>
            <a:r>
              <a:rPr lang="en-US" dirty="0" smtClean="0"/>
              <a:t>13</a:t>
            </a:r>
            <a:r>
              <a:rPr lang="en-US" baseline="30000" dirty="0" smtClean="0"/>
              <a:t>th</a:t>
            </a:r>
            <a:r>
              <a:rPr lang="en-US" dirty="0" smtClean="0"/>
              <a:t> Amendment</a:t>
            </a:r>
          </a:p>
          <a:p>
            <a:pPr algn="just"/>
            <a:r>
              <a:rPr lang="en-US" dirty="0" smtClean="0"/>
              <a:t>Nuclear tests</a:t>
            </a:r>
          </a:p>
          <a:p>
            <a:pPr algn="just"/>
            <a:r>
              <a:rPr lang="en-US" dirty="0" smtClean="0"/>
              <a:t>Vajpayee s Lahore Visit &amp; Lahore declaration 1999</a:t>
            </a:r>
          </a:p>
          <a:p>
            <a:pPr algn="just"/>
            <a:r>
              <a:rPr lang="en-US" dirty="0" smtClean="0"/>
              <a:t>Kargil 1999</a:t>
            </a:r>
          </a:p>
          <a:p>
            <a:pPr algn="just"/>
            <a:r>
              <a:rPr lang="en-US" dirty="0" smtClean="0"/>
              <a:t>New wave of sectarian militancy 1999</a:t>
            </a:r>
          </a:p>
          <a:p>
            <a:pPr algn="just"/>
            <a:r>
              <a:rPr lang="en-US" dirty="0" smtClean="0"/>
              <a:t>Infrastructural development </a:t>
            </a:r>
          </a:p>
          <a:p>
            <a:pPr algn="just"/>
            <a:endParaRPr lang="en-US" dirty="0" smtClean="0"/>
          </a:p>
          <a:p>
            <a:pPr algn="just"/>
            <a:endParaRPr lang="en-US" dirty="0"/>
          </a:p>
        </p:txBody>
      </p:sp>
      <p:sp>
        <p:nvSpPr>
          <p:cNvPr id="3" name="Title 2"/>
          <p:cNvSpPr>
            <a:spLocks noGrp="1"/>
          </p:cNvSpPr>
          <p:nvPr>
            <p:ph type="title"/>
          </p:nvPr>
        </p:nvSpPr>
        <p:spPr/>
        <p:txBody>
          <a:bodyPr/>
          <a:lstStyle/>
          <a:p>
            <a:r>
              <a:rPr lang="en-US" dirty="0" smtClean="0"/>
              <a:t>Mian Nawaz Sharif</a:t>
            </a:r>
            <a:endParaRPr lang="en-US" dirty="0"/>
          </a:p>
        </p:txBody>
      </p:sp>
    </p:spTree>
    <p:extLst>
      <p:ext uri="{BB962C8B-B14F-4D97-AF65-F5344CB8AC3E}">
        <p14:creationId xmlns:p14="http://schemas.microsoft.com/office/powerpoint/2010/main" val="25554184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After assassination of BB led party</a:t>
            </a:r>
          </a:p>
          <a:p>
            <a:pPr algn="just"/>
            <a:r>
              <a:rPr lang="en-US" dirty="0" smtClean="0"/>
              <a:t>11</a:t>
            </a:r>
            <a:r>
              <a:rPr lang="en-US" baseline="30000" dirty="0" smtClean="0"/>
              <a:t>th</a:t>
            </a:r>
            <a:r>
              <a:rPr lang="en-US" dirty="0" smtClean="0"/>
              <a:t> President</a:t>
            </a:r>
          </a:p>
          <a:p>
            <a:pPr algn="just"/>
            <a:r>
              <a:rPr lang="en-US" dirty="0" smtClean="0"/>
              <a:t>Spouse of assassinated former lady PM &amp; son –in-law of ZAB- continuity of legacy</a:t>
            </a:r>
          </a:p>
          <a:p>
            <a:pPr algn="just"/>
            <a:r>
              <a:rPr lang="en-US" dirty="0"/>
              <a:t>Worked with 3 PMs&amp; 2 </a:t>
            </a:r>
            <a:r>
              <a:rPr lang="en-US" dirty="0" smtClean="0"/>
              <a:t>CJs</a:t>
            </a:r>
          </a:p>
          <a:p>
            <a:pPr algn="just"/>
            <a:r>
              <a:rPr lang="en-US" dirty="0" smtClean="0"/>
              <a:t>PM Gillani disqualified &amp;  sent home</a:t>
            </a:r>
          </a:p>
          <a:p>
            <a:pPr algn="just"/>
            <a:r>
              <a:rPr lang="en-US" dirty="0" smtClean="0"/>
              <a:t>SC Judges reinstated 2009</a:t>
            </a:r>
          </a:p>
          <a:p>
            <a:pPr algn="just"/>
            <a:r>
              <a:rPr lang="en-US" dirty="0" smtClean="0"/>
              <a:t>18</a:t>
            </a:r>
            <a:r>
              <a:rPr lang="en-US" baseline="30000" dirty="0" smtClean="0"/>
              <a:t>th</a:t>
            </a:r>
            <a:r>
              <a:rPr lang="en-US" dirty="0" smtClean="0"/>
              <a:t> amendment</a:t>
            </a:r>
          </a:p>
          <a:p>
            <a:pPr algn="just"/>
            <a:r>
              <a:rPr lang="en-US" dirty="0" err="1" smtClean="0"/>
              <a:t>Aghaz</a:t>
            </a:r>
            <a:r>
              <a:rPr lang="en-US" dirty="0" smtClean="0"/>
              <a:t>-i-</a:t>
            </a:r>
            <a:r>
              <a:rPr lang="en-US" dirty="0" err="1" smtClean="0"/>
              <a:t>Haqooq</a:t>
            </a:r>
            <a:r>
              <a:rPr lang="en-US" dirty="0" smtClean="0"/>
              <a:t>-i-</a:t>
            </a:r>
            <a:r>
              <a:rPr lang="en-US" dirty="0" err="1" smtClean="0"/>
              <a:t>Balochistan</a:t>
            </a:r>
            <a:r>
              <a:rPr lang="en-US" dirty="0" smtClean="0"/>
              <a:t> Package</a:t>
            </a:r>
          </a:p>
          <a:p>
            <a:pPr algn="just"/>
            <a:r>
              <a:rPr lang="en-US" dirty="0" smtClean="0"/>
              <a:t>Identity crisis resolved –NWFP renamed as KP</a:t>
            </a:r>
          </a:p>
          <a:p>
            <a:pPr algn="just"/>
            <a:r>
              <a:rPr lang="en-US" dirty="0" smtClean="0"/>
              <a:t>NFC Award 2009</a:t>
            </a:r>
          </a:p>
          <a:p>
            <a:pPr algn="just"/>
            <a:r>
              <a:rPr lang="en-US" dirty="0" smtClean="0"/>
              <a:t>GB Reforms 2009</a:t>
            </a:r>
          </a:p>
          <a:p>
            <a:pPr algn="just"/>
            <a:endParaRPr lang="en-US" dirty="0" smtClean="0"/>
          </a:p>
          <a:p>
            <a:pPr algn="just"/>
            <a:endParaRPr lang="en-US" dirty="0"/>
          </a:p>
        </p:txBody>
      </p:sp>
      <p:sp>
        <p:nvSpPr>
          <p:cNvPr id="3" name="Title 2"/>
          <p:cNvSpPr>
            <a:spLocks noGrp="1"/>
          </p:cNvSpPr>
          <p:nvPr>
            <p:ph type="title"/>
          </p:nvPr>
        </p:nvSpPr>
        <p:spPr/>
        <p:txBody>
          <a:bodyPr/>
          <a:lstStyle/>
          <a:p>
            <a:r>
              <a:rPr lang="en-US" dirty="0" smtClean="0"/>
              <a:t>Asif Ali Zardari 2008-13</a:t>
            </a:r>
            <a:endParaRPr lang="en-US" dirty="0"/>
          </a:p>
        </p:txBody>
      </p:sp>
    </p:spTree>
    <p:extLst>
      <p:ext uri="{BB962C8B-B14F-4D97-AF65-F5344CB8AC3E}">
        <p14:creationId xmlns:p14="http://schemas.microsoft.com/office/powerpoint/2010/main" val="26447081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1800" dirty="0"/>
              <a:t>The </a:t>
            </a:r>
            <a:r>
              <a:rPr lang="en-US" sz="1800" u="sng" dirty="0"/>
              <a:t>evolution of democratic system </a:t>
            </a:r>
            <a:r>
              <a:rPr lang="en-US" sz="1800" dirty="0"/>
              <a:t>has always </a:t>
            </a:r>
            <a:r>
              <a:rPr lang="en-US" sz="1800" dirty="0">
                <a:solidFill>
                  <a:srgbClr val="FF0000"/>
                </a:solidFill>
              </a:rPr>
              <a:t>remained a dilemma in Pakistan</a:t>
            </a:r>
            <a:r>
              <a:rPr lang="en-US" sz="1800" dirty="0"/>
              <a:t>, even after passing more than seven decades of its existence the democracy could not get its roots. Discuss in detail</a:t>
            </a:r>
            <a:r>
              <a:rPr lang="en-US" sz="1800" dirty="0" smtClean="0"/>
              <a:t>. (2023)</a:t>
            </a:r>
          </a:p>
          <a:p>
            <a:pPr algn="just"/>
            <a:r>
              <a:rPr lang="en-US" sz="1800" dirty="0"/>
              <a:t>Discuss the </a:t>
            </a:r>
            <a:r>
              <a:rPr lang="en-US" sz="1800" dirty="0">
                <a:solidFill>
                  <a:srgbClr val="FF0000"/>
                </a:solidFill>
              </a:rPr>
              <a:t>role of regional and nationalist political parties </a:t>
            </a:r>
            <a:r>
              <a:rPr lang="en-US" sz="1800" dirty="0"/>
              <a:t>in Pakistani politics. How far these parties are necessary for the political system? </a:t>
            </a:r>
            <a:r>
              <a:rPr lang="en-US" sz="1800" dirty="0" smtClean="0"/>
              <a:t> (2022)</a:t>
            </a:r>
          </a:p>
          <a:p>
            <a:pPr algn="just"/>
            <a:r>
              <a:rPr lang="en-US" sz="1800" dirty="0"/>
              <a:t>“</a:t>
            </a:r>
            <a:r>
              <a:rPr lang="en-US" sz="1800" dirty="0">
                <a:solidFill>
                  <a:srgbClr val="FF0000"/>
                </a:solidFill>
              </a:rPr>
              <a:t>Political Stability</a:t>
            </a:r>
            <a:r>
              <a:rPr lang="en-US" sz="1800" dirty="0"/>
              <a:t> is mandatory for economic prosperity in Pakistan”. Elaborate</a:t>
            </a:r>
            <a:r>
              <a:rPr lang="en-US" sz="1800" dirty="0" smtClean="0"/>
              <a:t>. (2021)</a:t>
            </a:r>
          </a:p>
          <a:p>
            <a:pPr algn="just"/>
            <a:endParaRPr lang="en-US" sz="1800" dirty="0"/>
          </a:p>
        </p:txBody>
      </p:sp>
      <p:sp>
        <p:nvSpPr>
          <p:cNvPr id="3" name="Title 2"/>
          <p:cNvSpPr>
            <a:spLocks noGrp="1"/>
          </p:cNvSpPr>
          <p:nvPr>
            <p:ph type="title"/>
          </p:nvPr>
        </p:nvSpPr>
        <p:spPr/>
        <p:txBody>
          <a:bodyPr/>
          <a:lstStyle/>
          <a:p>
            <a:r>
              <a:rPr lang="en-US" dirty="0" smtClean="0"/>
              <a:t>Past papers</a:t>
            </a:r>
            <a:endParaRPr lang="en-US" dirty="0"/>
          </a:p>
        </p:txBody>
      </p:sp>
    </p:spTree>
    <p:extLst>
      <p:ext uri="{BB962C8B-B14F-4D97-AF65-F5344CB8AC3E}">
        <p14:creationId xmlns:p14="http://schemas.microsoft.com/office/powerpoint/2010/main" val="2308454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en-US" dirty="0" smtClean="0"/>
              <a:t>Born in Karnal</a:t>
            </a:r>
          </a:p>
          <a:p>
            <a:pPr algn="just"/>
            <a:r>
              <a:rPr lang="en-US" dirty="0" smtClean="0"/>
              <a:t>Graduate of  Aligarh &amp; oxford</a:t>
            </a:r>
          </a:p>
          <a:p>
            <a:pPr algn="just"/>
            <a:r>
              <a:rPr lang="en-US" dirty="0"/>
              <a:t>Initially a nationalist </a:t>
            </a:r>
            <a:endParaRPr lang="en-US" dirty="0" smtClean="0"/>
          </a:p>
          <a:p>
            <a:pPr algn="just"/>
            <a:r>
              <a:rPr lang="en-US" dirty="0" smtClean="0"/>
              <a:t>Jinnah nominated him as </a:t>
            </a:r>
            <a:r>
              <a:rPr lang="en-US" dirty="0"/>
              <a:t>S</a:t>
            </a:r>
            <a:r>
              <a:rPr lang="en-US" dirty="0" smtClean="0"/>
              <a:t>ecretary </a:t>
            </a:r>
            <a:r>
              <a:rPr lang="en-US" dirty="0"/>
              <a:t>G</a:t>
            </a:r>
            <a:r>
              <a:rPr lang="en-US" dirty="0" smtClean="0"/>
              <a:t>eneral(SG) of Muslim league in 1936</a:t>
            </a:r>
          </a:p>
          <a:p>
            <a:pPr algn="just"/>
            <a:r>
              <a:rPr lang="en-US" dirty="0" smtClean="0"/>
              <a:t>Jinnah reelected  </a:t>
            </a:r>
            <a:r>
              <a:rPr lang="en-US" dirty="0"/>
              <a:t>Liaqat as </a:t>
            </a:r>
            <a:r>
              <a:rPr lang="en-US" dirty="0" smtClean="0"/>
              <a:t>SG &amp; </a:t>
            </a:r>
            <a:r>
              <a:rPr lang="en-US" dirty="0"/>
              <a:t>termed him as his right </a:t>
            </a:r>
            <a:r>
              <a:rPr lang="en-US" dirty="0" smtClean="0"/>
              <a:t>hand</a:t>
            </a:r>
          </a:p>
          <a:p>
            <a:pPr algn="just"/>
            <a:r>
              <a:rPr lang="en-US" dirty="0" smtClean="0"/>
              <a:t>In 1926 elected to the Legislative council UP &amp; represented for 20 years .</a:t>
            </a:r>
          </a:p>
          <a:p>
            <a:pPr algn="just"/>
            <a:r>
              <a:rPr lang="en-US" dirty="0" smtClean="0"/>
              <a:t>After failure of Round Table Conferences (RTCs), Liaqat also instrumental to bring Jinnah back</a:t>
            </a:r>
          </a:p>
          <a:p>
            <a:pPr algn="just"/>
            <a:r>
              <a:rPr lang="en-US" dirty="0" smtClean="0"/>
              <a:t>Passage of “Objectives resolution “ </a:t>
            </a:r>
          </a:p>
          <a:p>
            <a:pPr algn="just"/>
            <a:r>
              <a:rPr lang="en-US" dirty="0" smtClean="0"/>
              <a:t>Rana Liaqat formed All Pakistan Women Association (APWA) -1949</a:t>
            </a:r>
            <a:endParaRPr lang="en-US" dirty="0"/>
          </a:p>
        </p:txBody>
      </p:sp>
      <p:sp>
        <p:nvSpPr>
          <p:cNvPr id="2" name="Title 1"/>
          <p:cNvSpPr>
            <a:spLocks noGrp="1"/>
          </p:cNvSpPr>
          <p:nvPr>
            <p:ph type="title"/>
          </p:nvPr>
        </p:nvSpPr>
        <p:spPr/>
        <p:txBody>
          <a:bodyPr>
            <a:normAutofit/>
          </a:bodyPr>
          <a:lstStyle/>
          <a:p>
            <a:pPr algn="ctr"/>
            <a:r>
              <a:rPr lang="en-US" sz="2400" dirty="0" smtClean="0"/>
              <a:t>Liaqat Ali Khan</a:t>
            </a:r>
            <a:br>
              <a:rPr lang="en-US" sz="2400" dirty="0" smtClean="0"/>
            </a:br>
            <a:r>
              <a:rPr lang="en-US" sz="1800" dirty="0" smtClean="0"/>
              <a:t>October </a:t>
            </a:r>
            <a:r>
              <a:rPr lang="en-US" sz="1800" dirty="0"/>
              <a:t>1895 – 16 October </a:t>
            </a:r>
            <a:r>
              <a:rPr lang="en-US" sz="1800" dirty="0" smtClean="0"/>
              <a:t>1951</a:t>
            </a:r>
            <a:br>
              <a:rPr lang="en-US" sz="1800" dirty="0" smtClean="0"/>
            </a:br>
            <a:r>
              <a:rPr lang="en-US" sz="1800" dirty="0" smtClean="0"/>
              <a:t>1</a:t>
            </a:r>
            <a:r>
              <a:rPr lang="en-US" sz="1800" baseline="30000" dirty="0" smtClean="0"/>
              <a:t>st</a:t>
            </a:r>
            <a:r>
              <a:rPr lang="en-US" sz="1800" dirty="0" smtClean="0"/>
              <a:t> Prime Minister 1947-51</a:t>
            </a:r>
            <a:endParaRPr lang="en-US"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457200" y="1481138"/>
          <a:ext cx="8229600" cy="229616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20000"/>
                    </a:ext>
                  </a:extLst>
                </a:gridCol>
                <a:gridCol w="5638800">
                  <a:extLst>
                    <a:ext uri="{9D8B030D-6E8A-4147-A177-3AD203B41FA5}">
                      <a16:colId xmlns:a16="http://schemas.microsoft.com/office/drawing/2014/main" val="20001"/>
                    </a:ext>
                  </a:extLst>
                </a:gridCol>
              </a:tblGrid>
              <a:tr h="370840">
                <a:tc>
                  <a:txBody>
                    <a:bodyPr/>
                    <a:lstStyle/>
                    <a:p>
                      <a:r>
                        <a:rPr lang="en-US" dirty="0" smtClean="0"/>
                        <a:t>Renewing democracy </a:t>
                      </a:r>
                      <a:endParaRPr lang="en-US" dirty="0"/>
                    </a:p>
                  </a:txBody>
                  <a:tcPr/>
                </a:tc>
                <a:tc>
                  <a:txBody>
                    <a:bodyPr/>
                    <a:lstStyle/>
                    <a:p>
                      <a:r>
                        <a:rPr lang="en-US" dirty="0" smtClean="0">
                          <a:hlinkClick r:id="rId2"/>
                        </a:rPr>
                        <a:t>https://www.dawn.com/news/1823427/renewing-democracy</a:t>
                      </a:r>
                      <a:r>
                        <a:rPr lang="en-US" dirty="0" smtClean="0"/>
                        <a:t>  </a:t>
                      </a:r>
                      <a:endParaRPr lang="en-U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b="1" i="0" kern="1200" smtClean="0">
                          <a:solidFill>
                            <a:schemeClr val="dk1"/>
                          </a:solidFill>
                          <a:effectLst/>
                          <a:latin typeface="+mn-lt"/>
                          <a:ea typeface="+mn-ea"/>
                          <a:cs typeface="+mn-cs"/>
                          <a:hlinkClick r:id="rId3"/>
                        </a:rPr>
                        <a:t>Unpacking the amendment</a:t>
                      </a:r>
                      <a:endParaRPr kumimoji="0" lang="en-US" b="1" i="0" kern="1200" smtClean="0">
                        <a:solidFill>
                          <a:schemeClr val="dk1"/>
                        </a:solidFill>
                        <a:effectLst/>
                        <a:latin typeface="+mn-lt"/>
                        <a:ea typeface="+mn-ea"/>
                        <a:cs typeface="+mn-cs"/>
                      </a:endParaRPr>
                    </a:p>
                    <a:p>
                      <a:endParaRPr lang="en-US" dirty="0"/>
                    </a:p>
                  </a:txBody>
                  <a:tcPr/>
                </a:tc>
                <a:tc>
                  <a:txBody>
                    <a:bodyPr/>
                    <a:lstStyle/>
                    <a:p>
                      <a:r>
                        <a:rPr lang="en-US" dirty="0" smtClean="0"/>
                        <a:t>https://www.dawn.com/news/1867912/unpacking-the-amendment</a:t>
                      </a:r>
                      <a:endParaRPr lang="en-US" dirty="0"/>
                    </a:p>
                  </a:txBody>
                  <a:tcPr/>
                </a:tc>
                <a:extLst>
                  <a:ext uri="{0D108BD9-81ED-4DB2-BD59-A6C34878D82A}">
                    <a16:rowId xmlns:a16="http://schemas.microsoft.com/office/drawing/2014/main" val="10001"/>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10003"/>
                  </a:ext>
                </a:extLst>
              </a:tr>
            </a:tbl>
          </a:graphicData>
        </a:graphic>
      </p:graphicFrame>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19782255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2912517" y="2860476"/>
            <a:ext cx="3396760" cy="810795"/>
          </a:xfrm>
          <a:prstGeom prst="rect">
            <a:avLst/>
          </a:prstGeom>
          <a:ln w="12700">
            <a:miter lim="400000"/>
          </a:ln>
          <a:extLst>
            <a:ext uri="{C572A759-6A51-4108-AA02-DFA0A04FC94B}">
              <ma14:wrappingTextBoxFlag xmlns:ma14="http://schemas.microsoft.com/office/mac/drawingml/2011/main" xmlns="" val="1"/>
            </a:ext>
          </a:extLst>
        </p:spPr>
        <p:txBody>
          <a:bodyPr wrap="none" lIns="35717" tIns="35717" rIns="35717" bIns="35717" anchor="ctr">
            <a:spAutoFit/>
          </a:bodyPr>
          <a:lstStyle>
            <a:lvl1pPr>
              <a:defRPr sz="6800" b="1">
                <a:solidFill>
                  <a:srgbClr val="308B16"/>
                </a:solidFill>
              </a:defRPr>
            </a:lvl1pPr>
          </a:lstStyle>
          <a:p>
            <a:pPr lvl="0">
              <a:defRPr sz="1800" b="0">
                <a:solidFill>
                  <a:srgbClr val="000000"/>
                </a:solidFill>
              </a:defRPr>
            </a:pPr>
            <a:r>
              <a:rPr sz="4800" dirty="0" smtClean="0"/>
              <a:t>Thank </a:t>
            </a:r>
            <a:r>
              <a:rPr sz="4800" dirty="0"/>
              <a:t>you</a:t>
            </a:r>
            <a:r>
              <a:rPr sz="4800" dirty="0" smtClean="0"/>
              <a:t>!</a:t>
            </a:r>
            <a:endParaRPr lang="en-US" sz="4800" dirty="0" smtClean="0"/>
          </a:p>
        </p:txBody>
      </p:sp>
      <p:sp>
        <p:nvSpPr>
          <p:cNvPr id="3" name="Rectangle 2"/>
          <p:cNvSpPr/>
          <p:nvPr/>
        </p:nvSpPr>
        <p:spPr>
          <a:xfrm>
            <a:off x="3505200" y="4191000"/>
            <a:ext cx="52578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Email</a:t>
            </a:r>
            <a:r>
              <a:rPr lang="en-US" dirty="0" smtClean="0">
                <a:solidFill>
                  <a:srgbClr val="FF0000"/>
                </a:solidFill>
              </a:rPr>
              <a:t>: </a:t>
            </a:r>
            <a:r>
              <a:rPr lang="en-US" dirty="0" smtClean="0">
                <a:solidFill>
                  <a:srgbClr val="FF0000"/>
                </a:solidFill>
                <a:hlinkClick r:id="rId2"/>
              </a:rPr>
              <a:t>alibabakhel@hotmail.com</a:t>
            </a:r>
            <a:endParaRPr lang="en-US" dirty="0" smtClean="0">
              <a:solidFill>
                <a:srgbClr val="FF0000"/>
              </a:solidFill>
            </a:endParaRPr>
          </a:p>
          <a:p>
            <a:pPr algn="ctr"/>
            <a:endParaRPr lang="en-US" dirty="0" smtClean="0"/>
          </a:p>
          <a:p>
            <a:pPr algn="ctr"/>
            <a:r>
              <a:rPr lang="en-US" dirty="0" smtClean="0"/>
              <a:t>X: </a:t>
            </a:r>
            <a:r>
              <a:rPr lang="en-US" sz="2000" dirty="0" smtClean="0">
                <a:solidFill>
                  <a:srgbClr val="FF0000"/>
                </a:solidFill>
              </a:rPr>
              <a:t>@alibabakhel</a:t>
            </a:r>
            <a:endParaRPr lang="en-US" sz="2000" dirty="0">
              <a:solidFill>
                <a:srgbClr val="FF0000"/>
              </a:solidFill>
            </a:endParaRPr>
          </a:p>
        </p:txBody>
      </p:sp>
    </p:spTree>
    <p:extLst>
      <p:ext uri="{BB962C8B-B14F-4D97-AF65-F5344CB8AC3E}">
        <p14:creationId xmlns:p14="http://schemas.microsoft.com/office/powerpoint/2010/main" val="391001563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a:bodyPr>
          <a:lstStyle/>
          <a:p>
            <a:endParaRPr lang="en-US" dirty="0" smtClean="0"/>
          </a:p>
          <a:p>
            <a:pPr algn="just"/>
            <a:r>
              <a:rPr lang="en-US" dirty="0"/>
              <a:t>I</a:t>
            </a:r>
            <a:r>
              <a:rPr lang="en-US" dirty="0" smtClean="0"/>
              <a:t>mportant document of our constitutional history .  </a:t>
            </a:r>
          </a:p>
          <a:p>
            <a:pPr algn="just"/>
            <a:r>
              <a:rPr lang="en-US" u="sng" dirty="0" smtClean="0"/>
              <a:t>Passed</a:t>
            </a:r>
            <a:r>
              <a:rPr lang="en-US" dirty="0" smtClean="0"/>
              <a:t> by 1</a:t>
            </a:r>
            <a:r>
              <a:rPr lang="en-US" baseline="30000" dirty="0" smtClean="0"/>
              <a:t>st</a:t>
            </a:r>
            <a:r>
              <a:rPr lang="en-US" dirty="0" smtClean="0"/>
              <a:t> Constituent Assembly  </a:t>
            </a:r>
            <a:r>
              <a:rPr lang="en-US" dirty="0" smtClean="0">
                <a:solidFill>
                  <a:srgbClr val="FF0000"/>
                </a:solidFill>
              </a:rPr>
              <a:t>12th March 1949</a:t>
            </a:r>
            <a:r>
              <a:rPr lang="en-US" dirty="0" smtClean="0"/>
              <a:t>. </a:t>
            </a:r>
          </a:p>
          <a:p>
            <a:pPr algn="just"/>
            <a:r>
              <a:rPr lang="en-US" dirty="0"/>
              <a:t>B</a:t>
            </a:r>
            <a:r>
              <a:rPr lang="en-US" dirty="0" smtClean="0"/>
              <a:t>asic principles of </a:t>
            </a:r>
            <a:r>
              <a:rPr lang="en-US" u="sng" dirty="0" smtClean="0"/>
              <a:t>both Islamic political system </a:t>
            </a:r>
            <a:r>
              <a:rPr lang="en-US" u="sng" dirty="0"/>
              <a:t>&amp;</a:t>
            </a:r>
            <a:r>
              <a:rPr lang="en-US" u="sng" dirty="0" smtClean="0"/>
              <a:t> Western Democracy</a:t>
            </a:r>
            <a:r>
              <a:rPr lang="en-US" dirty="0" smtClean="0"/>
              <a:t>. </a:t>
            </a:r>
          </a:p>
          <a:p>
            <a:pPr algn="just"/>
            <a:r>
              <a:rPr lang="en-US" dirty="0" smtClean="0"/>
              <a:t>Served as </a:t>
            </a:r>
            <a:r>
              <a:rPr lang="en-US" dirty="0" smtClean="0">
                <a:solidFill>
                  <a:srgbClr val="FF0000"/>
                </a:solidFill>
              </a:rPr>
              <a:t>preamble</a:t>
            </a:r>
            <a:r>
              <a:rPr lang="en-US" dirty="0" smtClean="0"/>
              <a:t> for the constitutions of </a:t>
            </a:r>
            <a:r>
              <a:rPr lang="en-US" u="sng" dirty="0" smtClean="0"/>
              <a:t>1956, 1962 </a:t>
            </a:r>
            <a:r>
              <a:rPr lang="en-US" u="sng" dirty="0"/>
              <a:t>&amp;</a:t>
            </a:r>
            <a:r>
              <a:rPr lang="en-US" u="sng" dirty="0" smtClean="0"/>
              <a:t> 1973</a:t>
            </a:r>
            <a:r>
              <a:rPr lang="en-US" dirty="0" smtClean="0"/>
              <a:t> </a:t>
            </a:r>
            <a:endParaRPr lang="en-US" dirty="0"/>
          </a:p>
          <a:p>
            <a:pPr algn="just"/>
            <a:r>
              <a:rPr lang="en-US" dirty="0" smtClean="0"/>
              <a:t>Made part of Constitution ,  </a:t>
            </a:r>
            <a:r>
              <a:rPr lang="en-US" u="sng" dirty="0" smtClean="0"/>
              <a:t>8th Amendment</a:t>
            </a:r>
            <a:endParaRPr lang="en-US" dirty="0"/>
          </a:p>
        </p:txBody>
      </p:sp>
      <p:sp>
        <p:nvSpPr>
          <p:cNvPr id="2" name="Title 1"/>
          <p:cNvSpPr>
            <a:spLocks noGrp="1"/>
          </p:cNvSpPr>
          <p:nvPr>
            <p:ph type="title"/>
          </p:nvPr>
        </p:nvSpPr>
        <p:spPr/>
        <p:txBody>
          <a:bodyPr/>
          <a:lstStyle/>
          <a:p>
            <a:pPr algn="ctr"/>
            <a:r>
              <a:rPr lang="en-US" dirty="0" smtClean="0"/>
              <a:t>Objectives Resolution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endParaRPr lang="en-US" dirty="0" smtClean="0"/>
          </a:p>
          <a:p>
            <a:pPr algn="just"/>
            <a:r>
              <a:rPr lang="en-US" dirty="0" smtClean="0">
                <a:solidFill>
                  <a:srgbClr val="FF0000"/>
                </a:solidFill>
              </a:rPr>
              <a:t>Sovereignty </a:t>
            </a:r>
            <a:r>
              <a:rPr lang="en-US" dirty="0" smtClean="0"/>
              <a:t>of the entire Universe belongs to Allah alone</a:t>
            </a:r>
          </a:p>
          <a:p>
            <a:pPr algn="just"/>
            <a:r>
              <a:rPr lang="en-US" dirty="0">
                <a:solidFill>
                  <a:srgbClr val="FF0000"/>
                </a:solidFill>
              </a:rPr>
              <a:t>Muslims</a:t>
            </a:r>
            <a:r>
              <a:rPr lang="en-US" dirty="0"/>
              <a:t> shall live their lives according the teaching of </a:t>
            </a:r>
            <a:r>
              <a:rPr lang="en-US" dirty="0">
                <a:solidFill>
                  <a:srgbClr val="FF0000"/>
                </a:solidFill>
              </a:rPr>
              <a:t>Quran &amp;</a:t>
            </a:r>
            <a:r>
              <a:rPr lang="en-US" dirty="0" smtClean="0">
                <a:solidFill>
                  <a:srgbClr val="FF0000"/>
                </a:solidFill>
              </a:rPr>
              <a:t> </a:t>
            </a:r>
            <a:r>
              <a:rPr lang="en-US" dirty="0" err="1" smtClean="0">
                <a:solidFill>
                  <a:srgbClr val="FF0000"/>
                </a:solidFill>
              </a:rPr>
              <a:t>Sunnah</a:t>
            </a:r>
            <a:endParaRPr lang="en-US" dirty="0" smtClean="0"/>
          </a:p>
          <a:p>
            <a:pPr algn="just"/>
            <a:r>
              <a:rPr lang="en-US" u="sng" dirty="0" smtClean="0"/>
              <a:t>Authority should be delegated</a:t>
            </a:r>
            <a:r>
              <a:rPr lang="en-US" dirty="0" smtClean="0"/>
              <a:t> to the State through its people under the rules set by Allah</a:t>
            </a:r>
          </a:p>
          <a:p>
            <a:pPr algn="just"/>
            <a:r>
              <a:rPr lang="en-US" dirty="0" smtClean="0"/>
              <a:t>Constitution should be framed by the </a:t>
            </a:r>
            <a:r>
              <a:rPr lang="en-US" u="sng" dirty="0" smtClean="0"/>
              <a:t>Constituent Assembly</a:t>
            </a:r>
          </a:p>
          <a:p>
            <a:pPr algn="just"/>
            <a:r>
              <a:rPr lang="en-US" dirty="0" smtClean="0"/>
              <a:t>State should exercise its powers through  </a:t>
            </a:r>
            <a:r>
              <a:rPr lang="en-US" u="sng" dirty="0" smtClean="0"/>
              <a:t>chosen representatives</a:t>
            </a:r>
          </a:p>
          <a:p>
            <a:pPr algn="just"/>
            <a:r>
              <a:rPr lang="en-US" dirty="0" smtClean="0"/>
              <a:t>Principles of democracy, freedom, equality, tolerance </a:t>
            </a:r>
            <a:r>
              <a:rPr lang="en-US" dirty="0"/>
              <a:t> </a:t>
            </a:r>
            <a:r>
              <a:rPr lang="en-US" dirty="0" smtClean="0"/>
              <a:t>&amp; social justice</a:t>
            </a:r>
          </a:p>
          <a:p>
            <a:endParaRPr lang="en-US" dirty="0"/>
          </a:p>
        </p:txBody>
      </p:sp>
      <p:sp>
        <p:nvSpPr>
          <p:cNvPr id="2" name="Title 1"/>
          <p:cNvSpPr>
            <a:spLocks noGrp="1"/>
          </p:cNvSpPr>
          <p:nvPr>
            <p:ph type="title"/>
          </p:nvPr>
        </p:nvSpPr>
        <p:spPr/>
        <p:txBody>
          <a:bodyPr>
            <a:normAutofit fontScale="90000"/>
          </a:bodyPr>
          <a:lstStyle/>
          <a:p>
            <a:pPr algn="just"/>
            <a:r>
              <a:rPr lang="en-US" dirty="0"/>
              <a:t>F</a:t>
            </a:r>
            <a:r>
              <a:rPr lang="en-US" dirty="0" smtClean="0"/>
              <a:t>eatures of the Objectives Resolution: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solidFill>
                  <a:srgbClr val="FF0000"/>
                </a:solidFill>
              </a:rPr>
              <a:t>Minorities</a:t>
            </a:r>
            <a:r>
              <a:rPr lang="en-US" dirty="0" smtClean="0"/>
              <a:t> can freely profess </a:t>
            </a:r>
            <a:r>
              <a:rPr lang="en-US" dirty="0"/>
              <a:t>&amp;</a:t>
            </a:r>
            <a:r>
              <a:rPr lang="en-US" dirty="0" smtClean="0"/>
              <a:t> practice their religion.</a:t>
            </a:r>
          </a:p>
          <a:p>
            <a:pPr algn="just"/>
            <a:r>
              <a:rPr lang="en-US" u="sng" dirty="0" smtClean="0"/>
              <a:t>Fundamental rights</a:t>
            </a:r>
          </a:p>
          <a:p>
            <a:pPr algn="just"/>
            <a:r>
              <a:rPr lang="en-US" dirty="0">
                <a:solidFill>
                  <a:srgbClr val="FF0000"/>
                </a:solidFill>
              </a:rPr>
              <a:t>Federal form </a:t>
            </a:r>
            <a:r>
              <a:rPr lang="en-US" dirty="0"/>
              <a:t>of government with </a:t>
            </a:r>
            <a:r>
              <a:rPr lang="en-US" u="sng" dirty="0" smtClean="0"/>
              <a:t>maximum </a:t>
            </a:r>
            <a:r>
              <a:rPr lang="en-US" u="sng" dirty="0"/>
              <a:t>autonomy </a:t>
            </a:r>
            <a:r>
              <a:rPr lang="en-US" dirty="0"/>
              <a:t>for the </a:t>
            </a:r>
            <a:r>
              <a:rPr lang="en-US" dirty="0" smtClean="0"/>
              <a:t>Units</a:t>
            </a:r>
          </a:p>
          <a:p>
            <a:pPr algn="just"/>
            <a:r>
              <a:rPr lang="en-US" u="sng" dirty="0"/>
              <a:t>S</a:t>
            </a:r>
            <a:r>
              <a:rPr lang="en-US" u="sng" dirty="0" smtClean="0"/>
              <a:t>tate </a:t>
            </a:r>
            <a:r>
              <a:rPr lang="en-US" dirty="0"/>
              <a:t>to </a:t>
            </a:r>
            <a:r>
              <a:rPr lang="en-US" u="sng" dirty="0"/>
              <a:t>safeguard the interests of </a:t>
            </a:r>
            <a:r>
              <a:rPr lang="en-US" dirty="0" smtClean="0"/>
              <a:t> </a:t>
            </a:r>
            <a:r>
              <a:rPr lang="en-US" dirty="0"/>
              <a:t>backward &amp; depressed classes.</a:t>
            </a:r>
          </a:p>
          <a:p>
            <a:pPr algn="just"/>
            <a:r>
              <a:rPr lang="en-US" dirty="0">
                <a:solidFill>
                  <a:srgbClr val="FF0000"/>
                </a:solidFill>
              </a:rPr>
              <a:t>Independence of judiciary </a:t>
            </a:r>
            <a:r>
              <a:rPr lang="en-US" dirty="0"/>
              <a:t>should be </a:t>
            </a:r>
            <a:r>
              <a:rPr lang="en-US" dirty="0" smtClean="0"/>
              <a:t>guaranteed</a:t>
            </a:r>
          </a:p>
          <a:p>
            <a:pPr algn="just"/>
            <a:r>
              <a:rPr lang="en-US" dirty="0"/>
              <a:t>Integrity of the territory &amp; sovereignty of the </a:t>
            </a:r>
            <a:r>
              <a:rPr lang="en-US" dirty="0" smtClean="0"/>
              <a:t>country</a:t>
            </a:r>
          </a:p>
          <a:p>
            <a:pPr algn="just"/>
            <a:r>
              <a:rPr lang="en-US" dirty="0" smtClean="0">
                <a:solidFill>
                  <a:srgbClr val="FF0000"/>
                </a:solidFill>
              </a:rPr>
              <a:t>International </a:t>
            </a:r>
            <a:r>
              <a:rPr lang="en-US" dirty="0">
                <a:solidFill>
                  <a:srgbClr val="FF0000"/>
                </a:solidFill>
              </a:rPr>
              <a:t>peace</a:t>
            </a:r>
            <a:endParaRPr lang="en-US" dirty="0"/>
          </a:p>
          <a:p>
            <a:pPr algn="just"/>
            <a:endParaRPr lang="en-US" dirty="0"/>
          </a:p>
          <a:p>
            <a:pPr algn="just"/>
            <a:endParaRPr lang="en-US" dirty="0"/>
          </a:p>
          <a:p>
            <a:pPr algn="just"/>
            <a:endParaRPr lang="en-US" dirty="0"/>
          </a:p>
        </p:txBody>
      </p:sp>
      <p:sp>
        <p:nvSpPr>
          <p:cNvPr id="2" name="Title 1"/>
          <p:cNvSpPr>
            <a:spLocks noGrp="1"/>
          </p:cNvSpPr>
          <p:nvPr>
            <p:ph type="title"/>
          </p:nvPr>
        </p:nvSpPr>
        <p:spPr/>
        <p:txBody>
          <a:bodyPr/>
          <a:lstStyle/>
          <a:p>
            <a:r>
              <a:rPr lang="en-US" dirty="0" smtClean="0"/>
              <a:t>Main Features of OR</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endParaRPr lang="en-US" dirty="0" smtClean="0"/>
          </a:p>
          <a:p>
            <a:pPr algn="just"/>
            <a:endParaRPr lang="en-US" dirty="0"/>
          </a:p>
          <a:p>
            <a:pPr algn="just"/>
            <a:r>
              <a:rPr lang="en-US" dirty="0" smtClean="0"/>
              <a:t>1922 -1929-Chairman </a:t>
            </a:r>
            <a:r>
              <a:rPr lang="en-US" dirty="0"/>
              <a:t>of Dhaka Municipality </a:t>
            </a:r>
            <a:endParaRPr lang="en-US" dirty="0" smtClean="0"/>
          </a:p>
          <a:p>
            <a:pPr algn="just"/>
            <a:r>
              <a:rPr lang="en-US" dirty="0" smtClean="0"/>
              <a:t>Education </a:t>
            </a:r>
            <a:r>
              <a:rPr lang="en-US" dirty="0"/>
              <a:t>Minister of </a:t>
            </a:r>
            <a:r>
              <a:rPr lang="en-US" dirty="0" smtClean="0"/>
              <a:t>Bengal</a:t>
            </a:r>
          </a:p>
          <a:p>
            <a:pPr algn="just"/>
            <a:r>
              <a:rPr lang="en-US" dirty="0" smtClean="0"/>
              <a:t>1943 -CM </a:t>
            </a:r>
            <a:r>
              <a:rPr lang="en-US" dirty="0"/>
              <a:t>of the </a:t>
            </a:r>
            <a:r>
              <a:rPr lang="en-US" dirty="0" smtClean="0"/>
              <a:t>province</a:t>
            </a:r>
          </a:p>
          <a:p>
            <a:pPr algn="just"/>
            <a:r>
              <a:rPr lang="en-US" dirty="0" smtClean="0"/>
              <a:t>Basic </a:t>
            </a:r>
            <a:r>
              <a:rPr lang="en-US" dirty="0"/>
              <a:t>Principles Committee </a:t>
            </a:r>
            <a:r>
              <a:rPr lang="en-US" dirty="0" smtClean="0"/>
              <a:t>( 1949)</a:t>
            </a:r>
          </a:p>
          <a:p>
            <a:pPr algn="just"/>
            <a:r>
              <a:rPr lang="en-US" dirty="0" smtClean="0"/>
              <a:t>Ghulam Mohd</a:t>
            </a:r>
            <a:r>
              <a:rPr lang="en-US" dirty="0"/>
              <a:t> dissolved his </a:t>
            </a:r>
            <a:r>
              <a:rPr lang="en-US" dirty="0" smtClean="0"/>
              <a:t>Govt (1953 )</a:t>
            </a:r>
            <a:endParaRPr lang="en-US" dirty="0"/>
          </a:p>
        </p:txBody>
      </p:sp>
      <p:sp>
        <p:nvSpPr>
          <p:cNvPr id="2" name="Title 1"/>
          <p:cNvSpPr>
            <a:spLocks noGrp="1"/>
          </p:cNvSpPr>
          <p:nvPr>
            <p:ph type="title"/>
          </p:nvPr>
        </p:nvSpPr>
        <p:spPr/>
        <p:txBody>
          <a:bodyPr>
            <a:normAutofit fontScale="90000"/>
          </a:bodyPr>
          <a:lstStyle/>
          <a:p>
            <a:r>
              <a:rPr lang="en-GB" dirty="0" err="1" smtClean="0"/>
              <a:t>Kh</a:t>
            </a:r>
            <a:r>
              <a:rPr lang="en-GB" dirty="0" smtClean="0"/>
              <a:t>. Nazim ud Din              </a:t>
            </a:r>
            <a:br>
              <a:rPr lang="en-GB" dirty="0" smtClean="0"/>
            </a:br>
            <a:r>
              <a:rPr lang="en-GB" sz="1800" dirty="0" smtClean="0"/>
              <a:t>1948-51 (2</a:t>
            </a:r>
            <a:r>
              <a:rPr lang="en-GB" sz="1800" baseline="30000" dirty="0" smtClean="0"/>
              <a:t>nd</a:t>
            </a:r>
            <a:r>
              <a:rPr lang="en-GB" sz="1800" dirty="0" smtClean="0"/>
              <a:t> Governor General )</a:t>
            </a:r>
            <a:br>
              <a:rPr lang="en-GB" sz="1800" dirty="0" smtClean="0"/>
            </a:br>
            <a:r>
              <a:rPr lang="en-GB" sz="1800" dirty="0" smtClean="0"/>
              <a:t>1951-53 (2</a:t>
            </a:r>
            <a:r>
              <a:rPr lang="en-GB" sz="1800" baseline="30000" dirty="0" smtClean="0"/>
              <a:t>nd</a:t>
            </a:r>
            <a:r>
              <a:rPr lang="en-GB" sz="1800" dirty="0" smtClean="0"/>
              <a:t> Prime Minister)</a:t>
            </a: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noAutofit/>
          </a:bodyPr>
          <a:lstStyle/>
          <a:p>
            <a:pPr algn="just" eaLnBrk="1" hangingPunct="1">
              <a:lnSpc>
                <a:spcPct val="80000"/>
              </a:lnSpc>
              <a:defRPr/>
            </a:pPr>
            <a:r>
              <a:rPr lang="en-GB" sz="2400" dirty="0" smtClean="0"/>
              <a:t>East Pakistani</a:t>
            </a:r>
            <a:endParaRPr lang="en-GB" sz="2400" dirty="0"/>
          </a:p>
          <a:p>
            <a:pPr algn="just" eaLnBrk="1" hangingPunct="1">
              <a:lnSpc>
                <a:spcPct val="80000"/>
              </a:lnSpc>
              <a:defRPr/>
            </a:pPr>
            <a:r>
              <a:rPr lang="en-GB" sz="2400" dirty="0" smtClean="0"/>
              <a:t>Served </a:t>
            </a:r>
            <a:r>
              <a:rPr lang="en-GB" sz="2400" dirty="0"/>
              <a:t>as health &amp; finance minister </a:t>
            </a:r>
          </a:p>
          <a:p>
            <a:pPr algn="just" eaLnBrk="1" hangingPunct="1">
              <a:lnSpc>
                <a:spcPct val="80000"/>
              </a:lnSpc>
              <a:defRPr/>
            </a:pPr>
            <a:r>
              <a:rPr lang="en-GB" sz="2400" dirty="0" smtClean="0"/>
              <a:t>Ambassador </a:t>
            </a:r>
            <a:r>
              <a:rPr lang="en-GB" sz="2400" dirty="0"/>
              <a:t>in Burma , Canada &amp; USA</a:t>
            </a:r>
          </a:p>
          <a:p>
            <a:pPr algn="just" eaLnBrk="1" hangingPunct="1">
              <a:lnSpc>
                <a:spcPct val="80000"/>
              </a:lnSpc>
              <a:defRPr/>
            </a:pPr>
            <a:r>
              <a:rPr lang="en-GB" sz="2400" dirty="0"/>
              <a:t>GG </a:t>
            </a:r>
            <a:r>
              <a:rPr lang="en-GB" sz="2400" dirty="0" err="1"/>
              <a:t>Ghulam</a:t>
            </a:r>
            <a:r>
              <a:rPr lang="en-GB" sz="2400" dirty="0"/>
              <a:t> Mohammad Selected him to replace </a:t>
            </a:r>
            <a:r>
              <a:rPr lang="en-GB" sz="2400" dirty="0" err="1"/>
              <a:t>Kh</a:t>
            </a:r>
            <a:r>
              <a:rPr lang="en-GB" sz="2400" dirty="0"/>
              <a:t> </a:t>
            </a:r>
            <a:r>
              <a:rPr lang="en-GB" sz="2400" dirty="0" err="1"/>
              <a:t>Nazimuddin</a:t>
            </a:r>
            <a:endParaRPr lang="en-GB" sz="2400" dirty="0"/>
          </a:p>
          <a:p>
            <a:pPr marL="109728" indent="0" algn="just" eaLnBrk="1" hangingPunct="1">
              <a:lnSpc>
                <a:spcPct val="80000"/>
              </a:lnSpc>
              <a:buNone/>
              <a:defRPr/>
            </a:pPr>
            <a:r>
              <a:rPr lang="en-GB" sz="2400" dirty="0">
                <a:solidFill>
                  <a:srgbClr val="FF3300"/>
                </a:solidFill>
              </a:rPr>
              <a:t>BOGRA FORMULA- </a:t>
            </a:r>
            <a:endParaRPr lang="en-GB" sz="2400" dirty="0" smtClean="0">
              <a:solidFill>
                <a:srgbClr val="FF3300"/>
              </a:solidFill>
            </a:endParaRPr>
          </a:p>
          <a:p>
            <a:pPr marL="624078" indent="-514350" algn="just" eaLnBrk="1" hangingPunct="1">
              <a:lnSpc>
                <a:spcPct val="80000"/>
              </a:lnSpc>
              <a:buFont typeface="+mj-lt"/>
              <a:buAutoNum type="alphaLcParenR"/>
              <a:defRPr/>
            </a:pPr>
            <a:r>
              <a:rPr lang="en-GB" sz="2400" dirty="0" smtClean="0"/>
              <a:t>Bi-cameral legislature</a:t>
            </a:r>
          </a:p>
          <a:p>
            <a:pPr marL="624078" indent="-514350" algn="just" eaLnBrk="1" hangingPunct="1">
              <a:lnSpc>
                <a:spcPct val="80000"/>
              </a:lnSpc>
              <a:buFont typeface="+mj-lt"/>
              <a:buAutoNum type="alphaLcParenR"/>
              <a:defRPr/>
            </a:pPr>
            <a:r>
              <a:rPr lang="en-GB" sz="2400" dirty="0" smtClean="0"/>
              <a:t>if </a:t>
            </a:r>
            <a:r>
              <a:rPr lang="en-GB" sz="2400" dirty="0"/>
              <a:t>the </a:t>
            </a:r>
            <a:r>
              <a:rPr lang="en-GB" sz="2400" dirty="0">
                <a:hlinkClick r:id="rId3" tooltip="President of Pakistan"/>
              </a:rPr>
              <a:t>President of Pakistan</a:t>
            </a:r>
            <a:r>
              <a:rPr lang="en-GB" sz="2400" dirty="0"/>
              <a:t> were from </a:t>
            </a:r>
            <a:r>
              <a:rPr lang="en-GB" sz="2400" dirty="0">
                <a:hlinkClick r:id="rId4" tooltip="West Pakistan"/>
              </a:rPr>
              <a:t>West Pakistan</a:t>
            </a:r>
            <a:r>
              <a:rPr lang="en-GB" sz="2400" dirty="0"/>
              <a:t>, then </a:t>
            </a:r>
            <a:r>
              <a:rPr lang="en-GB" sz="2400" dirty="0" smtClean="0"/>
              <a:t>PM </a:t>
            </a:r>
            <a:r>
              <a:rPr lang="en-GB" sz="2400" dirty="0"/>
              <a:t>would have to be from </a:t>
            </a:r>
            <a:r>
              <a:rPr lang="en-GB" sz="2400" dirty="0">
                <a:hlinkClick r:id="rId5" tooltip="East Pakistan"/>
              </a:rPr>
              <a:t>East Pakistan</a:t>
            </a:r>
            <a:r>
              <a:rPr lang="en-GB" sz="2400" dirty="0"/>
              <a:t>, &amp;</a:t>
            </a:r>
            <a:r>
              <a:rPr lang="en-GB" sz="2400" dirty="0" smtClean="0"/>
              <a:t> </a:t>
            </a:r>
            <a:r>
              <a:rPr lang="en-GB" sz="2400" dirty="0"/>
              <a:t>vice-versa </a:t>
            </a:r>
          </a:p>
          <a:p>
            <a:pPr algn="just" eaLnBrk="1" hangingPunct="1">
              <a:lnSpc>
                <a:spcPct val="80000"/>
              </a:lnSpc>
              <a:defRPr/>
            </a:pPr>
            <a:r>
              <a:rPr lang="en-GB" sz="2400" dirty="0"/>
              <a:t>Bogra </a:t>
            </a:r>
            <a:r>
              <a:rPr lang="en-GB" sz="2400" dirty="0" smtClean="0"/>
              <a:t>forced </a:t>
            </a:r>
            <a:r>
              <a:rPr lang="en-GB" sz="2400" dirty="0"/>
              <a:t>to resign by </a:t>
            </a:r>
            <a:r>
              <a:rPr lang="en-GB" sz="2400" dirty="0" smtClean="0"/>
              <a:t>Iskander  </a:t>
            </a:r>
            <a:r>
              <a:rPr lang="en-GB" sz="2400" dirty="0"/>
              <a:t>Mirza , again assumed </a:t>
            </a:r>
            <a:r>
              <a:rPr lang="en-GB" sz="2400" dirty="0" smtClean="0"/>
              <a:t>Ambassadorship </a:t>
            </a:r>
            <a:r>
              <a:rPr lang="en-GB" sz="2400" dirty="0"/>
              <a:t>at USA . </a:t>
            </a:r>
            <a:endParaRPr lang="en-GB" sz="2400" dirty="0" smtClean="0"/>
          </a:p>
          <a:p>
            <a:pPr algn="just" eaLnBrk="1" hangingPunct="1">
              <a:lnSpc>
                <a:spcPct val="80000"/>
              </a:lnSpc>
              <a:defRPr/>
            </a:pPr>
            <a:r>
              <a:rPr lang="en-GB" sz="2400" dirty="0"/>
              <a:t>1</a:t>
            </a:r>
            <a:r>
              <a:rPr lang="en-GB" sz="2400" dirty="0" smtClean="0"/>
              <a:t>962 </a:t>
            </a:r>
            <a:r>
              <a:rPr lang="en-GB" sz="2400" dirty="0"/>
              <a:t>assumed office of the Foreign Minister.</a:t>
            </a:r>
          </a:p>
          <a:p>
            <a:pPr algn="just" eaLnBrk="1" hangingPunct="1">
              <a:lnSpc>
                <a:spcPct val="80000"/>
              </a:lnSpc>
              <a:defRPr/>
            </a:pPr>
            <a:endParaRPr lang="en-GB" sz="2400" dirty="0"/>
          </a:p>
        </p:txBody>
      </p:sp>
      <p:sp>
        <p:nvSpPr>
          <p:cNvPr id="35842" name="Rectangle 2"/>
          <p:cNvSpPr>
            <a:spLocks noGrp="1" noRot="1" noChangeArrowheads="1"/>
          </p:cNvSpPr>
          <p:nvPr>
            <p:ph type="title"/>
          </p:nvPr>
        </p:nvSpPr>
        <p:spPr/>
        <p:txBody>
          <a:bodyPr>
            <a:normAutofit fontScale="90000"/>
          </a:bodyPr>
          <a:lstStyle/>
          <a:p>
            <a:pPr>
              <a:defRPr/>
            </a:pPr>
            <a:r>
              <a:rPr lang="en-GB" sz="2000" dirty="0" smtClean="0"/>
              <a:t/>
            </a:r>
            <a:br>
              <a:rPr lang="en-GB" sz="2000" dirty="0" smtClean="0"/>
            </a:br>
            <a:r>
              <a:rPr lang="en-GB" sz="2000" dirty="0"/>
              <a:t/>
            </a:r>
            <a:br>
              <a:rPr lang="en-GB" sz="2000" dirty="0"/>
            </a:br>
            <a:r>
              <a:rPr lang="en-GB" sz="2000" dirty="0" smtClean="0"/>
              <a:t>Mohammad </a:t>
            </a:r>
            <a:r>
              <a:rPr lang="en-GB" sz="2000" dirty="0"/>
              <a:t>Ali </a:t>
            </a:r>
            <a:r>
              <a:rPr lang="en-GB" sz="2000" dirty="0" smtClean="0"/>
              <a:t>Bogra 1900-1963</a:t>
            </a:r>
            <a:r>
              <a:rPr lang="en-GB" sz="2000" dirty="0"/>
              <a:t/>
            </a:r>
            <a:br>
              <a:rPr lang="en-GB" sz="2000" dirty="0"/>
            </a:br>
            <a:r>
              <a:rPr lang="en-GB" sz="2000" dirty="0"/>
              <a:t>3</a:t>
            </a:r>
            <a:r>
              <a:rPr lang="en-GB" sz="2000" baseline="30000" dirty="0"/>
              <a:t>rd</a:t>
            </a:r>
            <a:r>
              <a:rPr lang="en-GB" sz="2000" dirty="0"/>
              <a:t> PM (1953-55)</a:t>
            </a:r>
            <a:r>
              <a:rPr lang="en-GB" sz="4000" dirty="0"/>
              <a:t/>
            </a:r>
            <a:br>
              <a:rPr lang="en-GB" sz="4000" dirty="0"/>
            </a:br>
            <a:endParaRPr lang="en-GB" sz="4000" dirty="0"/>
          </a:p>
        </p:txBody>
      </p:sp>
    </p:spTree>
    <p:extLst>
      <p:ext uri="{BB962C8B-B14F-4D97-AF65-F5344CB8AC3E}">
        <p14:creationId xmlns:p14="http://schemas.microsoft.com/office/powerpoint/2010/main" val="17936114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26613</TotalTime>
  <Words>3137</Words>
  <Application>Microsoft Office PowerPoint</Application>
  <PresentationFormat>On-screen Show (4:3)</PresentationFormat>
  <Paragraphs>514</Paragraphs>
  <Slides>41</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Calibri</vt:lpstr>
      <vt:lpstr>Lucida Sans Unicode</vt:lpstr>
      <vt:lpstr>Verdana</vt:lpstr>
      <vt:lpstr>Wingdings</vt:lpstr>
      <vt:lpstr>Wingdings 2</vt:lpstr>
      <vt:lpstr>Wingdings 3</vt:lpstr>
      <vt:lpstr>Concourse</vt:lpstr>
      <vt:lpstr>        Evolution of Democratic System in Pakistan &amp; Political Evolution Since 1971 </vt:lpstr>
      <vt:lpstr>Political evolution in a state</vt:lpstr>
      <vt:lpstr>Governor Generals</vt:lpstr>
      <vt:lpstr>Liaqat Ali Khan October 1895 – 16 October 1951 1st Prime Minister 1947-51</vt:lpstr>
      <vt:lpstr>Objectives Resolution</vt:lpstr>
      <vt:lpstr>Features of the Objectives Resolution:</vt:lpstr>
      <vt:lpstr>Main Features of OR</vt:lpstr>
      <vt:lpstr>Kh. Nazim ud Din               1948-51 (2nd Governor General ) 1951-53 (2nd Prime Minister)</vt:lpstr>
      <vt:lpstr>  Mohammad Ali Bogra 1900-1963 3rd PM (1953-55) </vt:lpstr>
      <vt:lpstr>Ch. Mohammad Ali (1905-1980) 4th PM- 1955-56 </vt:lpstr>
      <vt:lpstr> Huseyn Shaheed Suhrawardy (1892-1963) 5th PM (1956-57) </vt:lpstr>
      <vt:lpstr>Ibrahim Ismail Chundrigar 6th PM (Oct 1957-Dec.1957) </vt:lpstr>
      <vt:lpstr>Feroz Khan Noon 7th PM (16 December 1957 -7 October 1958) </vt:lpstr>
      <vt:lpstr>  Ghulam Mohammad 1895-1956 Tenure :1951-55 </vt:lpstr>
      <vt:lpstr>Iskander Ali Mirza 1899-1969</vt:lpstr>
      <vt:lpstr>Ayub Khan 1907-74</vt:lpstr>
      <vt:lpstr>Ayub Khan- Significant events</vt:lpstr>
      <vt:lpstr>Ayub Khan</vt:lpstr>
      <vt:lpstr>Yahya Khan(1917-1980)</vt:lpstr>
      <vt:lpstr>Challenges &amp; Initiatives</vt:lpstr>
      <vt:lpstr>Electoral landscape</vt:lpstr>
      <vt:lpstr>ZA BHUTTO</vt:lpstr>
      <vt:lpstr>ZA Bhutto</vt:lpstr>
      <vt:lpstr>ZA Bhutto</vt:lpstr>
      <vt:lpstr>Ziaul Haq </vt:lpstr>
      <vt:lpstr>Politics of alliances </vt:lpstr>
      <vt:lpstr>Constitutional developments</vt:lpstr>
      <vt:lpstr>1973 Constitution</vt:lpstr>
      <vt:lpstr>    Charter of Democracy(CoD) Magna carta of our political history? Politics art of possibilities  </vt:lpstr>
      <vt:lpstr>Why Cod?</vt:lpstr>
      <vt:lpstr>PowerPoint Presentation</vt:lpstr>
      <vt:lpstr>PowerPoint Presentation</vt:lpstr>
      <vt:lpstr>PowerPoint Presentation</vt:lpstr>
      <vt:lpstr>Benazir Bhutto 1988-90                          1993-96</vt:lpstr>
      <vt:lpstr>Benazir Bhutto 1988-90 1993-96</vt:lpstr>
      <vt:lpstr>Mian Nawaz Sharif  1990-93 ,1997- 99,2013-17</vt:lpstr>
      <vt:lpstr>Mian Nawaz Sharif</vt:lpstr>
      <vt:lpstr>Asif Ali Zardari 2008-13</vt:lpstr>
      <vt:lpstr>Past papers</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Evolution of Democratic System in Pakistan </dc:title>
  <dc:creator>MABK</dc:creator>
  <cp:lastModifiedBy>ali babakhel</cp:lastModifiedBy>
  <cp:revision>503</cp:revision>
  <dcterms:created xsi:type="dcterms:W3CDTF">2015-09-19T03:33:07Z</dcterms:created>
  <dcterms:modified xsi:type="dcterms:W3CDTF">2025-07-21T13:40:27Z</dcterms:modified>
</cp:coreProperties>
</file>