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5" r:id="rId1"/>
  </p:sldMasterIdLst>
  <p:sldIdLst>
    <p:sldId id="343" r:id="rId2"/>
    <p:sldId id="335" r:id="rId3"/>
    <p:sldId id="334" r:id="rId4"/>
    <p:sldId id="336" r:id="rId5"/>
    <p:sldId id="337" r:id="rId6"/>
    <p:sldId id="338" r:id="rId7"/>
    <p:sldId id="361" r:id="rId8"/>
    <p:sldId id="339" r:id="rId9"/>
    <p:sldId id="340" r:id="rId10"/>
    <p:sldId id="341" r:id="rId11"/>
    <p:sldId id="342" r:id="rId12"/>
    <p:sldId id="359" r:id="rId13"/>
    <p:sldId id="360" r:id="rId14"/>
    <p:sldId id="362" r:id="rId15"/>
    <p:sldId id="299" r:id="rId16"/>
    <p:sldId id="332" r:id="rId17"/>
    <p:sldId id="363" r:id="rId18"/>
    <p:sldId id="326" r:id="rId19"/>
    <p:sldId id="327" r:id="rId20"/>
    <p:sldId id="325" r:id="rId21"/>
    <p:sldId id="285" r:id="rId22"/>
    <p:sldId id="328" r:id="rId23"/>
    <p:sldId id="364" r:id="rId24"/>
    <p:sldId id="330" r:id="rId25"/>
    <p:sldId id="324" r:id="rId26"/>
    <p:sldId id="329" r:id="rId27"/>
    <p:sldId id="331" r:id="rId28"/>
    <p:sldId id="262" r:id="rId29"/>
    <p:sldId id="344" r:id="rId30"/>
    <p:sldId id="345" r:id="rId31"/>
    <p:sldId id="365" r:id="rId32"/>
    <p:sldId id="346" r:id="rId33"/>
    <p:sldId id="347" r:id="rId34"/>
    <p:sldId id="348" r:id="rId35"/>
    <p:sldId id="349" r:id="rId36"/>
    <p:sldId id="350" r:id="rId37"/>
    <p:sldId id="351" r:id="rId38"/>
    <p:sldId id="352" r:id="rId39"/>
    <p:sldId id="353" r:id="rId40"/>
    <p:sldId id="354" r:id="rId41"/>
    <p:sldId id="355" r:id="rId42"/>
    <p:sldId id="366" r:id="rId43"/>
    <p:sldId id="356" r:id="rId44"/>
    <p:sldId id="357" r:id="rId45"/>
    <p:sldId id="358" r:id="rId46"/>
    <p:sldId id="307"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autoAdjust="0"/>
  </p:normalViewPr>
  <p:slideViewPr>
    <p:cSldViewPr snapToGrid="0">
      <p:cViewPr>
        <p:scale>
          <a:sx n="80" d="100"/>
          <a:sy n="80" d="100"/>
        </p:scale>
        <p:origin x="-342" y="19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1798348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2640163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1773049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 xmlns:p14="http://schemas.microsoft.com/office/powerpoint/2010/main" val="726262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38744626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3238563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16237194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4604115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28145164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_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335240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1935535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165645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2862356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1552809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1313229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3638878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369667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3228396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0">
            <a:extLst>
              <a:ext uri="{28A0092B-C50C-407E-A947-70E740481C1C}">
                <a14:useLocalDpi xmlns=""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1">
            <a:extLst>
              <a:ext uri="{28A0092B-C50C-407E-A947-70E740481C1C}">
                <a14:useLocalDpi xmlns=""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2">
            <a:extLst>
              <a:ext uri="{28A0092B-C50C-407E-A947-70E740481C1C}">
                <a14:useLocalDpi xmlns=""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3">
            <a:extLst>
              <a:ext uri="{28A0092B-C50C-407E-A947-70E740481C1C}">
                <a14:useLocalDpi xmlns=""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775021208"/>
      </p:ext>
    </p:extLst>
  </p:cSld>
  <p:clrMap bg1="dk1" tx1="lt1" bg2="dk2" tx2="lt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 id="2147483802" r:id="rId17"/>
    <p:sldLayoutId id="2147483803" r:id="rId18"/>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710626"/>
            <a:ext cx="9404723" cy="1400530"/>
          </a:xfrm>
        </p:spPr>
        <p:txBody>
          <a:bodyPr/>
          <a:lstStyle/>
          <a:p>
            <a:pPr algn="ctr"/>
            <a:r>
              <a:rPr lang="en-US" sz="4000" b="1" dirty="0" smtClean="0"/>
              <a:t> </a:t>
            </a:r>
            <a:r>
              <a:rPr lang="en-US" sz="4000" b="1" u="sng" dirty="0" smtClean="0"/>
              <a:t>LECTURE # 5</a:t>
            </a:r>
            <a:endParaRPr lang="en-US" dirty="0"/>
          </a:p>
        </p:txBody>
      </p:sp>
      <p:sp>
        <p:nvSpPr>
          <p:cNvPr id="3" name="Content Placeholder 2"/>
          <p:cNvSpPr>
            <a:spLocks noGrp="1"/>
          </p:cNvSpPr>
          <p:nvPr>
            <p:ph idx="1"/>
          </p:nvPr>
        </p:nvSpPr>
        <p:spPr>
          <a:xfrm>
            <a:off x="1103313" y="2052919"/>
            <a:ext cx="8849580" cy="3281082"/>
          </a:xfrm>
        </p:spPr>
        <p:txBody>
          <a:bodyPr>
            <a:normAutofit/>
          </a:bodyPr>
          <a:lstStyle/>
          <a:p>
            <a:pPr marL="457200" indent="-457200" algn="ctr">
              <a:lnSpc>
                <a:spcPct val="200000"/>
              </a:lnSpc>
              <a:buFont typeface="+mj-lt"/>
              <a:buAutoNum type="arabicPeriod"/>
            </a:pPr>
            <a:r>
              <a:rPr lang="en-US" sz="2800" b="1" dirty="0" smtClean="0"/>
              <a:t>18th amendment</a:t>
            </a:r>
          </a:p>
          <a:p>
            <a:pPr marL="457200" indent="-457200" algn="ctr">
              <a:lnSpc>
                <a:spcPct val="200000"/>
              </a:lnSpc>
              <a:buFont typeface="+mj-lt"/>
              <a:buAutoNum type="arabicPeriod"/>
            </a:pPr>
            <a:r>
              <a:rPr lang="en-US" sz="2800" b="1" dirty="0" smtClean="0"/>
              <a:t>26th amendment</a:t>
            </a:r>
          </a:p>
          <a:p>
            <a:pPr marL="457200" indent="-457200" algn="ctr">
              <a:lnSpc>
                <a:spcPct val="200000"/>
              </a:lnSpc>
              <a:buFont typeface="+mj-lt"/>
              <a:buAutoNum type="arabicPeriod"/>
            </a:pPr>
            <a:r>
              <a:rPr lang="en-US" sz="2800" b="1" dirty="0" smtClean="0"/>
              <a:t>27th amendment</a:t>
            </a:r>
          </a:p>
          <a:p>
            <a:pPr marL="457200" indent="-457200" algn="ctr">
              <a:lnSpc>
                <a:spcPct val="200000"/>
              </a:lnSpc>
              <a:buFont typeface="+mj-lt"/>
              <a:buAutoNum type="arabicPeriod"/>
            </a:pPr>
            <a:endParaRPr lang="en-US" sz="2800" b="1" dirty="0" smtClean="0"/>
          </a:p>
          <a:p>
            <a:pPr marL="457200" indent="-457200" algn="ctr">
              <a:lnSpc>
                <a:spcPct val="200000"/>
              </a:lnSpc>
              <a:buFont typeface="+mj-lt"/>
              <a:buAutoNum type="arabicPeriod"/>
            </a:pPr>
            <a:endParaRPr lang="en-US" sz="28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398463" y="962025"/>
            <a:ext cx="9652000" cy="5286375"/>
          </a:xfrm>
        </p:spPr>
        <p:txBody>
          <a:bodyPr>
            <a:normAutofit/>
          </a:bodyPr>
          <a:lstStyle/>
          <a:p>
            <a:pPr marL="0" indent="0" algn="ctr">
              <a:buNone/>
            </a:pPr>
            <a:r>
              <a:rPr lang="en-US" sz="2800" b="1" dirty="0" smtClean="0">
                <a:latin typeface="Times New Roman" pitchFamily="18" charset="0"/>
                <a:cs typeface="Times New Roman" pitchFamily="18" charset="0"/>
              </a:rPr>
              <a:t>			</a:t>
            </a:r>
            <a:r>
              <a:rPr lang="en-US" sz="2800" b="1" dirty="0" smtClean="0"/>
              <a:t>Strengthened Fundamental Rights</a:t>
            </a:r>
            <a:endParaRPr lang="en-US" sz="2800" dirty="0" smtClean="0"/>
          </a:p>
          <a:p>
            <a:pPr marL="0" indent="0" algn="ctr">
              <a:buNone/>
            </a:pPr>
            <a:endParaRPr lang="en-US" sz="2800" b="1" dirty="0" smtClean="0">
              <a:latin typeface="Times New Roman" pitchFamily="18" charset="0"/>
              <a:cs typeface="Times New Roman" pitchFamily="18" charset="0"/>
            </a:endParaRPr>
          </a:p>
          <a:p>
            <a:pPr marL="514350" lvl="0" indent="-514350">
              <a:buFont typeface="+mj-lt"/>
              <a:buAutoNum type="arabicPeriod"/>
            </a:pPr>
            <a:r>
              <a:rPr lang="en-US" sz="2800" dirty="0" smtClean="0">
                <a:latin typeface="Times New Roman" pitchFamily="18" charset="0"/>
                <a:cs typeface="Times New Roman" pitchFamily="18" charset="0"/>
              </a:rPr>
              <a:t>Article 10A </a:t>
            </a:r>
          </a:p>
          <a:p>
            <a:pPr marL="514350" lvl="0" indent="-514350">
              <a:buFont typeface="+mj-lt"/>
              <a:buAutoNum type="arabicPeriod"/>
            </a:pPr>
            <a:r>
              <a:rPr lang="en-US" sz="2800" dirty="0" smtClean="0">
                <a:latin typeface="Times New Roman" pitchFamily="18" charset="0"/>
                <a:cs typeface="Times New Roman" pitchFamily="18" charset="0"/>
              </a:rPr>
              <a:t>Article </a:t>
            </a:r>
            <a:r>
              <a:rPr lang="en-US" sz="2800" dirty="0">
                <a:latin typeface="Times New Roman" pitchFamily="18" charset="0"/>
                <a:cs typeface="Times New Roman" pitchFamily="18" charset="0"/>
              </a:rPr>
              <a:t>19A</a:t>
            </a:r>
            <a:r>
              <a:rPr lang="en-US" sz="2800" b="1" dirty="0">
                <a:latin typeface="Times New Roman" pitchFamily="18" charset="0"/>
                <a:cs typeface="Times New Roman" pitchFamily="18" charset="0"/>
              </a:rPr>
              <a:t> </a:t>
            </a:r>
            <a:endParaRPr lang="en-US" sz="2800" b="1" dirty="0" smtClean="0">
              <a:latin typeface="Times New Roman" pitchFamily="18" charset="0"/>
              <a:cs typeface="Times New Roman" pitchFamily="18" charset="0"/>
            </a:endParaRPr>
          </a:p>
          <a:p>
            <a:pPr marL="514350" lvl="0" indent="-514350">
              <a:buFont typeface="+mj-lt"/>
              <a:buAutoNum type="arabicPeriod"/>
            </a:pPr>
            <a:r>
              <a:rPr lang="en-US" sz="2800" dirty="0" smtClean="0">
                <a:latin typeface="Times New Roman" pitchFamily="18" charset="0"/>
                <a:cs typeface="Times New Roman" pitchFamily="18" charset="0"/>
              </a:rPr>
              <a:t>Article </a:t>
            </a:r>
            <a:r>
              <a:rPr lang="en-US" sz="2800" dirty="0">
                <a:latin typeface="Times New Roman" pitchFamily="18" charset="0"/>
                <a:cs typeface="Times New Roman" pitchFamily="18" charset="0"/>
              </a:rPr>
              <a:t>25A</a:t>
            </a:r>
            <a:r>
              <a:rPr lang="en-US" sz="2800" b="1" dirty="0">
                <a:latin typeface="Times New Roman" pitchFamily="18" charset="0"/>
                <a:cs typeface="Times New Roman" pitchFamily="18" charset="0"/>
              </a:rPr>
              <a:t> </a:t>
            </a:r>
            <a:endParaRPr lang="en-US" sz="2800" b="1" dirty="0" smtClean="0">
              <a:latin typeface="Times New Roman" pitchFamily="18" charset="0"/>
              <a:cs typeface="Times New Roman" pitchFamily="18" charset="0"/>
            </a:endParaRPr>
          </a:p>
          <a:p>
            <a:endParaRPr lang="en-US" dirty="0"/>
          </a:p>
        </p:txBody>
      </p:sp>
    </p:spTree>
    <p:extLst>
      <p:ext uri="{BB962C8B-B14F-4D97-AF65-F5344CB8AC3E}">
        <p14:creationId xmlns="" xmlns:p14="http://schemas.microsoft.com/office/powerpoint/2010/main" val="4074286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16D1BFB-27D6-50E6-CF41-041B383C4DD1}"/>
              </a:ext>
            </a:extLst>
          </p:cNvPr>
          <p:cNvSpPr>
            <a:spLocks noGrp="1"/>
          </p:cNvSpPr>
          <p:nvPr>
            <p:ph idx="1"/>
          </p:nvPr>
        </p:nvSpPr>
        <p:spPr>
          <a:xfrm>
            <a:off x="530088" y="2859110"/>
            <a:ext cx="10774016" cy="837128"/>
          </a:xfrm>
        </p:spPr>
        <p:txBody>
          <a:bodyPr>
            <a:noAutofit/>
          </a:bodyPr>
          <a:lstStyle/>
          <a:p>
            <a:pPr marL="0" indent="0" algn="ctr">
              <a:buNone/>
            </a:pPr>
            <a:r>
              <a:rPr lang="en-US" sz="4000" b="1" u="sng" dirty="0" smtClean="0">
                <a:latin typeface="Times New Roman" pitchFamily="18" charset="0"/>
                <a:cs typeface="Times New Roman" pitchFamily="18" charset="0"/>
              </a:rPr>
              <a:t>ANALYSIS ON 18</a:t>
            </a:r>
            <a:r>
              <a:rPr lang="en-US" sz="4000" b="1" u="sng" baseline="30000" dirty="0" smtClean="0">
                <a:latin typeface="Times New Roman" pitchFamily="18" charset="0"/>
                <a:cs typeface="Times New Roman" pitchFamily="18" charset="0"/>
              </a:rPr>
              <a:t>th</a:t>
            </a:r>
            <a:r>
              <a:rPr lang="en-US" sz="4000" b="1" u="sng" dirty="0" smtClean="0">
                <a:latin typeface="Times New Roman" pitchFamily="18" charset="0"/>
                <a:cs typeface="Times New Roman" pitchFamily="18" charset="0"/>
              </a:rPr>
              <a:t> AMENDMENT </a:t>
            </a:r>
          </a:p>
        </p:txBody>
      </p:sp>
    </p:spTree>
    <p:extLst>
      <p:ext uri="{BB962C8B-B14F-4D97-AF65-F5344CB8AC3E}">
        <p14:creationId xmlns="" xmlns:p14="http://schemas.microsoft.com/office/powerpoint/2010/main" val="28203011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398463" y="962025"/>
            <a:ext cx="9652000" cy="5286375"/>
          </a:xfrm>
        </p:spPr>
        <p:txBody>
          <a:bodyPr>
            <a:normAutofit/>
          </a:bodyPr>
          <a:lstStyle/>
          <a:p>
            <a:pPr algn="ctr">
              <a:buNone/>
            </a:pPr>
            <a:r>
              <a:rPr lang="en-US" sz="2800" b="1" dirty="0" smtClean="0"/>
              <a:t> </a:t>
            </a:r>
            <a:r>
              <a:rPr lang="en-US" sz="2800" b="1" dirty="0" smtClean="0"/>
              <a:t>Pros of the 18th Amendment</a:t>
            </a:r>
          </a:p>
          <a:p>
            <a:r>
              <a:rPr lang="en-US" sz="2800" b="1" dirty="0" smtClean="0"/>
              <a:t>Restored Parliamentary Democracy</a:t>
            </a:r>
            <a:endParaRPr lang="en-US" sz="2800" dirty="0" smtClean="0"/>
          </a:p>
          <a:p>
            <a:r>
              <a:rPr lang="en-US" sz="2800" b="1" dirty="0" smtClean="0"/>
              <a:t>Enhanced Provincial Autonomy</a:t>
            </a:r>
            <a:endParaRPr lang="en-US" sz="2800" dirty="0" smtClean="0"/>
          </a:p>
          <a:p>
            <a:r>
              <a:rPr lang="en-US" sz="2800" b="1" dirty="0" smtClean="0"/>
              <a:t>Strengthened Fundamental Rights</a:t>
            </a:r>
            <a:endParaRPr lang="en-US" sz="2800" dirty="0" smtClean="0"/>
          </a:p>
          <a:p>
            <a:r>
              <a:rPr lang="en-US" sz="2800" b="1" dirty="0" smtClean="0"/>
              <a:t>Constitutional </a:t>
            </a:r>
            <a:r>
              <a:rPr lang="en-US" sz="2800" b="1" dirty="0" smtClean="0"/>
              <a:t>Stability by Reducing Presidential Discretion</a:t>
            </a:r>
            <a:endParaRPr lang="en-US" sz="2800" dirty="0" smtClean="0"/>
          </a:p>
          <a:p>
            <a:endParaRPr lang="en-US" dirty="0"/>
          </a:p>
        </p:txBody>
      </p:sp>
    </p:spTree>
    <p:extLst>
      <p:ext uri="{BB962C8B-B14F-4D97-AF65-F5344CB8AC3E}">
        <p14:creationId xmlns="" xmlns:p14="http://schemas.microsoft.com/office/powerpoint/2010/main" val="4074286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398463" y="534391"/>
            <a:ext cx="9652000" cy="5714010"/>
          </a:xfrm>
        </p:spPr>
        <p:txBody>
          <a:bodyPr>
            <a:normAutofit fontScale="77500" lnSpcReduction="20000"/>
          </a:bodyPr>
          <a:lstStyle/>
          <a:p>
            <a:pPr algn="ctr">
              <a:buNone/>
            </a:pPr>
            <a:r>
              <a:rPr lang="en-US" sz="2800" b="1" dirty="0" smtClean="0"/>
              <a:t>		Cons of the 18th Amendment</a:t>
            </a:r>
          </a:p>
          <a:p>
            <a:endParaRPr lang="en-US" sz="2800" b="1" dirty="0" smtClean="0"/>
          </a:p>
          <a:p>
            <a:r>
              <a:rPr lang="en-US" sz="2800" b="1" dirty="0" smtClean="0"/>
              <a:t>Administrative Capacity Issues in Provinces</a:t>
            </a:r>
            <a:r>
              <a:rPr lang="en-US" sz="2800" dirty="0" smtClean="0"/>
              <a:t/>
            </a:r>
            <a:br>
              <a:rPr lang="en-US" sz="2800" dirty="0" smtClean="0"/>
            </a:br>
            <a:r>
              <a:rPr lang="en-US" sz="2800" dirty="0" smtClean="0"/>
              <a:t>Provinces were not fully prepared to manage devolved sectors (health, education).</a:t>
            </a:r>
          </a:p>
          <a:p>
            <a:endParaRPr lang="en-US" sz="2800" dirty="0" smtClean="0"/>
          </a:p>
          <a:p>
            <a:r>
              <a:rPr lang="en-US" sz="2800" b="1" dirty="0" smtClean="0"/>
              <a:t>Judicial Appointment Controversy</a:t>
            </a:r>
            <a:r>
              <a:rPr lang="en-US" sz="2800" dirty="0" smtClean="0"/>
              <a:t/>
            </a:r>
            <a:br>
              <a:rPr lang="en-US" sz="2800" dirty="0" smtClean="0"/>
            </a:br>
            <a:r>
              <a:rPr lang="en-US" sz="2800" dirty="0" smtClean="0"/>
              <a:t>Article 175A was </a:t>
            </a:r>
            <a:r>
              <a:rPr lang="en-US" sz="2800" dirty="0" smtClean="0"/>
              <a:t>challenged in the </a:t>
            </a:r>
            <a:r>
              <a:rPr lang="en-US" sz="2800" dirty="0" smtClean="0"/>
              <a:t>Supreme </a:t>
            </a:r>
            <a:r>
              <a:rPr lang="en-US" sz="2800" dirty="0" smtClean="0"/>
              <a:t>Court and SC </a:t>
            </a:r>
            <a:r>
              <a:rPr lang="en-US" sz="2800" dirty="0" smtClean="0"/>
              <a:t>modified aspects of the procedure.</a:t>
            </a:r>
          </a:p>
          <a:p>
            <a:endParaRPr lang="en-US" sz="2800" dirty="0" smtClean="0"/>
          </a:p>
          <a:p>
            <a:r>
              <a:rPr lang="en-US" sz="2800" b="1" dirty="0" smtClean="0"/>
              <a:t>Weakened Federal Coordination</a:t>
            </a:r>
            <a:r>
              <a:rPr lang="en-US" sz="2800" dirty="0" smtClean="0"/>
              <a:t/>
            </a:r>
            <a:br>
              <a:rPr lang="en-US" sz="2800" dirty="0" smtClean="0"/>
            </a:br>
            <a:r>
              <a:rPr lang="en-US" sz="2800" dirty="0" smtClean="0"/>
              <a:t>Some argue excessive decentralization complicates national policy-making (e.g., education standards).</a:t>
            </a:r>
          </a:p>
          <a:p>
            <a:endParaRPr lang="en-US" sz="2800" dirty="0" smtClean="0"/>
          </a:p>
          <a:p>
            <a:r>
              <a:rPr lang="en-US" sz="2800" b="1" dirty="0" smtClean="0"/>
              <a:t>Ambiguities in Article 140A</a:t>
            </a:r>
            <a:r>
              <a:rPr lang="en-US" sz="2800" dirty="0" smtClean="0"/>
              <a:t/>
            </a:r>
            <a:br>
              <a:rPr lang="en-US" sz="2800" dirty="0" smtClean="0"/>
            </a:br>
            <a:r>
              <a:rPr lang="en-US" sz="2800" dirty="0" smtClean="0"/>
              <a:t>Local governments remain weak despite constitutional mandate.</a:t>
            </a:r>
            <a:endParaRPr lang="en-US" sz="2800" dirty="0"/>
          </a:p>
        </p:txBody>
      </p:sp>
    </p:spTree>
    <p:extLst>
      <p:ext uri="{BB962C8B-B14F-4D97-AF65-F5344CB8AC3E}">
        <p14:creationId xmlns="" xmlns:p14="http://schemas.microsoft.com/office/powerpoint/2010/main" val="4074286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398462" y="534390"/>
            <a:ext cx="10645589" cy="6115791"/>
          </a:xfrm>
        </p:spPr>
        <p:txBody>
          <a:bodyPr>
            <a:normAutofit fontScale="92500" lnSpcReduction="10000"/>
          </a:bodyPr>
          <a:lstStyle/>
          <a:p>
            <a:pPr algn="ctr">
              <a:buNone/>
            </a:pPr>
            <a:r>
              <a:rPr lang="en-US" b="1" dirty="0" smtClean="0"/>
              <a:t>	</a:t>
            </a:r>
            <a:r>
              <a:rPr lang="en-US" sz="2800" b="1" dirty="0" smtClean="0"/>
              <a:t>Should the 18th Amendment Be Reversed</a:t>
            </a:r>
            <a:r>
              <a:rPr lang="en-US" sz="2800" b="1" dirty="0" smtClean="0"/>
              <a:t>?</a:t>
            </a:r>
            <a:endParaRPr lang="en-US" sz="2800" b="1" dirty="0" smtClean="0"/>
          </a:p>
          <a:p>
            <a:pPr algn="ctr">
              <a:buNone/>
            </a:pPr>
            <a:endParaRPr lang="en-US" dirty="0" smtClean="0"/>
          </a:p>
          <a:p>
            <a:pPr>
              <a:buNone/>
            </a:pPr>
            <a:r>
              <a:rPr lang="en-US" b="1" dirty="0" smtClean="0"/>
              <a:t>		Not </a:t>
            </a:r>
            <a:r>
              <a:rPr lang="en-US" b="1" dirty="0" smtClean="0"/>
              <a:t>Complete reversal but partial</a:t>
            </a:r>
            <a:r>
              <a:rPr lang="en-US" b="1" dirty="0" smtClean="0"/>
              <a:t>.</a:t>
            </a:r>
          </a:p>
          <a:p>
            <a:r>
              <a:rPr lang="en-US" dirty="0" smtClean="0"/>
              <a:t>Over-devolution </a:t>
            </a:r>
            <a:r>
              <a:rPr lang="en-US" b="1" u="sng" dirty="0" smtClean="0"/>
              <a:t>weakened national </a:t>
            </a:r>
            <a:r>
              <a:rPr lang="en-US" b="1" u="sng" dirty="0" smtClean="0"/>
              <a:t>unity</a:t>
            </a:r>
            <a:r>
              <a:rPr lang="en-US" dirty="0" smtClean="0"/>
              <a:t>.</a:t>
            </a:r>
            <a:endParaRPr lang="en-US" dirty="0" smtClean="0"/>
          </a:p>
          <a:p>
            <a:r>
              <a:rPr lang="en-US" b="1" u="sng" dirty="0" smtClean="0"/>
              <a:t>Education</a:t>
            </a:r>
            <a:r>
              <a:rPr lang="en-US" u="sng" dirty="0" smtClean="0"/>
              <a:t> </a:t>
            </a:r>
            <a:r>
              <a:rPr lang="en-US" dirty="0" smtClean="0"/>
              <a:t>and</a:t>
            </a:r>
            <a:r>
              <a:rPr lang="en-US" u="sng" dirty="0" smtClean="0"/>
              <a:t> </a:t>
            </a:r>
            <a:r>
              <a:rPr lang="en-US" b="1" u="sng" dirty="0" smtClean="0"/>
              <a:t>health</a:t>
            </a:r>
            <a:r>
              <a:rPr lang="en-US" u="sng" dirty="0" smtClean="0"/>
              <a:t> </a:t>
            </a:r>
            <a:r>
              <a:rPr lang="en-US" dirty="0" smtClean="0"/>
              <a:t>standards became inconsistent across provinces.</a:t>
            </a:r>
          </a:p>
          <a:p>
            <a:r>
              <a:rPr lang="en-US" b="1" u="sng" dirty="0" smtClean="0"/>
              <a:t>Judicial appointment </a:t>
            </a:r>
            <a:r>
              <a:rPr lang="en-US" dirty="0" smtClean="0"/>
              <a:t>mechanism under Article 175A allegedly politicized the process.</a:t>
            </a:r>
          </a:p>
          <a:p>
            <a:r>
              <a:rPr lang="en-US" dirty="0" smtClean="0"/>
              <a:t>Some argue </a:t>
            </a:r>
            <a:r>
              <a:rPr lang="en-US" b="1" u="sng" dirty="0" smtClean="0"/>
              <a:t>federal oversight </a:t>
            </a:r>
            <a:r>
              <a:rPr lang="en-US" dirty="0" smtClean="0"/>
              <a:t>in critical sectors (counter-terrorism, curriculum, health crises like pandemics) was </a:t>
            </a:r>
            <a:r>
              <a:rPr lang="en-US" b="1" u="sng" dirty="0" smtClean="0"/>
              <a:t>diluted</a:t>
            </a:r>
            <a:r>
              <a:rPr lang="en-US" b="1" u="sng" dirty="0" smtClean="0"/>
              <a:t>.</a:t>
            </a:r>
          </a:p>
          <a:p>
            <a:r>
              <a:rPr lang="en-US" dirty="0" smtClean="0"/>
              <a:t>Clarify Article 140A to </a:t>
            </a:r>
            <a:r>
              <a:rPr lang="en-US" b="1" u="sng" dirty="0" smtClean="0"/>
              <a:t>strengthen local governments</a:t>
            </a:r>
            <a:r>
              <a:rPr lang="en-US" dirty="0" smtClean="0"/>
              <a:t>.</a:t>
            </a:r>
          </a:p>
          <a:p>
            <a:r>
              <a:rPr lang="en-US" dirty="0" smtClean="0"/>
              <a:t>Improve inter-provincial </a:t>
            </a:r>
            <a:r>
              <a:rPr lang="en-US" b="1" u="sng" dirty="0" smtClean="0"/>
              <a:t>coordination</a:t>
            </a:r>
            <a:r>
              <a:rPr lang="en-US" dirty="0" smtClean="0"/>
              <a:t> through Article 153 (CCI).</a:t>
            </a:r>
          </a:p>
          <a:p>
            <a:r>
              <a:rPr lang="en-US" dirty="0" smtClean="0"/>
              <a:t>Regulation, licensing, pricing and quality control of </a:t>
            </a:r>
            <a:r>
              <a:rPr lang="en-US" b="1" u="sng" dirty="0" smtClean="0"/>
              <a:t>drugs, medicines, vaccines and biological products</a:t>
            </a:r>
            <a:r>
              <a:rPr lang="en-US" dirty="0" smtClean="0"/>
              <a:t>. Inconsistent drug </a:t>
            </a:r>
            <a:r>
              <a:rPr lang="en-US" dirty="0" smtClean="0"/>
              <a:t>pricing, Varied </a:t>
            </a:r>
            <a:r>
              <a:rPr lang="en-US" dirty="0" smtClean="0"/>
              <a:t>safety </a:t>
            </a:r>
            <a:r>
              <a:rPr lang="en-US" dirty="0" smtClean="0"/>
              <a:t>standards, Difficulty </a:t>
            </a:r>
            <a:r>
              <a:rPr lang="en-US" dirty="0" smtClean="0"/>
              <a:t>in complying with international treaties</a:t>
            </a:r>
            <a:r>
              <a:rPr lang="en-US" dirty="0" smtClean="0"/>
              <a:t>.</a:t>
            </a:r>
            <a:endParaRPr lang="en-US" dirty="0" smtClean="0"/>
          </a:p>
          <a:p>
            <a:r>
              <a:rPr lang="en-US" b="1" u="sng" dirty="0" smtClean="0"/>
              <a:t>Disaster management </a:t>
            </a:r>
            <a:r>
              <a:rPr lang="en-US" dirty="0" smtClean="0"/>
              <a:t>is </a:t>
            </a:r>
            <a:r>
              <a:rPr lang="en-US" dirty="0" smtClean="0"/>
              <a:t>not expressly in the Federal Legislative List. NDMA operates under federal statute, but constitutional clarity is limited</a:t>
            </a:r>
            <a:r>
              <a:rPr lang="en-US" dirty="0" smtClean="0"/>
              <a:t>.</a:t>
            </a:r>
          </a:p>
          <a:p>
            <a:pPr lvl="0"/>
            <a:r>
              <a:rPr lang="en-US" b="1" u="sng" dirty="0" smtClean="0"/>
              <a:t>NFC Award Federal share</a:t>
            </a:r>
            <a:endParaRPr lang="en-US" dirty="0" smtClean="0"/>
          </a:p>
          <a:p>
            <a:endParaRPr lang="en-US" dirty="0" smtClean="0"/>
          </a:p>
          <a:p>
            <a:endParaRPr lang="en-US" dirty="0"/>
          </a:p>
        </p:txBody>
      </p:sp>
    </p:spTree>
    <p:extLst>
      <p:ext uri="{BB962C8B-B14F-4D97-AF65-F5344CB8AC3E}">
        <p14:creationId xmlns="" xmlns:p14="http://schemas.microsoft.com/office/powerpoint/2010/main" val="4074286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522" y="1249252"/>
            <a:ext cx="9148332" cy="4999148"/>
          </a:xfrm>
        </p:spPr>
        <p:txBody>
          <a:bodyPr>
            <a:normAutofit/>
          </a:bodyPr>
          <a:lstStyle/>
          <a:p>
            <a:pPr marL="0" indent="0" algn="ctr">
              <a:buNone/>
            </a:pPr>
            <a:r>
              <a:rPr lang="en-US" sz="2400" b="1" u="sng" dirty="0" smtClean="0">
                <a:latin typeface="Times New Roman" pitchFamily="18" charset="0"/>
                <a:cs typeface="Times New Roman" pitchFamily="18" charset="0"/>
              </a:rPr>
              <a:t>26</a:t>
            </a:r>
            <a:r>
              <a:rPr lang="en-US" sz="2400" b="1" u="sng" baseline="30000" dirty="0" smtClean="0">
                <a:latin typeface="Times New Roman" pitchFamily="18" charset="0"/>
                <a:cs typeface="Times New Roman" pitchFamily="18" charset="0"/>
              </a:rPr>
              <a:t>th</a:t>
            </a:r>
            <a:r>
              <a:rPr lang="en-US" sz="2400" b="1" u="sng" dirty="0" smtClean="0">
                <a:latin typeface="Times New Roman" pitchFamily="18" charset="0"/>
                <a:cs typeface="Times New Roman" pitchFamily="18" charset="0"/>
              </a:rPr>
              <a:t>  </a:t>
            </a:r>
            <a:r>
              <a:rPr lang="en-US" sz="2400" b="1" u="sng" dirty="0">
                <a:latin typeface="Times New Roman" pitchFamily="18" charset="0"/>
                <a:cs typeface="Times New Roman" pitchFamily="18" charset="0"/>
              </a:rPr>
              <a:t>AMENDMENT</a:t>
            </a:r>
            <a:br>
              <a:rPr lang="en-US" sz="2400" b="1" u="sng" dirty="0">
                <a:latin typeface="Times New Roman" pitchFamily="18" charset="0"/>
                <a:cs typeface="Times New Roman" pitchFamily="18" charset="0"/>
              </a:rPr>
            </a:br>
            <a:r>
              <a:rPr lang="en-US" sz="2400" b="1" dirty="0">
                <a:latin typeface="Times New Roman" pitchFamily="18" charset="0"/>
                <a:cs typeface="Times New Roman" pitchFamily="18" charset="0"/>
              </a:rPr>
              <a:t>					</a:t>
            </a:r>
            <a:endParaRPr lang="en-US" sz="2400" b="1" dirty="0" smtClean="0">
              <a:latin typeface="Times New Roman" pitchFamily="18" charset="0"/>
              <a:cs typeface="Times New Roman" pitchFamily="18" charset="0"/>
            </a:endParaRPr>
          </a:p>
          <a:p>
            <a:pPr marL="0" indent="0" algn="ctr">
              <a:buNone/>
            </a:pPr>
            <a:endParaRPr lang="en-US" sz="2400" b="1" dirty="0" smtClean="0">
              <a:latin typeface="Times New Roman" pitchFamily="18" charset="0"/>
              <a:cs typeface="Times New Roman" pitchFamily="18" charset="0"/>
            </a:endParaRPr>
          </a:p>
          <a:p>
            <a:pPr marL="0" indent="0" algn="ctr">
              <a:buNone/>
            </a:pPr>
            <a:r>
              <a:rPr lang="en-US" sz="2400" b="1" dirty="0" smtClean="0">
                <a:latin typeface="Times New Roman" pitchFamily="18" charset="0"/>
                <a:cs typeface="Times New Roman" pitchFamily="18" charset="0"/>
              </a:rPr>
              <a:t>Assent of the President on 21st October, 2024</a:t>
            </a:r>
          </a:p>
          <a:p>
            <a:pPr marL="0" indent="0" algn="ctr">
              <a:buNone/>
            </a:pPr>
            <a:endParaRPr lang="en-US" sz="2400" dirty="0"/>
          </a:p>
        </p:txBody>
      </p:sp>
    </p:spTree>
    <p:extLst>
      <p:ext uri="{BB962C8B-B14F-4D97-AF65-F5344CB8AC3E}">
        <p14:creationId xmlns="" xmlns:p14="http://schemas.microsoft.com/office/powerpoint/2010/main" val="3479644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78205"/>
          </a:xfrm>
        </p:spPr>
        <p:txBody>
          <a:bodyPr/>
          <a:lstStyle/>
          <a:p>
            <a:pPr lvl="8" algn="l" defTabSz="457200" rtl="0">
              <a:spcBef>
                <a:spcPct val="0"/>
              </a:spcBef>
            </a:pPr>
            <a:r>
              <a:rPr lang="en-US" sz="22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BACKGROUND</a:t>
            </a:r>
            <a:r>
              <a:rPr lang="en-US" sz="2200" b="1" dirty="0" smtClean="0">
                <a:latin typeface="Times New Roman" pitchFamily="18" charset="0"/>
                <a:cs typeface="Times New Roman" pitchFamily="18" charset="0"/>
              </a:rPr>
              <a:t/>
            </a:r>
            <a:br>
              <a:rPr lang="en-US" sz="2200" b="1" dirty="0" smtClean="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lstStyle/>
          <a:p>
            <a:pPr marL="457200" indent="-457200" algn="just">
              <a:lnSpc>
                <a:spcPct val="150000"/>
              </a:lnSpc>
              <a:buFont typeface="+mj-lt"/>
              <a:buAutoNum type="arabicPeriod"/>
            </a:pPr>
            <a:r>
              <a:rPr lang="en-US" b="1" dirty="0" smtClean="0"/>
              <a:t>Judicial overreach </a:t>
            </a:r>
          </a:p>
          <a:p>
            <a:pPr marL="457200" indent="-457200" algn="just">
              <a:lnSpc>
                <a:spcPct val="150000"/>
              </a:lnSpc>
              <a:buFont typeface="+mj-lt"/>
              <a:buAutoNum type="arabicPeriod"/>
            </a:pPr>
            <a:r>
              <a:rPr lang="en-GB" b="1" dirty="0" smtClean="0"/>
              <a:t>Assertion of parliamentary supremacy</a:t>
            </a:r>
          </a:p>
          <a:p>
            <a:pPr marL="457200" indent="-457200" algn="just">
              <a:lnSpc>
                <a:spcPct val="150000"/>
              </a:lnSpc>
              <a:buFont typeface="+mj-lt"/>
              <a:buAutoNum type="arabicPeriod"/>
            </a:pPr>
            <a:r>
              <a:rPr lang="en-US" b="1" dirty="0" smtClean="0"/>
              <a:t>intense judicial–executive tensions</a:t>
            </a:r>
          </a:p>
          <a:p>
            <a:pPr marL="457200" indent="-457200" algn="just">
              <a:lnSpc>
                <a:spcPct val="150000"/>
              </a:lnSpc>
              <a:buFont typeface="+mj-lt"/>
              <a:buAutoNum type="arabicPeriod"/>
            </a:pPr>
            <a:r>
              <a:rPr lang="en-US" b="1" dirty="0" smtClean="0"/>
              <a:t>institutional confrontations between Parliament and the Supreme Court</a:t>
            </a:r>
            <a:endParaRPr lang="en-GB" b="1" dirty="0" smtClean="0"/>
          </a:p>
          <a:p>
            <a:pPr marL="457200" indent="-457200" algn="just">
              <a:lnSpc>
                <a:spcPct val="150000"/>
              </a:lnSpc>
              <a:buFont typeface="+mj-lt"/>
              <a:buAutoNum type="arabicPeriod"/>
            </a:pPr>
            <a:r>
              <a:rPr lang="en-GB" b="1" dirty="0" smtClean="0"/>
              <a:t>18th and 19th Amendment</a:t>
            </a:r>
            <a:endParaRPr lang="en-US" b="1" dirty="0" smtClean="0"/>
          </a:p>
          <a:p>
            <a:pPr>
              <a:lnSpc>
                <a:spcPct val="150000"/>
              </a:lnSpc>
            </a:pP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78205"/>
          </a:xfrm>
        </p:spPr>
        <p:txBody>
          <a:bodyPr/>
          <a:lstStyle/>
          <a:p>
            <a:pPr algn="ctr"/>
            <a:r>
              <a:rPr lang="en-US" sz="2800" b="1" dirty="0" smtClean="0"/>
              <a:t>Immediate Reasons Behind the 26th Amendment</a:t>
            </a:r>
          </a:p>
        </p:txBody>
      </p:sp>
      <p:sp>
        <p:nvSpPr>
          <p:cNvPr id="3" name="Content Placeholder 2"/>
          <p:cNvSpPr>
            <a:spLocks noGrp="1"/>
          </p:cNvSpPr>
          <p:nvPr>
            <p:ph idx="1"/>
          </p:nvPr>
        </p:nvSpPr>
        <p:spPr>
          <a:xfrm>
            <a:off x="1067686" y="1779785"/>
            <a:ext cx="8946541" cy="4195481"/>
          </a:xfrm>
        </p:spPr>
        <p:txBody>
          <a:bodyPr>
            <a:noAutofit/>
          </a:bodyPr>
          <a:lstStyle/>
          <a:p>
            <a:pPr algn="just">
              <a:lnSpc>
                <a:spcPct val="150000"/>
              </a:lnSpc>
            </a:pPr>
            <a:r>
              <a:rPr lang="en-US" b="1" dirty="0" smtClean="0"/>
              <a:t>Controversy </a:t>
            </a:r>
            <a:r>
              <a:rPr lang="en-US" b="1" dirty="0" smtClean="0"/>
              <a:t>over </a:t>
            </a:r>
            <a:r>
              <a:rPr lang="en-US" b="1" dirty="0" err="1" smtClean="0"/>
              <a:t>Suo</a:t>
            </a:r>
            <a:r>
              <a:rPr lang="en-US" b="1" dirty="0" smtClean="0"/>
              <a:t> </a:t>
            </a:r>
            <a:r>
              <a:rPr lang="en-US" b="1" dirty="0" err="1" smtClean="0"/>
              <a:t>Motu</a:t>
            </a:r>
            <a:r>
              <a:rPr lang="en-US" b="1" dirty="0" smtClean="0"/>
              <a:t> Powers </a:t>
            </a:r>
            <a:r>
              <a:rPr lang="en-US" b="1" dirty="0" smtClean="0"/>
              <a:t>Article </a:t>
            </a:r>
            <a:r>
              <a:rPr lang="en-US" b="1" dirty="0" smtClean="0"/>
              <a:t>184(3</a:t>
            </a:r>
            <a:r>
              <a:rPr lang="en-US" b="1" dirty="0" smtClean="0"/>
              <a:t>)</a:t>
            </a:r>
            <a:endParaRPr lang="en-US" b="1" dirty="0" smtClean="0"/>
          </a:p>
          <a:p>
            <a:pPr algn="just">
              <a:lnSpc>
                <a:spcPct val="150000"/>
              </a:lnSpc>
            </a:pPr>
            <a:r>
              <a:rPr lang="en-US" b="1" dirty="0" smtClean="0"/>
              <a:t>Concentration of power in the office of the Chief Justice.</a:t>
            </a:r>
          </a:p>
          <a:p>
            <a:pPr algn="just">
              <a:lnSpc>
                <a:spcPct val="150000"/>
              </a:lnSpc>
            </a:pPr>
            <a:r>
              <a:rPr lang="en-US" b="1" dirty="0" smtClean="0"/>
              <a:t>Bench Formation Disputes: The unilateral authority of the Chief Justice to constitute benches led to institutional friction.</a:t>
            </a:r>
          </a:p>
          <a:p>
            <a:pPr algn="just">
              <a:lnSpc>
                <a:spcPct val="150000"/>
              </a:lnSpc>
            </a:pPr>
            <a:r>
              <a:rPr lang="en-US" b="1" dirty="0" smtClean="0"/>
              <a:t>Demand for Specialized Constitutional Adjudication: A dedicated constitutional bench or constitutional court,</a:t>
            </a:r>
          </a:p>
          <a:p>
            <a:pPr algn="just">
              <a:lnSpc>
                <a:spcPct val="150000"/>
              </a:lnSpc>
            </a:pPr>
            <a:r>
              <a:rPr lang="en-US" b="1" dirty="0" smtClean="0"/>
              <a:t>Faster disposal of constitutional cases</a:t>
            </a:r>
          </a:p>
          <a:p>
            <a:pPr algn="just">
              <a:lnSpc>
                <a:spcPct val="150000"/>
              </a:lnSpc>
            </a:pPr>
            <a:r>
              <a:rPr lang="en-US" b="1" dirty="0" smtClean="0"/>
              <a:t>Clear separation between constitutional and civil/criminal appellate work.</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31508" y="498232"/>
            <a:ext cx="8825658" cy="885092"/>
          </a:xfrm>
        </p:spPr>
        <p:txBody>
          <a:bodyPr/>
          <a:lstStyle/>
          <a:p>
            <a:pPr algn="ctr"/>
            <a:r>
              <a:rPr lang="en-US" sz="3200" b="1" dirty="0" smtClean="0"/>
              <a:t>Judicial Commission For appointment of Judges of the Supreme Court </a:t>
            </a:r>
            <a:endParaRPr lang="en-US" sz="3200" dirty="0"/>
          </a:p>
        </p:txBody>
      </p:sp>
      <p:sp>
        <p:nvSpPr>
          <p:cNvPr id="3" name="Subtitle 2"/>
          <p:cNvSpPr>
            <a:spLocks noGrp="1"/>
          </p:cNvSpPr>
          <p:nvPr>
            <p:ph type="subTitle" idx="1"/>
          </p:nvPr>
        </p:nvSpPr>
        <p:spPr>
          <a:xfrm>
            <a:off x="492369" y="1535723"/>
            <a:ext cx="10902462" cy="4958862"/>
          </a:xfrm>
        </p:spPr>
        <p:txBody>
          <a:bodyPr>
            <a:normAutofit lnSpcReduction="10000"/>
          </a:bodyPr>
          <a:lstStyle/>
          <a:p>
            <a:r>
              <a:rPr lang="en-US" b="1" cap="none" dirty="0" smtClean="0">
                <a:solidFill>
                  <a:schemeClr val="tx1"/>
                </a:solidFill>
                <a:latin typeface="Times New Roman" pitchFamily="18" charset="0"/>
                <a:cs typeface="Times New Roman" pitchFamily="18" charset="0"/>
              </a:rPr>
              <a:t>1. Chief justice of Pakistan</a:t>
            </a:r>
            <a:br>
              <a:rPr lang="en-US" b="1" cap="none" dirty="0" smtClean="0">
                <a:solidFill>
                  <a:schemeClr val="tx1"/>
                </a:solidFill>
                <a:latin typeface="Times New Roman" pitchFamily="18" charset="0"/>
                <a:cs typeface="Times New Roman" pitchFamily="18" charset="0"/>
              </a:rPr>
            </a:br>
            <a:r>
              <a:rPr lang="en-US" b="1" cap="none" dirty="0" smtClean="0">
                <a:solidFill>
                  <a:schemeClr val="tx1"/>
                </a:solidFill>
                <a:latin typeface="Times New Roman" pitchFamily="18" charset="0"/>
                <a:cs typeface="Times New Roman" pitchFamily="18" charset="0"/>
              </a:rPr>
              <a:t/>
            </a:r>
            <a:br>
              <a:rPr lang="en-US" b="1" cap="none" dirty="0" smtClean="0">
                <a:solidFill>
                  <a:schemeClr val="tx1"/>
                </a:solidFill>
                <a:latin typeface="Times New Roman" pitchFamily="18" charset="0"/>
                <a:cs typeface="Times New Roman" pitchFamily="18" charset="0"/>
              </a:rPr>
            </a:br>
            <a:r>
              <a:rPr lang="en-US" b="1" cap="none" dirty="0" smtClean="0">
                <a:solidFill>
                  <a:schemeClr val="tx1"/>
                </a:solidFill>
                <a:latin typeface="Times New Roman" pitchFamily="18" charset="0"/>
                <a:cs typeface="Times New Roman" pitchFamily="18" charset="0"/>
              </a:rPr>
              <a:t>2. Three most senior judges of the supreme court</a:t>
            </a:r>
            <a:br>
              <a:rPr lang="en-US" b="1" cap="none" dirty="0" smtClean="0">
                <a:solidFill>
                  <a:schemeClr val="tx1"/>
                </a:solidFill>
                <a:latin typeface="Times New Roman" pitchFamily="18" charset="0"/>
                <a:cs typeface="Times New Roman" pitchFamily="18" charset="0"/>
              </a:rPr>
            </a:br>
            <a:r>
              <a:rPr lang="en-US" b="1" cap="none" dirty="0" smtClean="0">
                <a:solidFill>
                  <a:schemeClr val="tx1"/>
                </a:solidFill>
                <a:latin typeface="Times New Roman" pitchFamily="18" charset="0"/>
                <a:cs typeface="Times New Roman" pitchFamily="18" charset="0"/>
              </a:rPr>
              <a:t/>
            </a:r>
            <a:br>
              <a:rPr lang="en-US" b="1" cap="none" dirty="0" smtClean="0">
                <a:solidFill>
                  <a:schemeClr val="tx1"/>
                </a:solidFill>
                <a:latin typeface="Times New Roman" pitchFamily="18" charset="0"/>
                <a:cs typeface="Times New Roman" pitchFamily="18" charset="0"/>
              </a:rPr>
            </a:br>
            <a:r>
              <a:rPr lang="en-US" b="1" cap="none" dirty="0" smtClean="0">
                <a:solidFill>
                  <a:schemeClr val="tx1"/>
                </a:solidFill>
                <a:latin typeface="Times New Roman" pitchFamily="18" charset="0"/>
                <a:cs typeface="Times New Roman" pitchFamily="18" charset="0"/>
              </a:rPr>
              <a:t>3. Most senior judge of the constitutional benches</a:t>
            </a:r>
            <a:br>
              <a:rPr lang="en-US" b="1" cap="none" dirty="0" smtClean="0">
                <a:solidFill>
                  <a:schemeClr val="tx1"/>
                </a:solidFill>
                <a:latin typeface="Times New Roman" pitchFamily="18" charset="0"/>
                <a:cs typeface="Times New Roman" pitchFamily="18" charset="0"/>
              </a:rPr>
            </a:br>
            <a:r>
              <a:rPr lang="en-US" b="1" cap="none" dirty="0" smtClean="0">
                <a:solidFill>
                  <a:schemeClr val="tx1"/>
                </a:solidFill>
                <a:latin typeface="Times New Roman" pitchFamily="18" charset="0"/>
                <a:cs typeface="Times New Roman" pitchFamily="18" charset="0"/>
              </a:rPr>
              <a:t/>
            </a:r>
            <a:br>
              <a:rPr lang="en-US" b="1" cap="none" dirty="0" smtClean="0">
                <a:solidFill>
                  <a:schemeClr val="tx1"/>
                </a:solidFill>
                <a:latin typeface="Times New Roman" pitchFamily="18" charset="0"/>
                <a:cs typeface="Times New Roman" pitchFamily="18" charset="0"/>
              </a:rPr>
            </a:br>
            <a:r>
              <a:rPr lang="en-US" b="1" cap="none" dirty="0" smtClean="0">
                <a:solidFill>
                  <a:schemeClr val="tx1"/>
                </a:solidFill>
                <a:latin typeface="Times New Roman" pitchFamily="18" charset="0"/>
                <a:cs typeface="Times New Roman" pitchFamily="18" charset="0"/>
              </a:rPr>
              <a:t>4. Federal minister member for law and justice </a:t>
            </a:r>
            <a:br>
              <a:rPr lang="en-US" b="1" cap="none" dirty="0" smtClean="0">
                <a:solidFill>
                  <a:schemeClr val="tx1"/>
                </a:solidFill>
                <a:latin typeface="Times New Roman" pitchFamily="18" charset="0"/>
                <a:cs typeface="Times New Roman" pitchFamily="18" charset="0"/>
              </a:rPr>
            </a:br>
            <a:r>
              <a:rPr lang="en-US" b="1" cap="none" dirty="0" smtClean="0">
                <a:solidFill>
                  <a:schemeClr val="tx1"/>
                </a:solidFill>
                <a:latin typeface="Times New Roman" pitchFamily="18" charset="0"/>
                <a:cs typeface="Times New Roman" pitchFamily="18" charset="0"/>
              </a:rPr>
              <a:t/>
            </a:r>
            <a:br>
              <a:rPr lang="en-US" b="1" cap="none" dirty="0" smtClean="0">
                <a:solidFill>
                  <a:schemeClr val="tx1"/>
                </a:solidFill>
                <a:latin typeface="Times New Roman" pitchFamily="18" charset="0"/>
                <a:cs typeface="Times New Roman" pitchFamily="18" charset="0"/>
              </a:rPr>
            </a:br>
            <a:r>
              <a:rPr lang="en-US" b="1" cap="none" dirty="0" smtClean="0">
                <a:solidFill>
                  <a:schemeClr val="tx1"/>
                </a:solidFill>
                <a:latin typeface="Times New Roman" pitchFamily="18" charset="0"/>
                <a:cs typeface="Times New Roman" pitchFamily="18" charset="0"/>
              </a:rPr>
              <a:t>5. Attorney member -general for Pakistan</a:t>
            </a:r>
            <a:br>
              <a:rPr lang="en-US" b="1" cap="none" dirty="0" smtClean="0">
                <a:solidFill>
                  <a:schemeClr val="tx1"/>
                </a:solidFill>
                <a:latin typeface="Times New Roman" pitchFamily="18" charset="0"/>
                <a:cs typeface="Times New Roman" pitchFamily="18" charset="0"/>
              </a:rPr>
            </a:br>
            <a:r>
              <a:rPr lang="en-US" b="1" cap="none" dirty="0" smtClean="0">
                <a:solidFill>
                  <a:schemeClr val="tx1"/>
                </a:solidFill>
                <a:latin typeface="Times New Roman" pitchFamily="18" charset="0"/>
                <a:cs typeface="Times New Roman" pitchFamily="18" charset="0"/>
              </a:rPr>
              <a:t/>
            </a:r>
            <a:br>
              <a:rPr lang="en-US" b="1" cap="none" dirty="0" smtClean="0">
                <a:solidFill>
                  <a:schemeClr val="tx1"/>
                </a:solidFill>
                <a:latin typeface="Times New Roman" pitchFamily="18" charset="0"/>
                <a:cs typeface="Times New Roman" pitchFamily="18" charset="0"/>
              </a:rPr>
            </a:br>
            <a:r>
              <a:rPr lang="en-US" b="1" cap="none" dirty="0" smtClean="0">
                <a:solidFill>
                  <a:schemeClr val="tx1"/>
                </a:solidFill>
                <a:latin typeface="Times New Roman" pitchFamily="18" charset="0"/>
                <a:cs typeface="Times New Roman" pitchFamily="18" charset="0"/>
              </a:rPr>
              <a:t>6. An advocate having not less than fifteen years of practice in the supreme court to be nominated by the Pakistan bar council for a term of two years</a:t>
            </a:r>
            <a:br>
              <a:rPr lang="en-US" b="1" cap="none" dirty="0" smtClean="0">
                <a:solidFill>
                  <a:schemeClr val="tx1"/>
                </a:solidFill>
                <a:latin typeface="Times New Roman" pitchFamily="18" charset="0"/>
                <a:cs typeface="Times New Roman" pitchFamily="18" charset="0"/>
              </a:rPr>
            </a:br>
            <a:r>
              <a:rPr lang="en-US" b="1" cap="none" dirty="0" smtClean="0">
                <a:solidFill>
                  <a:schemeClr val="tx1"/>
                </a:solidFill>
                <a:latin typeface="Times New Roman" pitchFamily="18" charset="0"/>
                <a:cs typeface="Times New Roman" pitchFamily="18" charset="0"/>
              </a:rPr>
              <a:t/>
            </a:r>
            <a:br>
              <a:rPr lang="en-US" b="1" cap="none" dirty="0" smtClean="0">
                <a:solidFill>
                  <a:schemeClr val="tx1"/>
                </a:solidFill>
                <a:latin typeface="Times New Roman" pitchFamily="18" charset="0"/>
                <a:cs typeface="Times New Roman" pitchFamily="18" charset="0"/>
              </a:rPr>
            </a:br>
            <a:r>
              <a:rPr lang="en-US" b="1" cap="none" dirty="0" smtClean="0">
                <a:solidFill>
                  <a:schemeClr val="tx1"/>
                </a:solidFill>
                <a:latin typeface="Times New Roman" pitchFamily="18" charset="0"/>
                <a:cs typeface="Times New Roman" pitchFamily="18" charset="0"/>
              </a:rPr>
              <a:t>7. Two members from the senate an two members from the national assembly of both benches</a:t>
            </a:r>
            <a:br>
              <a:rPr lang="en-US" b="1" cap="none" dirty="0" smtClean="0">
                <a:solidFill>
                  <a:schemeClr val="tx1"/>
                </a:solidFill>
                <a:latin typeface="Times New Roman" pitchFamily="18" charset="0"/>
                <a:cs typeface="Times New Roman" pitchFamily="18" charset="0"/>
              </a:rPr>
            </a:br>
            <a:r>
              <a:rPr lang="en-US" b="1" cap="none" dirty="0" smtClean="0">
                <a:solidFill>
                  <a:schemeClr val="tx1"/>
                </a:solidFill>
                <a:latin typeface="Times New Roman" pitchFamily="18" charset="0"/>
                <a:cs typeface="Times New Roman" pitchFamily="18" charset="0"/>
              </a:rPr>
              <a:t> </a:t>
            </a:r>
            <a:br>
              <a:rPr lang="en-US" b="1" cap="none" dirty="0" smtClean="0">
                <a:solidFill>
                  <a:schemeClr val="tx1"/>
                </a:solidFill>
                <a:latin typeface="Times New Roman" pitchFamily="18" charset="0"/>
                <a:cs typeface="Times New Roman" pitchFamily="18" charset="0"/>
              </a:rPr>
            </a:br>
            <a:r>
              <a:rPr lang="en-US" b="1" cap="none" dirty="0" smtClean="0">
                <a:solidFill>
                  <a:schemeClr val="tx1"/>
                </a:solidFill>
                <a:latin typeface="Times New Roman" pitchFamily="18" charset="0"/>
                <a:cs typeface="Times New Roman" pitchFamily="18" charset="0"/>
              </a:rPr>
              <a:t>8. A woman or non-</a:t>
            </a:r>
            <a:r>
              <a:rPr lang="en-US" b="1" cap="none" dirty="0" err="1" smtClean="0">
                <a:solidFill>
                  <a:schemeClr val="tx1"/>
                </a:solidFill>
                <a:latin typeface="Times New Roman" pitchFamily="18" charset="0"/>
                <a:cs typeface="Times New Roman" pitchFamily="18" charset="0"/>
              </a:rPr>
              <a:t>muslim</a:t>
            </a:r>
            <a:r>
              <a:rPr lang="en-US" b="1" cap="none" dirty="0" smtClean="0">
                <a:solidFill>
                  <a:schemeClr val="tx1"/>
                </a:solidFill>
                <a:latin typeface="Times New Roman" pitchFamily="18" charset="0"/>
                <a:cs typeface="Times New Roman" pitchFamily="18" charset="0"/>
              </a:rPr>
              <a:t>, other than a member of </a:t>
            </a:r>
            <a:r>
              <a:rPr lang="en-US" b="1" cap="none" dirty="0" err="1" smtClean="0">
                <a:solidFill>
                  <a:schemeClr val="tx1"/>
                </a:solidFill>
                <a:latin typeface="Times New Roman" pitchFamily="18" charset="0"/>
                <a:cs typeface="Times New Roman" pitchFamily="18" charset="0"/>
              </a:rPr>
              <a:t>majlis</a:t>
            </a:r>
            <a:r>
              <a:rPr lang="en-US" b="1" cap="none" dirty="0" smtClean="0">
                <a:solidFill>
                  <a:schemeClr val="tx1"/>
                </a:solidFill>
                <a:latin typeface="Times New Roman" pitchFamily="18" charset="0"/>
                <a:cs typeface="Times New Roman" pitchFamily="18" charset="0"/>
              </a:rPr>
              <a:t>-e-</a:t>
            </a:r>
            <a:r>
              <a:rPr lang="en-US" b="1" cap="none" dirty="0" err="1" smtClean="0">
                <a:solidFill>
                  <a:schemeClr val="tx1"/>
                </a:solidFill>
                <a:latin typeface="Times New Roman" pitchFamily="18" charset="0"/>
                <a:cs typeface="Times New Roman" pitchFamily="18" charset="0"/>
              </a:rPr>
              <a:t>shoora</a:t>
            </a:r>
            <a:endParaRPr lang="en-US" cap="none" dirty="0">
              <a:solidFill>
                <a:schemeClr val="tx1"/>
              </a:solidFill>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3662" y="452718"/>
            <a:ext cx="8597172" cy="1083005"/>
          </a:xfrm>
        </p:spPr>
        <p:txBody>
          <a:bodyPr/>
          <a:lstStyle/>
          <a:p>
            <a:r>
              <a:rPr lang="en-US" sz="3200" b="1" dirty="0" smtClean="0"/>
              <a:t>Judicial Commission For appointment of Judges of the High Court </a:t>
            </a:r>
            <a:r>
              <a:rPr lang="en-US" sz="3200" b="1" dirty="0" smtClean="0"/>
              <a:t>shall also include </a:t>
            </a:r>
            <a:endParaRPr lang="en-US" sz="3200" dirty="0"/>
          </a:p>
        </p:txBody>
      </p:sp>
      <p:sp>
        <p:nvSpPr>
          <p:cNvPr id="3" name="Content Placeholder 2"/>
          <p:cNvSpPr>
            <a:spLocks noGrp="1"/>
          </p:cNvSpPr>
          <p:nvPr>
            <p:ph idx="1"/>
          </p:nvPr>
        </p:nvSpPr>
        <p:spPr/>
        <p:txBody>
          <a:bodyPr>
            <a:normAutofit/>
          </a:bodyPr>
          <a:lstStyle/>
          <a:p>
            <a:pPr>
              <a:buNone/>
            </a:pPr>
            <a:r>
              <a:rPr lang="en-US" b="1" dirty="0" smtClean="0">
                <a:latin typeface="Times New Roman" pitchFamily="18" charset="0"/>
                <a:cs typeface="Times New Roman" pitchFamily="18" charset="0"/>
              </a:rPr>
              <a:t>     1. Chief justice of  concerned High Court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2</a:t>
            </a:r>
            <a:r>
              <a:rPr lang="en-US" sz="2100" b="1" dirty="0" smtClean="0">
                <a:latin typeface="Times New Roman" pitchFamily="18" charset="0"/>
                <a:cs typeface="Times New Roman" pitchFamily="18" charset="0"/>
              </a:rPr>
              <a:t>. Head of Constitutional Benches of that High Court</a:t>
            </a:r>
          </a:p>
          <a:p>
            <a:pPr>
              <a:buNone/>
            </a:pPr>
            <a:r>
              <a:rPr lang="en-US" sz="2100" b="1" dirty="0" smtClean="0">
                <a:latin typeface="Times New Roman" pitchFamily="18" charset="0"/>
                <a:cs typeface="Times New Roman" pitchFamily="18" charset="0"/>
              </a:rPr>
              <a:t/>
            </a:r>
            <a:br>
              <a:rPr lang="en-US" sz="2100" b="1" dirty="0" smtClean="0">
                <a:latin typeface="Times New Roman" pitchFamily="18" charset="0"/>
                <a:cs typeface="Times New Roman" pitchFamily="18" charset="0"/>
              </a:rPr>
            </a:br>
            <a:r>
              <a:rPr lang="en-US" sz="2100" b="1" dirty="0" smtClean="0">
                <a:latin typeface="Times New Roman" pitchFamily="18" charset="0"/>
                <a:cs typeface="Times New Roman" pitchFamily="18" charset="0"/>
              </a:rPr>
              <a:t>3. Provincial Minister for Law</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4. An advocate having not less than fifteen years of practice in the High court to be nominated by the concerned bar council for a term of two years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3723" y="1453662"/>
            <a:ext cx="9155723" cy="4161692"/>
          </a:xfrm>
        </p:spPr>
        <p:txBody>
          <a:bodyPr>
            <a:normAutofit/>
          </a:bodyPr>
          <a:lstStyle/>
          <a:p>
            <a:pPr marL="0" indent="0" algn="just">
              <a:buNone/>
            </a:pPr>
            <a:r>
              <a:rPr lang="en-US" sz="3600" b="1" dirty="0" smtClean="0">
                <a:latin typeface="Times New Roman" pitchFamily="18" charset="0"/>
                <a:cs typeface="Times New Roman" pitchFamily="18" charset="0"/>
              </a:rPr>
              <a:t>DEFINATION OF AMENDMENT </a:t>
            </a:r>
          </a:p>
          <a:p>
            <a:pPr algn="just">
              <a:buFont typeface="Wingdings" pitchFamily="2" charset="2"/>
              <a:buChar char="Ø"/>
            </a:pPr>
            <a:r>
              <a:rPr lang="en-US" sz="3600" b="1" dirty="0" smtClean="0">
                <a:latin typeface="Times New Roman" pitchFamily="18" charset="0"/>
                <a:cs typeface="Times New Roman" pitchFamily="18" charset="0"/>
              </a:rPr>
              <a:t>Black’s law Dictionary </a:t>
            </a:r>
          </a:p>
          <a:p>
            <a:pPr marL="0" lvl="0" indent="0" algn="just">
              <a:buNone/>
            </a:pPr>
            <a:endParaRPr lang="en-US" sz="3600" b="1" dirty="0" smtClean="0">
              <a:latin typeface="Times New Roman" pitchFamily="18" charset="0"/>
              <a:cs typeface="Times New Roman" pitchFamily="18" charset="0"/>
            </a:endParaRPr>
          </a:p>
          <a:p>
            <a:pPr marL="0" lvl="0" indent="0" algn="just">
              <a:buNone/>
            </a:pPr>
            <a:endParaRPr lang="en-US" sz="3600" b="1" dirty="0">
              <a:latin typeface="Times New Roman" pitchFamily="18" charset="0"/>
              <a:cs typeface="Times New Roman" pitchFamily="18" charset="0"/>
            </a:endParaRPr>
          </a:p>
          <a:p>
            <a:pPr marL="0" lvl="0" indent="0" algn="just">
              <a:buNone/>
            </a:pPr>
            <a:r>
              <a:rPr lang="en-US" sz="3600" b="1" dirty="0" smtClean="0">
                <a:latin typeface="Times New Roman" pitchFamily="18" charset="0"/>
                <a:cs typeface="Times New Roman" pitchFamily="18" charset="0"/>
              </a:rPr>
              <a:t>CONSTITUTIONAL AMENDMENT BILL (PROCESS</a:t>
            </a:r>
            <a:r>
              <a:rPr lang="en-US" sz="3200" b="1" dirty="0" smtClean="0">
                <a:latin typeface="Times New Roman" pitchFamily="18" charset="0"/>
                <a:cs typeface="Times New Roman" pitchFamily="18" charset="0"/>
              </a:rPr>
              <a:t>) </a:t>
            </a:r>
            <a:endParaRPr lang="en-US" sz="32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29952313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01847" y="550983"/>
            <a:ext cx="8825658" cy="832339"/>
          </a:xfrm>
        </p:spPr>
        <p:txBody>
          <a:bodyPr/>
          <a:lstStyle/>
          <a:p>
            <a:r>
              <a:rPr lang="en-US" sz="3600" b="1" dirty="0" smtClean="0">
                <a:solidFill>
                  <a:schemeClr val="tx1"/>
                </a:solidFill>
              </a:rPr>
              <a:t/>
            </a:r>
            <a:br>
              <a:rPr lang="en-US" sz="3600" b="1" dirty="0" smtClean="0">
                <a:solidFill>
                  <a:schemeClr val="tx1"/>
                </a:solidFill>
              </a:rPr>
            </a:br>
            <a:r>
              <a:rPr lang="en-US" sz="3600" b="1" dirty="0" smtClean="0">
                <a:solidFill>
                  <a:schemeClr val="tx1"/>
                </a:solidFill>
              </a:rPr>
              <a:t>Parliamentary committee (PC)</a:t>
            </a:r>
            <a:endParaRPr lang="en-US" sz="3600" dirty="0"/>
          </a:p>
        </p:txBody>
      </p:sp>
      <p:sp>
        <p:nvSpPr>
          <p:cNvPr id="3" name="Subtitle 2"/>
          <p:cNvSpPr>
            <a:spLocks noGrp="1"/>
          </p:cNvSpPr>
          <p:nvPr>
            <p:ph type="subTitle" idx="1"/>
          </p:nvPr>
        </p:nvSpPr>
        <p:spPr>
          <a:xfrm>
            <a:off x="1154955" y="1793630"/>
            <a:ext cx="8825658" cy="4560277"/>
          </a:xfrm>
        </p:spPr>
        <p:txBody>
          <a:bodyPr>
            <a:noAutofit/>
          </a:bodyPr>
          <a:lstStyle/>
          <a:p>
            <a:pPr marL="457200" indent="-457200" algn="just"/>
            <a:r>
              <a:rPr lang="en-US" sz="2400" cap="none" dirty="0" smtClean="0">
                <a:solidFill>
                  <a:schemeClr val="tx1"/>
                </a:solidFill>
                <a:latin typeface="Times New Roman" pitchFamily="18" charset="0"/>
                <a:cs typeface="Times New Roman" pitchFamily="18" charset="0"/>
              </a:rPr>
              <a:t>1.  The committee </a:t>
            </a:r>
            <a:r>
              <a:rPr lang="en-US" sz="2400" cap="none" dirty="0" smtClean="0">
                <a:solidFill>
                  <a:schemeClr val="tx1"/>
                </a:solidFill>
                <a:latin typeface="Times New Roman" pitchFamily="18" charset="0"/>
                <a:cs typeface="Times New Roman" pitchFamily="18" charset="0"/>
              </a:rPr>
              <a:t>consists </a:t>
            </a:r>
            <a:r>
              <a:rPr lang="en-US" sz="2400" cap="none" dirty="0" smtClean="0">
                <a:solidFill>
                  <a:schemeClr val="tx1"/>
                </a:solidFill>
                <a:latin typeface="Times New Roman" pitchFamily="18" charset="0"/>
                <a:cs typeface="Times New Roman" pitchFamily="18" charset="0"/>
              </a:rPr>
              <a:t>of the following twelve members</a:t>
            </a:r>
          </a:p>
          <a:p>
            <a:pPr marL="514350" indent="-514350" algn="just"/>
            <a:r>
              <a:rPr lang="en-US" sz="2400" cap="none" dirty="0" smtClean="0">
                <a:solidFill>
                  <a:schemeClr val="tx1"/>
                </a:solidFill>
                <a:latin typeface="Times New Roman" pitchFamily="18" charset="0"/>
                <a:cs typeface="Times New Roman" pitchFamily="18" charset="0"/>
              </a:rPr>
              <a:t>		Eight members from the national assembly</a:t>
            </a:r>
          </a:p>
          <a:p>
            <a:pPr marL="514350" indent="-514350" algn="just"/>
            <a:r>
              <a:rPr lang="en-US" sz="2400" cap="none" dirty="0" smtClean="0">
                <a:solidFill>
                  <a:schemeClr val="tx1"/>
                </a:solidFill>
                <a:latin typeface="Times New Roman" pitchFamily="18" charset="0"/>
                <a:cs typeface="Times New Roman" pitchFamily="18" charset="0"/>
              </a:rPr>
              <a:t>	      Four members from the senate</a:t>
            </a:r>
          </a:p>
          <a:p>
            <a:pPr marL="514350" indent="-514350" algn="just"/>
            <a:r>
              <a:rPr lang="en-US" sz="2400" cap="none" dirty="0" smtClean="0">
                <a:solidFill>
                  <a:schemeClr val="tx1"/>
                </a:solidFill>
                <a:latin typeface="Times New Roman" pitchFamily="18" charset="0"/>
                <a:cs typeface="Times New Roman" pitchFamily="18" charset="0"/>
              </a:rPr>
              <a:t>2.  Parliamentary parties  have proportional representation in PC based on their strength in parliament</a:t>
            </a:r>
          </a:p>
          <a:p>
            <a:pPr marL="514350" indent="-514350" algn="just"/>
            <a:r>
              <a:rPr lang="en-US" sz="2400" cap="none" dirty="0" smtClean="0">
                <a:solidFill>
                  <a:schemeClr val="tx1"/>
                </a:solidFill>
                <a:latin typeface="Times New Roman" pitchFamily="18" charset="0"/>
                <a:cs typeface="Times New Roman" pitchFamily="18" charset="0"/>
              </a:rPr>
              <a:t>3.  Committee, by the majority of not less than two-thirds of its total membership, within </a:t>
            </a:r>
            <a:r>
              <a:rPr lang="en-US" sz="2400" cap="none" dirty="0" err="1" smtClean="0">
                <a:solidFill>
                  <a:schemeClr val="tx1"/>
                </a:solidFill>
                <a:latin typeface="Times New Roman" pitchFamily="18" charset="0"/>
                <a:cs typeface="Times New Roman" pitchFamily="18" charset="0"/>
              </a:rPr>
              <a:t>fowteen</a:t>
            </a:r>
            <a:r>
              <a:rPr lang="en-US" sz="2400" cap="none" dirty="0" smtClean="0">
                <a:solidFill>
                  <a:schemeClr val="tx1"/>
                </a:solidFill>
                <a:latin typeface="Times New Roman" pitchFamily="18" charset="0"/>
                <a:cs typeface="Times New Roman" pitchFamily="18" charset="0"/>
              </a:rPr>
              <a:t> days prior to the retirement of the chief justice of </a:t>
            </a:r>
            <a:r>
              <a:rPr lang="en-US" sz="2400" cap="none" dirty="0" err="1" smtClean="0">
                <a:solidFill>
                  <a:schemeClr val="tx1"/>
                </a:solidFill>
                <a:latin typeface="Times New Roman" pitchFamily="18" charset="0"/>
                <a:cs typeface="Times New Roman" pitchFamily="18" charset="0"/>
              </a:rPr>
              <a:t>pakistan</a:t>
            </a:r>
            <a:r>
              <a:rPr lang="en-US" sz="2400" cap="none" dirty="0" smtClean="0">
                <a:solidFill>
                  <a:schemeClr val="tx1"/>
                </a:solidFill>
                <a:latin typeface="Times New Roman" pitchFamily="18" charset="0"/>
                <a:cs typeface="Times New Roman" pitchFamily="18" charset="0"/>
              </a:rPr>
              <a:t> shall send the nomination</a:t>
            </a:r>
          </a:p>
          <a:p>
            <a:pPr marL="457200" indent="-457200" algn="just"/>
            <a:endParaRPr lang="en-US" sz="2400" cap="none" dirty="0" smtClean="0">
              <a:solidFill>
                <a:schemeClr val="tx1"/>
              </a:solidFill>
              <a:latin typeface="Times New Roman" pitchFamily="18" charset="0"/>
              <a:cs typeface="Times New Roman" pitchFamily="18" charset="0"/>
            </a:endParaRPr>
          </a:p>
          <a:p>
            <a:pPr marL="514350" indent="-514350" algn="just"/>
            <a:r>
              <a:rPr lang="en-US" sz="2400" cap="none" dirty="0" smtClean="0">
                <a:solidFill>
                  <a:schemeClr val="tx1"/>
                </a:solidFill>
                <a:latin typeface="Times New Roman" pitchFamily="18" charset="0"/>
                <a:cs typeface="Times New Roman" pitchFamily="18" charset="0"/>
              </a:rPr>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366" y="866899"/>
            <a:ext cx="10290219" cy="5580793"/>
          </a:xfrm>
        </p:spPr>
        <p:txBody>
          <a:bodyPr>
            <a:noAutofit/>
          </a:bodyPr>
          <a:lstStyle/>
          <a:p>
            <a:pPr marL="457200" lvl="0" indent="-457200">
              <a:lnSpc>
                <a:spcPct val="150000"/>
              </a:lnSpc>
              <a:buFont typeface="+mj-lt"/>
              <a:buAutoNum type="arabicPeriod"/>
            </a:pPr>
            <a:r>
              <a:rPr lang="en-US" b="1" dirty="0" smtClean="0"/>
              <a:t>Insertion of new fundamental right: clean and healthy environment</a:t>
            </a:r>
          </a:p>
          <a:p>
            <a:pPr marL="457200" lvl="0" indent="-457200">
              <a:lnSpc>
                <a:spcPct val="150000"/>
              </a:lnSpc>
              <a:buFont typeface="+mj-lt"/>
              <a:buAutoNum type="arabicPeriod"/>
            </a:pPr>
            <a:r>
              <a:rPr lang="en-US" b="1" dirty="0" smtClean="0"/>
              <a:t>Eliminate of </a:t>
            </a:r>
            <a:r>
              <a:rPr lang="en-US" b="1" dirty="0" err="1" smtClean="0"/>
              <a:t>riba</a:t>
            </a:r>
            <a:r>
              <a:rPr lang="en-US" b="1" dirty="0" smtClean="0"/>
              <a:t> completely before 1-1-2028  </a:t>
            </a:r>
            <a:endParaRPr lang="en-US" b="1" dirty="0" smtClean="0"/>
          </a:p>
          <a:p>
            <a:pPr marL="457200" lvl="0" indent="-457200">
              <a:lnSpc>
                <a:spcPct val="150000"/>
              </a:lnSpc>
              <a:buFont typeface="+mj-lt"/>
              <a:buAutoNum type="arabicPeriod"/>
            </a:pPr>
            <a:r>
              <a:rPr lang="en-US" b="1" dirty="0" smtClean="0"/>
              <a:t>Creation of a Constitutional Bench</a:t>
            </a:r>
          </a:p>
          <a:p>
            <a:pPr marL="457200" lvl="0" indent="-457200">
              <a:lnSpc>
                <a:spcPct val="150000"/>
              </a:lnSpc>
              <a:buFont typeface="+mj-lt"/>
              <a:buAutoNum type="arabicPeriod"/>
            </a:pPr>
            <a:r>
              <a:rPr lang="en-US" b="1" dirty="0" smtClean="0"/>
              <a:t>Judicial commission  for </a:t>
            </a:r>
            <a:r>
              <a:rPr lang="en-US" b="1" u="sng" dirty="0" smtClean="0"/>
              <a:t>appointment of judges</a:t>
            </a:r>
            <a:r>
              <a:rPr lang="en-US" b="1" dirty="0" smtClean="0"/>
              <a:t> of Superior courts</a:t>
            </a:r>
          </a:p>
          <a:p>
            <a:pPr marL="457200" lvl="0" indent="-457200">
              <a:lnSpc>
                <a:spcPct val="150000"/>
              </a:lnSpc>
              <a:buFont typeface="+mj-lt"/>
              <a:buAutoNum type="arabicPeriod"/>
            </a:pPr>
            <a:r>
              <a:rPr lang="en-US" b="1" dirty="0" smtClean="0"/>
              <a:t>One-third of the members of the Commission may call the meeting for appointment of judges</a:t>
            </a:r>
          </a:p>
          <a:p>
            <a:pPr marL="457200" lvl="0" indent="-457200">
              <a:lnSpc>
                <a:spcPct val="150000"/>
              </a:lnSpc>
              <a:buFont typeface="+mj-lt"/>
              <a:buAutoNum type="arabicPeriod"/>
            </a:pPr>
            <a:r>
              <a:rPr lang="en-US" b="1" dirty="0" smtClean="0"/>
              <a:t>Any member of the Commission may give nominations in the Commission for appointment against any vacancy in SC, HC and FSC</a:t>
            </a:r>
          </a:p>
          <a:p>
            <a:pPr marL="457200" lvl="0" indent="-457200">
              <a:lnSpc>
                <a:spcPct val="150000"/>
              </a:lnSpc>
              <a:buFont typeface="+mj-lt"/>
              <a:buAutoNum type="arabicPeriod"/>
            </a:pPr>
            <a:r>
              <a:rPr lang="en-US" b="1" dirty="0" smtClean="0"/>
              <a:t>Judicial commission for </a:t>
            </a:r>
            <a:r>
              <a:rPr lang="en-US" b="1" u="sng" dirty="0" smtClean="0"/>
              <a:t>performance evaluation of Judges of the High Courts</a:t>
            </a:r>
            <a:endParaRPr lang="en-US" b="1" dirty="0" smtClean="0"/>
          </a:p>
          <a:p>
            <a:pPr marL="457200" lvl="0" indent="-457200">
              <a:lnSpc>
                <a:spcPct val="150000"/>
              </a:lnSpc>
              <a:buFont typeface="+mj-lt"/>
              <a:buAutoNum type="arabicPeriod"/>
            </a:pPr>
            <a:r>
              <a:rPr lang="en-US" b="1" dirty="0" smtClean="0"/>
              <a:t>Parliamentary committee </a:t>
            </a:r>
            <a:r>
              <a:rPr lang="en-US" b="1" u="sng" dirty="0" smtClean="0"/>
              <a:t>appointment the </a:t>
            </a:r>
            <a:r>
              <a:rPr lang="en-US" b="1" u="sng" dirty="0" smtClean="0"/>
              <a:t>CJP</a:t>
            </a:r>
            <a:endParaRPr lang="en-US" b="1" dirty="0" smtClean="0"/>
          </a:p>
          <a:p>
            <a:pPr marL="457200" indent="-457200" algn="just">
              <a:lnSpc>
                <a:spcPct val="150000"/>
              </a:lnSpc>
              <a:buFont typeface="+mj-lt"/>
              <a:buAutoNum type="arabicPeriod"/>
            </a:pPr>
            <a:endParaRPr lang="en-US" dirty="0">
              <a:latin typeface="Times New Roman" pitchFamily="18" charset="0"/>
              <a:cs typeface="Times New Roman" pitchFamily="18" charset="0"/>
            </a:endParaRPr>
          </a:p>
        </p:txBody>
      </p:sp>
      <p:sp>
        <p:nvSpPr>
          <p:cNvPr id="4" name="Title 3"/>
          <p:cNvSpPr>
            <a:spLocks noGrp="1"/>
          </p:cNvSpPr>
          <p:nvPr>
            <p:ph type="title"/>
          </p:nvPr>
        </p:nvSpPr>
        <p:spPr>
          <a:xfrm>
            <a:off x="799182" y="237528"/>
            <a:ext cx="9404723" cy="848048"/>
          </a:xfrm>
        </p:spPr>
        <p:txBody>
          <a:bodyPr/>
          <a:lstStyle/>
          <a:p>
            <a:pPr lvl="2" algn="l" defTabSz="457200" rtl="0">
              <a:spcBef>
                <a:spcPct val="0"/>
              </a:spcBef>
            </a:pPr>
            <a:r>
              <a:rPr lang="en-US" sz="2800" b="1" dirty="0" smtClean="0">
                <a:latin typeface="Times New Roman" pitchFamily="18" charset="0"/>
                <a:cs typeface="Times New Roman" pitchFamily="18" charset="0"/>
              </a:rPr>
              <a:t>			FEATURES OF 26</a:t>
            </a:r>
            <a:r>
              <a:rPr lang="en-US" sz="2800" b="1" baseline="30000" dirty="0" smtClean="0">
                <a:latin typeface="Times New Roman" pitchFamily="18" charset="0"/>
                <a:cs typeface="Times New Roman" pitchFamily="18" charset="0"/>
              </a:rPr>
              <a:t>TH</a:t>
            </a:r>
            <a:r>
              <a:rPr lang="en-US" sz="2800" b="1" dirty="0" smtClean="0">
                <a:latin typeface="Times New Roman" pitchFamily="18" charset="0"/>
                <a:cs typeface="Times New Roman" pitchFamily="18" charset="0"/>
              </a:rPr>
              <a:t> AMENDMENT</a:t>
            </a:r>
            <a:r>
              <a:rPr lang="en-US" sz="1600" dirty="0"/>
              <a:t/>
            </a:r>
            <a:br>
              <a:rPr lang="en-US" sz="1600" dirty="0"/>
            </a:br>
            <a:endParaRPr lang="en-US" sz="1600" dirty="0"/>
          </a:p>
        </p:txBody>
      </p:sp>
    </p:spTree>
    <p:extLst>
      <p:ext uri="{BB962C8B-B14F-4D97-AF65-F5344CB8AC3E}">
        <p14:creationId xmlns="" xmlns:p14="http://schemas.microsoft.com/office/powerpoint/2010/main" val="39837778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u="sng" dirty="0" smtClean="0"/>
              <a:t>performance evaluation of Judges of the High Courts</a:t>
            </a:r>
            <a:endParaRPr lang="en-US" sz="3200" dirty="0"/>
          </a:p>
        </p:txBody>
      </p:sp>
      <p:sp>
        <p:nvSpPr>
          <p:cNvPr id="3" name="Content Placeholder 2"/>
          <p:cNvSpPr>
            <a:spLocks noGrp="1"/>
          </p:cNvSpPr>
          <p:nvPr>
            <p:ph idx="1"/>
          </p:nvPr>
        </p:nvSpPr>
        <p:spPr/>
        <p:txBody>
          <a:bodyPr/>
          <a:lstStyle/>
          <a:p>
            <a:r>
              <a:rPr lang="en-US" b="1" dirty="0" smtClean="0"/>
              <a:t>Commission may make rules regulating its procedure including the procedure and criteria for assessment, evaluation and fitness for appointment of Judges</a:t>
            </a:r>
          </a:p>
          <a:p>
            <a:r>
              <a:rPr lang="en-US" b="1" dirty="0" smtClean="0"/>
              <a:t>The Commission shall conduct an annual performance evaluation of Judges of the High Courts</a:t>
            </a:r>
          </a:p>
          <a:p>
            <a:r>
              <a:rPr lang="en-US" b="1" dirty="0" smtClean="0"/>
              <a:t>If the performance of a Judge of a High Court is found by the Commission to be inefficient, it shall grant him  time and if again found inefficient, JC will report to Supreme Judicial council </a:t>
            </a:r>
            <a:endParaRPr lang="en-US"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46690"/>
          </a:xfrm>
        </p:spPr>
        <p:txBody>
          <a:bodyPr/>
          <a:lstStyle/>
          <a:p>
            <a:pPr algn="ctr"/>
            <a:r>
              <a:rPr lang="en-US" sz="3200" b="1" dirty="0" smtClean="0"/>
              <a:t>Supreme Judicial council</a:t>
            </a:r>
            <a:endParaRPr lang="en-US" sz="3200" dirty="0"/>
          </a:p>
        </p:txBody>
      </p:sp>
      <p:sp>
        <p:nvSpPr>
          <p:cNvPr id="3" name="Content Placeholder 2"/>
          <p:cNvSpPr>
            <a:spLocks noGrp="1"/>
          </p:cNvSpPr>
          <p:nvPr>
            <p:ph idx="1"/>
          </p:nvPr>
        </p:nvSpPr>
        <p:spPr/>
        <p:txBody>
          <a:bodyPr>
            <a:normAutofit/>
          </a:bodyPr>
          <a:lstStyle/>
          <a:p>
            <a:pPr marL="457200" indent="-457200">
              <a:lnSpc>
                <a:spcPct val="200000"/>
              </a:lnSpc>
              <a:buFont typeface="+mj-lt"/>
              <a:buAutoNum type="arabicPeriod"/>
            </a:pPr>
            <a:r>
              <a:rPr lang="en-US" sz="2400" b="1" dirty="0" smtClean="0"/>
              <a:t>The Council shall consist </a:t>
            </a:r>
            <a:r>
              <a:rPr lang="en-US" sz="2400" b="1" dirty="0" smtClean="0"/>
              <a:t>of the </a:t>
            </a:r>
            <a:r>
              <a:rPr lang="en-US" sz="2400" b="1" dirty="0" smtClean="0"/>
              <a:t>Chief Justice of </a:t>
            </a:r>
            <a:r>
              <a:rPr lang="en-US" sz="2400" b="1" dirty="0" smtClean="0"/>
              <a:t>Pakistan</a:t>
            </a:r>
          </a:p>
          <a:p>
            <a:pPr marL="457200" indent="-457200">
              <a:lnSpc>
                <a:spcPct val="200000"/>
              </a:lnSpc>
              <a:buFont typeface="+mj-lt"/>
              <a:buAutoNum type="arabicPeriod"/>
            </a:pPr>
            <a:r>
              <a:rPr lang="en-US" sz="2400" b="1" dirty="0" smtClean="0"/>
              <a:t>The </a:t>
            </a:r>
            <a:r>
              <a:rPr lang="en-US" sz="2400" b="1" dirty="0" smtClean="0"/>
              <a:t>two next most senior Judges of the Supreme </a:t>
            </a:r>
            <a:r>
              <a:rPr lang="en-US" sz="2400" b="1" dirty="0" smtClean="0"/>
              <a:t>Court </a:t>
            </a:r>
          </a:p>
          <a:p>
            <a:pPr marL="457200" indent="-457200">
              <a:lnSpc>
                <a:spcPct val="200000"/>
              </a:lnSpc>
              <a:buFont typeface="+mj-lt"/>
              <a:buAutoNum type="arabicPeriod"/>
            </a:pPr>
            <a:r>
              <a:rPr lang="en-US" sz="2400" b="1" dirty="0" smtClean="0"/>
              <a:t>The </a:t>
            </a:r>
            <a:r>
              <a:rPr lang="en-US" sz="2400" b="1" dirty="0" smtClean="0"/>
              <a:t>two most senior Chief Justices of the High </a:t>
            </a:r>
            <a:r>
              <a:rPr lang="en-US" sz="2400" b="1" dirty="0" smtClean="0"/>
              <a:t>Courts</a:t>
            </a:r>
            <a:endParaRPr lang="en-US" sz="24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Suo</a:t>
            </a:r>
            <a:r>
              <a:rPr lang="en-US" dirty="0" smtClean="0"/>
              <a:t> </a:t>
            </a:r>
            <a:r>
              <a:rPr lang="en-US" dirty="0" err="1" smtClean="0"/>
              <a:t>motu</a:t>
            </a:r>
            <a:r>
              <a:rPr lang="en-US" dirty="0" smtClean="0"/>
              <a:t> Powers of the superior courts  and transfer of cases</a:t>
            </a:r>
            <a:endParaRPr lang="en-US" dirty="0"/>
          </a:p>
        </p:txBody>
      </p:sp>
      <p:sp>
        <p:nvSpPr>
          <p:cNvPr id="3" name="Content Placeholder 2"/>
          <p:cNvSpPr>
            <a:spLocks noGrp="1"/>
          </p:cNvSpPr>
          <p:nvPr>
            <p:ph idx="1"/>
          </p:nvPr>
        </p:nvSpPr>
        <p:spPr/>
        <p:txBody>
          <a:bodyPr/>
          <a:lstStyle/>
          <a:p>
            <a:r>
              <a:rPr lang="en-US" b="1" dirty="0" smtClean="0"/>
              <a:t>Supreme Court shall not make an order or give direction or make a declaration on its own or in the nature of "</a:t>
            </a:r>
            <a:r>
              <a:rPr lang="en-US" b="1" dirty="0" err="1" smtClean="0"/>
              <a:t>suo</a:t>
            </a:r>
            <a:r>
              <a:rPr lang="en-US" b="1" dirty="0" smtClean="0"/>
              <a:t> </a:t>
            </a:r>
            <a:r>
              <a:rPr lang="en-US" b="1" dirty="0" err="1" smtClean="0"/>
              <a:t>motu</a:t>
            </a:r>
            <a:r>
              <a:rPr lang="en-US" b="1" dirty="0" smtClean="0"/>
              <a:t> exercise of jurisdiction </a:t>
            </a:r>
            <a:r>
              <a:rPr lang="en-US" b="1" u="sng" dirty="0" smtClean="0"/>
              <a:t>beyond the contents of any application filed </a:t>
            </a:r>
            <a:endParaRPr lang="en-US" b="1" dirty="0" smtClean="0"/>
          </a:p>
          <a:p>
            <a:r>
              <a:rPr lang="en-US" b="1" dirty="0" smtClean="0"/>
              <a:t>High Court shall not make an order or give direction or make a declaration on its own or in the nature of </a:t>
            </a:r>
            <a:r>
              <a:rPr lang="en-US" b="1" dirty="0" err="1" smtClean="0"/>
              <a:t>suo</a:t>
            </a:r>
            <a:r>
              <a:rPr lang="en-US" b="1" dirty="0" smtClean="0"/>
              <a:t> </a:t>
            </a:r>
            <a:r>
              <a:rPr lang="en-US" b="1" dirty="0" err="1" smtClean="0"/>
              <a:t>motu</a:t>
            </a:r>
            <a:r>
              <a:rPr lang="en-US" b="1" dirty="0" smtClean="0"/>
              <a:t> exercise of jurisdiction </a:t>
            </a:r>
            <a:r>
              <a:rPr lang="en-US" b="1" u="sng" dirty="0" smtClean="0"/>
              <a:t>beyond the contents of any application </a:t>
            </a:r>
            <a:r>
              <a:rPr lang="en-US" b="1" dirty="0" smtClean="0"/>
              <a:t>filed</a:t>
            </a:r>
          </a:p>
          <a:p>
            <a:r>
              <a:rPr lang="en-US" b="1" dirty="0" smtClean="0"/>
              <a:t>Supreme Court may, if it considers it expedient to do so in the interest of justice, transfer any case, appeal or other proceedings, pending before any High Court to any other High Court or </a:t>
            </a:r>
            <a:r>
              <a:rPr lang="en-US" b="1" u="sng" dirty="0" smtClean="0"/>
              <a:t>to itself</a:t>
            </a:r>
            <a:r>
              <a:rPr lang="en-US" b="1" dirty="0" smtClean="0"/>
              <a:t>'</a:t>
            </a:r>
          </a:p>
          <a:p>
            <a:endParaRPr lang="en-US"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7999" y="158263"/>
            <a:ext cx="6787663" cy="990600"/>
          </a:xfrm>
        </p:spPr>
        <p:txBody>
          <a:bodyPr/>
          <a:lstStyle/>
          <a:p>
            <a:r>
              <a:rPr lang="en-US" sz="4000" dirty="0" smtClean="0"/>
              <a:t>Appointment of the CJP</a:t>
            </a:r>
            <a:endParaRPr lang="en-US" sz="4000" dirty="0"/>
          </a:p>
        </p:txBody>
      </p:sp>
      <p:sp>
        <p:nvSpPr>
          <p:cNvPr id="3" name="Subtitle 2"/>
          <p:cNvSpPr>
            <a:spLocks noGrp="1"/>
          </p:cNvSpPr>
          <p:nvPr>
            <p:ph type="subTitle" idx="1"/>
          </p:nvPr>
        </p:nvSpPr>
        <p:spPr>
          <a:xfrm>
            <a:off x="1154955" y="1184030"/>
            <a:ext cx="9266860" cy="5263661"/>
          </a:xfrm>
        </p:spPr>
        <p:txBody>
          <a:bodyPr>
            <a:noAutofit/>
          </a:bodyPr>
          <a:lstStyle/>
          <a:p>
            <a:pPr algn="just"/>
            <a:r>
              <a:rPr lang="en-US" b="1" cap="none" dirty="0" smtClean="0">
                <a:solidFill>
                  <a:schemeClr val="tx1"/>
                </a:solidFill>
              </a:rPr>
              <a:t>Chief justice of Pakistan shall be nominated by the Special parliamentary committee from amongst the three most senior judges of the supreme court. </a:t>
            </a:r>
          </a:p>
          <a:p>
            <a:pPr algn="just"/>
            <a:r>
              <a:rPr lang="en-US" b="1" cap="none" dirty="0" smtClean="0">
                <a:solidFill>
                  <a:schemeClr val="tx1"/>
                </a:solidFill>
              </a:rPr>
              <a:t>The committee shall send the name of the nominee to the prime minister who shall forward the same to the president for appointment</a:t>
            </a:r>
          </a:p>
          <a:p>
            <a:pPr algn="just"/>
            <a:endParaRPr lang="en-US" b="1" cap="none" dirty="0" smtClean="0">
              <a:solidFill>
                <a:schemeClr val="tx1"/>
              </a:solidFill>
            </a:endParaRPr>
          </a:p>
          <a:p>
            <a:pPr algn="just"/>
            <a:r>
              <a:rPr lang="en-US" b="1" u="sng" cap="none" dirty="0" smtClean="0">
                <a:solidFill>
                  <a:schemeClr val="tx1"/>
                </a:solidFill>
              </a:rPr>
              <a:t>Previously</a:t>
            </a:r>
          </a:p>
          <a:p>
            <a:pPr algn="just"/>
            <a:r>
              <a:rPr lang="en-US" b="1" cap="none" dirty="0" smtClean="0">
                <a:solidFill>
                  <a:schemeClr val="tx1"/>
                </a:solidFill>
              </a:rPr>
              <a:t> 1996 Al- </a:t>
            </a:r>
            <a:r>
              <a:rPr lang="en-US" b="1" cap="none" dirty="0" err="1" smtClean="0">
                <a:solidFill>
                  <a:schemeClr val="tx1"/>
                </a:solidFill>
              </a:rPr>
              <a:t>Jehad</a:t>
            </a:r>
            <a:r>
              <a:rPr lang="en-US" b="1" cap="none" dirty="0" smtClean="0">
                <a:solidFill>
                  <a:schemeClr val="tx1"/>
                </a:solidFill>
              </a:rPr>
              <a:t> Trust case,</a:t>
            </a:r>
          </a:p>
          <a:p>
            <a:pPr algn="just"/>
            <a:r>
              <a:rPr lang="en-US" b="1" cap="none" dirty="0" smtClean="0">
                <a:solidFill>
                  <a:schemeClr val="tx1"/>
                </a:solidFill>
              </a:rPr>
              <a:t>Judges must be appointed “in consultation” with the chief justice of Pakistan</a:t>
            </a:r>
          </a:p>
          <a:p>
            <a:pPr algn="just"/>
            <a:r>
              <a:rPr lang="en-US" b="1" cap="none" dirty="0" smtClean="0">
                <a:solidFill>
                  <a:schemeClr val="tx1"/>
                </a:solidFill>
              </a:rPr>
              <a:t>Through the 18th constitutional amendment and later the 19th constitutional amendment, the supreme court had greater control over the judicial commission and established through custom that the senior-most judge of the supreme court would become chief justice of Pakistan.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9015" y="452718"/>
            <a:ext cx="6791819" cy="1400530"/>
          </a:xfrm>
        </p:spPr>
        <p:txBody>
          <a:bodyPr/>
          <a:lstStyle/>
          <a:p>
            <a:r>
              <a:rPr lang="en-US" dirty="0" smtClean="0"/>
              <a:t>Retirement of CJP </a:t>
            </a:r>
            <a:endParaRPr lang="en-US" dirty="0"/>
          </a:p>
        </p:txBody>
      </p:sp>
      <p:sp>
        <p:nvSpPr>
          <p:cNvPr id="3" name="Content Placeholder 2"/>
          <p:cNvSpPr>
            <a:spLocks noGrp="1"/>
          </p:cNvSpPr>
          <p:nvPr>
            <p:ph idx="1"/>
          </p:nvPr>
        </p:nvSpPr>
        <p:spPr>
          <a:xfrm>
            <a:off x="1021250" y="1817078"/>
            <a:ext cx="8946541" cy="4278922"/>
          </a:xfrm>
        </p:spPr>
        <p:txBody>
          <a:bodyPr>
            <a:noAutofit/>
          </a:bodyPr>
          <a:lstStyle/>
          <a:p>
            <a:pPr>
              <a:lnSpc>
                <a:spcPct val="150000"/>
              </a:lnSpc>
            </a:pPr>
            <a:r>
              <a:rPr lang="en-US" sz="2400" b="1" dirty="0" smtClean="0"/>
              <a:t>Chief Justice of Pakistan shall be three years or unless he sooner resigns or attains the age of sixty-five years or is removed from his office in accordance with the Constitution, whichever is earlier</a:t>
            </a:r>
          </a:p>
          <a:p>
            <a:pPr>
              <a:lnSpc>
                <a:spcPct val="150000"/>
              </a:lnSpc>
            </a:pPr>
            <a:r>
              <a:rPr lang="en-US" sz="2400" b="1" dirty="0" smtClean="0"/>
              <a:t>Chief Justice of Pakistan on completion of his term of three years shall stand retired notwithstanding his age of superannuation.</a:t>
            </a:r>
            <a:endParaRPr lang="en-US" sz="2400"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6031" y="452718"/>
            <a:ext cx="8104803" cy="578913"/>
          </a:xfrm>
        </p:spPr>
        <p:txBody>
          <a:bodyPr/>
          <a:lstStyle/>
          <a:p>
            <a:pPr algn="ctr"/>
            <a:r>
              <a:rPr lang="en-US" sz="2400" dirty="0" smtClean="0"/>
              <a:t>Constitutional Benches of the Supreme </a:t>
            </a:r>
            <a:r>
              <a:rPr lang="en-US" sz="2400" dirty="0" smtClean="0"/>
              <a:t>Court</a:t>
            </a:r>
            <a:endParaRPr lang="en-US" sz="2400" dirty="0"/>
          </a:p>
        </p:txBody>
      </p:sp>
      <p:sp>
        <p:nvSpPr>
          <p:cNvPr id="3" name="Content Placeholder 2"/>
          <p:cNvSpPr>
            <a:spLocks noGrp="1"/>
          </p:cNvSpPr>
          <p:nvPr>
            <p:ph idx="1"/>
          </p:nvPr>
        </p:nvSpPr>
        <p:spPr>
          <a:xfrm>
            <a:off x="515816" y="1348155"/>
            <a:ext cx="10351476" cy="5122984"/>
          </a:xfrm>
        </p:spPr>
        <p:txBody>
          <a:bodyPr>
            <a:normAutofit fontScale="92500" lnSpcReduction="20000"/>
          </a:bodyPr>
          <a:lstStyle/>
          <a:p>
            <a:r>
              <a:rPr lang="en-US" b="1" dirty="0" smtClean="0"/>
              <a:t>There shall be Constitutional Benches of the Supreme Court comprising such Judges of the Supreme Court and for such term as may 1e nominated and determined by the Judicial Commission of Pakistan from time to time</a:t>
            </a:r>
          </a:p>
          <a:p>
            <a:endParaRPr lang="en-US" b="1" dirty="0" smtClean="0"/>
          </a:p>
          <a:p>
            <a:r>
              <a:rPr lang="en-US" b="1" dirty="0" smtClean="0"/>
              <a:t>Constitutional Benches may comprise equal number of Judges from each Province</a:t>
            </a:r>
          </a:p>
          <a:p>
            <a:r>
              <a:rPr lang="en-US" b="1" dirty="0" smtClean="0"/>
              <a:t>No Bench of the Supreme Court other than a Constitutional Bench shall exercise following jurisdictions vested in the Supreme Court</a:t>
            </a:r>
          </a:p>
          <a:p>
            <a:pPr>
              <a:buNone/>
            </a:pPr>
            <a:r>
              <a:rPr lang="en-US" b="1" dirty="0" smtClean="0"/>
              <a:t>		(a) original jurisdiction of the Supreme Court under Article 184</a:t>
            </a:r>
          </a:p>
          <a:p>
            <a:pPr>
              <a:buNone/>
            </a:pPr>
            <a:endParaRPr lang="en-US" b="1" dirty="0" smtClean="0"/>
          </a:p>
          <a:p>
            <a:pPr>
              <a:buNone/>
            </a:pPr>
            <a:r>
              <a:rPr lang="en-US" b="1" dirty="0" smtClean="0"/>
              <a:t>		(b) appellate jurisdiction of the Supreme Court under where a judgment or order of a High Court involves constitutionality of any law or a substantial question of law as to the interpretation of the Constitution</a:t>
            </a:r>
          </a:p>
          <a:p>
            <a:pPr>
              <a:buNone/>
            </a:pPr>
            <a:endParaRPr lang="en-US" b="1" dirty="0" smtClean="0"/>
          </a:p>
          <a:p>
            <a:pPr>
              <a:buNone/>
            </a:pPr>
            <a:r>
              <a:rPr lang="en-US" b="1" dirty="0" smtClean="0"/>
              <a:t>		(c) advisory jurisdiction of the Supreme Court under</a:t>
            </a:r>
          </a:p>
          <a:p>
            <a:pPr>
              <a:buNone/>
            </a:pPr>
            <a:endParaRPr lang="en-US" b="1" dirty="0" smtClean="0"/>
          </a:p>
          <a:p>
            <a:r>
              <a:rPr lang="en-US" b="1" dirty="0" smtClean="0"/>
              <a:t>Similarly there are also Constitutional Benches  for High Court</a:t>
            </a:r>
          </a:p>
          <a:p>
            <a:pPr>
              <a:buNone/>
            </a:pPr>
            <a:endParaRPr lang="en-US" b="1" dirty="0" smtClean="0"/>
          </a:p>
          <a:p>
            <a:pPr>
              <a:buNone/>
            </a:pPr>
            <a:endParaRPr lang="en-US" b="1"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16D1BFB-27D6-50E6-CF41-041B383C4DD1}"/>
              </a:ext>
            </a:extLst>
          </p:cNvPr>
          <p:cNvSpPr>
            <a:spLocks noGrp="1"/>
          </p:cNvSpPr>
          <p:nvPr>
            <p:ph idx="1"/>
          </p:nvPr>
        </p:nvSpPr>
        <p:spPr>
          <a:xfrm>
            <a:off x="530088" y="368135"/>
            <a:ext cx="10774016" cy="5510151"/>
          </a:xfrm>
        </p:spPr>
        <p:txBody>
          <a:bodyPr>
            <a:noAutofit/>
          </a:bodyPr>
          <a:lstStyle/>
          <a:p>
            <a:pPr marL="0" indent="0" algn="ctr">
              <a:buNone/>
            </a:pPr>
            <a:r>
              <a:rPr lang="en-US" sz="3600" b="1" u="sng" dirty="0" smtClean="0">
                <a:latin typeface="Times New Roman" pitchFamily="18" charset="0"/>
                <a:cs typeface="Times New Roman" pitchFamily="18" charset="0"/>
              </a:rPr>
              <a:t>ANALYSIS ON 26</a:t>
            </a:r>
            <a:r>
              <a:rPr lang="en-US" sz="3600" b="1" u="sng" baseline="30000" dirty="0" smtClean="0">
                <a:latin typeface="Times New Roman" pitchFamily="18" charset="0"/>
                <a:cs typeface="Times New Roman" pitchFamily="18" charset="0"/>
              </a:rPr>
              <a:t>th</a:t>
            </a:r>
            <a:r>
              <a:rPr lang="en-US" sz="3600" b="1" u="sng" dirty="0" smtClean="0">
                <a:latin typeface="Times New Roman" pitchFamily="18" charset="0"/>
                <a:cs typeface="Times New Roman" pitchFamily="18" charset="0"/>
              </a:rPr>
              <a:t> AMENDMENT </a:t>
            </a:r>
            <a:endParaRPr lang="en-US" sz="3600" b="1" u="sng" dirty="0" smtClean="0">
              <a:latin typeface="Times New Roman" pitchFamily="18" charset="0"/>
              <a:cs typeface="Times New Roman" pitchFamily="18" charset="0"/>
            </a:endParaRPr>
          </a:p>
          <a:p>
            <a:pPr marL="0" indent="0">
              <a:buNone/>
            </a:pPr>
            <a:endParaRPr lang="en-US" sz="2400" dirty="0" smtClean="0"/>
          </a:p>
          <a:p>
            <a:pPr marL="457200" indent="-457200">
              <a:buFont typeface="+mj-lt"/>
              <a:buAutoNum type="arabicPeriod"/>
            </a:pPr>
            <a:r>
              <a:rPr lang="en-US" sz="2400" dirty="0" smtClean="0"/>
              <a:t>Erosion </a:t>
            </a:r>
            <a:r>
              <a:rPr lang="en-US" sz="2400" dirty="0" smtClean="0"/>
              <a:t>of Judicial </a:t>
            </a:r>
            <a:r>
              <a:rPr lang="en-US" sz="2400" dirty="0" smtClean="0"/>
              <a:t>Independence</a:t>
            </a:r>
          </a:p>
          <a:p>
            <a:pPr marL="457200" indent="-457200">
              <a:buFont typeface="+mj-lt"/>
              <a:buAutoNum type="arabicPeriod"/>
            </a:pPr>
            <a:r>
              <a:rPr lang="en-US" sz="2400" dirty="0" smtClean="0"/>
              <a:t>Risk of Politicization</a:t>
            </a:r>
          </a:p>
          <a:p>
            <a:pPr marL="457200" indent="-457200">
              <a:buFont typeface="+mj-lt"/>
              <a:buAutoNum type="arabicPeriod"/>
            </a:pPr>
            <a:r>
              <a:rPr lang="en-US" sz="2400" dirty="0" smtClean="0"/>
              <a:t>Executive Encroachment</a:t>
            </a:r>
          </a:p>
          <a:p>
            <a:pPr marL="457200" indent="-457200">
              <a:buFont typeface="+mj-lt"/>
              <a:buAutoNum type="arabicPeriod"/>
            </a:pPr>
            <a:r>
              <a:rPr lang="en-US" sz="2400" dirty="0" smtClean="0"/>
              <a:t>Fragmentation of the Supreme </a:t>
            </a:r>
            <a:r>
              <a:rPr lang="en-US" sz="2400" dirty="0" smtClean="0"/>
              <a:t>Court</a:t>
            </a:r>
            <a:endParaRPr lang="en-US" sz="2400" dirty="0" smtClean="0"/>
          </a:p>
          <a:p>
            <a:pPr marL="457200" indent="-457200">
              <a:buFont typeface="+mj-lt"/>
              <a:buAutoNum type="arabicPeriod"/>
            </a:pPr>
            <a:r>
              <a:rPr lang="en-US" sz="2400" dirty="0" smtClean="0"/>
              <a:t>Undermining Strong Judicial </a:t>
            </a:r>
            <a:r>
              <a:rPr lang="en-US" sz="2400" dirty="0" smtClean="0"/>
              <a:t>Review</a:t>
            </a:r>
            <a:endParaRPr lang="en-US" sz="2400" dirty="0" smtClean="0"/>
          </a:p>
          <a:p>
            <a:pPr marL="457200" indent="-457200">
              <a:buFont typeface="+mj-lt"/>
              <a:buAutoNum type="arabicPeriod"/>
            </a:pPr>
            <a:r>
              <a:rPr lang="en-US" sz="2400" dirty="0" smtClean="0"/>
              <a:t>Specialization in Constitutional Adjudication</a:t>
            </a:r>
          </a:p>
          <a:p>
            <a:pPr marL="457200" indent="-457200">
              <a:buFont typeface="+mj-lt"/>
              <a:buAutoNum type="arabicPeriod"/>
            </a:pPr>
            <a:r>
              <a:rPr lang="en-US" sz="2400" dirty="0" smtClean="0"/>
              <a:t>Strengthening Parliamentary Supremacy</a:t>
            </a:r>
          </a:p>
          <a:p>
            <a:pPr>
              <a:buNone/>
            </a:pPr>
            <a:endParaRPr lang="en-US" sz="2400" dirty="0" smtClean="0"/>
          </a:p>
          <a:p>
            <a:pPr marL="0" indent="0">
              <a:buNone/>
            </a:pPr>
            <a:endParaRPr lang="en-US" sz="4000" b="1" u="sng"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28203011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522" y="1249252"/>
            <a:ext cx="9148332" cy="4999148"/>
          </a:xfrm>
        </p:spPr>
        <p:txBody>
          <a:bodyPr>
            <a:normAutofit/>
          </a:bodyPr>
          <a:lstStyle/>
          <a:p>
            <a:pPr marL="0" indent="0" algn="ctr">
              <a:buNone/>
            </a:pPr>
            <a:r>
              <a:rPr lang="en-US" sz="2400" b="1" u="sng" dirty="0" smtClean="0">
                <a:latin typeface="Times New Roman" pitchFamily="18" charset="0"/>
                <a:cs typeface="Times New Roman" pitchFamily="18" charset="0"/>
              </a:rPr>
              <a:t>27</a:t>
            </a:r>
            <a:r>
              <a:rPr lang="en-US" sz="2400" b="1" u="sng" baseline="30000" dirty="0" smtClean="0">
                <a:latin typeface="Times New Roman" pitchFamily="18" charset="0"/>
                <a:cs typeface="Times New Roman" pitchFamily="18" charset="0"/>
              </a:rPr>
              <a:t>th</a:t>
            </a:r>
            <a:r>
              <a:rPr lang="en-US" sz="2400" b="1" u="sng" dirty="0" smtClean="0">
                <a:latin typeface="Times New Roman" pitchFamily="18" charset="0"/>
                <a:cs typeface="Times New Roman" pitchFamily="18" charset="0"/>
              </a:rPr>
              <a:t>  </a:t>
            </a:r>
            <a:r>
              <a:rPr lang="en-US" sz="2400" b="1" u="sng" dirty="0">
                <a:latin typeface="Times New Roman" pitchFamily="18" charset="0"/>
                <a:cs typeface="Times New Roman" pitchFamily="18" charset="0"/>
              </a:rPr>
              <a:t>AMENDMENT</a:t>
            </a:r>
            <a:br>
              <a:rPr lang="en-US" sz="2400" b="1" u="sng" dirty="0">
                <a:latin typeface="Times New Roman" pitchFamily="18" charset="0"/>
                <a:cs typeface="Times New Roman" pitchFamily="18" charset="0"/>
              </a:rPr>
            </a:br>
            <a:r>
              <a:rPr lang="en-US" sz="2400" b="1" dirty="0">
                <a:latin typeface="Times New Roman" pitchFamily="18" charset="0"/>
                <a:cs typeface="Times New Roman" pitchFamily="18" charset="0"/>
              </a:rPr>
              <a:t>					</a:t>
            </a:r>
            <a:endParaRPr lang="en-US" sz="2400" b="1" dirty="0" smtClean="0">
              <a:latin typeface="Times New Roman" pitchFamily="18" charset="0"/>
              <a:cs typeface="Times New Roman" pitchFamily="18" charset="0"/>
            </a:endParaRPr>
          </a:p>
          <a:p>
            <a:pPr marL="0" indent="0" algn="ctr">
              <a:buNone/>
            </a:pPr>
            <a:endParaRPr lang="en-US" sz="2400" b="1" dirty="0" smtClean="0">
              <a:latin typeface="Times New Roman" pitchFamily="18" charset="0"/>
              <a:cs typeface="Times New Roman" pitchFamily="18" charset="0"/>
            </a:endParaRPr>
          </a:p>
          <a:p>
            <a:pPr marL="0" indent="0" algn="ctr">
              <a:buNone/>
            </a:pPr>
            <a:r>
              <a:rPr lang="en-US" sz="2400" b="1" dirty="0" smtClean="0">
                <a:latin typeface="Times New Roman" pitchFamily="18" charset="0"/>
                <a:cs typeface="Times New Roman" pitchFamily="18" charset="0"/>
              </a:rPr>
              <a:t>Assent of the President on 13th November, 2025</a:t>
            </a:r>
          </a:p>
          <a:p>
            <a:pPr marL="0" indent="0" algn="ctr">
              <a:buNone/>
            </a:pPr>
            <a:endParaRPr lang="en-US" sz="2400" dirty="0"/>
          </a:p>
        </p:txBody>
      </p:sp>
    </p:spTree>
    <p:extLst>
      <p:ext uri="{BB962C8B-B14F-4D97-AF65-F5344CB8AC3E}">
        <p14:creationId xmlns="" xmlns:p14="http://schemas.microsoft.com/office/powerpoint/2010/main" val="3479644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522" y="1249252"/>
            <a:ext cx="9148332" cy="4999148"/>
          </a:xfrm>
        </p:spPr>
        <p:txBody>
          <a:bodyPr>
            <a:normAutofit/>
          </a:bodyPr>
          <a:lstStyle/>
          <a:p>
            <a:pPr marL="0" indent="0" algn="ctr">
              <a:buNone/>
            </a:pPr>
            <a:r>
              <a:rPr lang="en-US" sz="2400" b="1" u="sng" dirty="0">
                <a:latin typeface="Times New Roman" pitchFamily="18" charset="0"/>
                <a:cs typeface="Times New Roman" pitchFamily="18" charset="0"/>
              </a:rPr>
              <a:t>18</a:t>
            </a:r>
            <a:r>
              <a:rPr lang="en-US" sz="2400" b="1" u="sng" baseline="30000" dirty="0">
                <a:latin typeface="Times New Roman" pitchFamily="18" charset="0"/>
                <a:cs typeface="Times New Roman" pitchFamily="18" charset="0"/>
              </a:rPr>
              <a:t>TH</a:t>
            </a:r>
            <a:r>
              <a:rPr lang="en-US" sz="2400" b="1" u="sng" dirty="0">
                <a:latin typeface="Times New Roman" pitchFamily="18" charset="0"/>
                <a:cs typeface="Times New Roman" pitchFamily="18" charset="0"/>
              </a:rPr>
              <a:t> AMENDMENT</a:t>
            </a:r>
            <a:br>
              <a:rPr lang="en-US" sz="2400" b="1" u="sng" dirty="0">
                <a:latin typeface="Times New Roman" pitchFamily="18" charset="0"/>
                <a:cs typeface="Times New Roman" pitchFamily="18" charset="0"/>
              </a:rPr>
            </a:br>
            <a:r>
              <a:rPr lang="en-US" sz="2400" b="1" dirty="0">
                <a:latin typeface="Times New Roman" pitchFamily="18" charset="0"/>
                <a:cs typeface="Times New Roman" pitchFamily="18" charset="0"/>
              </a:rPr>
              <a:t>					</a:t>
            </a:r>
            <a:endParaRPr lang="en-US" sz="2400" b="1" dirty="0" smtClean="0">
              <a:latin typeface="Times New Roman" pitchFamily="18" charset="0"/>
              <a:cs typeface="Times New Roman" pitchFamily="18" charset="0"/>
            </a:endParaRPr>
          </a:p>
          <a:p>
            <a:pPr marL="0" indent="0" algn="ctr">
              <a:buNone/>
            </a:pPr>
            <a:endParaRPr lang="en-US" sz="2400" b="1" dirty="0" smtClean="0">
              <a:latin typeface="Times New Roman" pitchFamily="18" charset="0"/>
              <a:cs typeface="Times New Roman" pitchFamily="18" charset="0"/>
            </a:endParaRPr>
          </a:p>
          <a:p>
            <a:pPr marL="0" indent="0" algn="ctr">
              <a:buNone/>
            </a:pPr>
            <a:r>
              <a:rPr lang="en-US" sz="2400" b="1" dirty="0" smtClean="0">
                <a:latin typeface="Times New Roman" pitchFamily="18" charset="0"/>
                <a:cs typeface="Times New Roman" pitchFamily="18" charset="0"/>
              </a:rPr>
              <a:t>(8</a:t>
            </a:r>
            <a:r>
              <a:rPr lang="en-US" sz="2400" b="1" baseline="30000" dirty="0" smtClean="0">
                <a:latin typeface="Times New Roman" pitchFamily="18" charset="0"/>
                <a:cs typeface="Times New Roman" pitchFamily="18" charset="0"/>
              </a:rPr>
              <a:t>th</a:t>
            </a:r>
            <a:r>
              <a:rPr lang="en-US" sz="2400" b="1" dirty="0" smtClean="0">
                <a:latin typeface="Times New Roman" pitchFamily="18" charset="0"/>
                <a:cs typeface="Times New Roman" pitchFamily="18" charset="0"/>
              </a:rPr>
              <a:t> </a:t>
            </a:r>
            <a:r>
              <a:rPr lang="en-US" sz="2400" b="1" dirty="0">
                <a:latin typeface="Times New Roman" pitchFamily="18" charset="0"/>
                <a:cs typeface="Times New Roman" pitchFamily="18" charset="0"/>
              </a:rPr>
              <a:t>April </a:t>
            </a:r>
            <a:r>
              <a:rPr lang="en-US" sz="2400" b="1" dirty="0" smtClean="0">
                <a:latin typeface="Times New Roman" pitchFamily="18" charset="0"/>
                <a:cs typeface="Times New Roman" pitchFamily="18" charset="0"/>
              </a:rPr>
              <a:t>2010 </a:t>
            </a:r>
            <a:r>
              <a:rPr lang="en-US" sz="2400" b="1" dirty="0">
                <a:latin typeface="Times New Roman" pitchFamily="18" charset="0"/>
                <a:cs typeface="Times New Roman" pitchFamily="18" charset="0"/>
              </a:rPr>
              <a:t>from </a:t>
            </a:r>
            <a:r>
              <a:rPr lang="en-US" sz="2400" b="1" dirty="0" smtClean="0">
                <a:latin typeface="Times New Roman" pitchFamily="18" charset="0"/>
                <a:cs typeface="Times New Roman" pitchFamily="18" charset="0"/>
              </a:rPr>
              <a:t>NA)</a:t>
            </a:r>
          </a:p>
          <a:p>
            <a:pPr marL="0" indent="0" algn="ctr">
              <a:buNone/>
            </a:pPr>
            <a:r>
              <a:rPr lang="en-US" sz="2400" b="1" dirty="0" smtClean="0">
                <a:latin typeface="Times New Roman" pitchFamily="18" charset="0"/>
                <a:cs typeface="Times New Roman" pitchFamily="18" charset="0"/>
              </a:rPr>
              <a:t>(15</a:t>
            </a:r>
            <a:r>
              <a:rPr lang="en-US" sz="2400" b="1" baseline="30000" dirty="0" smtClean="0">
                <a:latin typeface="Times New Roman" pitchFamily="18" charset="0"/>
                <a:cs typeface="Times New Roman" pitchFamily="18" charset="0"/>
              </a:rPr>
              <a:t>th</a:t>
            </a:r>
            <a:r>
              <a:rPr lang="en-US" sz="2400" b="1" dirty="0" smtClean="0">
                <a:latin typeface="Times New Roman" pitchFamily="18" charset="0"/>
                <a:cs typeface="Times New Roman" pitchFamily="18" charset="0"/>
              </a:rPr>
              <a:t> April 2010 from Senate)</a:t>
            </a:r>
          </a:p>
          <a:p>
            <a:pPr marL="0" indent="0" algn="ctr">
              <a:buNone/>
            </a:pPr>
            <a:r>
              <a:rPr lang="en-US" sz="2400" b="1" dirty="0" smtClean="0">
                <a:latin typeface="Times New Roman" pitchFamily="18" charset="0"/>
                <a:cs typeface="Times New Roman" pitchFamily="18" charset="0"/>
              </a:rPr>
              <a:t>(19</a:t>
            </a:r>
            <a:r>
              <a:rPr lang="en-US" sz="2400" b="1" baseline="30000" dirty="0" smtClean="0">
                <a:latin typeface="Times New Roman" pitchFamily="18" charset="0"/>
                <a:cs typeface="Times New Roman" pitchFamily="18" charset="0"/>
              </a:rPr>
              <a:t>th</a:t>
            </a:r>
            <a:r>
              <a:rPr lang="en-US" sz="2400" b="1" dirty="0" smtClean="0">
                <a:latin typeface="Times New Roman" pitchFamily="18" charset="0"/>
                <a:cs typeface="Times New Roman" pitchFamily="18" charset="0"/>
              </a:rPr>
              <a:t> April 2010 from President)</a:t>
            </a:r>
          </a:p>
          <a:p>
            <a:pPr marL="0" indent="0" algn="ctr">
              <a:buNone/>
            </a:pPr>
            <a:endParaRPr lang="en-US" sz="2400" b="1" dirty="0" smtClean="0">
              <a:latin typeface="Times New Roman" pitchFamily="18" charset="0"/>
              <a:cs typeface="Times New Roman" pitchFamily="18" charset="0"/>
            </a:endParaRPr>
          </a:p>
          <a:p>
            <a:pPr marL="0" indent="0" algn="ctr">
              <a:buNone/>
            </a:pPr>
            <a:endParaRPr lang="en-US" sz="2400" dirty="0"/>
          </a:p>
        </p:txBody>
      </p:sp>
    </p:spTree>
    <p:extLst>
      <p:ext uri="{BB962C8B-B14F-4D97-AF65-F5344CB8AC3E}">
        <p14:creationId xmlns="" xmlns:p14="http://schemas.microsoft.com/office/powerpoint/2010/main" val="3479644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78205"/>
          </a:xfrm>
        </p:spPr>
        <p:txBody>
          <a:bodyPr/>
          <a:lstStyle/>
          <a:p>
            <a:pPr lvl="8" algn="l" defTabSz="457200" rtl="0">
              <a:spcBef>
                <a:spcPct val="0"/>
              </a:spcBef>
            </a:pPr>
            <a:r>
              <a:rPr lang="en-US" sz="22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BACKGROUND</a:t>
            </a:r>
            <a:r>
              <a:rPr lang="en-US" sz="2200" b="1" dirty="0" smtClean="0">
                <a:latin typeface="Times New Roman" pitchFamily="18" charset="0"/>
                <a:cs typeface="Times New Roman" pitchFamily="18" charset="0"/>
              </a:rPr>
              <a:t/>
            </a:r>
            <a:br>
              <a:rPr lang="en-US" sz="2200" b="1" dirty="0" smtClean="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lstStyle/>
          <a:p>
            <a:pPr marL="457200" indent="-457200" algn="just">
              <a:lnSpc>
                <a:spcPct val="150000"/>
              </a:lnSpc>
              <a:buFont typeface="+mj-lt"/>
              <a:buAutoNum type="arabicPeriod"/>
            </a:pPr>
            <a:r>
              <a:rPr lang="en-US" b="1" dirty="0" smtClean="0"/>
              <a:t>Judicial overreach </a:t>
            </a:r>
          </a:p>
          <a:p>
            <a:pPr marL="457200" indent="-457200" algn="just">
              <a:lnSpc>
                <a:spcPct val="150000"/>
              </a:lnSpc>
              <a:buFont typeface="+mj-lt"/>
              <a:buAutoNum type="arabicPeriod"/>
            </a:pPr>
            <a:r>
              <a:rPr lang="en-GB" b="1" dirty="0" smtClean="0"/>
              <a:t>Assertion of parliamentary supremacy</a:t>
            </a:r>
          </a:p>
          <a:p>
            <a:pPr marL="457200" indent="-457200" algn="just">
              <a:lnSpc>
                <a:spcPct val="150000"/>
              </a:lnSpc>
              <a:buFont typeface="+mj-lt"/>
              <a:buAutoNum type="arabicPeriod"/>
            </a:pPr>
            <a:r>
              <a:rPr lang="en-US" b="1" dirty="0" smtClean="0"/>
              <a:t>intense judicial–executive tensions</a:t>
            </a:r>
          </a:p>
          <a:p>
            <a:pPr marL="457200" indent="-457200" algn="just">
              <a:lnSpc>
                <a:spcPct val="150000"/>
              </a:lnSpc>
              <a:buFont typeface="+mj-lt"/>
              <a:buAutoNum type="arabicPeriod"/>
            </a:pPr>
            <a:r>
              <a:rPr lang="en-US" b="1" dirty="0" smtClean="0"/>
              <a:t>institutional confrontations between Parliament and the Supreme Court</a:t>
            </a:r>
            <a:endParaRPr lang="en-GB" b="1" dirty="0" smtClean="0"/>
          </a:p>
          <a:p>
            <a:pPr marL="457200" indent="-457200" algn="just">
              <a:lnSpc>
                <a:spcPct val="150000"/>
              </a:lnSpc>
              <a:buFont typeface="+mj-lt"/>
              <a:buAutoNum type="arabicPeriod"/>
            </a:pPr>
            <a:r>
              <a:rPr lang="en-US" b="1" dirty="0" smtClean="0"/>
              <a:t>military command </a:t>
            </a:r>
            <a:r>
              <a:rPr lang="en-US" b="1" dirty="0" smtClean="0"/>
              <a:t>structure</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78205"/>
          </a:xfrm>
        </p:spPr>
        <p:txBody>
          <a:bodyPr/>
          <a:lstStyle/>
          <a:p>
            <a:pPr lvl="8" algn="ctr" defTabSz="457200" rtl="0">
              <a:spcBef>
                <a:spcPct val="0"/>
              </a:spcBef>
            </a:pPr>
            <a:r>
              <a:rPr lang="en-US" sz="2400" b="1" dirty="0" smtClean="0"/>
              <a:t>Key Features of the 27th Amendment</a:t>
            </a:r>
            <a:endParaRPr lang="en-US" b="1" dirty="0"/>
          </a:p>
        </p:txBody>
      </p:sp>
      <p:sp>
        <p:nvSpPr>
          <p:cNvPr id="3" name="Content Placeholder 2"/>
          <p:cNvSpPr>
            <a:spLocks noGrp="1"/>
          </p:cNvSpPr>
          <p:nvPr>
            <p:ph idx="1"/>
          </p:nvPr>
        </p:nvSpPr>
        <p:spPr/>
        <p:txBody>
          <a:bodyPr>
            <a:normAutofit/>
          </a:bodyPr>
          <a:lstStyle/>
          <a:p>
            <a:pPr marL="457200" indent="-457200" algn="just">
              <a:lnSpc>
                <a:spcPct val="150000"/>
              </a:lnSpc>
              <a:buFont typeface="+mj-lt"/>
              <a:buAutoNum type="arabicPeriod"/>
            </a:pPr>
            <a:r>
              <a:rPr lang="en-US" sz="2400" b="1" dirty="0" smtClean="0"/>
              <a:t>Establishment of a Federal Constitutional </a:t>
            </a:r>
            <a:r>
              <a:rPr lang="en-US" sz="2400" b="1" dirty="0" smtClean="0"/>
              <a:t>Court</a:t>
            </a:r>
          </a:p>
          <a:p>
            <a:pPr marL="457200" indent="-457200" algn="just">
              <a:lnSpc>
                <a:spcPct val="150000"/>
              </a:lnSpc>
              <a:buFont typeface="+mj-lt"/>
              <a:buAutoNum type="arabicPeriod"/>
            </a:pPr>
            <a:r>
              <a:rPr lang="en-US" sz="2400" b="1" dirty="0" smtClean="0"/>
              <a:t>Major Military </a:t>
            </a:r>
            <a:r>
              <a:rPr lang="en-US" sz="2400" b="1" dirty="0" smtClean="0"/>
              <a:t>Reforms</a:t>
            </a:r>
          </a:p>
          <a:p>
            <a:pPr marL="457200" indent="-457200" algn="just">
              <a:lnSpc>
                <a:spcPct val="150000"/>
              </a:lnSpc>
              <a:buFont typeface="+mj-lt"/>
              <a:buAutoNum type="arabicPeriod"/>
            </a:pPr>
            <a:r>
              <a:rPr lang="en-US" sz="2400" b="1" dirty="0" smtClean="0"/>
              <a:t>National Strategic Command and </a:t>
            </a:r>
            <a:r>
              <a:rPr lang="en-US" sz="2400" b="1" dirty="0" smtClean="0"/>
              <a:t>Appointments</a:t>
            </a:r>
          </a:p>
          <a:p>
            <a:pPr marL="457200" indent="-457200" algn="just">
              <a:lnSpc>
                <a:spcPct val="150000"/>
              </a:lnSpc>
              <a:buFont typeface="+mj-lt"/>
              <a:buAutoNum type="arabicPeriod"/>
            </a:pPr>
            <a:r>
              <a:rPr lang="en-US" sz="2400" b="1" dirty="0" smtClean="0"/>
              <a:t>Lifetime </a:t>
            </a:r>
            <a:r>
              <a:rPr lang="en-US" sz="2400" b="1" dirty="0" smtClean="0"/>
              <a:t>Ranks and </a:t>
            </a:r>
            <a:r>
              <a:rPr lang="en-US" sz="2400" b="1" dirty="0" smtClean="0"/>
              <a:t>Immunities</a:t>
            </a:r>
          </a:p>
          <a:p>
            <a:pPr marL="457200" indent="-457200" algn="just">
              <a:lnSpc>
                <a:spcPct val="150000"/>
              </a:lnSpc>
              <a:buFont typeface="+mj-lt"/>
              <a:buAutoNum type="arabicPeriod"/>
            </a:pPr>
            <a:r>
              <a:rPr lang="en-US" sz="2400" b="1" dirty="0" smtClean="0"/>
              <a:t>Judge Transfer and Judicial </a:t>
            </a:r>
            <a:r>
              <a:rPr lang="en-US" sz="2400" b="1" dirty="0" smtClean="0"/>
              <a:t>Structure</a:t>
            </a:r>
          </a:p>
          <a:p>
            <a:pPr marL="457200" indent="-457200" algn="just">
              <a:lnSpc>
                <a:spcPct val="150000"/>
              </a:lnSpc>
              <a:buFont typeface="+mj-lt"/>
              <a:buAutoNum type="arabicPeriod"/>
            </a:pPr>
            <a:r>
              <a:rPr lang="en-US" sz="2400" b="1" dirty="0" smtClean="0"/>
              <a:t>Alterations </a:t>
            </a:r>
            <a:r>
              <a:rPr lang="en-US" sz="2400" b="1" dirty="0" smtClean="0"/>
              <a:t>to Article 6 (High Treason)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8215" y="452718"/>
            <a:ext cx="9382619" cy="614082"/>
          </a:xfrm>
        </p:spPr>
        <p:txBody>
          <a:bodyPr/>
          <a:lstStyle/>
          <a:p>
            <a:pPr algn="ctr"/>
            <a:r>
              <a:rPr lang="en-US" sz="2400" dirty="0" smtClean="0"/>
              <a:t>Federal Constitutional Court of Pakistan</a:t>
            </a:r>
            <a:br>
              <a:rPr lang="en-US" sz="2400" dirty="0" smtClean="0"/>
            </a:br>
            <a:endParaRPr lang="en-US" sz="2400" dirty="0"/>
          </a:p>
        </p:txBody>
      </p:sp>
      <p:sp>
        <p:nvSpPr>
          <p:cNvPr id="3" name="Content Placeholder 2"/>
          <p:cNvSpPr>
            <a:spLocks noGrp="1"/>
          </p:cNvSpPr>
          <p:nvPr>
            <p:ph idx="1"/>
          </p:nvPr>
        </p:nvSpPr>
        <p:spPr>
          <a:xfrm>
            <a:off x="715108" y="1242646"/>
            <a:ext cx="10187354" cy="5005753"/>
          </a:xfrm>
        </p:spPr>
        <p:txBody>
          <a:bodyPr/>
          <a:lstStyle/>
          <a:p>
            <a:r>
              <a:rPr lang="en-US" dirty="0" smtClean="0"/>
              <a:t>The Federal Constitutional Court shall consist of a </a:t>
            </a:r>
            <a:r>
              <a:rPr lang="en-US" b="1" dirty="0" smtClean="0"/>
              <a:t>Chief Justice </a:t>
            </a:r>
            <a:r>
              <a:rPr lang="en-US" dirty="0" smtClean="0"/>
              <a:t>and </a:t>
            </a:r>
            <a:r>
              <a:rPr lang="en-US" b="1" dirty="0" smtClean="0"/>
              <a:t>as many other Judges </a:t>
            </a:r>
            <a:r>
              <a:rPr lang="en-US" dirty="0" smtClean="0"/>
              <a:t>as may be </a:t>
            </a:r>
            <a:r>
              <a:rPr lang="en-US" b="1" u="sng" dirty="0" smtClean="0"/>
              <a:t>determined by Act of </a:t>
            </a:r>
            <a:r>
              <a:rPr lang="en-US" b="1" u="sng" dirty="0" err="1" smtClean="0"/>
              <a:t>Majlis</a:t>
            </a:r>
            <a:r>
              <a:rPr lang="en-US" b="1" u="sng" dirty="0" smtClean="0"/>
              <a:t>-e-</a:t>
            </a:r>
            <a:r>
              <a:rPr lang="en-US" b="1" u="sng" dirty="0" err="1" smtClean="0"/>
              <a:t>Shoora</a:t>
            </a:r>
            <a:r>
              <a:rPr lang="en-US" b="1" u="sng" dirty="0" smtClean="0"/>
              <a:t> (Parliament) </a:t>
            </a:r>
            <a:r>
              <a:rPr lang="en-US" dirty="0" smtClean="0"/>
              <a:t>or, until so determined, as may be fixed by the President</a:t>
            </a:r>
          </a:p>
          <a:p>
            <a:r>
              <a:rPr lang="en-US" dirty="0" smtClean="0"/>
              <a:t>Federal Constitutional Court shall have </a:t>
            </a:r>
            <a:r>
              <a:rPr lang="en-US" b="1" u="sng" dirty="0" smtClean="0"/>
              <a:t>equal number of Judges from each Province</a:t>
            </a:r>
            <a:r>
              <a:rPr lang="en-US" dirty="0" smtClean="0"/>
              <a:t> and at least one Judge from Islamabad High Court.</a:t>
            </a:r>
          </a:p>
          <a:p>
            <a:r>
              <a:rPr lang="en-US" dirty="0" smtClean="0"/>
              <a:t>In no case the number of Judges from the Islamabad High Court shall exceed the numbers of Judges from a Province</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Criteria for Judge of FCC</a:t>
            </a:r>
            <a:endParaRPr lang="en-US" dirty="0"/>
          </a:p>
        </p:txBody>
      </p:sp>
      <p:sp>
        <p:nvSpPr>
          <p:cNvPr id="3" name="Content Placeholder 2"/>
          <p:cNvSpPr>
            <a:spLocks noGrp="1"/>
          </p:cNvSpPr>
          <p:nvPr>
            <p:ph idx="1"/>
          </p:nvPr>
        </p:nvSpPr>
        <p:spPr/>
        <p:txBody>
          <a:bodyPr/>
          <a:lstStyle/>
          <a:p>
            <a:r>
              <a:rPr lang="en-US" dirty="0" smtClean="0"/>
              <a:t>A person shall not be appointed as Judge of the Federal Constitutional Court unless </a:t>
            </a:r>
          </a:p>
          <a:p>
            <a:r>
              <a:rPr lang="en-US" dirty="0" smtClean="0"/>
              <a:t>He is a citizen of Pakistan and</a:t>
            </a:r>
          </a:p>
          <a:p>
            <a:r>
              <a:rPr lang="en-US" dirty="0" smtClean="0"/>
              <a:t>Has been a Judge of the Supreme Court</a:t>
            </a:r>
          </a:p>
          <a:p>
            <a:r>
              <a:rPr lang="en-US" dirty="0" smtClean="0"/>
              <a:t>Has, for a period of not less than five years, been a Judge of a High Court</a:t>
            </a:r>
          </a:p>
          <a:p>
            <a:r>
              <a:rPr lang="en-US" dirty="0" smtClean="0"/>
              <a:t>Has, for a period of not less than twenty years, been an advocate of a High Court and is an advocate of the Supreme Court</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54051"/>
          </a:xfrm>
        </p:spPr>
        <p:txBody>
          <a:bodyPr/>
          <a:lstStyle/>
          <a:p>
            <a:pPr algn="ctr"/>
            <a:r>
              <a:rPr lang="en-US" sz="2800" dirty="0" smtClean="0"/>
              <a:t>Retiring Age of the Chief Justice and other judges of FCC</a:t>
            </a:r>
            <a:endParaRPr lang="en-US" sz="2800" dirty="0"/>
          </a:p>
        </p:txBody>
      </p:sp>
      <p:sp>
        <p:nvSpPr>
          <p:cNvPr id="3" name="Content Placeholder 2"/>
          <p:cNvSpPr>
            <a:spLocks noGrp="1"/>
          </p:cNvSpPr>
          <p:nvPr>
            <p:ph idx="1"/>
          </p:nvPr>
        </p:nvSpPr>
        <p:spPr>
          <a:xfrm>
            <a:off x="1103312" y="1629508"/>
            <a:ext cx="8946541" cy="4618891"/>
          </a:xfrm>
        </p:spPr>
        <p:txBody>
          <a:bodyPr/>
          <a:lstStyle/>
          <a:p>
            <a:r>
              <a:rPr lang="en-US" dirty="0" smtClean="0"/>
              <a:t>A Judge of the Federal Constitutional Court shall hold office until he attains the age of </a:t>
            </a:r>
            <a:r>
              <a:rPr lang="en-US" b="1" dirty="0" smtClean="0"/>
              <a:t>sixty-eight years</a:t>
            </a:r>
          </a:p>
          <a:p>
            <a:r>
              <a:rPr lang="en-US" dirty="0" smtClean="0"/>
              <a:t>term of office of the Chief Justice of the Federal Constitutional Court shall be </a:t>
            </a:r>
            <a:r>
              <a:rPr lang="en-US" b="1" dirty="0" smtClean="0"/>
              <a:t>three years </a:t>
            </a:r>
          </a:p>
          <a:p>
            <a:r>
              <a:rPr lang="en-US" dirty="0" smtClean="0"/>
              <a:t>the Chief Justice of the Federal Constitutional Court on completion of his term of three years shall stand retired notwithstanding his </a:t>
            </a:r>
            <a:r>
              <a:rPr lang="en-US" b="1" u="sng" dirty="0" smtClean="0"/>
              <a:t>age of superannuation.</a:t>
            </a:r>
            <a:endParaRPr lang="en-US" b="1" u="sng"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31508" y="404448"/>
            <a:ext cx="8825658" cy="650629"/>
          </a:xfrm>
        </p:spPr>
        <p:txBody>
          <a:bodyPr/>
          <a:lstStyle/>
          <a:p>
            <a:pPr algn="ctr"/>
            <a:r>
              <a:rPr lang="en-US" sz="2400" b="1" dirty="0" smtClean="0"/>
              <a:t>Judicial Commission For appointment of Judges of the FCC &amp; SC</a:t>
            </a:r>
            <a:endParaRPr lang="en-US" sz="2400" dirty="0"/>
          </a:p>
        </p:txBody>
      </p:sp>
      <p:sp>
        <p:nvSpPr>
          <p:cNvPr id="3" name="Subtitle 2"/>
          <p:cNvSpPr>
            <a:spLocks noGrp="1"/>
          </p:cNvSpPr>
          <p:nvPr>
            <p:ph type="subTitle" idx="1"/>
          </p:nvPr>
        </p:nvSpPr>
        <p:spPr>
          <a:xfrm>
            <a:off x="187570" y="1055077"/>
            <a:ext cx="11805138" cy="5439508"/>
          </a:xfrm>
        </p:spPr>
        <p:txBody>
          <a:bodyPr>
            <a:normAutofit fontScale="92500" lnSpcReduction="10000"/>
          </a:bodyPr>
          <a:lstStyle/>
          <a:p>
            <a:pPr marL="457200" indent="-457200">
              <a:buAutoNum type="arabicPeriod"/>
            </a:pPr>
            <a:r>
              <a:rPr lang="en-US" b="1" cap="none" dirty="0" smtClean="0">
                <a:solidFill>
                  <a:schemeClr val="tx1"/>
                </a:solidFill>
                <a:latin typeface="Times New Roman" pitchFamily="18" charset="0"/>
                <a:cs typeface="Times New Roman" pitchFamily="18" charset="0"/>
              </a:rPr>
              <a:t>Chief justice of FCC</a:t>
            </a:r>
          </a:p>
          <a:p>
            <a:pPr marL="457200" indent="-457200">
              <a:buAutoNum type="arabicPeriod"/>
            </a:pPr>
            <a:r>
              <a:rPr lang="en-US" b="1" cap="none" dirty="0" smtClean="0">
                <a:solidFill>
                  <a:schemeClr val="tx1"/>
                </a:solidFill>
                <a:latin typeface="Times New Roman" pitchFamily="18" charset="0"/>
                <a:cs typeface="Times New Roman" pitchFamily="18" charset="0"/>
              </a:rPr>
              <a:t>Chief justice of SC</a:t>
            </a:r>
          </a:p>
          <a:p>
            <a:pPr marL="457200" indent="-457200">
              <a:buFont typeface="+mj-lt"/>
              <a:buAutoNum type="arabicPeriod"/>
            </a:pPr>
            <a:r>
              <a:rPr lang="en-US" b="1" cap="none" dirty="0" smtClean="0">
                <a:solidFill>
                  <a:schemeClr val="tx1"/>
                </a:solidFill>
                <a:latin typeface="Times New Roman" pitchFamily="18" charset="0"/>
                <a:cs typeface="Times New Roman" pitchFamily="18" charset="0"/>
              </a:rPr>
              <a:t>Most senior judge of the FCC </a:t>
            </a:r>
          </a:p>
          <a:p>
            <a:pPr marL="457200" indent="-457200">
              <a:buFont typeface="+mj-lt"/>
              <a:buAutoNum type="arabicPeriod"/>
            </a:pPr>
            <a:r>
              <a:rPr lang="en-US" b="1" cap="none" dirty="0" smtClean="0">
                <a:solidFill>
                  <a:schemeClr val="tx1"/>
                </a:solidFill>
                <a:latin typeface="Times New Roman" pitchFamily="18" charset="0"/>
                <a:cs typeface="Times New Roman" pitchFamily="18" charset="0"/>
              </a:rPr>
              <a:t>Most senior judge of the SC</a:t>
            </a:r>
          </a:p>
          <a:p>
            <a:pPr marL="457200" indent="-457200">
              <a:buFont typeface="+mj-lt"/>
              <a:buAutoNum type="arabicPeriod"/>
            </a:pPr>
            <a:r>
              <a:rPr lang="en-US" b="1" cap="none" dirty="0" smtClean="0">
                <a:solidFill>
                  <a:schemeClr val="tx1"/>
                </a:solidFill>
                <a:latin typeface="Times New Roman" pitchFamily="18" charset="0"/>
                <a:cs typeface="Times New Roman" pitchFamily="18" charset="0"/>
              </a:rPr>
              <a:t>A Judge of the Federal Constitutional Court or the Supreme Court jointly nominated by the Chief Justice of the Federal Constitutional Court and the Chief Justice of the Supreme Court, for a period of two years </a:t>
            </a:r>
            <a:br>
              <a:rPr lang="en-US" b="1" cap="none" dirty="0" smtClean="0">
                <a:solidFill>
                  <a:schemeClr val="tx1"/>
                </a:solidFill>
                <a:latin typeface="Times New Roman" pitchFamily="18" charset="0"/>
                <a:cs typeface="Times New Roman" pitchFamily="18" charset="0"/>
              </a:rPr>
            </a:br>
            <a:endParaRPr lang="en-US" b="1" cap="none" dirty="0" smtClean="0">
              <a:solidFill>
                <a:schemeClr val="tx1"/>
              </a:solidFill>
              <a:latin typeface="Times New Roman" pitchFamily="18" charset="0"/>
              <a:cs typeface="Times New Roman" pitchFamily="18" charset="0"/>
            </a:endParaRPr>
          </a:p>
          <a:p>
            <a:pPr marL="457200" indent="-457200">
              <a:buFont typeface="+mj-lt"/>
              <a:buAutoNum type="arabicPeriod"/>
            </a:pPr>
            <a:r>
              <a:rPr lang="en-US" b="1" cap="none" dirty="0" smtClean="0">
                <a:solidFill>
                  <a:schemeClr val="tx1"/>
                </a:solidFill>
                <a:latin typeface="Times New Roman" pitchFamily="18" charset="0"/>
                <a:cs typeface="Times New Roman" pitchFamily="18" charset="0"/>
              </a:rPr>
              <a:t>Federal minister member for law and justice </a:t>
            </a:r>
          </a:p>
          <a:p>
            <a:pPr marL="457200" indent="-457200">
              <a:buFont typeface="+mj-lt"/>
              <a:buAutoNum type="arabicPeriod"/>
            </a:pPr>
            <a:r>
              <a:rPr lang="en-US" b="1" cap="none" dirty="0" smtClean="0">
                <a:solidFill>
                  <a:schemeClr val="tx1"/>
                </a:solidFill>
                <a:latin typeface="Times New Roman" pitchFamily="18" charset="0"/>
                <a:cs typeface="Times New Roman" pitchFamily="18" charset="0"/>
              </a:rPr>
              <a:t>Attorney member -general for Pakistan</a:t>
            </a:r>
            <a:br>
              <a:rPr lang="en-US" b="1" cap="none" dirty="0" smtClean="0">
                <a:solidFill>
                  <a:schemeClr val="tx1"/>
                </a:solidFill>
                <a:latin typeface="Times New Roman" pitchFamily="18" charset="0"/>
                <a:cs typeface="Times New Roman" pitchFamily="18" charset="0"/>
              </a:rPr>
            </a:br>
            <a:endParaRPr lang="en-US" b="1" cap="none" dirty="0" smtClean="0">
              <a:solidFill>
                <a:schemeClr val="tx1"/>
              </a:solidFill>
              <a:latin typeface="Times New Roman" pitchFamily="18" charset="0"/>
              <a:cs typeface="Times New Roman" pitchFamily="18" charset="0"/>
            </a:endParaRPr>
          </a:p>
          <a:p>
            <a:pPr marL="457200" indent="-457200">
              <a:buFont typeface="+mj-lt"/>
              <a:buAutoNum type="arabicPeriod"/>
            </a:pPr>
            <a:r>
              <a:rPr lang="en-US" b="1" cap="none" dirty="0" smtClean="0">
                <a:solidFill>
                  <a:schemeClr val="tx1"/>
                </a:solidFill>
                <a:latin typeface="Times New Roman" pitchFamily="18" charset="0"/>
                <a:cs typeface="Times New Roman" pitchFamily="18" charset="0"/>
              </a:rPr>
              <a:t>An advocate having not less than fifteen years of practice in the supreme court to be nominated by the Pakistan bar council for a term of two years</a:t>
            </a:r>
          </a:p>
          <a:p>
            <a:pPr marL="457200" indent="-457200">
              <a:buFont typeface="+mj-lt"/>
              <a:buAutoNum type="arabicPeriod"/>
            </a:pPr>
            <a:r>
              <a:rPr lang="en-US" b="1" cap="none" dirty="0" smtClean="0">
                <a:solidFill>
                  <a:schemeClr val="tx1"/>
                </a:solidFill>
                <a:latin typeface="Times New Roman" pitchFamily="18" charset="0"/>
                <a:cs typeface="Times New Roman" pitchFamily="18" charset="0"/>
              </a:rPr>
              <a:t>Two members from the senate an two members from the national assembly of both benches</a:t>
            </a:r>
            <a:br>
              <a:rPr lang="en-US" b="1" cap="none" dirty="0" smtClean="0">
                <a:solidFill>
                  <a:schemeClr val="tx1"/>
                </a:solidFill>
                <a:latin typeface="Times New Roman" pitchFamily="18" charset="0"/>
                <a:cs typeface="Times New Roman" pitchFamily="18" charset="0"/>
              </a:rPr>
            </a:br>
            <a:r>
              <a:rPr lang="en-US" b="1" cap="none" dirty="0" smtClean="0">
                <a:solidFill>
                  <a:schemeClr val="tx1"/>
                </a:solidFill>
                <a:latin typeface="Times New Roman" pitchFamily="18" charset="0"/>
                <a:cs typeface="Times New Roman" pitchFamily="18" charset="0"/>
              </a:rPr>
              <a:t> </a:t>
            </a:r>
          </a:p>
          <a:p>
            <a:pPr marL="457200" indent="-457200">
              <a:buFont typeface="+mj-lt"/>
              <a:buAutoNum type="arabicPeriod"/>
            </a:pPr>
            <a:r>
              <a:rPr lang="en-US" b="1" cap="none" dirty="0" smtClean="0">
                <a:solidFill>
                  <a:schemeClr val="tx1"/>
                </a:solidFill>
                <a:latin typeface="Times New Roman" pitchFamily="18" charset="0"/>
                <a:cs typeface="Times New Roman" pitchFamily="18" charset="0"/>
              </a:rPr>
              <a:t> </a:t>
            </a:r>
            <a:r>
              <a:rPr lang="en-US" sz="2100" b="1" cap="none" dirty="0" smtClean="0">
                <a:solidFill>
                  <a:schemeClr val="tx1"/>
                </a:solidFill>
                <a:latin typeface="Times New Roman" pitchFamily="18" charset="0"/>
                <a:cs typeface="Times New Roman" pitchFamily="18" charset="0"/>
              </a:rPr>
              <a:t>A woman or non Muslim or a technocrat, other than a member of </a:t>
            </a:r>
            <a:r>
              <a:rPr lang="en-US" sz="2100" b="1" cap="none" dirty="0" err="1" smtClean="0">
                <a:solidFill>
                  <a:schemeClr val="tx1"/>
                </a:solidFill>
                <a:latin typeface="Times New Roman" pitchFamily="18" charset="0"/>
                <a:cs typeface="Times New Roman" pitchFamily="18" charset="0"/>
              </a:rPr>
              <a:t>Majlis</a:t>
            </a:r>
            <a:r>
              <a:rPr lang="en-US" sz="2100" b="1" cap="none" dirty="0" smtClean="0">
                <a:solidFill>
                  <a:schemeClr val="tx1"/>
                </a:solidFill>
                <a:latin typeface="Times New Roman" pitchFamily="18" charset="0"/>
                <a:cs typeface="Times New Roman" pitchFamily="18" charset="0"/>
              </a:rPr>
              <a:t>-e-</a:t>
            </a:r>
            <a:r>
              <a:rPr lang="en-US" sz="2100" b="1" cap="none" dirty="0" err="1" smtClean="0">
                <a:solidFill>
                  <a:schemeClr val="tx1"/>
                </a:solidFill>
                <a:latin typeface="Times New Roman" pitchFamily="18" charset="0"/>
                <a:cs typeface="Times New Roman" pitchFamily="18" charset="0"/>
              </a:rPr>
              <a:t>Shoora</a:t>
            </a:r>
            <a:r>
              <a:rPr lang="en-US" sz="2100" b="1" cap="none" dirty="0" smtClean="0">
                <a:solidFill>
                  <a:schemeClr val="tx1"/>
                </a:solidFill>
                <a:latin typeface="Times New Roman" pitchFamily="18" charset="0"/>
                <a:cs typeface="Times New Roman" pitchFamily="18" charset="0"/>
              </a:rPr>
              <a:t> to be appointed by the Speaker of the National Assembly;</a:t>
            </a:r>
            <a:endParaRPr lang="en-US" sz="2100" b="1" cap="none" dirty="0">
              <a:solidFill>
                <a:schemeClr val="tx1"/>
              </a:solidFill>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3662" y="452718"/>
            <a:ext cx="8597172" cy="1083005"/>
          </a:xfrm>
        </p:spPr>
        <p:txBody>
          <a:bodyPr/>
          <a:lstStyle/>
          <a:p>
            <a:r>
              <a:rPr lang="en-US" sz="3200" b="1" dirty="0" smtClean="0"/>
              <a:t>Judicial Commission For appointment of Judges of the High Court </a:t>
            </a:r>
            <a:endParaRPr lang="en-US" sz="3200" dirty="0"/>
          </a:p>
        </p:txBody>
      </p:sp>
      <p:sp>
        <p:nvSpPr>
          <p:cNvPr id="3" name="Content Placeholder 2"/>
          <p:cNvSpPr>
            <a:spLocks noGrp="1"/>
          </p:cNvSpPr>
          <p:nvPr>
            <p:ph idx="1"/>
          </p:nvPr>
        </p:nvSpPr>
        <p:spPr/>
        <p:txBody>
          <a:bodyPr>
            <a:normAutofit lnSpcReduction="10000"/>
          </a:bodyPr>
          <a:lstStyle/>
          <a:p>
            <a:pPr>
              <a:buNone/>
            </a:pPr>
            <a:r>
              <a:rPr lang="en-US" b="1" dirty="0" smtClean="0">
                <a:latin typeface="Times New Roman" pitchFamily="18" charset="0"/>
                <a:cs typeface="Times New Roman" pitchFamily="18" charset="0"/>
              </a:rPr>
              <a:t>For appointment of Judges of a High Court, the Commission shall also include the following   </a:t>
            </a:r>
          </a:p>
          <a:p>
            <a:pPr>
              <a:buNone/>
            </a:pPr>
            <a:endParaRPr lang="en-US" b="1"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      1. Chief justice of  concerned High Court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2</a:t>
            </a:r>
            <a:r>
              <a:rPr lang="en-US" sz="2100" b="1" dirty="0" smtClean="0">
                <a:latin typeface="Times New Roman" pitchFamily="18" charset="0"/>
                <a:cs typeface="Times New Roman" pitchFamily="18" charset="0"/>
              </a:rPr>
              <a:t>. Head of Constitutional Benches of that High Court</a:t>
            </a:r>
          </a:p>
          <a:p>
            <a:pPr>
              <a:buNone/>
            </a:pPr>
            <a:r>
              <a:rPr lang="en-US" sz="2100" b="1" dirty="0" smtClean="0">
                <a:latin typeface="Times New Roman" pitchFamily="18" charset="0"/>
                <a:cs typeface="Times New Roman" pitchFamily="18" charset="0"/>
              </a:rPr>
              <a:t/>
            </a:r>
            <a:br>
              <a:rPr lang="en-US" sz="2100" b="1" dirty="0" smtClean="0">
                <a:latin typeface="Times New Roman" pitchFamily="18" charset="0"/>
                <a:cs typeface="Times New Roman" pitchFamily="18" charset="0"/>
              </a:rPr>
            </a:br>
            <a:r>
              <a:rPr lang="en-US" sz="2100" b="1" dirty="0" smtClean="0">
                <a:latin typeface="Times New Roman" pitchFamily="18" charset="0"/>
                <a:cs typeface="Times New Roman" pitchFamily="18" charset="0"/>
              </a:rPr>
              <a:t>3. Provincial Minister for Law</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4. An advocate having not less than fifteen years of practice in the High court to be nominated by the concerned bar council for a term of two years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01847" y="550983"/>
            <a:ext cx="8825658" cy="832339"/>
          </a:xfrm>
        </p:spPr>
        <p:txBody>
          <a:bodyPr/>
          <a:lstStyle/>
          <a:p>
            <a:r>
              <a:rPr lang="en-US" sz="3600" b="1" dirty="0" smtClean="0">
                <a:solidFill>
                  <a:schemeClr val="tx1"/>
                </a:solidFill>
              </a:rPr>
              <a:t/>
            </a:r>
            <a:br>
              <a:rPr lang="en-US" sz="3600" b="1" dirty="0" smtClean="0">
                <a:solidFill>
                  <a:schemeClr val="tx1"/>
                </a:solidFill>
              </a:rPr>
            </a:br>
            <a:r>
              <a:rPr lang="en-US" sz="3600" b="1" dirty="0" smtClean="0">
                <a:solidFill>
                  <a:schemeClr val="tx1"/>
                </a:solidFill>
              </a:rPr>
              <a:t>Parliamentary committee (PC)</a:t>
            </a:r>
            <a:endParaRPr lang="en-US" sz="3600" dirty="0"/>
          </a:p>
        </p:txBody>
      </p:sp>
      <p:sp>
        <p:nvSpPr>
          <p:cNvPr id="3" name="Subtitle 2"/>
          <p:cNvSpPr>
            <a:spLocks noGrp="1"/>
          </p:cNvSpPr>
          <p:nvPr>
            <p:ph type="subTitle" idx="1"/>
          </p:nvPr>
        </p:nvSpPr>
        <p:spPr>
          <a:xfrm>
            <a:off x="1154955" y="1793630"/>
            <a:ext cx="8825658" cy="4560277"/>
          </a:xfrm>
        </p:spPr>
        <p:txBody>
          <a:bodyPr>
            <a:noAutofit/>
          </a:bodyPr>
          <a:lstStyle/>
          <a:p>
            <a:pPr marL="457200" indent="-457200" algn="just"/>
            <a:r>
              <a:rPr lang="en-US" sz="2400" cap="none" dirty="0" smtClean="0">
                <a:solidFill>
                  <a:schemeClr val="tx1"/>
                </a:solidFill>
                <a:latin typeface="Times New Roman" pitchFamily="18" charset="0"/>
                <a:cs typeface="Times New Roman" pitchFamily="18" charset="0"/>
              </a:rPr>
              <a:t>1.  The committee consist of the following twelve members</a:t>
            </a:r>
          </a:p>
          <a:p>
            <a:pPr marL="514350" indent="-514350" algn="just"/>
            <a:r>
              <a:rPr lang="en-US" sz="2400" cap="none" dirty="0" smtClean="0">
                <a:solidFill>
                  <a:schemeClr val="tx1"/>
                </a:solidFill>
                <a:latin typeface="Times New Roman" pitchFamily="18" charset="0"/>
                <a:cs typeface="Times New Roman" pitchFamily="18" charset="0"/>
              </a:rPr>
              <a:t>		Eight members from the national assembly</a:t>
            </a:r>
          </a:p>
          <a:p>
            <a:pPr marL="514350" indent="-514350" algn="just"/>
            <a:r>
              <a:rPr lang="en-US" sz="2400" cap="none" dirty="0" smtClean="0">
                <a:solidFill>
                  <a:schemeClr val="tx1"/>
                </a:solidFill>
                <a:latin typeface="Times New Roman" pitchFamily="18" charset="0"/>
                <a:cs typeface="Times New Roman" pitchFamily="18" charset="0"/>
              </a:rPr>
              <a:t>	      Four members from the senate</a:t>
            </a:r>
          </a:p>
          <a:p>
            <a:pPr marL="514350" indent="-514350" algn="just"/>
            <a:r>
              <a:rPr lang="en-US" sz="2400" cap="none" dirty="0" smtClean="0">
                <a:solidFill>
                  <a:schemeClr val="tx1"/>
                </a:solidFill>
                <a:latin typeface="Times New Roman" pitchFamily="18" charset="0"/>
                <a:cs typeface="Times New Roman" pitchFamily="18" charset="0"/>
              </a:rPr>
              <a:t>2.  Parliamentary parties  have proportional representation in PC based on their strength in parliament</a:t>
            </a:r>
          </a:p>
          <a:p>
            <a:pPr marL="514350" indent="-514350" algn="just"/>
            <a:r>
              <a:rPr lang="en-US" sz="2400" cap="none" dirty="0" smtClean="0">
                <a:solidFill>
                  <a:schemeClr val="tx1"/>
                </a:solidFill>
                <a:latin typeface="Times New Roman" pitchFamily="18" charset="0"/>
                <a:cs typeface="Times New Roman" pitchFamily="18" charset="0"/>
              </a:rPr>
              <a:t>3.  Committee, by the majority of not less than two-thirds of its total membership, within </a:t>
            </a:r>
            <a:r>
              <a:rPr lang="en-US" sz="2400" cap="none" dirty="0" err="1" smtClean="0">
                <a:solidFill>
                  <a:schemeClr val="tx1"/>
                </a:solidFill>
                <a:latin typeface="Times New Roman" pitchFamily="18" charset="0"/>
                <a:cs typeface="Times New Roman" pitchFamily="18" charset="0"/>
              </a:rPr>
              <a:t>fowteen</a:t>
            </a:r>
            <a:r>
              <a:rPr lang="en-US" sz="2400" cap="none" dirty="0" smtClean="0">
                <a:solidFill>
                  <a:schemeClr val="tx1"/>
                </a:solidFill>
                <a:latin typeface="Times New Roman" pitchFamily="18" charset="0"/>
                <a:cs typeface="Times New Roman" pitchFamily="18" charset="0"/>
              </a:rPr>
              <a:t> days prior to the retirement of the chief justice of </a:t>
            </a:r>
            <a:r>
              <a:rPr lang="en-US" sz="2400" cap="none" dirty="0" err="1" smtClean="0">
                <a:solidFill>
                  <a:schemeClr val="tx1"/>
                </a:solidFill>
                <a:latin typeface="Times New Roman" pitchFamily="18" charset="0"/>
                <a:cs typeface="Times New Roman" pitchFamily="18" charset="0"/>
              </a:rPr>
              <a:t>pakistan</a:t>
            </a:r>
            <a:r>
              <a:rPr lang="en-US" sz="2400" cap="none" dirty="0" smtClean="0">
                <a:solidFill>
                  <a:schemeClr val="tx1"/>
                </a:solidFill>
                <a:latin typeface="Times New Roman" pitchFamily="18" charset="0"/>
                <a:cs typeface="Times New Roman" pitchFamily="18" charset="0"/>
              </a:rPr>
              <a:t> shall send the nomination</a:t>
            </a:r>
          </a:p>
          <a:p>
            <a:pPr marL="457200" indent="-457200" algn="just"/>
            <a:endParaRPr lang="en-US" sz="2400" cap="none" dirty="0" smtClean="0">
              <a:solidFill>
                <a:schemeClr val="tx1"/>
              </a:solidFill>
              <a:latin typeface="Times New Roman" pitchFamily="18" charset="0"/>
              <a:cs typeface="Times New Roman" pitchFamily="18" charset="0"/>
            </a:endParaRPr>
          </a:p>
          <a:p>
            <a:pPr marL="514350" indent="-514350" algn="just"/>
            <a:r>
              <a:rPr lang="en-US" sz="2400" cap="none" dirty="0" smtClean="0">
                <a:solidFill>
                  <a:schemeClr val="tx1"/>
                </a:solidFill>
                <a:latin typeface="Times New Roman" pitchFamily="18" charset="0"/>
                <a:cs typeface="Times New Roman" pitchFamily="18" charset="0"/>
              </a:rPr>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43036"/>
          </a:xfrm>
        </p:spPr>
        <p:txBody>
          <a:bodyPr/>
          <a:lstStyle/>
          <a:p>
            <a:pPr algn="ctr"/>
            <a:r>
              <a:rPr lang="en-US" dirty="0" smtClean="0"/>
              <a:t>Original Jurisdiction of FCC</a:t>
            </a:r>
            <a:endParaRPr lang="en-US" dirty="0"/>
          </a:p>
        </p:txBody>
      </p:sp>
      <p:sp>
        <p:nvSpPr>
          <p:cNvPr id="3" name="Content Placeholder 2"/>
          <p:cNvSpPr>
            <a:spLocks noGrp="1"/>
          </p:cNvSpPr>
          <p:nvPr>
            <p:ph idx="1"/>
          </p:nvPr>
        </p:nvSpPr>
        <p:spPr>
          <a:xfrm>
            <a:off x="1103312" y="1406770"/>
            <a:ext cx="8946541" cy="4841630"/>
          </a:xfrm>
        </p:spPr>
        <p:txBody>
          <a:bodyPr/>
          <a:lstStyle/>
          <a:p>
            <a:r>
              <a:rPr lang="en-US" b="1" u="sng" dirty="0" smtClean="0"/>
              <a:t>original jurisdiction </a:t>
            </a:r>
            <a:r>
              <a:rPr lang="en-US" dirty="0" smtClean="0"/>
              <a:t>in any dispute between any two or more Governments</a:t>
            </a:r>
          </a:p>
          <a:p>
            <a:r>
              <a:rPr lang="en-US" dirty="0" smtClean="0"/>
              <a:t>the Federal Constitutional Court shall, if it considers that a question of </a:t>
            </a:r>
            <a:r>
              <a:rPr lang="en-US" b="1" u="sng" dirty="0" smtClean="0"/>
              <a:t>public importance </a:t>
            </a:r>
            <a:r>
              <a:rPr lang="en-US" dirty="0" smtClean="0"/>
              <a:t>with reference to the enforcement of any of the Fundamental Rights conferred by Chapter 1 of Part II is involved, have the power to make an order of the nature mentioned in the said Article</a:t>
            </a:r>
          </a:p>
          <a:p>
            <a:r>
              <a:rPr lang="en-US" dirty="0" smtClean="0"/>
              <a:t>Provided that, subject to the satisfaction of the Federal Constitutional Court, the jurisdiction under this clause shall </a:t>
            </a:r>
            <a:r>
              <a:rPr lang="en-US" b="1" u="sng" dirty="0" smtClean="0"/>
              <a:t>only be exercised if an application is filed by a person in that Court</a:t>
            </a:r>
            <a:r>
              <a:rPr lang="en-US" dirty="0" smtClean="0"/>
              <a:t>.</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36820"/>
          </a:xfrm>
        </p:spPr>
        <p:txBody>
          <a:bodyPr/>
          <a:lstStyle/>
          <a:p>
            <a:pPr algn="ctr"/>
            <a:r>
              <a:rPr lang="en-US" sz="3200" dirty="0" smtClean="0"/>
              <a:t>Appellate and Advisory jurisdiction of FCC </a:t>
            </a:r>
            <a:endParaRPr lang="en-US" sz="3200" dirty="0"/>
          </a:p>
        </p:txBody>
      </p:sp>
      <p:sp>
        <p:nvSpPr>
          <p:cNvPr id="3" name="Content Placeholder 2"/>
          <p:cNvSpPr>
            <a:spLocks noGrp="1"/>
          </p:cNvSpPr>
          <p:nvPr>
            <p:ph idx="1"/>
          </p:nvPr>
        </p:nvSpPr>
        <p:spPr>
          <a:xfrm>
            <a:off x="1056420" y="1359878"/>
            <a:ext cx="8946541" cy="4935414"/>
          </a:xfrm>
        </p:spPr>
        <p:txBody>
          <a:bodyPr>
            <a:normAutofit/>
          </a:bodyPr>
          <a:lstStyle/>
          <a:p>
            <a:r>
              <a:rPr lang="en-US" b="1" dirty="0" smtClean="0"/>
              <a:t>Appellate jurisdiction </a:t>
            </a:r>
            <a:r>
              <a:rPr lang="en-US" dirty="0" smtClean="0"/>
              <a:t>The Federal Constitutional Court shall have jurisdiction to hear and determine appeals from judgments, decrees, final orders or sentences of a High Court </a:t>
            </a:r>
          </a:p>
          <a:p>
            <a:r>
              <a:rPr lang="en-US" dirty="0" smtClean="0"/>
              <a:t>case involves a substantial question of law as to the interpretation of the Constitution</a:t>
            </a:r>
          </a:p>
          <a:p>
            <a:r>
              <a:rPr lang="en-US" dirty="0" smtClean="0"/>
              <a:t>judgment or an order of a High Court made under Article 199 </a:t>
            </a:r>
          </a:p>
          <a:p>
            <a:r>
              <a:rPr lang="en-US" b="1" dirty="0" smtClean="0"/>
              <a:t>Advisory jurisdiction</a:t>
            </a:r>
            <a:r>
              <a:rPr lang="en-US" dirty="0" smtClean="0"/>
              <a:t>: If, at any time, the President considers that it is desirable to obtain the opinion of the Federal Constitutional Court on any question of law which he considers of public importance, he may refer the question to the Federal Constitutional Court for consideration.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 xmlns:a16="http://schemas.microsoft.com/office/drawing/2014/main" id="{04E5E102-4B68-B979-511B-AE490823C88E}"/>
              </a:ext>
            </a:extLst>
          </p:cNvPr>
          <p:cNvSpPr>
            <a:spLocks noGrp="1"/>
          </p:cNvSpPr>
          <p:nvPr>
            <p:ph type="body" sz="half" idx="2"/>
          </p:nvPr>
        </p:nvSpPr>
        <p:spPr>
          <a:xfrm>
            <a:off x="1546468" y="798658"/>
            <a:ext cx="9487526" cy="5396247"/>
          </a:xfrm>
        </p:spPr>
        <p:txBody>
          <a:bodyPr>
            <a:noAutofit/>
          </a:bodyPr>
          <a:lstStyle/>
          <a:p>
            <a:pPr lvl="8" algn="just"/>
            <a:r>
              <a:rPr lang="en-US" sz="2200" b="1" dirty="0" smtClean="0">
                <a:latin typeface="Times New Roman" pitchFamily="18" charset="0"/>
                <a:cs typeface="Times New Roman" pitchFamily="18" charset="0"/>
              </a:rPr>
              <a:t>BACKGROUND</a:t>
            </a:r>
          </a:p>
          <a:p>
            <a:pPr marL="457200" indent="-457200" algn="just">
              <a:buFont typeface="+mj-lt"/>
              <a:buAutoNum type="arabicPeriod"/>
            </a:pPr>
            <a:r>
              <a:rPr lang="en-US" sz="2400" b="1" dirty="0" smtClean="0"/>
              <a:t>Heterogeneous </a:t>
            </a:r>
            <a:r>
              <a:rPr lang="en-US" sz="2400" b="1" dirty="0"/>
              <a:t>society </a:t>
            </a:r>
          </a:p>
          <a:p>
            <a:pPr marL="457200" indent="-457200" algn="just">
              <a:buFont typeface="+mj-lt"/>
              <a:buAutoNum type="arabicPeriod"/>
            </a:pPr>
            <a:r>
              <a:rPr lang="en-US" sz="2400" b="1" dirty="0"/>
              <a:t>Federation </a:t>
            </a:r>
          </a:p>
          <a:p>
            <a:pPr marL="457200" indent="-457200" algn="just">
              <a:buFont typeface="+mj-lt"/>
              <a:buAutoNum type="arabicPeriod"/>
            </a:pPr>
            <a:r>
              <a:rPr lang="en-US" sz="2400" b="1" dirty="0" smtClean="0"/>
              <a:t>Presidential </a:t>
            </a:r>
            <a:r>
              <a:rPr lang="en-US" sz="2400" b="1" dirty="0"/>
              <a:t>system </a:t>
            </a:r>
          </a:p>
          <a:p>
            <a:pPr marL="457200" indent="-457200" algn="just">
              <a:buFont typeface="+mj-lt"/>
              <a:buAutoNum type="arabicPeriod"/>
            </a:pPr>
            <a:r>
              <a:rPr lang="en-US" sz="2400" b="1" dirty="0"/>
              <a:t>Military interventions</a:t>
            </a:r>
          </a:p>
          <a:p>
            <a:pPr marL="457200" indent="-457200" algn="just">
              <a:buFont typeface="+mj-lt"/>
              <a:buAutoNum type="arabicPeriod"/>
            </a:pPr>
            <a:r>
              <a:rPr lang="en-US" sz="2400" b="1" dirty="0" smtClean="0"/>
              <a:t>Original </a:t>
            </a:r>
            <a:r>
              <a:rPr lang="en-US" sz="2400" b="1" dirty="0"/>
              <a:t>form of constitution is parliamentary </a:t>
            </a:r>
          </a:p>
          <a:p>
            <a:pPr marL="457200" indent="-457200" algn="just">
              <a:buFont typeface="+mj-lt"/>
              <a:buAutoNum type="arabicPeriod"/>
            </a:pPr>
            <a:r>
              <a:rPr lang="en-US" sz="2400" b="1" dirty="0" smtClean="0"/>
              <a:t>Centralized authority in the Federation and marginalized provinces</a:t>
            </a:r>
          </a:p>
          <a:p>
            <a:pPr marL="457200" indent="-457200" algn="just">
              <a:buFont typeface="+mj-lt"/>
              <a:buAutoNum type="arabicPeriod"/>
            </a:pPr>
            <a:r>
              <a:rPr lang="en-US" sz="2400" b="1" dirty="0" smtClean="0"/>
              <a:t>Provincial Autonomy</a:t>
            </a:r>
          </a:p>
          <a:p>
            <a:pPr marL="457200" indent="-457200" algn="just">
              <a:buFont typeface="+mj-lt"/>
              <a:buAutoNum type="arabicPeriod"/>
            </a:pPr>
            <a:r>
              <a:rPr lang="en-US" sz="2400" b="1" dirty="0" smtClean="0"/>
              <a:t>Increase of provincial shares in NFC Award</a:t>
            </a:r>
            <a:endParaRPr lang="en-US" sz="2400" b="1" dirty="0"/>
          </a:p>
          <a:p>
            <a:pPr marL="457200" indent="-457200" algn="just">
              <a:buFont typeface="+mj-lt"/>
              <a:buAutoNum type="arabicPeriod"/>
            </a:pPr>
            <a:r>
              <a:rPr lang="en-US" sz="2400" b="1" dirty="0"/>
              <a:t> </a:t>
            </a:r>
            <a:r>
              <a:rPr lang="en-US" sz="2400" b="1" dirty="0" smtClean="0"/>
              <a:t>8th </a:t>
            </a:r>
            <a:r>
              <a:rPr lang="en-US" sz="2400" b="1" dirty="0"/>
              <a:t>amendment by Zia and 17th amendment by </a:t>
            </a:r>
            <a:r>
              <a:rPr lang="en-US" sz="2400" b="1" dirty="0" err="1"/>
              <a:t>Musharf</a:t>
            </a:r>
            <a:r>
              <a:rPr lang="en-US" sz="2400" b="1" dirty="0"/>
              <a:t> </a:t>
            </a:r>
          </a:p>
          <a:p>
            <a:pPr algn="just"/>
            <a:endParaRPr lang="en-US" sz="2400" b="1" dirty="0">
              <a:latin typeface="Times New Roman" pitchFamily="18" charset="0"/>
              <a:cs typeface="Times New Roman" pitchFamily="18" charset="0"/>
            </a:endParaRPr>
          </a:p>
        </p:txBody>
      </p:sp>
    </p:spTree>
    <p:extLst>
      <p:ext uri="{BB962C8B-B14F-4D97-AF65-F5344CB8AC3E}">
        <p14:creationId xmlns="" xmlns:p14="http://schemas.microsoft.com/office/powerpoint/2010/main" val="38454955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dirty="0" smtClean="0"/>
              <a:t>Decisions of Federal Constitutional Court and Supreme Court binding on other court</a:t>
            </a:r>
            <a:endParaRPr lang="en-US" sz="2400" dirty="0"/>
          </a:p>
        </p:txBody>
      </p:sp>
      <p:sp>
        <p:nvSpPr>
          <p:cNvPr id="3" name="Content Placeholder 2"/>
          <p:cNvSpPr>
            <a:spLocks noGrp="1"/>
          </p:cNvSpPr>
          <p:nvPr>
            <p:ph idx="1"/>
          </p:nvPr>
        </p:nvSpPr>
        <p:spPr/>
        <p:txBody>
          <a:bodyPr/>
          <a:lstStyle/>
          <a:p>
            <a:r>
              <a:rPr lang="en-US" dirty="0" smtClean="0"/>
              <a:t>Any decision of the Federal Constitutional Court shall, to the extent that it decides a question of law or is based upon or enunciates a principle of law, be </a:t>
            </a:r>
            <a:r>
              <a:rPr lang="en-US" b="1" u="sng" dirty="0" smtClean="0"/>
              <a:t>binding on all other courts in Pakistan including the Supreme Court</a:t>
            </a:r>
            <a:r>
              <a:rPr lang="en-US" dirty="0" smtClean="0"/>
              <a:t>. </a:t>
            </a:r>
          </a:p>
          <a:p>
            <a:r>
              <a:rPr lang="en-US" dirty="0" smtClean="0"/>
              <a:t>Any decision of the Supreme Court shall, to the extent that it decides a question of law or is based upon or enunciates a principle of law, be </a:t>
            </a:r>
            <a:r>
              <a:rPr lang="en-US" b="1" u="sng" dirty="0" smtClean="0"/>
              <a:t>binding on all other courts in Pakistan except the Federal Constitutional Court</a:t>
            </a:r>
            <a:endParaRPr lang="en-US" b="1" u="sng"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Supreme Judicial Council</a:t>
            </a:r>
            <a:endParaRPr lang="en-US" dirty="0"/>
          </a:p>
        </p:txBody>
      </p:sp>
      <p:sp>
        <p:nvSpPr>
          <p:cNvPr id="3" name="Content Placeholder 2"/>
          <p:cNvSpPr>
            <a:spLocks noGrp="1"/>
          </p:cNvSpPr>
          <p:nvPr>
            <p:ph idx="1"/>
          </p:nvPr>
        </p:nvSpPr>
        <p:spPr/>
        <p:txBody>
          <a:bodyPr/>
          <a:lstStyle/>
          <a:p>
            <a:r>
              <a:rPr lang="en-US" dirty="0" smtClean="0"/>
              <a:t>the Chief Justice of the Federal Constitutional Court</a:t>
            </a:r>
          </a:p>
          <a:p>
            <a:r>
              <a:rPr lang="en-US" dirty="0" smtClean="0"/>
              <a:t>the Chief Justice of the Supreme Court</a:t>
            </a:r>
          </a:p>
          <a:p>
            <a:r>
              <a:rPr lang="en-US" dirty="0" smtClean="0"/>
              <a:t>one next most senior Judge of the Federal Constitutional Court </a:t>
            </a:r>
          </a:p>
          <a:p>
            <a:r>
              <a:rPr lang="en-US" dirty="0" smtClean="0"/>
              <a:t>one next most senior Judge the Supreme Court</a:t>
            </a:r>
          </a:p>
          <a:p>
            <a:r>
              <a:rPr lang="en-US" dirty="0" smtClean="0"/>
              <a:t>a Judge of the Federal Constitutional Court or the Supreme Court jointly nominated by the Chief Justice of the Federal Constitutional Court and the Chief Justice of the Supreme Court, for a period of two years</a:t>
            </a:r>
          </a:p>
          <a:p>
            <a:r>
              <a:rPr lang="en-US" dirty="0" smtClean="0"/>
              <a:t>the two most senior Chief Justices of the High Courts</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11064"/>
          </a:xfrm>
        </p:spPr>
        <p:txBody>
          <a:bodyPr/>
          <a:lstStyle/>
          <a:p>
            <a:pPr algn="ctr"/>
            <a:r>
              <a:rPr lang="en-US" dirty="0" smtClean="0"/>
              <a:t>Transfer of High Court </a:t>
            </a:r>
            <a:r>
              <a:rPr lang="en-US" dirty="0" smtClean="0"/>
              <a:t>Judges</a:t>
            </a:r>
            <a:endParaRPr lang="en-US" dirty="0"/>
          </a:p>
        </p:txBody>
      </p:sp>
      <p:sp>
        <p:nvSpPr>
          <p:cNvPr id="3" name="Content Placeholder 2"/>
          <p:cNvSpPr>
            <a:spLocks noGrp="1"/>
          </p:cNvSpPr>
          <p:nvPr>
            <p:ph idx="1"/>
          </p:nvPr>
        </p:nvSpPr>
        <p:spPr>
          <a:xfrm>
            <a:off x="1103312" y="1626920"/>
            <a:ext cx="8946541" cy="4738254"/>
          </a:xfrm>
        </p:spPr>
        <p:txBody>
          <a:bodyPr/>
          <a:lstStyle/>
          <a:p>
            <a:r>
              <a:rPr lang="en-US" b="1" dirty="0" smtClean="0"/>
              <a:t>The President may transfer a Judge of a High Court from one High Court to another High Court on the recommendation of and on such terms and conditions as may be determined by the Judicial Commission of </a:t>
            </a:r>
            <a:r>
              <a:rPr lang="en-US" b="1" dirty="0" smtClean="0"/>
              <a:t>Pakistan</a:t>
            </a:r>
          </a:p>
          <a:p>
            <a:r>
              <a:rPr lang="en-US" b="1" dirty="0" smtClean="0"/>
              <a:t>The seniority of a Judge of a High Court transferred </a:t>
            </a:r>
            <a:r>
              <a:rPr lang="en-US" b="1" dirty="0" smtClean="0"/>
              <a:t>shall </a:t>
            </a:r>
            <a:r>
              <a:rPr lang="en-US" b="1" dirty="0" smtClean="0"/>
              <a:t>be reckoned from the date of his initial appointment as a Judge of the High </a:t>
            </a:r>
            <a:r>
              <a:rPr lang="en-US" b="1" dirty="0" smtClean="0"/>
              <a:t>Court</a:t>
            </a:r>
          </a:p>
          <a:p>
            <a:r>
              <a:rPr lang="en-US" b="1" dirty="0" smtClean="0"/>
              <a:t>A Judge of a High Court who does not accept a transfer under this Article shall be proceeded against under Article 209 within a period of thirty days. Such Judge shall not perform his functions till such time the </a:t>
            </a:r>
            <a:r>
              <a:rPr lang="en-US" b="1" dirty="0" smtClean="0"/>
              <a:t>Council </a:t>
            </a:r>
            <a:r>
              <a:rPr lang="en-US" b="1" dirty="0" smtClean="0"/>
              <a:t>under Article 209 renders its decision</a:t>
            </a:r>
            <a:r>
              <a:rPr lang="en-US" b="1" dirty="0" smtClean="0"/>
              <a:t>.</a:t>
            </a:r>
            <a:endParaRPr lang="en-US" b="1"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78205"/>
          </a:xfrm>
        </p:spPr>
        <p:txBody>
          <a:bodyPr/>
          <a:lstStyle/>
          <a:p>
            <a:pPr algn="ctr"/>
            <a:r>
              <a:rPr lang="en-US" sz="3200" dirty="0" smtClean="0"/>
              <a:t>Command of Armed Forces</a:t>
            </a:r>
            <a:endParaRPr lang="en-US" sz="3200" dirty="0"/>
          </a:p>
        </p:txBody>
      </p:sp>
      <p:sp>
        <p:nvSpPr>
          <p:cNvPr id="3" name="Content Placeholder 2"/>
          <p:cNvSpPr>
            <a:spLocks noGrp="1"/>
          </p:cNvSpPr>
          <p:nvPr>
            <p:ph idx="1"/>
          </p:nvPr>
        </p:nvSpPr>
        <p:spPr>
          <a:xfrm>
            <a:off x="1103312" y="1324708"/>
            <a:ext cx="8946541" cy="4923691"/>
          </a:xfrm>
        </p:spPr>
        <p:txBody>
          <a:bodyPr>
            <a:normAutofit fontScale="92500" lnSpcReduction="10000"/>
          </a:bodyPr>
          <a:lstStyle/>
          <a:p>
            <a:r>
              <a:rPr lang="en-US" b="1" dirty="0" smtClean="0"/>
              <a:t>Chief of the Defense Forces</a:t>
            </a:r>
          </a:p>
          <a:p>
            <a:r>
              <a:rPr lang="en-US" dirty="0" smtClean="0"/>
              <a:t>office of the Chairman joint Chiefs of Staff Committee shall stand </a:t>
            </a:r>
            <a:r>
              <a:rPr lang="en-US" b="1" dirty="0" smtClean="0"/>
              <a:t>abolished</a:t>
            </a:r>
          </a:p>
          <a:p>
            <a:r>
              <a:rPr lang="en-US" dirty="0" smtClean="0"/>
              <a:t>Where the Federal Government promotes a member of the Armed Forces to the rank of Field Marshal. Marshal of the Air Force or Admiral of the Fleet, such officer shall </a:t>
            </a:r>
            <a:r>
              <a:rPr lang="en-US" b="1" u="sng" dirty="0" smtClean="0"/>
              <a:t>retain the rank, privileges and remain in uniform for life.</a:t>
            </a:r>
          </a:p>
          <a:p>
            <a:r>
              <a:rPr lang="en-US" dirty="0" smtClean="0"/>
              <a:t>Field Marshal, Marshal of the Air force and Admiral of the Fleet, being national heroes, shall not be removed from office except on the ground or charges and in the manner provided under Article 47                            </a:t>
            </a:r>
            <a:r>
              <a:rPr lang="en-US" b="1" u="sng" dirty="0" smtClean="0"/>
              <a:t>( Impeachment)</a:t>
            </a:r>
          </a:p>
          <a:p>
            <a:r>
              <a:rPr lang="en-US" dirty="0" smtClean="0"/>
              <a:t>The provisions of </a:t>
            </a:r>
            <a:r>
              <a:rPr lang="en-US" b="1" u="sng" dirty="0" smtClean="0"/>
              <a:t>Article 248</a:t>
            </a:r>
            <a:r>
              <a:rPr lang="en-US" dirty="0" smtClean="0"/>
              <a:t>, as applicable to the President, shall mutates mutandis apply to Field Marshal, Marshal of the Air Force and Admiral of the fleet</a:t>
            </a:r>
          </a:p>
          <a:p>
            <a:r>
              <a:rPr lang="en-US" b="1" u="sng" dirty="0" smtClean="0"/>
              <a:t>Life time immunity  </a:t>
            </a:r>
            <a:r>
              <a:rPr lang="en-US" dirty="0" smtClean="0"/>
              <a:t>from criminal proceedings Field Marshal, Marshal of the Air Force and Admiral of the fleet</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01651"/>
          </a:xfrm>
        </p:spPr>
        <p:txBody>
          <a:bodyPr/>
          <a:lstStyle/>
          <a:p>
            <a:pPr algn="ctr"/>
            <a:endParaRPr lang="en-US" dirty="0" smtClean="0"/>
          </a:p>
        </p:txBody>
      </p:sp>
      <p:sp>
        <p:nvSpPr>
          <p:cNvPr id="3" name="Content Placeholder 2"/>
          <p:cNvSpPr>
            <a:spLocks noGrp="1"/>
          </p:cNvSpPr>
          <p:nvPr>
            <p:ph idx="1"/>
          </p:nvPr>
        </p:nvSpPr>
        <p:spPr>
          <a:xfrm>
            <a:off x="1103312" y="1453662"/>
            <a:ext cx="8946541" cy="4794737"/>
          </a:xfrm>
        </p:spPr>
        <p:txBody>
          <a:bodyPr/>
          <a:lstStyle/>
          <a:p>
            <a:r>
              <a:rPr lang="en-US" dirty="0" smtClean="0"/>
              <a:t>No criminal proceedings whatsoever shall be initiated or continued against the President for his life and for a Governor during his term of office in any court.</a:t>
            </a:r>
          </a:p>
          <a:p>
            <a:r>
              <a:rPr lang="en-US" dirty="0" smtClean="0"/>
              <a:t>No process for arrest or imprisonment </a:t>
            </a:r>
            <a:r>
              <a:rPr lang="en-US" dirty="0" smtClean="0"/>
              <a:t>of the </a:t>
            </a:r>
            <a:r>
              <a:rPr lang="en-US" dirty="0" smtClean="0"/>
              <a:t>President for his life and for a </a:t>
            </a:r>
            <a:r>
              <a:rPr lang="en-US" dirty="0" smtClean="0"/>
              <a:t>Governor </a:t>
            </a:r>
            <a:r>
              <a:rPr lang="en-US" dirty="0" smtClean="0"/>
              <a:t>during his term of office, shall be issued from any court</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16D1BFB-27D6-50E6-CF41-041B383C4DD1}"/>
              </a:ext>
            </a:extLst>
          </p:cNvPr>
          <p:cNvSpPr>
            <a:spLocks noGrp="1"/>
          </p:cNvSpPr>
          <p:nvPr>
            <p:ph idx="1"/>
          </p:nvPr>
        </p:nvSpPr>
        <p:spPr>
          <a:xfrm>
            <a:off x="399459" y="757176"/>
            <a:ext cx="10774016" cy="5453619"/>
          </a:xfrm>
        </p:spPr>
        <p:txBody>
          <a:bodyPr>
            <a:noAutofit/>
          </a:bodyPr>
          <a:lstStyle/>
          <a:p>
            <a:pPr marL="0" indent="0" algn="ctr">
              <a:buNone/>
            </a:pPr>
            <a:r>
              <a:rPr lang="en-US" sz="3200" b="1" u="sng" dirty="0" smtClean="0">
                <a:latin typeface="Times New Roman" pitchFamily="18" charset="0"/>
                <a:cs typeface="Times New Roman" pitchFamily="18" charset="0"/>
              </a:rPr>
              <a:t>ANALYSIS ON </a:t>
            </a:r>
            <a:r>
              <a:rPr lang="en-US" sz="3200" b="1" u="sng" dirty="0" smtClean="0">
                <a:latin typeface="Times New Roman" pitchFamily="18" charset="0"/>
                <a:cs typeface="Times New Roman" pitchFamily="18" charset="0"/>
              </a:rPr>
              <a:t>27</a:t>
            </a:r>
            <a:r>
              <a:rPr lang="en-US" sz="3200" b="1" u="sng" baseline="30000" dirty="0" smtClean="0">
                <a:latin typeface="Times New Roman" pitchFamily="18" charset="0"/>
                <a:cs typeface="Times New Roman" pitchFamily="18" charset="0"/>
              </a:rPr>
              <a:t>th</a:t>
            </a:r>
            <a:r>
              <a:rPr lang="en-US" sz="3200" b="1" u="sng" dirty="0" smtClean="0">
                <a:latin typeface="Times New Roman" pitchFamily="18" charset="0"/>
                <a:cs typeface="Times New Roman" pitchFamily="18" charset="0"/>
              </a:rPr>
              <a:t> </a:t>
            </a:r>
            <a:r>
              <a:rPr lang="en-US" sz="3200" b="1" u="sng" dirty="0" smtClean="0">
                <a:latin typeface="Times New Roman" pitchFamily="18" charset="0"/>
                <a:cs typeface="Times New Roman" pitchFamily="18" charset="0"/>
              </a:rPr>
              <a:t>AMENDMENT </a:t>
            </a:r>
          </a:p>
          <a:p>
            <a:pPr marL="0" indent="0">
              <a:buNone/>
            </a:pPr>
            <a:endParaRPr lang="en-US" dirty="0" smtClean="0"/>
          </a:p>
          <a:p>
            <a:pPr marL="457200" indent="-457200">
              <a:buFont typeface="+mj-lt"/>
              <a:buAutoNum type="arabicPeriod"/>
            </a:pPr>
            <a:r>
              <a:rPr lang="en-US" dirty="0" smtClean="0"/>
              <a:t>Erosion of Judicial Independence</a:t>
            </a:r>
          </a:p>
          <a:p>
            <a:pPr marL="457200" indent="-457200">
              <a:buFont typeface="+mj-lt"/>
              <a:buAutoNum type="arabicPeriod"/>
            </a:pPr>
            <a:r>
              <a:rPr lang="en-US" dirty="0" smtClean="0"/>
              <a:t>Risk of Politicization</a:t>
            </a:r>
          </a:p>
          <a:p>
            <a:pPr marL="457200" indent="-457200">
              <a:buFont typeface="+mj-lt"/>
              <a:buAutoNum type="arabicPeriod"/>
            </a:pPr>
            <a:r>
              <a:rPr lang="en-US" dirty="0" smtClean="0"/>
              <a:t>Executive Encroachment</a:t>
            </a:r>
          </a:p>
          <a:p>
            <a:pPr marL="457200" indent="-457200">
              <a:buFont typeface="+mj-lt"/>
              <a:buAutoNum type="arabicPeriod"/>
            </a:pPr>
            <a:r>
              <a:rPr lang="en-US" dirty="0" smtClean="0"/>
              <a:t>Fragmentation of the Supreme Court</a:t>
            </a:r>
          </a:p>
          <a:p>
            <a:pPr marL="457200" indent="-457200">
              <a:buFont typeface="+mj-lt"/>
              <a:buAutoNum type="arabicPeriod"/>
            </a:pPr>
            <a:r>
              <a:rPr lang="en-US" dirty="0" smtClean="0"/>
              <a:t>Undermining Strong Judicial Review</a:t>
            </a:r>
          </a:p>
          <a:p>
            <a:pPr marL="457200" indent="-457200">
              <a:buFont typeface="+mj-lt"/>
              <a:buAutoNum type="arabicPeriod"/>
            </a:pPr>
            <a:r>
              <a:rPr lang="en-US" dirty="0" smtClean="0"/>
              <a:t>Specialization in Constitutional Adjudication</a:t>
            </a:r>
          </a:p>
          <a:p>
            <a:pPr marL="457200" indent="-457200">
              <a:buFont typeface="+mj-lt"/>
              <a:buAutoNum type="arabicPeriod"/>
            </a:pPr>
            <a:r>
              <a:rPr lang="en-US" dirty="0" smtClean="0"/>
              <a:t>Strengthening Parliamentary </a:t>
            </a:r>
            <a:r>
              <a:rPr lang="en-US" dirty="0" smtClean="0"/>
              <a:t>Supremacy</a:t>
            </a:r>
          </a:p>
          <a:p>
            <a:pPr marL="457200" indent="-457200">
              <a:buFont typeface="+mj-lt"/>
              <a:buAutoNum type="arabicPeriod"/>
            </a:pPr>
            <a:r>
              <a:rPr lang="en-US" dirty="0" smtClean="0"/>
              <a:t>Executive and Military </a:t>
            </a:r>
            <a:r>
              <a:rPr lang="en-US" dirty="0" smtClean="0"/>
              <a:t>Entrenchment</a:t>
            </a:r>
          </a:p>
          <a:p>
            <a:pPr marL="457200" indent="-457200">
              <a:buFont typeface="+mj-lt"/>
              <a:buAutoNum type="arabicPeriod"/>
            </a:pPr>
            <a:r>
              <a:rPr lang="en-US" dirty="0" smtClean="0"/>
              <a:t>Concentration of </a:t>
            </a:r>
            <a:r>
              <a:rPr lang="en-US" dirty="0" smtClean="0"/>
              <a:t>Power</a:t>
            </a:r>
            <a:endParaRPr lang="en-US" dirty="0" smtClean="0"/>
          </a:p>
          <a:p>
            <a:pPr>
              <a:buNone/>
            </a:pPr>
            <a:endParaRPr lang="en-US" dirty="0" smtClean="0"/>
          </a:p>
          <a:p>
            <a:pPr marL="0" indent="0">
              <a:buNone/>
            </a:pPr>
            <a:endParaRPr lang="en-US" sz="3600" b="1" u="sng" dirty="0" smtClean="0">
              <a:latin typeface="Times New Roman" pitchFamily="18" charset="0"/>
              <a:cs typeface="Times New Roman" pitchFamily="18" charset="0"/>
            </a:endParaRPr>
          </a:p>
          <a:p>
            <a:pPr marL="0" indent="0" algn="ctr">
              <a:buNone/>
            </a:pPr>
            <a:endParaRPr lang="en-US" b="1" u="sng"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282030111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9163504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 xmlns:a16="http://schemas.microsoft.com/office/drawing/2014/main" id="{5B176569-B916-B5E5-17C3-6A63AB08C842}"/>
              </a:ext>
            </a:extLst>
          </p:cNvPr>
          <p:cNvSpPr>
            <a:spLocks noGrp="1"/>
          </p:cNvSpPr>
          <p:nvPr>
            <p:ph type="body" sz="half" idx="2"/>
          </p:nvPr>
        </p:nvSpPr>
        <p:spPr>
          <a:xfrm>
            <a:off x="1223493" y="831273"/>
            <a:ext cx="9144000" cy="5376344"/>
          </a:xfrm>
        </p:spPr>
        <p:txBody>
          <a:bodyPr>
            <a:noAutofit/>
          </a:bodyPr>
          <a:lstStyle/>
          <a:p>
            <a:pPr algn="ctr"/>
            <a:r>
              <a:rPr lang="en-US" sz="2800" b="1" dirty="0" smtClean="0"/>
              <a:t>Immediate Political Reasons</a:t>
            </a:r>
          </a:p>
          <a:p>
            <a:r>
              <a:rPr lang="en-US" sz="2400" b="1" dirty="0" smtClean="0"/>
              <a:t>Post-</a:t>
            </a:r>
            <a:r>
              <a:rPr lang="en-US" sz="2400" b="1" dirty="0" err="1" smtClean="0"/>
              <a:t>Musharraf</a:t>
            </a:r>
            <a:r>
              <a:rPr lang="en-US" sz="2400" b="1" dirty="0" smtClean="0"/>
              <a:t> Democratic Transition</a:t>
            </a:r>
            <a:r>
              <a:rPr lang="en-US" sz="2400" dirty="0" smtClean="0"/>
              <a:t/>
            </a:r>
            <a:br>
              <a:rPr lang="en-US" sz="2400" dirty="0" smtClean="0"/>
            </a:br>
            <a:r>
              <a:rPr lang="en-US" sz="2400" dirty="0" smtClean="0"/>
              <a:t>After </a:t>
            </a:r>
            <a:r>
              <a:rPr lang="en-US" sz="2400" dirty="0" err="1" smtClean="0"/>
              <a:t>Musharraf’s</a:t>
            </a:r>
            <a:r>
              <a:rPr lang="en-US" sz="2400" dirty="0" smtClean="0"/>
              <a:t> resignation in 2008, there was consensus to dismantle the 17th Amendment framework.</a:t>
            </a:r>
          </a:p>
          <a:p>
            <a:endParaRPr lang="en-US" sz="2400" dirty="0" smtClean="0"/>
          </a:p>
          <a:p>
            <a:r>
              <a:rPr lang="en-US" sz="2400" b="1" dirty="0" smtClean="0"/>
              <a:t>Charter of Democracy (2006)</a:t>
            </a:r>
            <a:r>
              <a:rPr lang="en-US" sz="2400" dirty="0" smtClean="0"/>
              <a:t/>
            </a:r>
            <a:br>
              <a:rPr lang="en-US" sz="2400" dirty="0" smtClean="0"/>
            </a:br>
            <a:r>
              <a:rPr lang="en-US" sz="2400" dirty="0" smtClean="0"/>
              <a:t>Signed between Benazir Bhutto and Nawaz Sharif in London, it called for repeal of Article 58(2)(b) and restoration of parliamentary supremacy.</a:t>
            </a:r>
          </a:p>
          <a:p>
            <a:endParaRPr lang="en-US" sz="2400" dirty="0" smtClean="0"/>
          </a:p>
          <a:p>
            <a:r>
              <a:rPr lang="en-US" sz="2400" b="1" dirty="0" smtClean="0"/>
              <a:t>Judicial Crisis and Lawyers’ Movement</a:t>
            </a:r>
            <a:r>
              <a:rPr lang="en-US" sz="2400" dirty="0" smtClean="0"/>
              <a:t/>
            </a:r>
            <a:br>
              <a:rPr lang="en-US" sz="2400" dirty="0" smtClean="0"/>
            </a:br>
            <a:r>
              <a:rPr lang="en-US" sz="2400" dirty="0" smtClean="0"/>
              <a:t>The restoration of Chief Justice </a:t>
            </a:r>
            <a:r>
              <a:rPr lang="en-US" sz="2400" dirty="0" err="1" smtClean="0"/>
              <a:t>Iftikhar</a:t>
            </a:r>
            <a:r>
              <a:rPr lang="en-US" sz="2400" dirty="0" smtClean="0"/>
              <a:t> Muhammad </a:t>
            </a:r>
            <a:r>
              <a:rPr lang="en-US" sz="2400" dirty="0" err="1" smtClean="0"/>
              <a:t>Chaudhry</a:t>
            </a:r>
            <a:r>
              <a:rPr lang="en-US" sz="2400" dirty="0" smtClean="0"/>
              <a:t> reinforced demands for institutional reform.</a:t>
            </a:r>
          </a:p>
          <a:p>
            <a:r>
              <a:rPr lang="en-US" sz="3600" dirty="0" smtClean="0">
                <a:latin typeface="Times New Roman" pitchFamily="18" charset="0"/>
                <a:cs typeface="Times New Roman" pitchFamily="18" charset="0"/>
              </a:rPr>
              <a:t>-</a:t>
            </a:r>
          </a:p>
          <a:p>
            <a:endParaRPr lang="en-US" sz="3600" dirty="0">
              <a:solidFill>
                <a:schemeClr val="bg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8164043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366" y="1561453"/>
            <a:ext cx="10290219" cy="5064369"/>
          </a:xfrm>
        </p:spPr>
        <p:txBody>
          <a:bodyPr>
            <a:noAutofit/>
          </a:bodyPr>
          <a:lstStyle/>
          <a:p>
            <a:pPr marL="457200" indent="-457200" algn="just">
              <a:buFont typeface="+mj-lt"/>
              <a:buAutoNum type="arabicPeriod"/>
            </a:pPr>
            <a:r>
              <a:rPr lang="en-US" sz="2400" b="1" dirty="0" smtClean="0">
                <a:latin typeface="Times New Roman" pitchFamily="18" charset="0"/>
                <a:cs typeface="Times New Roman" pitchFamily="18" charset="0"/>
              </a:rPr>
              <a:t>Restoration of Parliamentary </a:t>
            </a:r>
            <a:r>
              <a:rPr lang="en-US" sz="2400" b="1" dirty="0" smtClean="0">
                <a:latin typeface="Times New Roman" pitchFamily="18" charset="0"/>
                <a:cs typeface="Times New Roman" pitchFamily="18" charset="0"/>
              </a:rPr>
              <a:t>Supremacy</a:t>
            </a:r>
            <a:endParaRPr lang="en-US" sz="2400" b="1" dirty="0" smtClean="0">
              <a:latin typeface="Times New Roman" pitchFamily="18" charset="0"/>
              <a:cs typeface="Times New Roman" pitchFamily="18" charset="0"/>
            </a:endParaRPr>
          </a:p>
          <a:p>
            <a:pPr marL="457200" indent="-457200" algn="just">
              <a:buFont typeface="+mj-lt"/>
              <a:buAutoNum type="arabicPeriod"/>
            </a:pPr>
            <a:r>
              <a:rPr lang="en-US" sz="2400" b="1" dirty="0" smtClean="0">
                <a:latin typeface="Times New Roman" pitchFamily="18" charset="0"/>
                <a:cs typeface="Times New Roman" pitchFamily="18" charset="0"/>
              </a:rPr>
              <a:t>Provincial Autonomy and Abolition of Concurrent List</a:t>
            </a:r>
          </a:p>
          <a:p>
            <a:pPr marL="457200" indent="-457200" algn="just">
              <a:buFont typeface="+mj-lt"/>
              <a:buAutoNum type="arabicPeriod"/>
            </a:pPr>
            <a:r>
              <a:rPr lang="en-US" sz="2400" b="1" dirty="0" smtClean="0">
                <a:latin typeface="Times New Roman" pitchFamily="18" charset="0"/>
                <a:cs typeface="Times New Roman" pitchFamily="18" charset="0"/>
              </a:rPr>
              <a:t>Political </a:t>
            </a:r>
            <a:r>
              <a:rPr lang="en-US" sz="2400" b="1" dirty="0">
                <a:latin typeface="Times New Roman" pitchFamily="18" charset="0"/>
                <a:cs typeface="Times New Roman" pitchFamily="18" charset="0"/>
              </a:rPr>
              <a:t>parties are allowed in </a:t>
            </a:r>
            <a:r>
              <a:rPr lang="en-US" sz="2400" b="1" dirty="0" smtClean="0">
                <a:latin typeface="Times New Roman" pitchFamily="18" charset="0"/>
                <a:cs typeface="Times New Roman" pitchFamily="18" charset="0"/>
              </a:rPr>
              <a:t>FATA</a:t>
            </a:r>
          </a:p>
          <a:p>
            <a:pPr marL="457200" indent="-457200" algn="just">
              <a:buFont typeface="+mj-lt"/>
              <a:buAutoNum type="arabicPeriod"/>
            </a:pPr>
            <a:r>
              <a:rPr lang="en-US" sz="2400" b="1" dirty="0" smtClean="0">
                <a:latin typeface="Times New Roman" pitchFamily="18" charset="0"/>
                <a:cs typeface="Times New Roman" pitchFamily="18" charset="0"/>
              </a:rPr>
              <a:t>Presidential </a:t>
            </a:r>
            <a:r>
              <a:rPr lang="en-US" sz="2400" b="1" dirty="0">
                <a:latin typeface="Times New Roman" pitchFamily="18" charset="0"/>
                <a:cs typeface="Times New Roman" pitchFamily="18" charset="0"/>
              </a:rPr>
              <a:t>powers restricted </a:t>
            </a:r>
            <a:r>
              <a:rPr lang="en-US" sz="2400" b="1" dirty="0" smtClean="0">
                <a:latin typeface="Times New Roman" pitchFamily="18" charset="0"/>
                <a:cs typeface="Times New Roman" pitchFamily="18" charset="0"/>
              </a:rPr>
              <a:t>– Ordinance </a:t>
            </a:r>
            <a:endParaRPr lang="en-US" sz="2400" b="1" dirty="0">
              <a:latin typeface="Times New Roman" pitchFamily="18" charset="0"/>
              <a:cs typeface="Times New Roman" pitchFamily="18" charset="0"/>
            </a:endParaRPr>
          </a:p>
          <a:p>
            <a:pPr marL="457200" indent="-457200" algn="just">
              <a:buFont typeface="+mj-lt"/>
              <a:buAutoNum type="arabicPeriod"/>
            </a:pPr>
            <a:r>
              <a:rPr lang="en-US" sz="2400" b="1" dirty="0" smtClean="0">
                <a:latin typeface="Times New Roman" pitchFamily="18" charset="0"/>
                <a:cs typeface="Times New Roman" pitchFamily="18" charset="0"/>
              </a:rPr>
              <a:t>High </a:t>
            </a:r>
            <a:r>
              <a:rPr lang="en-US" sz="2400" b="1" dirty="0">
                <a:latin typeface="Times New Roman" pitchFamily="18" charset="0"/>
                <a:cs typeface="Times New Roman" pitchFamily="18" charset="0"/>
              </a:rPr>
              <a:t>treason Art 06 amended </a:t>
            </a:r>
          </a:p>
          <a:p>
            <a:pPr marL="457200" indent="-457200" algn="just">
              <a:buFont typeface="+mj-lt"/>
              <a:buAutoNum type="arabicPeriod"/>
            </a:pPr>
            <a:r>
              <a:rPr lang="en-US" sz="2400" b="1" dirty="0" smtClean="0">
                <a:latin typeface="Times New Roman" pitchFamily="18" charset="0"/>
                <a:cs typeface="Times New Roman" pitchFamily="18" charset="0"/>
              </a:rPr>
              <a:t>Alter </a:t>
            </a:r>
            <a:r>
              <a:rPr lang="en-US" sz="2400" b="1" dirty="0">
                <a:latin typeface="Times New Roman" pitchFamily="18" charset="0"/>
                <a:cs typeface="Times New Roman" pitchFamily="18" charset="0"/>
              </a:rPr>
              <a:t>Article </a:t>
            </a:r>
            <a:r>
              <a:rPr lang="en-US" sz="2400" b="1" dirty="0" smtClean="0">
                <a:latin typeface="Times New Roman" pitchFamily="18" charset="0"/>
                <a:cs typeface="Times New Roman" pitchFamily="18" charset="0"/>
              </a:rPr>
              <a:t>112</a:t>
            </a:r>
          </a:p>
          <a:p>
            <a:pPr marL="457200" indent="-457200" algn="just">
              <a:buFont typeface="+mj-lt"/>
              <a:buAutoNum type="arabicPeriod"/>
            </a:pPr>
            <a:r>
              <a:rPr lang="en-US" sz="2400" b="1" dirty="0" smtClean="0">
                <a:latin typeface="Times New Roman" pitchFamily="18" charset="0"/>
                <a:cs typeface="Times New Roman" pitchFamily="18" charset="0"/>
              </a:rPr>
              <a:t>Provincial autonomy</a:t>
            </a:r>
          </a:p>
          <a:p>
            <a:pPr marL="457200" indent="-457200" algn="just">
              <a:buFont typeface="+mj-lt"/>
              <a:buAutoNum type="arabicPeriod"/>
            </a:pPr>
            <a:r>
              <a:rPr lang="en-US" sz="2400" b="1" dirty="0" smtClean="0">
                <a:latin typeface="Times New Roman" pitchFamily="18" charset="0"/>
                <a:cs typeface="Times New Roman" pitchFamily="18" charset="0"/>
              </a:rPr>
              <a:t>Appointment of chief election commissioner by </a:t>
            </a:r>
            <a:r>
              <a:rPr lang="en-US" sz="2400" b="1" dirty="0" err="1" smtClean="0">
                <a:latin typeface="Times New Roman" pitchFamily="18" charset="0"/>
                <a:cs typeface="Times New Roman" pitchFamily="18" charset="0"/>
              </a:rPr>
              <a:t>gov’t</a:t>
            </a:r>
            <a:r>
              <a:rPr lang="en-US" sz="2400" b="1" dirty="0" smtClean="0">
                <a:latin typeface="Times New Roman" pitchFamily="18" charset="0"/>
                <a:cs typeface="Times New Roman" pitchFamily="18" charset="0"/>
              </a:rPr>
              <a:t> and opposition</a:t>
            </a:r>
          </a:p>
          <a:p>
            <a:pPr marL="457200" indent="-457200" algn="just">
              <a:buFont typeface="+mj-lt"/>
              <a:buAutoNum type="arabicPeriod"/>
            </a:pPr>
            <a:r>
              <a:rPr lang="en-US" sz="2400" b="1" dirty="0" smtClean="0">
                <a:latin typeface="Times New Roman" pitchFamily="18" charset="0"/>
                <a:cs typeface="Times New Roman" pitchFamily="18" charset="0"/>
              </a:rPr>
              <a:t>Ban lifted on 3</a:t>
            </a:r>
            <a:r>
              <a:rPr lang="en-US" sz="2400" b="1" baseline="30000" dirty="0" smtClean="0">
                <a:latin typeface="Times New Roman" pitchFamily="18" charset="0"/>
                <a:cs typeface="Times New Roman" pitchFamily="18" charset="0"/>
              </a:rPr>
              <a:t>rd</a:t>
            </a:r>
            <a:r>
              <a:rPr lang="en-US" sz="2400" b="1" dirty="0" smtClean="0">
                <a:latin typeface="Times New Roman" pitchFamily="18" charset="0"/>
                <a:cs typeface="Times New Roman" pitchFamily="18" charset="0"/>
              </a:rPr>
              <a:t> time PM</a:t>
            </a:r>
          </a:p>
          <a:p>
            <a:pPr marL="457200" indent="-457200" algn="just">
              <a:buFont typeface="+mj-lt"/>
              <a:buAutoNum type="arabicPeriod"/>
            </a:pPr>
            <a:endParaRPr lang="en-US" sz="2400" b="1" dirty="0" smtClean="0">
              <a:latin typeface="Times New Roman" pitchFamily="18" charset="0"/>
              <a:cs typeface="Times New Roman" pitchFamily="18" charset="0"/>
            </a:endParaRPr>
          </a:p>
          <a:p>
            <a:pPr marL="457200" indent="-457200" algn="just">
              <a:buFont typeface="+mj-lt"/>
              <a:buAutoNum type="arabicPeriod"/>
            </a:pPr>
            <a:endParaRPr lang="en-US" sz="2400" b="1" dirty="0">
              <a:latin typeface="Times New Roman" pitchFamily="18" charset="0"/>
              <a:cs typeface="Times New Roman" pitchFamily="18" charset="0"/>
            </a:endParaRPr>
          </a:p>
          <a:p>
            <a:pPr algn="just">
              <a:buFont typeface="Wingdings" pitchFamily="2" charset="2"/>
              <a:buChar char="Ø"/>
            </a:pPr>
            <a:endParaRPr lang="en-US" sz="2400" b="1" dirty="0">
              <a:latin typeface="Times New Roman" pitchFamily="18" charset="0"/>
              <a:cs typeface="Times New Roman" pitchFamily="18" charset="0"/>
            </a:endParaRPr>
          </a:p>
        </p:txBody>
      </p:sp>
      <p:sp>
        <p:nvSpPr>
          <p:cNvPr id="4" name="Title 3"/>
          <p:cNvSpPr>
            <a:spLocks noGrp="1"/>
          </p:cNvSpPr>
          <p:nvPr>
            <p:ph type="title"/>
          </p:nvPr>
        </p:nvSpPr>
        <p:spPr>
          <a:xfrm>
            <a:off x="656678" y="498785"/>
            <a:ext cx="9404723" cy="848048"/>
          </a:xfrm>
        </p:spPr>
        <p:txBody>
          <a:bodyPr/>
          <a:lstStyle/>
          <a:p>
            <a:pPr lvl="2" algn="l" defTabSz="457200" rtl="0">
              <a:spcBef>
                <a:spcPct val="0"/>
              </a:spcBef>
            </a:pPr>
            <a:r>
              <a:rPr lang="en-US" sz="3200" b="1" dirty="0" smtClean="0">
                <a:latin typeface="Times New Roman" pitchFamily="18" charset="0"/>
                <a:cs typeface="Times New Roman" pitchFamily="18" charset="0"/>
              </a:rPr>
              <a:t>			FEATURES OF 18</a:t>
            </a:r>
            <a:r>
              <a:rPr lang="en-US" sz="3200" b="1" baseline="30000" dirty="0" smtClean="0">
                <a:latin typeface="Times New Roman" pitchFamily="18" charset="0"/>
                <a:cs typeface="Times New Roman" pitchFamily="18" charset="0"/>
              </a:rPr>
              <a:t>TH</a:t>
            </a:r>
            <a:r>
              <a:rPr lang="en-US" sz="3200" b="1" dirty="0" smtClean="0">
                <a:latin typeface="Times New Roman" pitchFamily="18" charset="0"/>
                <a:cs typeface="Times New Roman" pitchFamily="18" charset="0"/>
              </a:rPr>
              <a:t> AMENDMENT</a:t>
            </a:r>
            <a:r>
              <a:rPr lang="en-US" dirty="0"/>
              <a:t/>
            </a:r>
            <a:br>
              <a:rPr lang="en-US" dirty="0"/>
            </a:br>
            <a:endParaRPr lang="en-US" dirty="0"/>
          </a:p>
        </p:txBody>
      </p:sp>
    </p:spTree>
    <p:extLst>
      <p:ext uri="{BB962C8B-B14F-4D97-AF65-F5344CB8AC3E}">
        <p14:creationId xmlns="" xmlns:p14="http://schemas.microsoft.com/office/powerpoint/2010/main" val="39837778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366" y="1383323"/>
            <a:ext cx="10290219" cy="5064369"/>
          </a:xfrm>
        </p:spPr>
        <p:txBody>
          <a:bodyPr>
            <a:noAutofit/>
          </a:bodyPr>
          <a:lstStyle/>
          <a:p>
            <a:pPr marL="457200" indent="-457200" algn="just">
              <a:buFont typeface="+mj-lt"/>
              <a:buAutoNum type="arabicPeriod"/>
            </a:pPr>
            <a:endParaRPr lang="en-US" dirty="0" smtClean="0">
              <a:latin typeface="Times New Roman" pitchFamily="18" charset="0"/>
              <a:cs typeface="Times New Roman" pitchFamily="18" charset="0"/>
            </a:endParaRPr>
          </a:p>
          <a:p>
            <a:pPr marL="457200" indent="-457200" algn="just">
              <a:buFont typeface="+mj-lt"/>
              <a:buAutoNum type="arabicPeriod"/>
            </a:pPr>
            <a:r>
              <a:rPr lang="en-US" sz="2400" b="1" dirty="0" smtClean="0">
                <a:latin typeface="Times New Roman" pitchFamily="18" charset="0"/>
                <a:cs typeface="Times New Roman" pitchFamily="18" charset="0"/>
              </a:rPr>
              <a:t>Provincial legislature shall have exclusive domain over laws in relation to matters not enumerated in Federal Legislative List e.g.  marriage, labor, educational curriculum environmental pollution etc.</a:t>
            </a:r>
          </a:p>
          <a:p>
            <a:pPr marL="457200" indent="-457200" algn="just">
              <a:buFont typeface="+mj-lt"/>
              <a:buAutoNum type="arabicPeriod"/>
            </a:pPr>
            <a:endParaRPr lang="en-US" sz="2400" b="1" dirty="0" smtClean="0">
              <a:latin typeface="Times New Roman" pitchFamily="18" charset="0"/>
              <a:cs typeface="Times New Roman" pitchFamily="18" charset="0"/>
            </a:endParaRPr>
          </a:p>
          <a:p>
            <a:pPr marL="457200" indent="-457200" algn="just">
              <a:buFont typeface="+mj-lt"/>
              <a:buAutoNum type="arabicPeriod"/>
            </a:pPr>
            <a:r>
              <a:rPr lang="en-US" sz="2400" b="1" dirty="0" smtClean="0">
                <a:latin typeface="Times New Roman" pitchFamily="18" charset="0"/>
                <a:cs typeface="Times New Roman" pitchFamily="18" charset="0"/>
              </a:rPr>
              <a:t>Curtail the power of president </a:t>
            </a:r>
          </a:p>
          <a:p>
            <a:pPr marL="914400" lvl="1" indent="-457200">
              <a:buFont typeface="+mj-lt"/>
              <a:buAutoNum type="alphaLcPeriod"/>
            </a:pPr>
            <a:r>
              <a:rPr lang="en-US" sz="2000" b="1" dirty="0" smtClean="0">
                <a:latin typeface="Times New Roman" pitchFamily="18" charset="0"/>
                <a:cs typeface="Times New Roman" pitchFamily="18" charset="0"/>
              </a:rPr>
              <a:t>Repeal of </a:t>
            </a:r>
            <a:r>
              <a:rPr lang="en-US" sz="2000" b="1" u="sng" dirty="0" smtClean="0">
                <a:latin typeface="Times New Roman" pitchFamily="18" charset="0"/>
                <a:cs typeface="Times New Roman" pitchFamily="18" charset="0"/>
              </a:rPr>
              <a:t>Article 58(2)(b): </a:t>
            </a:r>
            <a:r>
              <a:rPr lang="en-US" sz="2000" b="1" dirty="0" smtClean="0">
                <a:latin typeface="Times New Roman" pitchFamily="18" charset="0"/>
                <a:cs typeface="Times New Roman" pitchFamily="18" charset="0"/>
              </a:rPr>
              <a:t>The President’s power to dissolve the National Assembly unilaterally was removed.</a:t>
            </a:r>
          </a:p>
          <a:p>
            <a:pPr marL="914400" lvl="1" indent="-457200">
              <a:buFont typeface="+mj-lt"/>
              <a:buAutoNum type="alphaLcPeriod"/>
            </a:pPr>
            <a:r>
              <a:rPr lang="en-US" sz="2000" b="1" dirty="0" smtClean="0">
                <a:latin typeface="Times New Roman" pitchFamily="18" charset="0"/>
                <a:cs typeface="Times New Roman" pitchFamily="18" charset="0"/>
              </a:rPr>
              <a:t>Amendment to </a:t>
            </a:r>
            <a:r>
              <a:rPr lang="en-US" sz="2000" b="1" u="sng" dirty="0" smtClean="0">
                <a:latin typeface="Times New Roman" pitchFamily="18" charset="0"/>
                <a:cs typeface="Times New Roman" pitchFamily="18" charset="0"/>
              </a:rPr>
              <a:t>Article 48</a:t>
            </a:r>
            <a:r>
              <a:rPr lang="en-US" sz="2000" b="1" dirty="0" smtClean="0">
                <a:latin typeface="Times New Roman" pitchFamily="18" charset="0"/>
                <a:cs typeface="Times New Roman" pitchFamily="18" charset="0"/>
              </a:rPr>
              <a:t>: The President is bound to act on the advice of the Prime  Minister.</a:t>
            </a:r>
          </a:p>
          <a:p>
            <a:pPr marL="914400" lvl="1" indent="-457200">
              <a:buFont typeface="+mj-lt"/>
              <a:buAutoNum type="alphaLcPeriod"/>
            </a:pPr>
            <a:r>
              <a:rPr lang="en-US" sz="2000" b="1" dirty="0" smtClean="0">
                <a:latin typeface="Times New Roman" pitchFamily="18" charset="0"/>
                <a:cs typeface="Times New Roman" pitchFamily="18" charset="0"/>
              </a:rPr>
              <a:t> </a:t>
            </a:r>
            <a:r>
              <a:rPr lang="en-US" sz="2000" b="1" u="sng" dirty="0" smtClean="0">
                <a:latin typeface="Times New Roman" pitchFamily="18" charset="0"/>
                <a:cs typeface="Times New Roman" pitchFamily="18" charset="0"/>
              </a:rPr>
              <a:t>Article 90</a:t>
            </a:r>
            <a:r>
              <a:rPr lang="en-US" sz="2000" b="1" dirty="0" smtClean="0">
                <a:latin typeface="Times New Roman" pitchFamily="18" charset="0"/>
                <a:cs typeface="Times New Roman" pitchFamily="18" charset="0"/>
              </a:rPr>
              <a:t>: Executive authority reaffirmed to vest in the Federal Government headed by the Prime Minister.</a:t>
            </a:r>
          </a:p>
          <a:p>
            <a:pPr marL="457200" indent="-457200" algn="just">
              <a:buFont typeface="+mj-lt"/>
              <a:buAutoNum type="arabicPeriod"/>
            </a:pPr>
            <a:endParaRPr lang="en-US" dirty="0" smtClean="0">
              <a:latin typeface="Times New Roman" pitchFamily="18" charset="0"/>
              <a:cs typeface="Times New Roman" pitchFamily="18" charset="0"/>
            </a:endParaRPr>
          </a:p>
          <a:p>
            <a:pPr marL="457200" indent="-457200" algn="just">
              <a:buFont typeface="+mj-lt"/>
              <a:buAutoNum type="arabicPeriod"/>
            </a:pPr>
            <a:endParaRPr lang="en-US" dirty="0">
              <a:latin typeface="Times New Roman" pitchFamily="18" charset="0"/>
              <a:cs typeface="Times New Roman" pitchFamily="18" charset="0"/>
            </a:endParaRPr>
          </a:p>
          <a:p>
            <a:pPr algn="just">
              <a:buFont typeface="Wingdings" pitchFamily="2" charset="2"/>
              <a:buChar char="Ø"/>
            </a:pPr>
            <a:endParaRPr lang="en-US" dirty="0">
              <a:latin typeface="Times New Roman" pitchFamily="18" charset="0"/>
              <a:cs typeface="Times New Roman" pitchFamily="18" charset="0"/>
            </a:endParaRPr>
          </a:p>
        </p:txBody>
      </p:sp>
      <p:sp>
        <p:nvSpPr>
          <p:cNvPr id="4" name="Title 3"/>
          <p:cNvSpPr>
            <a:spLocks noGrp="1"/>
          </p:cNvSpPr>
          <p:nvPr>
            <p:ph type="title"/>
          </p:nvPr>
        </p:nvSpPr>
        <p:spPr>
          <a:xfrm>
            <a:off x="656678" y="498785"/>
            <a:ext cx="9404723" cy="848048"/>
          </a:xfrm>
        </p:spPr>
        <p:txBody>
          <a:bodyPr/>
          <a:lstStyle/>
          <a:p>
            <a:pPr lvl="2" algn="l" defTabSz="457200" rtl="0">
              <a:spcBef>
                <a:spcPct val="0"/>
              </a:spcBef>
            </a:pPr>
            <a:r>
              <a:rPr lang="en-US" sz="3200" b="1" dirty="0" smtClean="0">
                <a:latin typeface="Times New Roman" pitchFamily="18" charset="0"/>
                <a:cs typeface="Times New Roman" pitchFamily="18" charset="0"/>
              </a:rPr>
              <a:t>			FEATURES OF 18</a:t>
            </a:r>
            <a:r>
              <a:rPr lang="en-US" sz="3200" b="1" baseline="30000" dirty="0" smtClean="0">
                <a:latin typeface="Times New Roman" pitchFamily="18" charset="0"/>
                <a:cs typeface="Times New Roman" pitchFamily="18" charset="0"/>
              </a:rPr>
              <a:t>TH</a:t>
            </a:r>
            <a:r>
              <a:rPr lang="en-US" sz="3200" b="1" dirty="0" smtClean="0">
                <a:latin typeface="Times New Roman" pitchFamily="18" charset="0"/>
                <a:cs typeface="Times New Roman" pitchFamily="18" charset="0"/>
              </a:rPr>
              <a:t> AMENDMENT</a:t>
            </a:r>
            <a:r>
              <a:rPr lang="en-US" dirty="0"/>
              <a:t/>
            </a:r>
            <a:br>
              <a:rPr lang="en-US" dirty="0"/>
            </a:br>
            <a:endParaRPr lang="en-US" dirty="0"/>
          </a:p>
        </p:txBody>
      </p:sp>
    </p:spTree>
    <p:extLst>
      <p:ext uri="{BB962C8B-B14F-4D97-AF65-F5344CB8AC3E}">
        <p14:creationId xmlns="" xmlns:p14="http://schemas.microsoft.com/office/powerpoint/2010/main" val="39837778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8DD77D73-12EF-F81A-DCFC-7E9A6A0C7211}"/>
              </a:ext>
            </a:extLst>
          </p:cNvPr>
          <p:cNvSpPr>
            <a:spLocks noGrp="1"/>
          </p:cNvSpPr>
          <p:nvPr>
            <p:ph type="subTitle" idx="1"/>
          </p:nvPr>
        </p:nvSpPr>
        <p:spPr>
          <a:xfrm>
            <a:off x="429626" y="726831"/>
            <a:ext cx="10062528" cy="5873261"/>
          </a:xfrm>
        </p:spPr>
        <p:txBody>
          <a:bodyPr>
            <a:noAutofit/>
          </a:bodyPr>
          <a:lstStyle/>
          <a:p>
            <a:pPr marL="457200" indent="-457200" algn="just">
              <a:buFont typeface="+mj-lt"/>
              <a:buAutoNum type="arabicPeriod"/>
            </a:pPr>
            <a:r>
              <a:rPr lang="en-US" b="1" cap="none" dirty="0" smtClean="0">
                <a:solidFill>
                  <a:schemeClr val="tx1"/>
                </a:solidFill>
                <a:latin typeface="Times New Roman" pitchFamily="18" charset="0"/>
                <a:cs typeface="Times New Roman" pitchFamily="18" charset="0"/>
              </a:rPr>
              <a:t>Parliamentary supremacy</a:t>
            </a:r>
          </a:p>
          <a:p>
            <a:pPr marL="457200" indent="-457200" algn="just">
              <a:buFont typeface="+mj-lt"/>
              <a:buAutoNum type="arabicPeriod"/>
            </a:pPr>
            <a:endParaRPr lang="en-US" b="1" cap="none" dirty="0" smtClean="0">
              <a:solidFill>
                <a:schemeClr val="tx1"/>
              </a:solidFill>
              <a:latin typeface="Times New Roman" pitchFamily="18" charset="0"/>
              <a:cs typeface="Times New Roman" pitchFamily="18" charset="0"/>
            </a:endParaRPr>
          </a:p>
          <a:p>
            <a:pPr marL="457200" indent="-457200" algn="just">
              <a:buFont typeface="+mj-lt"/>
              <a:buAutoNum type="arabicPeriod"/>
            </a:pPr>
            <a:r>
              <a:rPr lang="en-US" b="1" cap="none" dirty="0" smtClean="0">
                <a:solidFill>
                  <a:schemeClr val="tx1"/>
                </a:solidFill>
                <a:latin typeface="Times New Roman" pitchFamily="18" charset="0"/>
                <a:cs typeface="Times New Roman" pitchFamily="18" charset="0"/>
              </a:rPr>
              <a:t>CCI - Strengthening Council of Common Interests ( Greater role in resolving federal–provincial disputes).</a:t>
            </a:r>
          </a:p>
          <a:p>
            <a:pPr marL="457200" indent="-457200" algn="just">
              <a:buFont typeface="+mj-lt"/>
              <a:buAutoNum type="arabicPeriod"/>
            </a:pPr>
            <a:endParaRPr lang="en-US" b="1" cap="none" dirty="0" smtClean="0">
              <a:solidFill>
                <a:schemeClr val="tx1"/>
              </a:solidFill>
              <a:latin typeface="Times New Roman" pitchFamily="18" charset="0"/>
              <a:cs typeface="Times New Roman" pitchFamily="18" charset="0"/>
            </a:endParaRPr>
          </a:p>
          <a:p>
            <a:pPr marL="457200" indent="-457200" algn="just">
              <a:buFont typeface="+mj-lt"/>
              <a:buAutoNum type="arabicPeriod"/>
            </a:pPr>
            <a:r>
              <a:rPr lang="en-US" b="1" cap="none" dirty="0" smtClean="0">
                <a:solidFill>
                  <a:schemeClr val="tx1"/>
                </a:solidFill>
                <a:latin typeface="Times New Roman" pitchFamily="18" charset="0"/>
                <a:cs typeface="Times New Roman" pitchFamily="18" charset="0"/>
              </a:rPr>
              <a:t>National finance commission (NFC)</a:t>
            </a:r>
          </a:p>
          <a:p>
            <a:pPr marL="457200" indent="-457200" algn="just">
              <a:buFont typeface="+mj-lt"/>
              <a:buAutoNum type="arabicPeriod"/>
            </a:pPr>
            <a:endParaRPr lang="en-US" b="1" cap="none" dirty="0" smtClean="0">
              <a:solidFill>
                <a:schemeClr val="tx1"/>
              </a:solidFill>
              <a:latin typeface="Times New Roman" pitchFamily="18" charset="0"/>
              <a:cs typeface="Times New Roman" pitchFamily="18" charset="0"/>
            </a:endParaRPr>
          </a:p>
          <a:p>
            <a:pPr marL="457200" indent="-457200" algn="just">
              <a:buFont typeface="+mj-lt"/>
              <a:buAutoNum type="arabicPeriod"/>
            </a:pPr>
            <a:r>
              <a:rPr lang="en-US" b="1" cap="none" dirty="0" smtClean="0">
                <a:solidFill>
                  <a:schemeClr val="tx1"/>
                </a:solidFill>
                <a:latin typeface="Times New Roman" pitchFamily="18" charset="0"/>
                <a:cs typeface="Times New Roman" pitchFamily="18" charset="0"/>
              </a:rPr>
              <a:t>Article 92: Total strength of the cabinet, including ministers of state, shall not exceed eleven percent of the total membership of </a:t>
            </a:r>
            <a:r>
              <a:rPr lang="en-US" b="1" cap="none" dirty="0" err="1" smtClean="0">
                <a:solidFill>
                  <a:schemeClr val="tx1"/>
                </a:solidFill>
                <a:latin typeface="Times New Roman" pitchFamily="18" charset="0"/>
                <a:cs typeface="Times New Roman" pitchFamily="18" charset="0"/>
              </a:rPr>
              <a:t>Majlis</a:t>
            </a:r>
            <a:r>
              <a:rPr lang="en-US" b="1" cap="none" dirty="0" smtClean="0">
                <a:solidFill>
                  <a:schemeClr val="tx1"/>
                </a:solidFill>
                <a:latin typeface="Times New Roman" pitchFamily="18" charset="0"/>
                <a:cs typeface="Times New Roman" pitchFamily="18" charset="0"/>
              </a:rPr>
              <a:t>-e-</a:t>
            </a:r>
            <a:r>
              <a:rPr lang="en-US" b="1" cap="none" dirty="0" err="1" smtClean="0">
                <a:solidFill>
                  <a:schemeClr val="tx1"/>
                </a:solidFill>
                <a:latin typeface="Times New Roman" pitchFamily="18" charset="0"/>
                <a:cs typeface="Times New Roman" pitchFamily="18" charset="0"/>
              </a:rPr>
              <a:t>Shura</a:t>
            </a:r>
            <a:r>
              <a:rPr lang="en-US" b="1" cap="none" dirty="0" smtClean="0">
                <a:solidFill>
                  <a:schemeClr val="tx1"/>
                </a:solidFill>
                <a:latin typeface="Times New Roman" pitchFamily="18" charset="0"/>
                <a:cs typeface="Times New Roman" pitchFamily="18" charset="0"/>
              </a:rPr>
              <a:t> / Parliament.</a:t>
            </a:r>
          </a:p>
          <a:p>
            <a:pPr marL="457200" indent="-457200" algn="just">
              <a:buFont typeface="+mj-lt"/>
              <a:buAutoNum type="arabicPeriod"/>
            </a:pPr>
            <a:endParaRPr lang="en-US" b="1" cap="none" dirty="0" smtClean="0">
              <a:solidFill>
                <a:schemeClr val="tx1"/>
              </a:solidFill>
              <a:latin typeface="Times New Roman" pitchFamily="18" charset="0"/>
              <a:cs typeface="Times New Roman" pitchFamily="18" charset="0"/>
            </a:endParaRPr>
          </a:p>
          <a:p>
            <a:pPr marL="457200" indent="-457200" algn="just">
              <a:buFont typeface="+mj-lt"/>
              <a:buAutoNum type="arabicPeriod"/>
            </a:pPr>
            <a:r>
              <a:rPr lang="en-US" b="1" cap="none" dirty="0" smtClean="0">
                <a:solidFill>
                  <a:schemeClr val="tx1"/>
                </a:solidFill>
                <a:latin typeface="Times New Roman" pitchFamily="18" charset="0"/>
                <a:cs typeface="Times New Roman" pitchFamily="18" charset="0"/>
              </a:rPr>
              <a:t>Limits on Emergency Powers (Article 232 amended: Emergency in a province requires provincial assembly resolution).</a:t>
            </a:r>
          </a:p>
          <a:p>
            <a:pPr marL="457200" indent="-457200" algn="just">
              <a:buFont typeface="+mj-lt"/>
              <a:buAutoNum type="arabicPeriod"/>
            </a:pPr>
            <a:endParaRPr lang="en-US" cap="none" dirty="0" smtClean="0">
              <a:solidFill>
                <a:schemeClr val="tx1"/>
              </a:solidFill>
              <a:latin typeface="Times New Roman" pitchFamily="18" charset="0"/>
              <a:cs typeface="Times New Roman" pitchFamily="18" charset="0"/>
            </a:endParaRPr>
          </a:p>
          <a:p>
            <a:pPr marL="457200" indent="-457200" algn="just">
              <a:buFont typeface="+mj-lt"/>
              <a:buAutoNum type="arabicPeriod"/>
            </a:pPr>
            <a:endParaRPr lang="en-US" cap="none"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1828355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 xmlns:a16="http://schemas.microsoft.com/office/drawing/2014/main" id="{8105880E-4FA6-BB66-C517-1004EB3D392F}"/>
              </a:ext>
            </a:extLst>
          </p:cNvPr>
          <p:cNvSpPr>
            <a:spLocks noGrp="1"/>
          </p:cNvSpPr>
          <p:nvPr>
            <p:ph idx="1"/>
          </p:nvPr>
        </p:nvSpPr>
        <p:spPr>
          <a:xfrm>
            <a:off x="888643" y="1594339"/>
            <a:ext cx="9504610" cy="4317064"/>
          </a:xfrm>
        </p:spPr>
        <p:txBody>
          <a:bodyPr>
            <a:normAutofit/>
          </a:bodyPr>
          <a:lstStyle/>
          <a:p>
            <a:pPr marL="514350" indent="-514350" algn="just">
              <a:lnSpc>
                <a:spcPct val="150000"/>
              </a:lnSpc>
              <a:buFont typeface="+mj-lt"/>
              <a:buAutoNum type="arabicPeriod"/>
            </a:pPr>
            <a:r>
              <a:rPr lang="en-US" sz="3200" dirty="0" smtClean="0">
                <a:latin typeface="Times New Roman" pitchFamily="18" charset="0"/>
                <a:cs typeface="Times New Roman" pitchFamily="18" charset="0"/>
              </a:rPr>
              <a:t>NWFP (KPK)</a:t>
            </a:r>
          </a:p>
          <a:p>
            <a:pPr marL="514350" indent="-514350" algn="just">
              <a:lnSpc>
                <a:spcPct val="150000"/>
              </a:lnSpc>
              <a:buFont typeface="+mj-lt"/>
              <a:buAutoNum type="arabicPeriod"/>
            </a:pPr>
            <a:r>
              <a:rPr lang="en-US" sz="3200" dirty="0" smtClean="0">
                <a:latin typeface="Times New Roman" pitchFamily="18" charset="0"/>
                <a:cs typeface="Times New Roman" pitchFamily="18" charset="0"/>
              </a:rPr>
              <a:t>Baluchistan (</a:t>
            </a:r>
            <a:r>
              <a:rPr lang="en-US" sz="3200" dirty="0">
                <a:latin typeface="Times New Roman" pitchFamily="18" charset="0"/>
                <a:cs typeface="Times New Roman" pitchFamily="18" charset="0"/>
              </a:rPr>
              <a:t>B</a:t>
            </a:r>
            <a:r>
              <a:rPr lang="en-US" sz="3200" dirty="0" smtClean="0">
                <a:latin typeface="Times New Roman" pitchFamily="18" charset="0"/>
                <a:cs typeface="Times New Roman" pitchFamily="18" charset="0"/>
              </a:rPr>
              <a:t>alochistan)</a:t>
            </a:r>
          </a:p>
          <a:p>
            <a:pPr marL="514350" indent="-514350" algn="just">
              <a:lnSpc>
                <a:spcPct val="150000"/>
              </a:lnSpc>
              <a:buFont typeface="+mj-lt"/>
              <a:buAutoNum type="arabicPeriod"/>
            </a:pPr>
            <a:r>
              <a:rPr lang="en-US" sz="3200" dirty="0" smtClean="0">
                <a:latin typeface="Times New Roman" pitchFamily="18" charset="0"/>
                <a:cs typeface="Times New Roman" pitchFamily="18" charset="0"/>
              </a:rPr>
              <a:t> </a:t>
            </a:r>
            <a:r>
              <a:rPr lang="en-US" sz="3200" dirty="0">
                <a:latin typeface="Times New Roman" pitchFamily="18" charset="0"/>
                <a:cs typeface="Times New Roman" pitchFamily="18" charset="0"/>
              </a:rPr>
              <a:t>S</a:t>
            </a:r>
            <a:r>
              <a:rPr lang="en-US" sz="3200" dirty="0" smtClean="0">
                <a:latin typeface="Times New Roman" pitchFamily="18" charset="0"/>
                <a:cs typeface="Times New Roman" pitchFamily="18" charset="0"/>
              </a:rPr>
              <a:t>ind (</a:t>
            </a:r>
            <a:r>
              <a:rPr lang="en-US" sz="3200" dirty="0">
                <a:latin typeface="Times New Roman" pitchFamily="18" charset="0"/>
                <a:cs typeface="Times New Roman" pitchFamily="18" charset="0"/>
              </a:rPr>
              <a:t>S</a:t>
            </a:r>
            <a:r>
              <a:rPr lang="en-US" sz="3200" dirty="0" smtClean="0">
                <a:latin typeface="Times New Roman" pitchFamily="18" charset="0"/>
                <a:cs typeface="Times New Roman" pitchFamily="18" charset="0"/>
              </a:rPr>
              <a:t>indh) </a:t>
            </a:r>
          </a:p>
          <a:p>
            <a:pPr marL="514350" indent="-514350" algn="just">
              <a:lnSpc>
                <a:spcPct val="150000"/>
              </a:lnSpc>
              <a:buFont typeface="+mj-lt"/>
              <a:buAutoNum type="arabicPeriod"/>
            </a:pPr>
            <a:r>
              <a:rPr lang="en-US" sz="3200" dirty="0" smtClean="0">
                <a:latin typeface="Times New Roman" pitchFamily="18" charset="0"/>
                <a:cs typeface="Times New Roman" pitchFamily="18" charset="0"/>
              </a:rPr>
              <a:t>Article 175A higher judiciary appointment</a:t>
            </a:r>
          </a:p>
          <a:p>
            <a:pPr marL="514350" indent="-514350" algn="just">
              <a:lnSpc>
                <a:spcPct val="150000"/>
              </a:lnSpc>
              <a:buFont typeface="+mj-lt"/>
              <a:buAutoNum type="arabicPeriod"/>
            </a:pPr>
            <a:r>
              <a:rPr lang="en-US" sz="3200" dirty="0" smtClean="0">
                <a:latin typeface="Times New Roman" pitchFamily="18" charset="0"/>
                <a:cs typeface="Times New Roman" pitchFamily="18" charset="0"/>
              </a:rPr>
              <a:t>Establishment of Islamabad high court.</a:t>
            </a:r>
          </a:p>
        </p:txBody>
      </p:sp>
    </p:spTree>
    <p:extLst>
      <p:ext uri="{BB962C8B-B14F-4D97-AF65-F5344CB8AC3E}">
        <p14:creationId xmlns="" xmlns:p14="http://schemas.microsoft.com/office/powerpoint/2010/main" val="7844698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2619</TotalTime>
  <Words>2155</Words>
  <Application>Microsoft Office PowerPoint</Application>
  <PresentationFormat>Custom</PresentationFormat>
  <Paragraphs>277</Paragraphs>
  <Slides>46</Slides>
  <Notes>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Ion</vt:lpstr>
      <vt:lpstr> LECTURE # 5</vt:lpstr>
      <vt:lpstr>Slide 2</vt:lpstr>
      <vt:lpstr>Slide 3</vt:lpstr>
      <vt:lpstr>Slide 4</vt:lpstr>
      <vt:lpstr>Slide 5</vt:lpstr>
      <vt:lpstr>   FEATURES OF 18TH AMENDMENT </vt:lpstr>
      <vt:lpstr>   FEATURES OF 18TH AMENDMENT </vt:lpstr>
      <vt:lpstr>Slide 8</vt:lpstr>
      <vt:lpstr>Slide 9</vt:lpstr>
      <vt:lpstr>Slide 10</vt:lpstr>
      <vt:lpstr>Slide 11</vt:lpstr>
      <vt:lpstr>Slide 12</vt:lpstr>
      <vt:lpstr>Slide 13</vt:lpstr>
      <vt:lpstr>Slide 14</vt:lpstr>
      <vt:lpstr>Slide 15</vt:lpstr>
      <vt:lpstr>      BACKGROUND </vt:lpstr>
      <vt:lpstr>Immediate Reasons Behind the 26th Amendment</vt:lpstr>
      <vt:lpstr>Judicial Commission For appointment of Judges of the Supreme Court </vt:lpstr>
      <vt:lpstr>Judicial Commission For appointment of Judges of the High Court shall also include </vt:lpstr>
      <vt:lpstr> Parliamentary committee (PC)</vt:lpstr>
      <vt:lpstr>   FEATURES OF 26TH AMENDMENT </vt:lpstr>
      <vt:lpstr>performance evaluation of Judges of the High Courts</vt:lpstr>
      <vt:lpstr>Supreme Judicial council</vt:lpstr>
      <vt:lpstr>Suo motu Powers of the superior courts  and transfer of cases</vt:lpstr>
      <vt:lpstr>Appointment of the CJP</vt:lpstr>
      <vt:lpstr>Retirement of CJP </vt:lpstr>
      <vt:lpstr>Constitutional Benches of the Supreme Court</vt:lpstr>
      <vt:lpstr>Slide 28</vt:lpstr>
      <vt:lpstr>Slide 29</vt:lpstr>
      <vt:lpstr>      BACKGROUND </vt:lpstr>
      <vt:lpstr>Key Features of the 27th Amendment</vt:lpstr>
      <vt:lpstr>Federal Constitutional Court of Pakistan </vt:lpstr>
      <vt:lpstr>Criteria for Judge of FCC</vt:lpstr>
      <vt:lpstr>Retiring Age of the Chief Justice and other judges of FCC</vt:lpstr>
      <vt:lpstr>Judicial Commission For appointment of Judges of the FCC &amp; SC</vt:lpstr>
      <vt:lpstr>Judicial Commission For appointment of Judges of the High Court </vt:lpstr>
      <vt:lpstr> Parliamentary committee (PC)</vt:lpstr>
      <vt:lpstr>Original Jurisdiction of FCC</vt:lpstr>
      <vt:lpstr>Appellate and Advisory jurisdiction of FCC </vt:lpstr>
      <vt:lpstr>Decisions of Federal Constitutional Court and Supreme Court binding on other court</vt:lpstr>
      <vt:lpstr>Supreme Judicial Council</vt:lpstr>
      <vt:lpstr>Transfer of High Court Judges</vt:lpstr>
      <vt:lpstr>Command of Armed Forces</vt:lpstr>
      <vt:lpstr>Slide 44</vt:lpstr>
      <vt:lpstr>Slide 45</vt:lpstr>
      <vt:lpstr>Slide 46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Pakistan Affairs                      Constitution</dc:title>
  <dc:creator>BKT</dc:creator>
  <cp:lastModifiedBy>BKT</cp:lastModifiedBy>
  <cp:revision>305</cp:revision>
  <dcterms:created xsi:type="dcterms:W3CDTF">2022-11-17T06:41:20Z</dcterms:created>
  <dcterms:modified xsi:type="dcterms:W3CDTF">2026-02-26T16:55:59Z</dcterms:modified>
</cp:coreProperties>
</file>