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sldIdLst>
    <p:sldId id="257" r:id="rId2"/>
    <p:sldId id="282" r:id="rId3"/>
    <p:sldId id="283" r:id="rId4"/>
    <p:sldId id="300" r:id="rId5"/>
    <p:sldId id="285" r:id="rId6"/>
    <p:sldId id="286" r:id="rId7"/>
    <p:sldId id="287" r:id="rId8"/>
    <p:sldId id="288" r:id="rId9"/>
    <p:sldId id="289" r:id="rId10"/>
    <p:sldId id="290" r:id="rId11"/>
    <p:sldId id="291" r:id="rId12"/>
    <p:sldId id="292" r:id="rId13"/>
    <p:sldId id="293" r:id="rId14"/>
    <p:sldId id="294" r:id="rId15"/>
    <p:sldId id="295" r:id="rId16"/>
    <p:sldId id="297" r:id="rId17"/>
    <p:sldId id="296" r:id="rId18"/>
    <p:sldId id="298" r:id="rId19"/>
    <p:sldId id="29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15" d="100"/>
          <a:sy n="115" d="100"/>
        </p:scale>
        <p:origin x="5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02610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879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920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968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96373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9" name="Footer Placeholder 8"/>
          <p:cNvSpPr>
            <a:spLocks noGrp="1"/>
          </p:cNvSpPr>
          <p:nvPr>
            <p:ph type="ftr" sz="quarter" idx="11"/>
          </p:nvPr>
        </p:nvSpPr>
        <p:spPr/>
        <p:txBody>
          <a:body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224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8/9/23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fld id="{D57F1E4F-1CFF-5643-939E-217C01CDF565}" type="slidenum">
              <a:rPr lang="en-US" smtClean="0"/>
              <a:pPr defTabSz="457200"/>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206401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752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1895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1" name="Slide Number Placeholder 10"/>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4519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solidFill>
                  <a:prstClr val="black">
                    <a:tint val="75000"/>
                  </a:prstClr>
                </a:solidFill>
              </a:rPr>
              <a:pPr/>
              <a:t>8/9/23</a:t>
            </a:fld>
            <a:endParaRPr lang="en-US" dirty="0">
              <a:solidFill>
                <a:prstClr val="black">
                  <a:tint val="75000"/>
                </a:prstClr>
              </a:solidFill>
            </a:endParaRP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solidFill>
                <a:prstClr val="black">
                  <a:tint val="75000"/>
                </a:prstClr>
              </a:solidFill>
            </a:endParaRPr>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22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pPr defTabSz="457200"/>
            <a:fld id="{B61BEF0D-F0BB-DE4B-95CE-6DB70DBA9567}" type="datetimeFigureOut">
              <a:rPr lang="en-US" smtClean="0">
                <a:solidFill>
                  <a:prstClr val="black">
                    <a:tint val="75000"/>
                  </a:prstClr>
                </a:solidFill>
              </a:rPr>
              <a:pPr defTabSz="457200"/>
              <a:t>8/9/23</a:t>
            </a:fld>
            <a:endParaRPr lang="en-US" dirty="0">
              <a:solidFill>
                <a:prstClr val="black">
                  <a:tint val="75000"/>
                </a:prstClr>
              </a:solidFill>
            </a:endParaRP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pPr defTabSz="457200"/>
            <a:fld id="{D57F1E4F-1CFF-5643-939E-217C01CDF565}" type="slidenum">
              <a:rPr lang="en-US" smtClean="0"/>
              <a:pPr defTabSz="457200"/>
              <a:t>‹#›</a:t>
            </a:fld>
            <a:endParaRPr lang="en-US" dirty="0"/>
          </a:p>
        </p:txBody>
      </p:sp>
    </p:spTree>
    <p:extLst>
      <p:ext uri="{BB962C8B-B14F-4D97-AF65-F5344CB8AC3E}">
        <p14:creationId xmlns:p14="http://schemas.microsoft.com/office/powerpoint/2010/main" val="27856077"/>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Gender and Development</a:t>
            </a:r>
          </a:p>
        </p:txBody>
      </p:sp>
      <p:sp>
        <p:nvSpPr>
          <p:cNvPr id="3" name="Subtitle 2"/>
          <p:cNvSpPr>
            <a:spLocks noGrp="1"/>
          </p:cNvSpPr>
          <p:nvPr>
            <p:ph type="subTitle" idx="1"/>
          </p:nvPr>
        </p:nvSpPr>
        <p:spPr/>
        <p:txBody>
          <a:bodyPr>
            <a:normAutofit fontScale="92500" lnSpcReduction="10000"/>
          </a:bodyPr>
          <a:lstStyle/>
          <a:p>
            <a:r>
              <a:rPr lang="en-US" sz="4400" b="1" dirty="0"/>
              <a:t>Lecture 5</a:t>
            </a:r>
          </a:p>
          <a:p>
            <a:r>
              <a:rPr lang="en-US" sz="3500" b="1" dirty="0"/>
              <a:t>By Sadaf Qayyum</a:t>
            </a:r>
          </a:p>
        </p:txBody>
      </p:sp>
    </p:spTree>
    <p:extLst>
      <p:ext uri="{BB962C8B-B14F-4D97-AF65-F5344CB8AC3E}">
        <p14:creationId xmlns:p14="http://schemas.microsoft.com/office/powerpoint/2010/main" val="164862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E4795-D9CE-8AE7-94AF-751CC8F05F43}"/>
              </a:ext>
            </a:extLst>
          </p:cNvPr>
          <p:cNvSpPr>
            <a:spLocks noGrp="1"/>
          </p:cNvSpPr>
          <p:nvPr>
            <p:ph type="title"/>
          </p:nvPr>
        </p:nvSpPr>
        <p:spPr/>
        <p:txBody>
          <a:bodyPr/>
          <a:lstStyle/>
          <a:p>
            <a:r>
              <a:rPr lang="en-GB" dirty="0"/>
              <a:t>K</a:t>
            </a:r>
            <a:r>
              <a:rPr lang="en-PK" dirty="0"/>
              <a:t>ey features of WID</a:t>
            </a:r>
          </a:p>
        </p:txBody>
      </p:sp>
      <p:sp>
        <p:nvSpPr>
          <p:cNvPr id="3" name="Content Placeholder 2">
            <a:extLst>
              <a:ext uri="{FF2B5EF4-FFF2-40B4-BE49-F238E27FC236}">
                <a16:creationId xmlns:a16="http://schemas.microsoft.com/office/drawing/2014/main" id="{4CDF960D-9CB8-D935-33C2-987BAB0A72F6}"/>
              </a:ext>
            </a:extLst>
          </p:cNvPr>
          <p:cNvSpPr>
            <a:spLocks noGrp="1"/>
          </p:cNvSpPr>
          <p:nvPr>
            <p:ph idx="1"/>
          </p:nvPr>
        </p:nvSpPr>
        <p:spPr/>
        <p:txBody>
          <a:bodyPr/>
          <a:lstStyle/>
          <a:p>
            <a:r>
              <a:rPr lang="en-GB" dirty="0"/>
              <a:t>Acknowledgement of the roles that women play in various spheres of development: agriculture, healthcare, education, informal economies, household and community well-being</a:t>
            </a:r>
          </a:p>
          <a:p>
            <a:r>
              <a:rPr lang="en-GB" dirty="0"/>
              <a:t>Enhancement of women's economic opportunities by supporting income-generating activities, entrepreneurship, and skills development. </a:t>
            </a:r>
          </a:p>
          <a:p>
            <a:r>
              <a:rPr lang="en-GB" dirty="0"/>
              <a:t>Emphasis on providing girls and women with access to quality education and vocational training, enabling them to participate more effectively in the workforce and decision-making processes.</a:t>
            </a:r>
            <a:endParaRPr lang="en-PK" dirty="0"/>
          </a:p>
        </p:txBody>
      </p:sp>
    </p:spTree>
    <p:extLst>
      <p:ext uri="{BB962C8B-B14F-4D97-AF65-F5344CB8AC3E}">
        <p14:creationId xmlns:p14="http://schemas.microsoft.com/office/powerpoint/2010/main" val="484892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99621B-846A-AD30-25DD-BCD6C927B94E}"/>
              </a:ext>
            </a:extLst>
          </p:cNvPr>
          <p:cNvSpPr>
            <a:spLocks noGrp="1"/>
          </p:cNvSpPr>
          <p:nvPr>
            <p:ph idx="1"/>
          </p:nvPr>
        </p:nvSpPr>
        <p:spPr/>
        <p:txBody>
          <a:bodyPr/>
          <a:lstStyle/>
          <a:p>
            <a:r>
              <a:rPr lang="en-GB" dirty="0"/>
              <a:t>Healthcare services, family planning, and maternal health support</a:t>
            </a:r>
          </a:p>
          <a:p>
            <a:r>
              <a:rPr lang="en-GB" dirty="0"/>
              <a:t>equal access to resources, enabling them to participate in economic activities and decision-making on an equal footing with men.</a:t>
            </a:r>
          </a:p>
          <a:p>
            <a:r>
              <a:rPr lang="en-GB" dirty="0"/>
              <a:t>Policy and institutional development </a:t>
            </a:r>
          </a:p>
          <a:p>
            <a:endParaRPr lang="en-PK" dirty="0"/>
          </a:p>
        </p:txBody>
      </p:sp>
    </p:spTree>
    <p:extLst>
      <p:ext uri="{BB962C8B-B14F-4D97-AF65-F5344CB8AC3E}">
        <p14:creationId xmlns:p14="http://schemas.microsoft.com/office/powerpoint/2010/main" val="1923565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0D07E-9B75-462F-4116-A4974AF4F698}"/>
              </a:ext>
            </a:extLst>
          </p:cNvPr>
          <p:cNvSpPr>
            <a:spLocks noGrp="1"/>
          </p:cNvSpPr>
          <p:nvPr>
            <p:ph type="title"/>
          </p:nvPr>
        </p:nvSpPr>
        <p:spPr/>
        <p:txBody>
          <a:bodyPr/>
          <a:lstStyle/>
          <a:p>
            <a:r>
              <a:rPr lang="en-PK" dirty="0"/>
              <a:t>Women and development(wad)</a:t>
            </a:r>
          </a:p>
        </p:txBody>
      </p:sp>
      <p:sp>
        <p:nvSpPr>
          <p:cNvPr id="3" name="Content Placeholder 2">
            <a:extLst>
              <a:ext uri="{FF2B5EF4-FFF2-40B4-BE49-F238E27FC236}">
                <a16:creationId xmlns:a16="http://schemas.microsoft.com/office/drawing/2014/main" id="{BB6C5025-5FA9-C20F-15C6-47624D188602}"/>
              </a:ext>
            </a:extLst>
          </p:cNvPr>
          <p:cNvSpPr>
            <a:spLocks noGrp="1"/>
          </p:cNvSpPr>
          <p:nvPr>
            <p:ph idx="1"/>
          </p:nvPr>
        </p:nvSpPr>
        <p:spPr/>
        <p:txBody>
          <a:bodyPr>
            <a:normAutofit/>
          </a:bodyPr>
          <a:lstStyle/>
          <a:p>
            <a:r>
              <a:rPr lang="en-GB" dirty="0"/>
              <a:t>Women and Development" perspective challenges the status quo by advocating for structural changes, power shifts, and the recognition of women's agency. It seeks to address the root causes of gender inequalities and envision a more inclusive and equitable development path that benefits all members of society.</a:t>
            </a:r>
          </a:p>
          <a:p>
            <a:r>
              <a:rPr lang="en-GB" dirty="0"/>
              <a:t>It emerged as a response to the limitations of the WID approach. </a:t>
            </a:r>
          </a:p>
          <a:p>
            <a:r>
              <a:rPr lang="en-GB" dirty="0"/>
              <a:t>WID focused on integrating women into existing development frameworks</a:t>
            </a:r>
          </a:p>
          <a:p>
            <a:r>
              <a:rPr lang="en-GB" dirty="0"/>
              <a:t>WAD critiques the underlying structures and systems that perpetuate gender inequalities and advocates for more transformative changes. </a:t>
            </a:r>
            <a:endParaRPr lang="en-PK" dirty="0"/>
          </a:p>
        </p:txBody>
      </p:sp>
    </p:spTree>
    <p:extLst>
      <p:ext uri="{BB962C8B-B14F-4D97-AF65-F5344CB8AC3E}">
        <p14:creationId xmlns:p14="http://schemas.microsoft.com/office/powerpoint/2010/main" val="4185630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2EC84-13FE-5596-CDAB-12C9C951F02A}"/>
              </a:ext>
            </a:extLst>
          </p:cNvPr>
          <p:cNvSpPr>
            <a:spLocks noGrp="1"/>
          </p:cNvSpPr>
          <p:nvPr>
            <p:ph type="title"/>
          </p:nvPr>
        </p:nvSpPr>
        <p:spPr/>
        <p:txBody>
          <a:bodyPr/>
          <a:lstStyle/>
          <a:p>
            <a:r>
              <a:rPr lang="en-PK" dirty="0"/>
              <a:t>Key Features</a:t>
            </a:r>
          </a:p>
        </p:txBody>
      </p:sp>
      <p:sp>
        <p:nvSpPr>
          <p:cNvPr id="3" name="Content Placeholder 2">
            <a:extLst>
              <a:ext uri="{FF2B5EF4-FFF2-40B4-BE49-F238E27FC236}">
                <a16:creationId xmlns:a16="http://schemas.microsoft.com/office/drawing/2014/main" id="{D365A531-49F4-FBFA-E22A-AA0B1BD4F887}"/>
              </a:ext>
            </a:extLst>
          </p:cNvPr>
          <p:cNvSpPr>
            <a:spLocks noGrp="1"/>
          </p:cNvSpPr>
          <p:nvPr>
            <p:ph idx="1"/>
          </p:nvPr>
        </p:nvSpPr>
        <p:spPr/>
        <p:txBody>
          <a:bodyPr>
            <a:normAutofit/>
          </a:bodyPr>
          <a:lstStyle/>
          <a:p>
            <a:r>
              <a:rPr lang="en-GB" dirty="0"/>
              <a:t>women's subordination emanates out of economic, social, and political structures</a:t>
            </a:r>
          </a:p>
          <a:p>
            <a:r>
              <a:rPr lang="en-GB" dirty="0"/>
              <a:t>WAD focuses on issues of power and decision-making, highlighting the need to challenge patriarchal norms and practices that limit women's agency and participation. It advocates for women's inclusion in all levels of decision-making, from households to governments.</a:t>
            </a:r>
          </a:p>
          <a:p>
            <a:r>
              <a:rPr lang="en-GB" dirty="0"/>
              <a:t>Focuses on redistribution of resources </a:t>
            </a:r>
          </a:p>
          <a:p>
            <a:r>
              <a:rPr lang="en-GB" dirty="0"/>
              <a:t>Intersectionality of gender with other forms of identity and oppression: race, class, and ethnicity(multiple marginalized identities)</a:t>
            </a:r>
          </a:p>
          <a:p>
            <a:endParaRPr lang="en-PK" dirty="0"/>
          </a:p>
        </p:txBody>
      </p:sp>
    </p:spTree>
    <p:extLst>
      <p:ext uri="{BB962C8B-B14F-4D97-AF65-F5344CB8AC3E}">
        <p14:creationId xmlns:p14="http://schemas.microsoft.com/office/powerpoint/2010/main" val="1905970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6D4FD-0021-63C7-A8B6-18F9CC5E6BF7}"/>
              </a:ext>
            </a:extLst>
          </p:cNvPr>
          <p:cNvSpPr>
            <a:spLocks noGrp="1"/>
          </p:cNvSpPr>
          <p:nvPr>
            <p:ph type="title"/>
          </p:nvPr>
        </p:nvSpPr>
        <p:spPr/>
        <p:txBody>
          <a:bodyPr/>
          <a:lstStyle/>
          <a:p>
            <a:r>
              <a:rPr lang="en-PK" dirty="0"/>
              <a:t>Gender and development(gad)</a:t>
            </a:r>
          </a:p>
        </p:txBody>
      </p:sp>
      <p:sp>
        <p:nvSpPr>
          <p:cNvPr id="3" name="Content Placeholder 2">
            <a:extLst>
              <a:ext uri="{FF2B5EF4-FFF2-40B4-BE49-F238E27FC236}">
                <a16:creationId xmlns:a16="http://schemas.microsoft.com/office/drawing/2014/main" id="{E3569E21-2997-D042-C9D1-333198CB5751}"/>
              </a:ext>
            </a:extLst>
          </p:cNvPr>
          <p:cNvSpPr>
            <a:spLocks noGrp="1"/>
          </p:cNvSpPr>
          <p:nvPr>
            <p:ph idx="1"/>
          </p:nvPr>
        </p:nvSpPr>
        <p:spPr/>
        <p:txBody>
          <a:bodyPr/>
          <a:lstStyle/>
          <a:p>
            <a:r>
              <a:rPr lang="en-US" dirty="0"/>
              <a:t>The Gender and development approach originated in the </a:t>
            </a:r>
            <a:r>
              <a:rPr lang="en-US" b="1" dirty="0"/>
              <a:t>1980s</a:t>
            </a:r>
            <a:r>
              <a:rPr lang="en-US" dirty="0"/>
              <a:t> by </a:t>
            </a:r>
            <a:r>
              <a:rPr lang="en-US" b="1" dirty="0"/>
              <a:t>socialist feminism</a:t>
            </a:r>
          </a:p>
          <a:p>
            <a:r>
              <a:rPr lang="en-US" dirty="0"/>
              <a:t>GAD recognizes that gender is a critical lens through which development must be understood and addressed. It seeks to create a more just and equitable society by challenging gender norms, promoting women's rights, and ensuring that development benefits all individuals, regardless of their gender.</a:t>
            </a:r>
          </a:p>
          <a:p>
            <a:endParaRPr lang="en-PK" dirty="0"/>
          </a:p>
        </p:txBody>
      </p:sp>
    </p:spTree>
    <p:extLst>
      <p:ext uri="{BB962C8B-B14F-4D97-AF65-F5344CB8AC3E}">
        <p14:creationId xmlns:p14="http://schemas.microsoft.com/office/powerpoint/2010/main" val="3904088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F913-71DD-274C-1FFD-FBF94D3CFDD2}"/>
              </a:ext>
            </a:extLst>
          </p:cNvPr>
          <p:cNvSpPr>
            <a:spLocks noGrp="1"/>
          </p:cNvSpPr>
          <p:nvPr>
            <p:ph type="title"/>
          </p:nvPr>
        </p:nvSpPr>
        <p:spPr/>
        <p:txBody>
          <a:bodyPr/>
          <a:lstStyle/>
          <a:p>
            <a:r>
              <a:rPr lang="en-PK" dirty="0"/>
              <a:t>KEY FEATURES</a:t>
            </a:r>
          </a:p>
        </p:txBody>
      </p:sp>
      <p:sp>
        <p:nvSpPr>
          <p:cNvPr id="3" name="Content Placeholder 2">
            <a:extLst>
              <a:ext uri="{FF2B5EF4-FFF2-40B4-BE49-F238E27FC236}">
                <a16:creationId xmlns:a16="http://schemas.microsoft.com/office/drawing/2014/main" id="{6F7EB2DA-4F5B-5948-D90B-BB12A802E0AA}"/>
              </a:ext>
            </a:extLst>
          </p:cNvPr>
          <p:cNvSpPr>
            <a:spLocks noGrp="1"/>
          </p:cNvSpPr>
          <p:nvPr>
            <p:ph idx="1"/>
          </p:nvPr>
        </p:nvSpPr>
        <p:spPr/>
        <p:txBody>
          <a:bodyPr/>
          <a:lstStyle/>
          <a:p>
            <a:r>
              <a:rPr lang="en-GB" dirty="0"/>
              <a:t>R</a:t>
            </a:r>
            <a:r>
              <a:rPr lang="en-PK" dirty="0"/>
              <a:t>ecognizes the significance of global partnerships </a:t>
            </a:r>
          </a:p>
          <a:p>
            <a:r>
              <a:rPr lang="en-PK" dirty="0"/>
              <a:t>Gender responsive budgeting</a:t>
            </a:r>
          </a:p>
          <a:p>
            <a:r>
              <a:rPr lang="en-GB" dirty="0"/>
              <a:t>L</a:t>
            </a:r>
            <a:r>
              <a:rPr lang="en-PK" dirty="0"/>
              <a:t>egal reforms for violence and discrimintion </a:t>
            </a:r>
          </a:p>
          <a:p>
            <a:r>
              <a:rPr lang="en-GB" dirty="0"/>
              <a:t>A</a:t>
            </a:r>
            <a:r>
              <a:rPr lang="en-PK" dirty="0"/>
              <a:t>ddreses gender disparity in labour market</a:t>
            </a:r>
          </a:p>
          <a:p>
            <a:r>
              <a:rPr lang="en-GB" dirty="0"/>
              <a:t>H</a:t>
            </a:r>
            <a:r>
              <a:rPr lang="en-PK" dirty="0"/>
              <a:t>ealth and reprodutive rights</a:t>
            </a:r>
          </a:p>
          <a:p>
            <a:pPr marL="0" indent="0">
              <a:buNone/>
            </a:pPr>
            <a:endParaRPr lang="en-PK" dirty="0"/>
          </a:p>
        </p:txBody>
      </p:sp>
    </p:spTree>
    <p:extLst>
      <p:ext uri="{BB962C8B-B14F-4D97-AF65-F5344CB8AC3E}">
        <p14:creationId xmlns:p14="http://schemas.microsoft.com/office/powerpoint/2010/main" val="412683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FE2A-7FE4-D43A-1AEE-1AE08E785434}"/>
              </a:ext>
            </a:extLst>
          </p:cNvPr>
          <p:cNvSpPr>
            <a:spLocks noGrp="1"/>
          </p:cNvSpPr>
          <p:nvPr>
            <p:ph type="title"/>
          </p:nvPr>
        </p:nvSpPr>
        <p:spPr/>
        <p:txBody>
          <a:bodyPr/>
          <a:lstStyle/>
          <a:p>
            <a:r>
              <a:rPr lang="en-PK" dirty="0"/>
              <a:t>Gender critique of saps</a:t>
            </a:r>
          </a:p>
        </p:txBody>
      </p:sp>
      <p:sp>
        <p:nvSpPr>
          <p:cNvPr id="3" name="Content Placeholder 2">
            <a:extLst>
              <a:ext uri="{FF2B5EF4-FFF2-40B4-BE49-F238E27FC236}">
                <a16:creationId xmlns:a16="http://schemas.microsoft.com/office/drawing/2014/main" id="{603AE23E-9E0F-DFAE-EE01-3D3B1E645680}"/>
              </a:ext>
            </a:extLst>
          </p:cNvPr>
          <p:cNvSpPr>
            <a:spLocks noGrp="1"/>
          </p:cNvSpPr>
          <p:nvPr>
            <p:ph idx="1"/>
          </p:nvPr>
        </p:nvSpPr>
        <p:spPr/>
        <p:txBody>
          <a:bodyPr>
            <a:normAutofit/>
          </a:bodyPr>
          <a:lstStyle/>
          <a:p>
            <a:r>
              <a:rPr lang="en-GB" dirty="0"/>
              <a:t>The Structural Adjustment Programs (SAPs) introduced by international financial institutions like the International Monetary Fund (IMF) and the World Bank in the 1980s and 1990s were aimed at addressing economic crises and promoting development in many developing countries.</a:t>
            </a:r>
          </a:p>
          <a:p>
            <a:r>
              <a:rPr lang="en-US" dirty="0"/>
              <a:t>SAPs encourage privatization and budget cuts to improve economies</a:t>
            </a:r>
          </a:p>
          <a:p>
            <a:r>
              <a:rPr lang="en-US" dirty="0"/>
              <a:t>Countries begin the budget cuts with social programs and subsidies which impacts poverty ridden women</a:t>
            </a:r>
          </a:p>
          <a:p>
            <a:endParaRPr lang="en-PK" dirty="0"/>
          </a:p>
        </p:txBody>
      </p:sp>
    </p:spTree>
    <p:extLst>
      <p:ext uri="{BB962C8B-B14F-4D97-AF65-F5344CB8AC3E}">
        <p14:creationId xmlns:p14="http://schemas.microsoft.com/office/powerpoint/2010/main" val="3328941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A3127-8459-4735-2B71-47EB8471E263}"/>
              </a:ext>
            </a:extLst>
          </p:cNvPr>
          <p:cNvSpPr>
            <a:spLocks noGrp="1"/>
          </p:cNvSpPr>
          <p:nvPr>
            <p:ph type="title"/>
          </p:nvPr>
        </p:nvSpPr>
        <p:spPr/>
        <p:txBody>
          <a:bodyPr/>
          <a:lstStyle/>
          <a:p>
            <a:r>
              <a:rPr lang="en-GB" dirty="0"/>
              <a:t>G</a:t>
            </a:r>
            <a:r>
              <a:rPr lang="en-PK" dirty="0"/>
              <a:t>lobalization and gender</a:t>
            </a:r>
          </a:p>
        </p:txBody>
      </p:sp>
      <p:sp>
        <p:nvSpPr>
          <p:cNvPr id="3" name="Content Placeholder 2">
            <a:extLst>
              <a:ext uri="{FF2B5EF4-FFF2-40B4-BE49-F238E27FC236}">
                <a16:creationId xmlns:a16="http://schemas.microsoft.com/office/drawing/2014/main" id="{DC8817E3-8E1E-051B-5614-B4FE2A33D7FC}"/>
              </a:ext>
            </a:extLst>
          </p:cNvPr>
          <p:cNvSpPr>
            <a:spLocks noGrp="1"/>
          </p:cNvSpPr>
          <p:nvPr>
            <p:ph idx="1"/>
          </p:nvPr>
        </p:nvSpPr>
        <p:spPr/>
        <p:txBody>
          <a:bodyPr/>
          <a:lstStyle/>
          <a:p>
            <a:r>
              <a:rPr lang="en-GB" dirty="0"/>
              <a:t>Globalization, the interconnectedness and interdependence of economies, cultures, and societies across the world, has significant implications for gender dynamics. </a:t>
            </a:r>
          </a:p>
          <a:p>
            <a:r>
              <a:rPr lang="en-GB" dirty="0"/>
              <a:t>While globalization has brought about opportunities for women's empowerment and participation, it has also intensified certain gender inequalities and created new challenges. </a:t>
            </a:r>
            <a:endParaRPr lang="en-PK" dirty="0"/>
          </a:p>
        </p:txBody>
      </p:sp>
    </p:spTree>
    <p:extLst>
      <p:ext uri="{BB962C8B-B14F-4D97-AF65-F5344CB8AC3E}">
        <p14:creationId xmlns:p14="http://schemas.microsoft.com/office/powerpoint/2010/main" val="3028037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B5E0-60B5-30C7-773F-B548B91F1971}"/>
              </a:ext>
            </a:extLst>
          </p:cNvPr>
          <p:cNvSpPr>
            <a:spLocks noGrp="1"/>
          </p:cNvSpPr>
          <p:nvPr>
            <p:ph type="title"/>
          </p:nvPr>
        </p:nvSpPr>
        <p:spPr/>
        <p:txBody>
          <a:bodyPr/>
          <a:lstStyle/>
          <a:p>
            <a:r>
              <a:rPr lang="en-PK" dirty="0"/>
              <a:t>opportunities</a:t>
            </a:r>
          </a:p>
        </p:txBody>
      </p:sp>
      <p:sp>
        <p:nvSpPr>
          <p:cNvPr id="3" name="Content Placeholder 2">
            <a:extLst>
              <a:ext uri="{FF2B5EF4-FFF2-40B4-BE49-F238E27FC236}">
                <a16:creationId xmlns:a16="http://schemas.microsoft.com/office/drawing/2014/main" id="{5CD7166E-415B-CE37-B510-DBF9C900571E}"/>
              </a:ext>
            </a:extLst>
          </p:cNvPr>
          <p:cNvSpPr>
            <a:spLocks noGrp="1"/>
          </p:cNvSpPr>
          <p:nvPr>
            <p:ph idx="1"/>
          </p:nvPr>
        </p:nvSpPr>
        <p:spPr/>
        <p:txBody>
          <a:bodyPr/>
          <a:lstStyle/>
          <a:p>
            <a:r>
              <a:rPr lang="en-GB" dirty="0"/>
              <a:t>E</a:t>
            </a:r>
            <a:r>
              <a:rPr lang="en-PK" dirty="0"/>
              <a:t>conomic opportunities</a:t>
            </a:r>
          </a:p>
          <a:p>
            <a:r>
              <a:rPr lang="en-GB" dirty="0"/>
              <a:t>W</a:t>
            </a:r>
            <a:r>
              <a:rPr lang="en-PK" dirty="0"/>
              <a:t>omen empowerment</a:t>
            </a:r>
          </a:p>
          <a:p>
            <a:r>
              <a:rPr lang="en-GB" dirty="0"/>
              <a:t>R</a:t>
            </a:r>
            <a:r>
              <a:rPr lang="en-PK" dirty="0"/>
              <a:t>ole of media in highlighting gender based violence and exploitation</a:t>
            </a:r>
          </a:p>
          <a:p>
            <a:r>
              <a:rPr lang="en-GB" dirty="0"/>
              <a:t>A</a:t>
            </a:r>
            <a:r>
              <a:rPr lang="en-PK" dirty="0"/>
              <a:t>dvocay of human rights</a:t>
            </a:r>
          </a:p>
          <a:p>
            <a:r>
              <a:rPr lang="en-GB" dirty="0"/>
              <a:t>H</a:t>
            </a:r>
            <a:r>
              <a:rPr lang="en-PK" dirty="0"/>
              <a:t>ealth and reproductive rights</a:t>
            </a:r>
          </a:p>
          <a:p>
            <a:r>
              <a:rPr lang="en-GB" dirty="0"/>
              <a:t>G</a:t>
            </a:r>
            <a:r>
              <a:rPr lang="en-PK" dirty="0"/>
              <a:t>lobal policy making and involvement of private sector</a:t>
            </a:r>
          </a:p>
        </p:txBody>
      </p:sp>
    </p:spTree>
    <p:extLst>
      <p:ext uri="{BB962C8B-B14F-4D97-AF65-F5344CB8AC3E}">
        <p14:creationId xmlns:p14="http://schemas.microsoft.com/office/powerpoint/2010/main" val="255233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737C-471E-B01B-E403-5B8AD6C5728D}"/>
              </a:ext>
            </a:extLst>
          </p:cNvPr>
          <p:cNvSpPr>
            <a:spLocks noGrp="1"/>
          </p:cNvSpPr>
          <p:nvPr>
            <p:ph type="title"/>
          </p:nvPr>
        </p:nvSpPr>
        <p:spPr/>
        <p:txBody>
          <a:bodyPr/>
          <a:lstStyle/>
          <a:p>
            <a:r>
              <a:rPr lang="en-PK" dirty="0"/>
              <a:t>Challenges</a:t>
            </a:r>
          </a:p>
        </p:txBody>
      </p:sp>
      <p:sp>
        <p:nvSpPr>
          <p:cNvPr id="3" name="Content Placeholder 2">
            <a:extLst>
              <a:ext uri="{FF2B5EF4-FFF2-40B4-BE49-F238E27FC236}">
                <a16:creationId xmlns:a16="http://schemas.microsoft.com/office/drawing/2014/main" id="{98F58B25-E6E7-7A8B-F0E9-68A766383F15}"/>
              </a:ext>
            </a:extLst>
          </p:cNvPr>
          <p:cNvSpPr>
            <a:spLocks noGrp="1"/>
          </p:cNvSpPr>
          <p:nvPr>
            <p:ph idx="1"/>
          </p:nvPr>
        </p:nvSpPr>
        <p:spPr/>
        <p:txBody>
          <a:bodyPr>
            <a:normAutofit lnSpcReduction="10000"/>
          </a:bodyPr>
          <a:lstStyle/>
          <a:p>
            <a:r>
              <a:rPr lang="en-GB" dirty="0"/>
              <a:t>E</a:t>
            </a:r>
            <a:r>
              <a:rPr lang="en-PK" dirty="0"/>
              <a:t>xploitation of women in socio-economic sector</a:t>
            </a:r>
          </a:p>
          <a:p>
            <a:r>
              <a:rPr lang="en-GB" dirty="0"/>
              <a:t>F</a:t>
            </a:r>
            <a:r>
              <a:rPr lang="en-PK" dirty="0"/>
              <a:t>eminization of poverty</a:t>
            </a:r>
          </a:p>
          <a:p>
            <a:r>
              <a:rPr lang="en-GB" dirty="0"/>
              <a:t>C</a:t>
            </a:r>
            <a:r>
              <a:rPr lang="en-PK" dirty="0"/>
              <a:t>onstruction of gender values through media</a:t>
            </a:r>
          </a:p>
          <a:p>
            <a:r>
              <a:rPr lang="en-GB" dirty="0"/>
              <a:t>F</a:t>
            </a:r>
            <a:r>
              <a:rPr lang="en-PK" dirty="0"/>
              <a:t>ostering of multiple inequalities</a:t>
            </a:r>
          </a:p>
          <a:p>
            <a:r>
              <a:rPr lang="en-GB" dirty="0"/>
              <a:t>C</a:t>
            </a:r>
            <a:r>
              <a:rPr lang="en-PK" dirty="0"/>
              <a:t>hild marriages, pornography and objectification </a:t>
            </a:r>
          </a:p>
          <a:p>
            <a:r>
              <a:rPr lang="en-GB" dirty="0"/>
              <a:t>R</a:t>
            </a:r>
            <a:r>
              <a:rPr lang="en-PK" dirty="0"/>
              <a:t>einforcement of gender norms </a:t>
            </a:r>
          </a:p>
          <a:p>
            <a:r>
              <a:rPr lang="en-GB" dirty="0"/>
              <a:t>F</a:t>
            </a:r>
            <a:r>
              <a:rPr lang="en-PK" dirty="0"/>
              <a:t>eminization of migration  </a:t>
            </a:r>
          </a:p>
          <a:p>
            <a:r>
              <a:rPr lang="en-GB" dirty="0"/>
              <a:t>G</a:t>
            </a:r>
            <a:r>
              <a:rPr lang="en-PK" dirty="0"/>
              <a:t>endered division of labour</a:t>
            </a:r>
          </a:p>
        </p:txBody>
      </p:sp>
    </p:spTree>
    <p:extLst>
      <p:ext uri="{BB962C8B-B14F-4D97-AF65-F5344CB8AC3E}">
        <p14:creationId xmlns:p14="http://schemas.microsoft.com/office/powerpoint/2010/main" val="456955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91999-2092-5A62-F62C-2830747B093F}"/>
              </a:ext>
            </a:extLst>
          </p:cNvPr>
          <p:cNvSpPr>
            <a:spLocks noGrp="1"/>
          </p:cNvSpPr>
          <p:nvPr>
            <p:ph type="title"/>
          </p:nvPr>
        </p:nvSpPr>
        <p:spPr/>
        <p:txBody>
          <a:bodyPr/>
          <a:lstStyle/>
          <a:p>
            <a:r>
              <a:rPr lang="en-PK" dirty="0"/>
              <a:t>Colonial and capitalistic perspectives of gender</a:t>
            </a:r>
          </a:p>
        </p:txBody>
      </p:sp>
      <p:sp>
        <p:nvSpPr>
          <p:cNvPr id="3" name="Content Placeholder 2">
            <a:extLst>
              <a:ext uri="{FF2B5EF4-FFF2-40B4-BE49-F238E27FC236}">
                <a16:creationId xmlns:a16="http://schemas.microsoft.com/office/drawing/2014/main" id="{9D5BE120-20C3-856E-3680-9717228138C3}"/>
              </a:ext>
            </a:extLst>
          </p:cNvPr>
          <p:cNvSpPr>
            <a:spLocks noGrp="1"/>
          </p:cNvSpPr>
          <p:nvPr>
            <p:ph idx="1"/>
          </p:nvPr>
        </p:nvSpPr>
        <p:spPr/>
        <p:txBody>
          <a:bodyPr/>
          <a:lstStyle/>
          <a:p>
            <a:r>
              <a:rPr lang="en-GB" dirty="0"/>
              <a:t>The underlying social conventions, cultural prejudices, and power dynamics of the colonisers had a significant impact on the colonial perspective on gender </a:t>
            </a:r>
          </a:p>
          <a:p>
            <a:r>
              <a:rPr lang="en-GB" dirty="0"/>
              <a:t>This viewpoint frequently mirrored and supported the patriarchal systems that was a part of the culture of mother country</a:t>
            </a:r>
          </a:p>
          <a:p>
            <a:r>
              <a:rPr lang="en-GB" dirty="0"/>
              <a:t>Men were typically assigned roles of authority, labour, and decision-making  </a:t>
            </a:r>
          </a:p>
          <a:p>
            <a:r>
              <a:rPr lang="en-GB" dirty="0"/>
              <a:t>Women were frequently assigned household responsibilities, childrearing, and subordinate roles. </a:t>
            </a:r>
          </a:p>
          <a:p>
            <a:r>
              <a:rPr lang="en-GB" dirty="0"/>
              <a:t>The unequal allocation of power and wealth between the colonisers and the colonised was justified using these gender standards.</a:t>
            </a:r>
            <a:endParaRPr lang="en-PK" dirty="0"/>
          </a:p>
        </p:txBody>
      </p:sp>
    </p:spTree>
    <p:extLst>
      <p:ext uri="{BB962C8B-B14F-4D97-AF65-F5344CB8AC3E}">
        <p14:creationId xmlns:p14="http://schemas.microsoft.com/office/powerpoint/2010/main" val="114081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C17652-6763-9241-6797-B5701E27EC6D}"/>
              </a:ext>
            </a:extLst>
          </p:cNvPr>
          <p:cNvSpPr>
            <a:spLocks noGrp="1"/>
          </p:cNvSpPr>
          <p:nvPr>
            <p:ph idx="1"/>
          </p:nvPr>
        </p:nvSpPr>
        <p:spPr/>
        <p:txBody>
          <a:bodyPr>
            <a:normAutofit/>
          </a:bodyPr>
          <a:lstStyle/>
          <a:p>
            <a:r>
              <a:rPr lang="en-GB" dirty="0"/>
              <a:t>The indigenous populations that colonial powers encountered were frequently forced to conform to their own concepts of gender. </a:t>
            </a:r>
          </a:p>
          <a:p>
            <a:r>
              <a:rPr lang="en-GB" dirty="0"/>
              <a:t>Attempts to "civilise" or "educate" local people in line with European standards could be involved in this, which frequently resulted in the suppression of indigenous gender identities, roles, and practises.</a:t>
            </a:r>
          </a:p>
          <a:p>
            <a:r>
              <a:rPr lang="en-GB" dirty="0"/>
              <a:t>Colonisers routinely used sexual violence, forced labour, and other types of abuse against women from colonised tribes. Because gender-based inequalities intensified the power imbalances between colonisers and colonised peoples, this exploitation had its roots in the confluence of gender and colonialism.</a:t>
            </a:r>
            <a:endParaRPr lang="en-PK" dirty="0"/>
          </a:p>
        </p:txBody>
      </p:sp>
    </p:spTree>
    <p:extLst>
      <p:ext uri="{BB962C8B-B14F-4D97-AF65-F5344CB8AC3E}">
        <p14:creationId xmlns:p14="http://schemas.microsoft.com/office/powerpoint/2010/main" val="202930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702D8-745A-22E1-5AF4-87D1169CA5C8}"/>
              </a:ext>
            </a:extLst>
          </p:cNvPr>
          <p:cNvSpPr>
            <a:spLocks noGrp="1"/>
          </p:cNvSpPr>
          <p:nvPr>
            <p:ph type="title"/>
          </p:nvPr>
        </p:nvSpPr>
        <p:spPr/>
        <p:txBody>
          <a:bodyPr/>
          <a:lstStyle/>
          <a:p>
            <a:endParaRPr lang="en-PK"/>
          </a:p>
        </p:txBody>
      </p:sp>
      <p:sp>
        <p:nvSpPr>
          <p:cNvPr id="3" name="Content Placeholder 2">
            <a:extLst>
              <a:ext uri="{FF2B5EF4-FFF2-40B4-BE49-F238E27FC236}">
                <a16:creationId xmlns:a16="http://schemas.microsoft.com/office/drawing/2014/main" id="{ABD7D607-115E-9575-2B92-8B4ED2EEBFB6}"/>
              </a:ext>
            </a:extLst>
          </p:cNvPr>
          <p:cNvSpPr>
            <a:spLocks noGrp="1"/>
          </p:cNvSpPr>
          <p:nvPr>
            <p:ph idx="1"/>
          </p:nvPr>
        </p:nvSpPr>
        <p:spPr/>
        <p:txBody>
          <a:bodyPr/>
          <a:lstStyle/>
          <a:p>
            <a:pPr algn="just"/>
            <a:r>
              <a:rPr lang="en-US" sz="1800" dirty="0"/>
              <a:t>Banning of Sati 1829</a:t>
            </a:r>
          </a:p>
          <a:p>
            <a:pPr algn="just"/>
            <a:r>
              <a:rPr lang="en-US" sz="1800" dirty="0"/>
              <a:t>Widow re- marriage act 1853</a:t>
            </a:r>
          </a:p>
          <a:p>
            <a:pPr algn="just"/>
            <a:r>
              <a:rPr lang="en-US" sz="1800" dirty="0"/>
              <a:t>Inter cast and inter community marriages 1852</a:t>
            </a:r>
          </a:p>
          <a:p>
            <a:pPr algn="just"/>
            <a:r>
              <a:rPr lang="en-US" sz="1800" dirty="0"/>
              <a:t>Prevention Of child marriage 1929</a:t>
            </a:r>
          </a:p>
          <a:p>
            <a:pPr marL="0" indent="0">
              <a:buNone/>
            </a:pPr>
            <a:endParaRPr lang="en-PK" dirty="0"/>
          </a:p>
        </p:txBody>
      </p:sp>
    </p:spTree>
    <p:extLst>
      <p:ext uri="{BB962C8B-B14F-4D97-AF65-F5344CB8AC3E}">
        <p14:creationId xmlns:p14="http://schemas.microsoft.com/office/powerpoint/2010/main" val="1857047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EEC852-A234-05FB-231C-796846CEC850}"/>
              </a:ext>
            </a:extLst>
          </p:cNvPr>
          <p:cNvSpPr>
            <a:spLocks noGrp="1"/>
          </p:cNvSpPr>
          <p:nvPr>
            <p:ph idx="1"/>
          </p:nvPr>
        </p:nvSpPr>
        <p:spPr>
          <a:xfrm>
            <a:off x="2231136" y="2096428"/>
            <a:ext cx="7729728" cy="2966225"/>
          </a:xfrm>
        </p:spPr>
        <p:txBody>
          <a:bodyPr>
            <a:normAutofit/>
          </a:bodyPr>
          <a:lstStyle/>
          <a:p>
            <a:r>
              <a:rPr lang="en-GB" b="0" i="0" dirty="0">
                <a:solidFill>
                  <a:schemeClr val="tx1"/>
                </a:solidFill>
                <a:effectLst/>
                <a:latin typeface="Söhne"/>
              </a:rPr>
              <a:t>The capitalistic perspective of gender: economic system of capitalism and its interactions with societal norms, labour dynamics, and consumerism. </a:t>
            </a:r>
          </a:p>
          <a:p>
            <a:r>
              <a:rPr lang="en-GB" b="0" i="0" dirty="0">
                <a:solidFill>
                  <a:schemeClr val="tx1"/>
                </a:solidFill>
                <a:effectLst/>
                <a:latin typeface="Söhne"/>
              </a:rPr>
              <a:t>In capitalist societies, gender roles and identities are often influenced by market forces, profit motives, and the pursuit of economic growth. </a:t>
            </a:r>
          </a:p>
          <a:p>
            <a:r>
              <a:rPr lang="en-GB" b="0" i="0" dirty="0">
                <a:solidFill>
                  <a:schemeClr val="tx1"/>
                </a:solidFill>
                <a:effectLst/>
                <a:latin typeface="Söhne"/>
              </a:rPr>
              <a:t>Impacts of Capitalism on gender: Gendered labour market, gendered consumerism, unpaid labour, pink and blue tax,  low wage work, glass ceiling, objectification and feminization of low wage work.  </a:t>
            </a:r>
          </a:p>
          <a:p>
            <a:endParaRPr lang="en-PK" dirty="0">
              <a:solidFill>
                <a:schemeClr val="tx1"/>
              </a:solidFill>
            </a:endParaRPr>
          </a:p>
        </p:txBody>
      </p:sp>
    </p:spTree>
    <p:extLst>
      <p:ext uri="{BB962C8B-B14F-4D97-AF65-F5344CB8AC3E}">
        <p14:creationId xmlns:p14="http://schemas.microsoft.com/office/powerpoint/2010/main" val="3618843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1CD3E-4D4E-395A-A840-18AD997B3BA2}"/>
              </a:ext>
            </a:extLst>
          </p:cNvPr>
          <p:cNvSpPr>
            <a:spLocks noGrp="1"/>
          </p:cNvSpPr>
          <p:nvPr>
            <p:ph type="title"/>
          </p:nvPr>
        </p:nvSpPr>
        <p:spPr/>
        <p:txBody>
          <a:bodyPr/>
          <a:lstStyle/>
          <a:p>
            <a:r>
              <a:rPr lang="en-PK" dirty="0"/>
              <a:t>Gender Analysis of development theories</a:t>
            </a:r>
          </a:p>
        </p:txBody>
      </p:sp>
      <p:sp>
        <p:nvSpPr>
          <p:cNvPr id="3" name="Content Placeholder 2">
            <a:extLst>
              <a:ext uri="{FF2B5EF4-FFF2-40B4-BE49-F238E27FC236}">
                <a16:creationId xmlns:a16="http://schemas.microsoft.com/office/drawing/2014/main" id="{63527D04-88C9-23D9-C4CA-8DADE541C7AA}"/>
              </a:ext>
            </a:extLst>
          </p:cNvPr>
          <p:cNvSpPr>
            <a:spLocks noGrp="1"/>
          </p:cNvSpPr>
          <p:nvPr>
            <p:ph idx="1"/>
          </p:nvPr>
        </p:nvSpPr>
        <p:spPr/>
        <p:txBody>
          <a:bodyPr/>
          <a:lstStyle/>
          <a:p>
            <a:r>
              <a:rPr lang="en-GB" dirty="0"/>
              <a:t>The development of modernization ideas, which aimed to explain how countries move from traditional agrarian economies to contemporary industrialised ones, may be traced to the middle of the 20th century. </a:t>
            </a:r>
          </a:p>
          <a:p>
            <a:r>
              <a:rPr lang="en-GB" dirty="0"/>
              <a:t>These ideas usually concentrated on social transformation, economic development, and technical advancement, but they frequently ignored or marginalised the gender component of these processes.</a:t>
            </a:r>
          </a:p>
          <a:p>
            <a:r>
              <a:rPr lang="en-GB" dirty="0"/>
              <a:t>A number of theories explain the process of development: theory of modernization, world system theory, and dependency theory etc </a:t>
            </a:r>
            <a:endParaRPr lang="en-PK" dirty="0"/>
          </a:p>
        </p:txBody>
      </p:sp>
    </p:spTree>
    <p:extLst>
      <p:ext uri="{BB962C8B-B14F-4D97-AF65-F5344CB8AC3E}">
        <p14:creationId xmlns:p14="http://schemas.microsoft.com/office/powerpoint/2010/main" val="246214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DAAA5-1DF3-B0DE-B51F-2ECF275A09CC}"/>
              </a:ext>
            </a:extLst>
          </p:cNvPr>
          <p:cNvSpPr>
            <a:spLocks noGrp="1"/>
          </p:cNvSpPr>
          <p:nvPr>
            <p:ph type="title"/>
          </p:nvPr>
        </p:nvSpPr>
        <p:spPr/>
        <p:txBody>
          <a:bodyPr/>
          <a:lstStyle/>
          <a:p>
            <a:r>
              <a:rPr lang="en-GB" dirty="0"/>
              <a:t>K</a:t>
            </a:r>
            <a:r>
              <a:rPr lang="en-PK" dirty="0"/>
              <a:t>ey aspects of development theories vis a vis gender analysis</a:t>
            </a:r>
          </a:p>
        </p:txBody>
      </p:sp>
      <p:sp>
        <p:nvSpPr>
          <p:cNvPr id="3" name="Content Placeholder 2">
            <a:extLst>
              <a:ext uri="{FF2B5EF4-FFF2-40B4-BE49-F238E27FC236}">
                <a16:creationId xmlns:a16="http://schemas.microsoft.com/office/drawing/2014/main" id="{3D8081F2-D0B4-AFC3-9ADD-0D2A2A6691A6}"/>
              </a:ext>
            </a:extLst>
          </p:cNvPr>
          <p:cNvSpPr>
            <a:spLocks noGrp="1"/>
          </p:cNvSpPr>
          <p:nvPr>
            <p:ph idx="1"/>
          </p:nvPr>
        </p:nvSpPr>
        <p:spPr/>
        <p:txBody>
          <a:bodyPr>
            <a:normAutofit fontScale="92500" lnSpcReduction="10000"/>
          </a:bodyPr>
          <a:lstStyle/>
          <a:p>
            <a:r>
              <a:rPr lang="en-GB" dirty="0"/>
              <a:t>Modernization theory assumes a linear path of development, often disregarding the impact of cultural norms on gender dynamics. Cultural values and practices can persist even in the face of modernization, influencing women's roles and opportunities.</a:t>
            </a:r>
          </a:p>
          <a:p>
            <a:r>
              <a:rPr lang="en-GB" dirty="0"/>
              <a:t>Gender analysis reveal</a:t>
            </a:r>
            <a:r>
              <a:rPr lang="en-PK" dirty="0"/>
              <a:t> that socio-cultural and religious aspirations are the root cause of women subordination</a:t>
            </a:r>
          </a:p>
          <a:p>
            <a:r>
              <a:rPr lang="en-PK" dirty="0"/>
              <a:t>Urbanization is central to modernization and it leads to exploitation</a:t>
            </a:r>
          </a:p>
          <a:p>
            <a:r>
              <a:rPr lang="en-GB" dirty="0"/>
              <a:t>D</a:t>
            </a:r>
            <a:r>
              <a:rPr lang="en-PK" dirty="0"/>
              <a:t>ivision of labour</a:t>
            </a:r>
          </a:p>
          <a:p>
            <a:r>
              <a:rPr lang="en-PK" dirty="0"/>
              <a:t>Global economy: wallerstein </a:t>
            </a:r>
          </a:p>
          <a:p>
            <a:r>
              <a:rPr lang="en-GB" dirty="0"/>
              <a:t>P</a:t>
            </a:r>
            <a:r>
              <a:rPr lang="en-PK" dirty="0"/>
              <a:t>rodutive and reproductive roles</a:t>
            </a:r>
          </a:p>
          <a:p>
            <a:endParaRPr lang="en-PK" dirty="0"/>
          </a:p>
          <a:p>
            <a:endParaRPr lang="en-PK" dirty="0"/>
          </a:p>
          <a:p>
            <a:endParaRPr lang="en-PK" dirty="0"/>
          </a:p>
          <a:p>
            <a:endParaRPr lang="en-PK" dirty="0"/>
          </a:p>
        </p:txBody>
      </p:sp>
    </p:spTree>
    <p:extLst>
      <p:ext uri="{BB962C8B-B14F-4D97-AF65-F5344CB8AC3E}">
        <p14:creationId xmlns:p14="http://schemas.microsoft.com/office/powerpoint/2010/main" val="482652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46CD-073C-29EE-C5A5-4B3C89D76879}"/>
              </a:ext>
            </a:extLst>
          </p:cNvPr>
          <p:cNvSpPr>
            <a:spLocks noGrp="1"/>
          </p:cNvSpPr>
          <p:nvPr>
            <p:ph type="title"/>
          </p:nvPr>
        </p:nvSpPr>
        <p:spPr/>
        <p:txBody>
          <a:bodyPr/>
          <a:lstStyle/>
          <a:p>
            <a:r>
              <a:rPr lang="en-PK" dirty="0"/>
              <a:t>Gender approaches to development</a:t>
            </a:r>
          </a:p>
        </p:txBody>
      </p:sp>
      <p:sp>
        <p:nvSpPr>
          <p:cNvPr id="3" name="Content Placeholder 2">
            <a:extLst>
              <a:ext uri="{FF2B5EF4-FFF2-40B4-BE49-F238E27FC236}">
                <a16:creationId xmlns:a16="http://schemas.microsoft.com/office/drawing/2014/main" id="{7CAAAC74-1043-B1F3-BF33-FA11E5D47105}"/>
              </a:ext>
            </a:extLst>
          </p:cNvPr>
          <p:cNvSpPr>
            <a:spLocks noGrp="1"/>
          </p:cNvSpPr>
          <p:nvPr>
            <p:ph idx="1"/>
          </p:nvPr>
        </p:nvSpPr>
        <p:spPr/>
        <p:txBody>
          <a:bodyPr/>
          <a:lstStyle/>
          <a:p>
            <a:r>
              <a:rPr lang="en-US" sz="1800" b="1" dirty="0"/>
              <a:t>Women in development (WID)</a:t>
            </a:r>
          </a:p>
          <a:p>
            <a:r>
              <a:rPr lang="en-US" b="1" dirty="0"/>
              <a:t>Women and development(WAD)</a:t>
            </a:r>
          </a:p>
          <a:p>
            <a:r>
              <a:rPr lang="en-US" b="1" dirty="0"/>
              <a:t>Gender and development(GAD)</a:t>
            </a:r>
          </a:p>
          <a:p>
            <a:r>
              <a:rPr lang="en-US" b="1" dirty="0"/>
              <a:t>Sources of development: </a:t>
            </a:r>
            <a:r>
              <a:rPr lang="en-US" dirty="0"/>
              <a:t>first and second wave of feminism and Ester </a:t>
            </a:r>
            <a:r>
              <a:rPr lang="en-US" dirty="0" err="1"/>
              <a:t>Boserup`s</a:t>
            </a:r>
            <a:r>
              <a:rPr lang="en-US" b="1" dirty="0"/>
              <a:t> </a:t>
            </a:r>
            <a:r>
              <a:rPr lang="en-US" dirty="0"/>
              <a:t>women`s role in development(1970)</a:t>
            </a:r>
            <a:endParaRPr lang="en-PK" dirty="0"/>
          </a:p>
        </p:txBody>
      </p:sp>
    </p:spTree>
    <p:extLst>
      <p:ext uri="{BB962C8B-B14F-4D97-AF65-F5344CB8AC3E}">
        <p14:creationId xmlns:p14="http://schemas.microsoft.com/office/powerpoint/2010/main" val="1702236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2ACCE-12E6-97BB-5DD6-27299948EB9E}"/>
              </a:ext>
            </a:extLst>
          </p:cNvPr>
          <p:cNvSpPr>
            <a:spLocks noGrp="1"/>
          </p:cNvSpPr>
          <p:nvPr>
            <p:ph type="title"/>
          </p:nvPr>
        </p:nvSpPr>
        <p:spPr/>
        <p:txBody>
          <a:bodyPr/>
          <a:lstStyle/>
          <a:p>
            <a:r>
              <a:rPr lang="en-PK" dirty="0"/>
              <a:t>Women id development (wid)</a:t>
            </a:r>
          </a:p>
        </p:txBody>
      </p:sp>
      <p:sp>
        <p:nvSpPr>
          <p:cNvPr id="3" name="Content Placeholder 2">
            <a:extLst>
              <a:ext uri="{FF2B5EF4-FFF2-40B4-BE49-F238E27FC236}">
                <a16:creationId xmlns:a16="http://schemas.microsoft.com/office/drawing/2014/main" id="{581A573C-329D-BF94-F332-1D5D7F7750C0}"/>
              </a:ext>
            </a:extLst>
          </p:cNvPr>
          <p:cNvSpPr>
            <a:spLocks noGrp="1"/>
          </p:cNvSpPr>
          <p:nvPr>
            <p:ph idx="1"/>
          </p:nvPr>
        </p:nvSpPr>
        <p:spPr/>
        <p:txBody>
          <a:bodyPr>
            <a:normAutofit lnSpcReduction="10000"/>
          </a:bodyPr>
          <a:lstStyle/>
          <a:p>
            <a:r>
              <a:rPr lang="en-GB" dirty="0"/>
              <a:t>"Women in Development" (WID) emerged in the mid-20th century </a:t>
            </a:r>
          </a:p>
          <a:p>
            <a:r>
              <a:rPr lang="en-GB" dirty="0"/>
              <a:t>It seeks to address gender disparities and promote the role of women in development processes. </a:t>
            </a:r>
          </a:p>
          <a:p>
            <a:r>
              <a:rPr lang="en-GB" dirty="0"/>
              <a:t>It highlights the need to recognize and involve women as active participants in economic, social, and political development. </a:t>
            </a:r>
          </a:p>
          <a:p>
            <a:r>
              <a:rPr lang="en-GB" dirty="0"/>
              <a:t>WID approach aims to integrate women into existing development frameworks and strategies, acknowledging their contributions and addressing their specific needs. </a:t>
            </a:r>
          </a:p>
          <a:p>
            <a:r>
              <a:rPr lang="en-GB" dirty="0"/>
              <a:t>it underscores the importance of gender equality and women's empowerment as fundamental components of sustainable development.</a:t>
            </a:r>
            <a:endParaRPr lang="en-PK" dirty="0"/>
          </a:p>
        </p:txBody>
      </p:sp>
    </p:spTree>
    <p:extLst>
      <p:ext uri="{BB962C8B-B14F-4D97-AF65-F5344CB8AC3E}">
        <p14:creationId xmlns:p14="http://schemas.microsoft.com/office/powerpoint/2010/main" val="167126854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Wisp</Template>
  <TotalTime>31537</TotalTime>
  <Words>1219</Words>
  <Application>Microsoft Macintosh PowerPoint</Application>
  <PresentationFormat>Widescreen</PresentationFormat>
  <Paragraphs>92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Gill Sans MT</vt:lpstr>
      <vt:lpstr>Söhne</vt:lpstr>
      <vt:lpstr>Parcel</vt:lpstr>
      <vt:lpstr>Gender and Development</vt:lpstr>
      <vt:lpstr>Colonial and capitalistic perspectives of gender</vt:lpstr>
      <vt:lpstr>PowerPoint Presentation</vt:lpstr>
      <vt:lpstr>PowerPoint Presentation</vt:lpstr>
      <vt:lpstr>PowerPoint Presentation</vt:lpstr>
      <vt:lpstr>Gender Analysis of development theories</vt:lpstr>
      <vt:lpstr>Key aspects of development theories vis a vis gender analysis</vt:lpstr>
      <vt:lpstr>Gender approaches to development</vt:lpstr>
      <vt:lpstr>Women id development (wid)</vt:lpstr>
      <vt:lpstr>Key features of WID</vt:lpstr>
      <vt:lpstr>PowerPoint Presentation</vt:lpstr>
      <vt:lpstr>Women and development(wad)</vt:lpstr>
      <vt:lpstr>Key Features</vt:lpstr>
      <vt:lpstr>Gender and development(gad)</vt:lpstr>
      <vt:lpstr>KEY FEATURES</vt:lpstr>
      <vt:lpstr>Gender critique of saps</vt:lpstr>
      <vt:lpstr>Globalization and gender</vt:lpstr>
      <vt:lpstr>opportunities</vt:lpstr>
      <vt:lpstr>Challenges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CONSTRUCTION OF GENDER</dc:title>
  <dc:creator>Windows User</dc:creator>
  <cp:lastModifiedBy>Microsoft Office User</cp:lastModifiedBy>
  <cp:revision>32</cp:revision>
  <dcterms:created xsi:type="dcterms:W3CDTF">2020-11-29T16:59:46Z</dcterms:created>
  <dcterms:modified xsi:type="dcterms:W3CDTF">2023-08-09T09:23:32Z</dcterms:modified>
</cp:coreProperties>
</file>