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handoutMasterIdLst>
    <p:handoutMasterId r:id="rId27"/>
  </p:handoutMasterIdLst>
  <p:sldIdLst>
    <p:sldId id="256" r:id="rId5"/>
    <p:sldId id="270" r:id="rId6"/>
    <p:sldId id="300" r:id="rId7"/>
    <p:sldId id="275" r:id="rId8"/>
    <p:sldId id="290" r:id="rId9"/>
    <p:sldId id="291" r:id="rId10"/>
    <p:sldId id="276" r:id="rId11"/>
    <p:sldId id="301" r:id="rId12"/>
    <p:sldId id="277" r:id="rId13"/>
    <p:sldId id="287" r:id="rId14"/>
    <p:sldId id="288" r:id="rId15"/>
    <p:sldId id="292" r:id="rId16"/>
    <p:sldId id="293" r:id="rId17"/>
    <p:sldId id="296" r:id="rId18"/>
    <p:sldId id="294" r:id="rId19"/>
    <p:sldId id="286" r:id="rId20"/>
    <p:sldId id="295" r:id="rId21"/>
    <p:sldId id="297" r:id="rId22"/>
    <p:sldId id="302" r:id="rId23"/>
    <p:sldId id="298" r:id="rId24"/>
    <p:sldId id="29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68" autoAdjust="0"/>
    <p:restoredTop sz="94660"/>
  </p:normalViewPr>
  <p:slideViewPr>
    <p:cSldViewPr snapToGrid="0" showGuides="1">
      <p:cViewPr varScale="1">
        <p:scale>
          <a:sx n="61" d="100"/>
          <a:sy n="61" d="100"/>
        </p:scale>
        <p:origin x="1128"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9/3/2025</a:t>
            </a:fld>
            <a:endParaRPr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dirty="0"/>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9/3/2025</a:t>
            </a:fld>
            <a:endParaRPr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dirty="0"/>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dirty="0"/>
          </a:p>
        </p:txBody>
      </p:sp>
    </p:spTree>
    <p:extLst>
      <p:ext uri="{BB962C8B-B14F-4D97-AF65-F5344CB8AC3E}">
        <p14:creationId xmlns:p14="http://schemas.microsoft.com/office/powerpoint/2010/main" val="2406150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5</a:t>
            </a:fld>
            <a:endParaRPr lang="en-US"/>
          </a:p>
        </p:txBody>
      </p:sp>
    </p:spTree>
    <p:extLst>
      <p:ext uri="{BB962C8B-B14F-4D97-AF65-F5344CB8AC3E}">
        <p14:creationId xmlns:p14="http://schemas.microsoft.com/office/powerpoint/2010/main" val="3589355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CBM: Actions or agreements between countries aimed at </a:t>
            </a:r>
            <a:r>
              <a:rPr lang="en-US" b="1" dirty="0"/>
              <a:t>reducing mistrust, misunderstandings, and the risk of conflict</a:t>
            </a:r>
            <a:r>
              <a:rPr lang="en-US" dirty="0"/>
              <a:t>—especially in sensitive areas like defense or nuclear policy.</a:t>
            </a:r>
          </a:p>
        </p:txBody>
      </p:sp>
      <p:sp>
        <p:nvSpPr>
          <p:cNvPr id="4" name="Slide Number Placeholder 3"/>
          <p:cNvSpPr>
            <a:spLocks noGrp="1"/>
          </p:cNvSpPr>
          <p:nvPr>
            <p:ph type="sldNum" sz="quarter" idx="5"/>
          </p:nvPr>
        </p:nvSpPr>
        <p:spPr/>
        <p:txBody>
          <a:bodyPr/>
          <a:lstStyle/>
          <a:p>
            <a:fld id="{0A3C37BE-C303-496D-B5CD-85F2937540FC}" type="slidenum">
              <a:rPr lang="en-US" smtClean="0"/>
              <a:t>9</a:t>
            </a:fld>
            <a:endParaRPr lang="en-US" dirty="0"/>
          </a:p>
        </p:txBody>
      </p:sp>
    </p:spTree>
    <p:extLst>
      <p:ext uri="{BB962C8B-B14F-4D97-AF65-F5344CB8AC3E}">
        <p14:creationId xmlns:p14="http://schemas.microsoft.com/office/powerpoint/2010/main" val="39531851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Geneva - Asphyxiating, Poisonous or Other Gases, and of Bacteriological Methods of Warfare</a:t>
            </a:r>
            <a:endParaRPr lang="en-GB" dirty="0"/>
          </a:p>
        </p:txBody>
      </p:sp>
      <p:sp>
        <p:nvSpPr>
          <p:cNvPr id="4" name="Slide Number Placeholder 3"/>
          <p:cNvSpPr>
            <a:spLocks noGrp="1"/>
          </p:cNvSpPr>
          <p:nvPr>
            <p:ph type="sldNum" sz="quarter" idx="10"/>
          </p:nvPr>
        </p:nvSpPr>
        <p:spPr/>
        <p:txBody>
          <a:bodyPr/>
          <a:lstStyle/>
          <a:p>
            <a:fld id="{0A3C37BE-C303-496D-B5CD-85F2937540FC}" type="slidenum">
              <a:rPr lang="en-US" smtClean="0"/>
              <a:t>13</a:t>
            </a:fld>
            <a:endParaRPr lang="en-US" dirty="0"/>
          </a:p>
        </p:txBody>
      </p:sp>
    </p:spTree>
    <p:extLst>
      <p:ext uri="{BB962C8B-B14F-4D97-AF65-F5344CB8AC3E}">
        <p14:creationId xmlns:p14="http://schemas.microsoft.com/office/powerpoint/2010/main" val="1499779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Geneva - Asphyxiating, Poisonous or Other Gases, and of Bacteriological Methods of Warfare</a:t>
            </a:r>
            <a:endParaRPr lang="en-GB" dirty="0"/>
          </a:p>
        </p:txBody>
      </p:sp>
      <p:sp>
        <p:nvSpPr>
          <p:cNvPr id="4" name="Slide Number Placeholder 3"/>
          <p:cNvSpPr>
            <a:spLocks noGrp="1"/>
          </p:cNvSpPr>
          <p:nvPr>
            <p:ph type="sldNum" sz="quarter" idx="10"/>
          </p:nvPr>
        </p:nvSpPr>
        <p:spPr/>
        <p:txBody>
          <a:bodyPr/>
          <a:lstStyle/>
          <a:p>
            <a:fld id="{0A3C37BE-C303-496D-B5CD-85F2937540FC}" type="slidenum">
              <a:rPr lang="en-US" smtClean="0"/>
              <a:t>14</a:t>
            </a:fld>
            <a:endParaRPr lang="en-US" dirty="0"/>
          </a:p>
        </p:txBody>
      </p:sp>
    </p:spTree>
    <p:extLst>
      <p:ext uri="{BB962C8B-B14F-4D97-AF65-F5344CB8AC3E}">
        <p14:creationId xmlns:p14="http://schemas.microsoft.com/office/powerpoint/2010/main" val="220247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b="1" dirty="0"/>
              <a:t>CD</a:t>
            </a:r>
            <a:r>
              <a:rPr lang="en-US" dirty="0"/>
              <a:t> is the </a:t>
            </a:r>
            <a:r>
              <a:rPr lang="en-US" b="1" dirty="0"/>
              <a:t>world’s sole multilateral disarmament negotiating forum</a:t>
            </a:r>
            <a:r>
              <a:rPr lang="en-US" dirty="0"/>
              <a:t>, based in </a:t>
            </a:r>
            <a:r>
              <a:rPr lang="en-US" b="1" dirty="0"/>
              <a:t>Geneva</a:t>
            </a:r>
            <a:r>
              <a:rPr lang="en-US" dirty="0"/>
              <a:t>.</a:t>
            </a:r>
          </a:p>
          <a:p>
            <a:r>
              <a:rPr lang="en-US" dirty="0"/>
              <a:t>Fissile Material Cut-off Treaty (FMCT), Discussed Since 1990s</a:t>
            </a:r>
          </a:p>
        </p:txBody>
      </p:sp>
      <p:sp>
        <p:nvSpPr>
          <p:cNvPr id="4" name="Slide Number Placeholder 3"/>
          <p:cNvSpPr>
            <a:spLocks noGrp="1"/>
          </p:cNvSpPr>
          <p:nvPr>
            <p:ph type="sldNum" sz="quarter" idx="5"/>
          </p:nvPr>
        </p:nvSpPr>
        <p:spPr/>
        <p:txBody>
          <a:bodyPr/>
          <a:lstStyle/>
          <a:p>
            <a:fld id="{0A3C37BE-C303-496D-B5CD-85F2937540FC}" type="slidenum">
              <a:rPr lang="en-US" smtClean="0"/>
              <a:t>17</a:t>
            </a:fld>
            <a:endParaRPr lang="en-US" dirty="0"/>
          </a:p>
        </p:txBody>
      </p:sp>
    </p:spTree>
    <p:extLst>
      <p:ext uri="{BB962C8B-B14F-4D97-AF65-F5344CB8AC3E}">
        <p14:creationId xmlns:p14="http://schemas.microsoft.com/office/powerpoint/2010/main" val="165468696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402B9795-92DC-40DC-A1CA-9A4B349D7824}" type="datetimeFigureOut">
              <a:rPr lang="en-US" smtClean="0"/>
              <a:pPr/>
              <a:t>9/3/2025</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dirty="0"/>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5" name="Date Placeholder 4"/>
          <p:cNvSpPr>
            <a:spLocks noGrp="1"/>
          </p:cNvSpPr>
          <p:nvPr>
            <p:ph type="dt" sz="half" idx="10"/>
          </p:nvPr>
        </p:nvSpPr>
        <p:spPr/>
        <p:txBody>
          <a:bodyPr/>
          <a:lstStyle/>
          <a:p>
            <a:fld id="{402B9795-92DC-40DC-A1CA-9A4B349D7824}" type="datetimeFigureOut">
              <a:rPr lang="en-US"/>
              <a:t>9/3/2025</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9/3/2025</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9/3/2025</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9/3/2025</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dirty="0"/>
              <a:t>Click icon to add picture</a:t>
            </a:r>
            <a:endParaRPr dirty="0"/>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2B9795-92DC-40DC-A1CA-9A4B349D7824}" type="datetimeFigureOut">
              <a:rPr lang="en-US"/>
              <a:t>9/3/2025</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9/3/2025</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4900" y="2424112"/>
            <a:ext cx="4919472" cy="3748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66110" y="2424112"/>
            <a:ext cx="4919472" cy="3748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402B9795-92DC-40DC-A1CA-9A4B349D7824}" type="datetimeFigureOut">
              <a:rPr lang="en-US"/>
              <a:t>9/3/2025</a:t>
            </a:fld>
            <a:endParaRPr dirty="0"/>
          </a:p>
        </p:txBody>
      </p:sp>
      <p:sp>
        <p:nvSpPr>
          <p:cNvPr id="8" name="Footer Placeholder 7"/>
          <p:cNvSpPr>
            <a:spLocks noGrp="1"/>
          </p:cNvSpPr>
          <p:nvPr>
            <p:ph type="ftr" sz="quarter" idx="11"/>
          </p:nvPr>
        </p:nvSpPr>
        <p:spPr/>
        <p:txBody>
          <a:bodyPr/>
          <a:lstStyle/>
          <a:p>
            <a:endParaRPr dirty="0"/>
          </a:p>
        </p:txBody>
      </p:sp>
      <p:sp>
        <p:nvSpPr>
          <p:cNvPr id="9" name="Slide Number Placeholder 8"/>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402B9795-92DC-40DC-A1CA-9A4B349D7824}" type="datetimeFigureOut">
              <a:rPr lang="en-US"/>
              <a:t>9/3/2025</a:t>
            </a:fld>
            <a:endParaRPr dirty="0"/>
          </a:p>
        </p:txBody>
      </p:sp>
      <p:sp>
        <p:nvSpPr>
          <p:cNvPr id="4" name="Footer Placeholder 3"/>
          <p:cNvSpPr>
            <a:spLocks noGrp="1"/>
          </p:cNvSpPr>
          <p:nvPr>
            <p:ph type="ftr" sz="quarter" idx="11"/>
          </p:nvPr>
        </p:nvSpPr>
        <p:spPr/>
        <p:txBody>
          <a:bodyPr/>
          <a:lstStyle/>
          <a:p>
            <a:endParaRPr dirty="0"/>
          </a:p>
        </p:txBody>
      </p:sp>
      <p:sp>
        <p:nvSpPr>
          <p:cNvPr id="5" name="Slide Number Placeholder 4"/>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B9795-92DC-40DC-A1CA-9A4B349D7824}" type="datetimeFigureOut">
              <a:rPr lang="en-US"/>
              <a:t>9/3/2025</a:t>
            </a:fld>
            <a:endParaRPr dirty="0"/>
          </a:p>
        </p:txBody>
      </p:sp>
      <p:sp>
        <p:nvSpPr>
          <p:cNvPr id="3" name="Footer Placeholder 2"/>
          <p:cNvSpPr>
            <a:spLocks noGrp="1"/>
          </p:cNvSpPr>
          <p:nvPr>
            <p:ph type="ftr" sz="quarter" idx="11"/>
          </p:nvPr>
        </p:nvSpPr>
        <p:spPr/>
        <p:txBody>
          <a:bodyPr/>
          <a:lstStyle/>
          <a:p>
            <a:endParaRPr dirty="0"/>
          </a:p>
        </p:txBody>
      </p:sp>
      <p:sp>
        <p:nvSpPr>
          <p:cNvPr id="4" name="Slide Number Placeholder 3"/>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9/3/2025</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402B9795-92DC-40DC-A1CA-9A4B349D7824}" type="datetimeFigureOut">
              <a:rPr lang="en-US" smtClean="0"/>
              <a:pPr/>
              <a:t>9/3/2025</a:t>
            </a:fld>
            <a:endParaRPr lang="en-US" dirty="0"/>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endParaRPr lang="en-US" dirty="0"/>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dirty="0"/>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04900" y="2292094"/>
            <a:ext cx="5734050" cy="2219691"/>
          </a:xfrm>
        </p:spPr>
        <p:txBody>
          <a:bodyPr anchor="ctr"/>
          <a:lstStyle/>
          <a:p>
            <a:r>
              <a:rPr lang="en-US" dirty="0"/>
              <a:t>Nuclear issues</a:t>
            </a:r>
          </a:p>
        </p:txBody>
      </p:sp>
      <p:sp>
        <p:nvSpPr>
          <p:cNvPr id="7" name="Subtitle 6"/>
          <p:cNvSpPr>
            <a:spLocks noGrp="1"/>
          </p:cNvSpPr>
          <p:nvPr>
            <p:ph type="subTitle" idx="1"/>
          </p:nvPr>
        </p:nvSpPr>
        <p:spPr/>
        <p:txBody>
          <a:bodyPr/>
          <a:lstStyle/>
          <a:p>
            <a:r>
              <a:rPr lang="en-US" sz="2400" dirty="0"/>
              <a:t>By</a:t>
            </a:r>
            <a:r>
              <a:rPr lang="en-US" dirty="0"/>
              <a:t> </a:t>
            </a:r>
            <a:r>
              <a:rPr lang="en-US" sz="2400" b="1" dirty="0"/>
              <a:t>Musab Umair</a:t>
            </a:r>
            <a:endParaRPr lang="en-US" b="1" dirty="0"/>
          </a:p>
        </p:txBody>
      </p:sp>
      <p:pic>
        <p:nvPicPr>
          <p:cNvPr id="4" name="Picture Placeholder 3"/>
          <p:cNvPicPr>
            <a:picLocks noGrp="1" noChangeAspect="1"/>
          </p:cNvPicPr>
          <p:nvPr>
            <p:ph type="pic" sz="quarter" idx="13"/>
          </p:nvPr>
        </p:nvPicPr>
        <p:blipFill>
          <a:blip r:embed="rId3">
            <a:extLst>
              <a:ext uri="{28A0092B-C50C-407E-A947-70E740481C1C}">
                <a14:useLocalDpi xmlns:a14="http://schemas.microsoft.com/office/drawing/2010/main" val="0"/>
              </a:ext>
            </a:extLst>
          </a:blip>
          <a:stretch>
            <a:fillRect/>
          </a:stretch>
        </p:blipFill>
        <p:spPr>
          <a:xfrm>
            <a:off x="6981063" y="1851677"/>
            <a:ext cx="5210937" cy="3126562"/>
          </a:xfrm>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CBMs – Lahore Declaration 1999</a:t>
            </a:r>
          </a:p>
        </p:txBody>
      </p:sp>
      <p:sp>
        <p:nvSpPr>
          <p:cNvPr id="3" name="Content Placeholder 2"/>
          <p:cNvSpPr>
            <a:spLocks noGrp="1"/>
          </p:cNvSpPr>
          <p:nvPr>
            <p:ph idx="1"/>
          </p:nvPr>
        </p:nvSpPr>
        <p:spPr/>
        <p:txBody>
          <a:bodyPr/>
          <a:lstStyle/>
          <a:p>
            <a:pPr marL="0" indent="0">
              <a:buNone/>
            </a:pPr>
            <a:r>
              <a:rPr lang="en-US" dirty="0"/>
              <a:t>Both countries agreed to establish confidence building measures to avoid nuclear war and inter alia stated:</a:t>
            </a:r>
          </a:p>
          <a:p>
            <a:r>
              <a:rPr lang="en-US" dirty="0"/>
              <a:t>Recognizes that the nuclear dimension of the security environment of the two countries adds to their responsibility for avoidance of conflict between them.</a:t>
            </a:r>
          </a:p>
          <a:p>
            <a:r>
              <a:rPr lang="en-US" dirty="0"/>
              <a:t>Commits both to the principles and purposes of the Charter of the United Nations, and the universally accepted principles of peaceful co-existence.</a:t>
            </a:r>
          </a:p>
          <a:p>
            <a:r>
              <a:rPr lang="en-US" dirty="0"/>
              <a:t>Commits both countries to the objectives of universal nuclear disarmament and nonproliferation.</a:t>
            </a:r>
          </a:p>
          <a:p>
            <a:pPr marL="0" indent="0">
              <a:buNone/>
            </a:pPr>
            <a:r>
              <a:rPr lang="en-US" dirty="0"/>
              <a:t>It also realized the resolution of mutual disputes to ensure avoidance of nuclear conflict</a:t>
            </a:r>
          </a:p>
        </p:txBody>
      </p:sp>
    </p:spTree>
    <p:extLst>
      <p:ext uri="{BB962C8B-B14F-4D97-AF65-F5344CB8AC3E}">
        <p14:creationId xmlns:p14="http://schemas.microsoft.com/office/powerpoint/2010/main" val="4277504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Position on CBM</a:t>
            </a:r>
          </a:p>
        </p:txBody>
      </p:sp>
      <p:sp>
        <p:nvSpPr>
          <p:cNvPr id="3" name="Content Placeholder 2"/>
          <p:cNvSpPr>
            <a:spLocks noGrp="1"/>
          </p:cNvSpPr>
          <p:nvPr>
            <p:ph idx="1"/>
          </p:nvPr>
        </p:nvSpPr>
        <p:spPr/>
        <p:txBody>
          <a:bodyPr>
            <a:normAutofit/>
          </a:bodyPr>
          <a:lstStyle/>
          <a:p>
            <a:pPr marL="0" indent="0">
              <a:buNone/>
            </a:pPr>
            <a:r>
              <a:rPr lang="en-US" dirty="0"/>
              <a:t>Pakistan has maintained that strategic stability in South Asia is inseparably linked to the conventional balance between the two countries.</a:t>
            </a:r>
          </a:p>
          <a:p>
            <a:pPr marL="0" indent="0">
              <a:buNone/>
            </a:pPr>
            <a:r>
              <a:rPr lang="en-US" dirty="0"/>
              <a:t>Imbalance in the conventional field is a destabilizing factor that impacts strategic stability by lowering the nuclear threshold.</a:t>
            </a:r>
          </a:p>
          <a:p>
            <a:pPr marL="0" indent="0">
              <a:buNone/>
            </a:pPr>
            <a:r>
              <a:rPr lang="en-US" dirty="0"/>
              <a:t>The central objective of our proposals has been:</a:t>
            </a:r>
          </a:p>
          <a:p>
            <a:pPr marL="514350" indent="-514350">
              <a:buAutoNum type="romanUcParenR"/>
            </a:pPr>
            <a:r>
              <a:rPr lang="en-US" dirty="0"/>
              <a:t>Reduce the risk of conflict</a:t>
            </a:r>
          </a:p>
          <a:p>
            <a:pPr marL="514350" indent="-514350">
              <a:buAutoNum type="romanUcParenR"/>
            </a:pPr>
            <a:r>
              <a:rPr lang="en-US" dirty="0"/>
              <a:t>Prevention of an arms race</a:t>
            </a:r>
          </a:p>
          <a:p>
            <a:pPr marL="514350" indent="-514350">
              <a:buAutoNum type="romanUcParenR"/>
            </a:pPr>
            <a:r>
              <a:rPr lang="en-US" dirty="0"/>
              <a:t>Promote measures for strategic restraint and strategic stability in South Asia</a:t>
            </a:r>
          </a:p>
          <a:p>
            <a:pPr marL="0" indent="0">
              <a:buNone/>
            </a:pPr>
            <a:endParaRPr lang="en-US" dirty="0"/>
          </a:p>
        </p:txBody>
      </p:sp>
    </p:spTree>
    <p:extLst>
      <p:ext uri="{BB962C8B-B14F-4D97-AF65-F5344CB8AC3E}">
        <p14:creationId xmlns:p14="http://schemas.microsoft.com/office/powerpoint/2010/main" val="1698972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India’s Position on CBM</a:t>
            </a:r>
          </a:p>
        </p:txBody>
      </p:sp>
      <p:sp>
        <p:nvSpPr>
          <p:cNvPr id="3" name="Content Placeholder 2"/>
          <p:cNvSpPr>
            <a:spLocks noGrp="1"/>
          </p:cNvSpPr>
          <p:nvPr>
            <p:ph idx="1"/>
          </p:nvPr>
        </p:nvSpPr>
        <p:spPr/>
        <p:txBody>
          <a:bodyPr>
            <a:normAutofit/>
          </a:bodyPr>
          <a:lstStyle/>
          <a:p>
            <a:r>
              <a:rPr lang="en-US" dirty="0"/>
              <a:t>India’s approach is restrictive</a:t>
            </a:r>
          </a:p>
          <a:p>
            <a:r>
              <a:rPr lang="en-US" dirty="0"/>
              <a:t>India does not recognize the linkage between conventional and strategic stability</a:t>
            </a:r>
          </a:p>
          <a:p>
            <a:r>
              <a:rPr lang="en-US" dirty="0"/>
              <a:t>While showing keenness on nuclear-related CBMs, in part to play to the international audience, India has not been forthcoming on conventional CBMs with Pakistan</a:t>
            </a:r>
          </a:p>
          <a:p>
            <a:r>
              <a:rPr lang="en-US" dirty="0"/>
              <a:t>India is opposed to any bilateral restraint measures, saying its security concerns transcend South Asia</a:t>
            </a:r>
          </a:p>
          <a:p>
            <a:pPr marL="0" indent="0">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1648138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Position on Treaties on Weapons of Mass Destruction</a:t>
            </a:r>
          </a:p>
        </p:txBody>
      </p:sp>
      <p:sp>
        <p:nvSpPr>
          <p:cNvPr id="3" name="Content Placeholder 2"/>
          <p:cNvSpPr>
            <a:spLocks noGrp="1"/>
          </p:cNvSpPr>
          <p:nvPr>
            <p:ph idx="1"/>
          </p:nvPr>
        </p:nvSpPr>
        <p:spPr/>
        <p:txBody>
          <a:bodyPr/>
          <a:lstStyle/>
          <a:p>
            <a:pPr marL="0" indent="0">
              <a:buNone/>
            </a:pPr>
            <a:r>
              <a:rPr lang="en-US" dirty="0"/>
              <a:t>Pakistan is a signatory to the following treaties:</a:t>
            </a:r>
          </a:p>
          <a:p>
            <a:r>
              <a:rPr lang="en-US" dirty="0"/>
              <a:t>Geneva Protocol  1925</a:t>
            </a:r>
          </a:p>
          <a:p>
            <a:r>
              <a:rPr lang="en-US" dirty="0"/>
              <a:t>Partial Test Ban Treaty</a:t>
            </a:r>
          </a:p>
          <a:p>
            <a:r>
              <a:rPr lang="en-US" dirty="0"/>
              <a:t>Biological Weapons Convention  1972</a:t>
            </a:r>
          </a:p>
          <a:p>
            <a:r>
              <a:rPr lang="en-US" dirty="0"/>
              <a:t>Chemical Weapons Convention   1993</a:t>
            </a:r>
          </a:p>
        </p:txBody>
      </p:sp>
    </p:spTree>
    <p:extLst>
      <p:ext uri="{BB962C8B-B14F-4D97-AF65-F5344CB8AC3E}">
        <p14:creationId xmlns:p14="http://schemas.microsoft.com/office/powerpoint/2010/main" val="2661689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Position on Treaties on Weapons of Mass Destruction</a:t>
            </a:r>
          </a:p>
        </p:txBody>
      </p:sp>
      <p:sp>
        <p:nvSpPr>
          <p:cNvPr id="3" name="Content Placeholder 2"/>
          <p:cNvSpPr>
            <a:spLocks noGrp="1"/>
          </p:cNvSpPr>
          <p:nvPr>
            <p:ph idx="1"/>
          </p:nvPr>
        </p:nvSpPr>
        <p:spPr/>
        <p:txBody>
          <a:bodyPr/>
          <a:lstStyle/>
          <a:p>
            <a:pPr marL="0" indent="0">
              <a:buNone/>
            </a:pPr>
            <a:r>
              <a:rPr lang="en-US" dirty="0"/>
              <a:t>Pakistan is NOT a signatory of the following treaties:</a:t>
            </a:r>
          </a:p>
          <a:p>
            <a:r>
              <a:rPr lang="en-US" dirty="0"/>
              <a:t>Nuclear Non-Proliferation Treaty</a:t>
            </a:r>
          </a:p>
          <a:p>
            <a:r>
              <a:rPr lang="en-US" dirty="0"/>
              <a:t>Comprehensive Test Ban Treaty</a:t>
            </a:r>
          </a:p>
          <a:p>
            <a:r>
              <a:rPr lang="en-US" dirty="0"/>
              <a:t>Fissile Material Cut-Off Treaty</a:t>
            </a:r>
          </a:p>
          <a:p>
            <a:r>
              <a:rPr lang="en-US" dirty="0"/>
              <a:t>Treaty on the Prohibition of Nuclear Weapons</a:t>
            </a:r>
          </a:p>
        </p:txBody>
      </p:sp>
    </p:spTree>
    <p:extLst>
      <p:ext uri="{BB962C8B-B14F-4D97-AF65-F5344CB8AC3E}">
        <p14:creationId xmlns:p14="http://schemas.microsoft.com/office/powerpoint/2010/main" val="3226725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Position on NPT</a:t>
            </a:r>
          </a:p>
        </p:txBody>
      </p:sp>
      <p:sp>
        <p:nvSpPr>
          <p:cNvPr id="3" name="Content Placeholder 2"/>
          <p:cNvSpPr>
            <a:spLocks noGrp="1"/>
          </p:cNvSpPr>
          <p:nvPr>
            <p:ph idx="1"/>
          </p:nvPr>
        </p:nvSpPr>
        <p:spPr/>
        <p:txBody>
          <a:bodyPr/>
          <a:lstStyle/>
          <a:p>
            <a:r>
              <a:rPr lang="en-US" dirty="0"/>
              <a:t>Pakistan has always favored</a:t>
            </a:r>
            <a:r>
              <a:rPr lang="en-GB" dirty="0"/>
              <a:t> “general and complete disarmament”</a:t>
            </a:r>
          </a:p>
          <a:p>
            <a:r>
              <a:rPr lang="en-GB" dirty="0"/>
              <a:t>Pakistan had been a vocal participant of NPT negotiations in favour of NPT</a:t>
            </a:r>
          </a:p>
          <a:p>
            <a:r>
              <a:rPr lang="en-GB" dirty="0"/>
              <a:t>However, due to India’s reluctance to sign NPT shifting the strategic balance in South Asia dangerously, Pakistan couldn’t sign NPT</a:t>
            </a:r>
          </a:p>
          <a:p>
            <a:r>
              <a:rPr lang="en-GB" dirty="0"/>
              <a:t>Currently, Pakistan’s stance is against signature of NPT as a NNWS</a:t>
            </a:r>
          </a:p>
          <a:p>
            <a:r>
              <a:rPr lang="en-US" dirty="0"/>
              <a:t>Foreign Secretary </a:t>
            </a:r>
            <a:r>
              <a:rPr lang="en-US" dirty="0" err="1"/>
              <a:t>Aizaz</a:t>
            </a:r>
            <a:r>
              <a:rPr lang="en-US" dirty="0"/>
              <a:t> Ahmad Chaudhry clarified Pakistan’s stance in 2015: </a:t>
            </a:r>
            <a:br>
              <a:rPr lang="en-US" dirty="0"/>
            </a:br>
            <a:r>
              <a:rPr lang="en-US" dirty="0"/>
              <a:t>“It is a discriminatory treaty. Pakistan has the right to defend itself, so Pakistan will not sign the NPT. Why should we?”</a:t>
            </a:r>
          </a:p>
          <a:p>
            <a:endParaRPr lang="en-US" dirty="0"/>
          </a:p>
        </p:txBody>
      </p:sp>
    </p:spTree>
    <p:extLst>
      <p:ext uri="{BB962C8B-B14F-4D97-AF65-F5344CB8AC3E}">
        <p14:creationId xmlns:p14="http://schemas.microsoft.com/office/powerpoint/2010/main" val="1889184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Position on CTBT</a:t>
            </a:r>
          </a:p>
        </p:txBody>
      </p:sp>
      <p:sp>
        <p:nvSpPr>
          <p:cNvPr id="3" name="Content Placeholder 2"/>
          <p:cNvSpPr>
            <a:spLocks noGrp="1"/>
          </p:cNvSpPr>
          <p:nvPr>
            <p:ph idx="1"/>
          </p:nvPr>
        </p:nvSpPr>
        <p:spPr/>
        <p:txBody>
          <a:bodyPr/>
          <a:lstStyle/>
          <a:p>
            <a:r>
              <a:rPr lang="en-US" dirty="0"/>
              <a:t>Pakistan voted in favor of the re</a:t>
            </a:r>
            <a:r>
              <a:rPr lang="en-GB" dirty="0"/>
              <a:t>solution of the UNGA in 1996 that called for the adoption of the CTBT</a:t>
            </a:r>
          </a:p>
          <a:p>
            <a:r>
              <a:rPr lang="en-GB" dirty="0"/>
              <a:t>Therefore, Pakistan was not opposed to the objectives and purposes of the treaty</a:t>
            </a:r>
          </a:p>
          <a:p>
            <a:r>
              <a:rPr lang="en-GB" dirty="0"/>
              <a:t>Pakistan has not signed the treaty yet because of a loophole</a:t>
            </a:r>
          </a:p>
          <a:p>
            <a:r>
              <a:rPr lang="en-GB" dirty="0"/>
              <a:t>The CTBT would not be a complete disarmament measure because some more technologically advanced states would continue to develop and improve weapons designs through sub-critical or non-detectable tests</a:t>
            </a:r>
          </a:p>
          <a:p>
            <a:endParaRPr lang="en-US" dirty="0"/>
          </a:p>
        </p:txBody>
      </p:sp>
    </p:spTree>
    <p:extLst>
      <p:ext uri="{BB962C8B-B14F-4D97-AF65-F5344CB8AC3E}">
        <p14:creationId xmlns:p14="http://schemas.microsoft.com/office/powerpoint/2010/main" val="1024078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Pakistan’s Position on FMCT</a:t>
            </a:r>
          </a:p>
        </p:txBody>
      </p:sp>
      <p:sp>
        <p:nvSpPr>
          <p:cNvPr id="3" name="Content Placeholder 2"/>
          <p:cNvSpPr>
            <a:spLocks noGrp="1"/>
          </p:cNvSpPr>
          <p:nvPr>
            <p:ph idx="1"/>
          </p:nvPr>
        </p:nvSpPr>
        <p:spPr/>
        <p:txBody>
          <a:bodyPr>
            <a:normAutofit lnSpcReduction="10000"/>
          </a:bodyPr>
          <a:lstStyle/>
          <a:p>
            <a:r>
              <a:rPr lang="en-US" dirty="0"/>
              <a:t>Pakistan has opposed consensus in the Conference on Disarmament (CD) on the treaty; all 65 members should accept the treaty for it to pass to the UNGA</a:t>
            </a:r>
          </a:p>
          <a:p>
            <a:r>
              <a:rPr lang="en-US" dirty="0"/>
              <a:t>Pakistan’s reason is the existing disparity in the fissile stockpile between India and Pakistan</a:t>
            </a:r>
          </a:p>
          <a:p>
            <a:r>
              <a:rPr lang="en-US" dirty="0"/>
              <a:t>India agrees to dismantle future stockpile while Pakistan wants the existing dismantle of stockpile</a:t>
            </a:r>
          </a:p>
          <a:p>
            <a:r>
              <a:rPr lang="en-US" dirty="0"/>
              <a:t>Later, countries including Egypt, Indonesia, Iran, North Korea, Sri Lanka, and Syria have joined the Pakistani position, while others, like Israel, are remaining silent about their opposition to the treaty and taking advantage of the Pakistani position</a:t>
            </a:r>
          </a:p>
          <a:p>
            <a:r>
              <a:rPr lang="en-US" dirty="0"/>
              <a:t>Pakistan’s stance is that strategic stability can only happen when there is strategic parity of fissile material</a:t>
            </a:r>
          </a:p>
          <a:p>
            <a:r>
              <a:rPr lang="en-US" dirty="0"/>
              <a:t>Therefore, the cut-off must be accompanied by a program for the elimination of asymmetries in existing stockpiles</a:t>
            </a:r>
          </a:p>
        </p:txBody>
      </p:sp>
    </p:spTree>
    <p:extLst>
      <p:ext uri="{BB962C8B-B14F-4D97-AF65-F5344CB8AC3E}">
        <p14:creationId xmlns:p14="http://schemas.microsoft.com/office/powerpoint/2010/main" val="3113029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Sample Questions – Lecture 1</a:t>
            </a:r>
          </a:p>
        </p:txBody>
      </p:sp>
      <p:sp>
        <p:nvSpPr>
          <p:cNvPr id="3" name="Content Placeholder 2"/>
          <p:cNvSpPr>
            <a:spLocks noGrp="1"/>
          </p:cNvSpPr>
          <p:nvPr>
            <p:ph idx="1"/>
          </p:nvPr>
        </p:nvSpPr>
        <p:spPr>
          <a:xfrm>
            <a:off x="1104900" y="1600200"/>
            <a:ext cx="9980682" cy="5181600"/>
          </a:xfrm>
        </p:spPr>
        <p:txBody>
          <a:bodyPr>
            <a:noAutofit/>
          </a:bodyPr>
          <a:lstStyle/>
          <a:p>
            <a:r>
              <a:rPr lang="en-US" sz="1800" dirty="0"/>
              <a:t>What obligations does the Nuclear Nonproliferation Treaty (NPT) impose on different categories of countries? Why have these obligations been the subject of disagreement in the decades since the treaty was negotiated?</a:t>
            </a:r>
          </a:p>
          <a:p>
            <a:r>
              <a:rPr lang="en-US" sz="1800" dirty="0"/>
              <a:t>How have the threats posed by nuclear weapons evolved over time? Are these threats greater today than in past decades, and if so, how?</a:t>
            </a:r>
          </a:p>
          <a:p>
            <a:r>
              <a:rPr lang="en-US" sz="1800" dirty="0"/>
              <a:t>What is a Nuclear Umbrella? Has this policy measure successfully served its purpose?</a:t>
            </a:r>
          </a:p>
          <a:p>
            <a:r>
              <a:rPr lang="en-US" sz="1800" dirty="0"/>
              <a:t>In what ways are the peaceful use of nuclear energy and the production of nuclear weapons related? What challenges does this relationship pose to nonproliferation efforts?</a:t>
            </a:r>
          </a:p>
          <a:p>
            <a:r>
              <a:rPr lang="en-US" sz="1800" dirty="0"/>
              <a:t>Why have some countries chosen to pursue nuclear weapons while others have not? How have the general international context, and specific historical events, affected certain countries’ decisions?</a:t>
            </a:r>
          </a:p>
          <a:p>
            <a:r>
              <a:rPr lang="en-US" sz="1800" dirty="0"/>
              <a:t>To what extent is the NPT an effective tool for limiting the spread of nuclear weapons? In what ways has it succeeded and in what ways has it fallen short? </a:t>
            </a:r>
          </a:p>
        </p:txBody>
      </p:sp>
    </p:spTree>
    <p:extLst>
      <p:ext uri="{BB962C8B-B14F-4D97-AF65-F5344CB8AC3E}">
        <p14:creationId xmlns:p14="http://schemas.microsoft.com/office/powerpoint/2010/main" val="976139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02DAC-54F0-14C8-3E77-F5C7701D478D}"/>
              </a:ext>
            </a:extLst>
          </p:cNvPr>
          <p:cNvSpPr>
            <a:spLocks noGrp="1"/>
          </p:cNvSpPr>
          <p:nvPr>
            <p:ph type="title"/>
          </p:nvPr>
        </p:nvSpPr>
        <p:spPr/>
        <p:txBody>
          <a:bodyPr/>
          <a:lstStyle/>
          <a:p>
            <a:r>
              <a:rPr lang="en-GB" dirty="0"/>
              <a:t>Sample Questions – Lecture 1</a:t>
            </a:r>
            <a:endParaRPr lang="en-US" dirty="0"/>
          </a:p>
        </p:txBody>
      </p:sp>
      <p:sp>
        <p:nvSpPr>
          <p:cNvPr id="3" name="Content Placeholder 2">
            <a:extLst>
              <a:ext uri="{FF2B5EF4-FFF2-40B4-BE49-F238E27FC236}">
                <a16:creationId xmlns:a16="http://schemas.microsoft.com/office/drawing/2014/main" id="{1FDE823B-B887-7655-2B22-28C6FEEB7744}"/>
              </a:ext>
            </a:extLst>
          </p:cNvPr>
          <p:cNvSpPr>
            <a:spLocks noGrp="1"/>
          </p:cNvSpPr>
          <p:nvPr>
            <p:ph idx="1"/>
          </p:nvPr>
        </p:nvSpPr>
        <p:spPr/>
        <p:txBody>
          <a:bodyPr/>
          <a:lstStyle/>
          <a:p>
            <a:r>
              <a:rPr lang="en-US" dirty="0"/>
              <a:t>The U.S. withdrawal from the JCPOA (Iran Nuclear Deal) and its support for Israel have reshaped Middle East power dynamics. Discuss the geopolitical consequences.</a:t>
            </a:r>
          </a:p>
          <a:p>
            <a:r>
              <a:rPr lang="en-US" dirty="0"/>
              <a:t>In light of the Iran-Israel tensions, analyze how nuclear proliferation in the Middle East threatens the global non-proliferation regime. Suggest measures to prevent escalation.</a:t>
            </a:r>
            <a:endParaRPr lang="en-GB" dirty="0"/>
          </a:p>
          <a:p>
            <a:r>
              <a:rPr lang="en-US" dirty="0"/>
              <a:t>Can the Iran-Israel rivalry be contained under existing international diplomatic frameworks? Evaluate the effectiveness of the UN and IAEA in addressing nuclear disputes.“</a:t>
            </a:r>
          </a:p>
          <a:p>
            <a:endParaRPr lang="en-US" dirty="0"/>
          </a:p>
        </p:txBody>
      </p:sp>
    </p:spTree>
    <p:extLst>
      <p:ext uri="{BB962C8B-B14F-4D97-AF65-F5344CB8AC3E}">
        <p14:creationId xmlns:p14="http://schemas.microsoft.com/office/powerpoint/2010/main" val="531632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Content</a:t>
            </a:r>
          </a:p>
        </p:txBody>
      </p:sp>
      <p:sp>
        <p:nvSpPr>
          <p:cNvPr id="3" name="Content Placeholder 2"/>
          <p:cNvSpPr>
            <a:spLocks noGrp="1"/>
          </p:cNvSpPr>
          <p:nvPr>
            <p:ph idx="1"/>
          </p:nvPr>
        </p:nvSpPr>
        <p:spPr/>
        <p:txBody>
          <a:bodyPr numCol="2">
            <a:normAutofit/>
          </a:bodyPr>
          <a:lstStyle/>
          <a:p>
            <a:pPr marL="0" indent="0">
              <a:buNone/>
            </a:pPr>
            <a:r>
              <a:rPr lang="en-US" b="1" dirty="0"/>
              <a:t>Lecture 3:</a:t>
            </a:r>
          </a:p>
          <a:p>
            <a:r>
              <a:rPr lang="en-US" dirty="0"/>
              <a:t>Nuclear South Asia</a:t>
            </a:r>
          </a:p>
          <a:p>
            <a:r>
              <a:rPr lang="en-US" dirty="0"/>
              <a:t>Nuclear Free Zone in South Asia</a:t>
            </a:r>
          </a:p>
          <a:p>
            <a:r>
              <a:rPr lang="en-US" dirty="0"/>
              <a:t>Confidence Building Measures</a:t>
            </a:r>
          </a:p>
          <a:p>
            <a:r>
              <a:rPr lang="en-US" dirty="0"/>
              <a:t>Pakistan’s Efforts</a:t>
            </a:r>
          </a:p>
          <a:p>
            <a:endParaRPr lang="en-US" dirty="0"/>
          </a:p>
        </p:txBody>
      </p:sp>
    </p:spTree>
    <p:extLst>
      <p:ext uri="{BB962C8B-B14F-4D97-AF65-F5344CB8AC3E}">
        <p14:creationId xmlns:p14="http://schemas.microsoft.com/office/powerpoint/2010/main" val="2312585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Sample Questions – Lecture 2</a:t>
            </a:r>
          </a:p>
        </p:txBody>
      </p:sp>
      <p:sp>
        <p:nvSpPr>
          <p:cNvPr id="3" name="Content Placeholder 2"/>
          <p:cNvSpPr>
            <a:spLocks noGrp="1"/>
          </p:cNvSpPr>
          <p:nvPr>
            <p:ph idx="1"/>
          </p:nvPr>
        </p:nvSpPr>
        <p:spPr>
          <a:xfrm>
            <a:off x="1104900" y="1600200"/>
            <a:ext cx="9982200" cy="4759036"/>
          </a:xfrm>
        </p:spPr>
        <p:txBody>
          <a:bodyPr>
            <a:noAutofit/>
          </a:bodyPr>
          <a:lstStyle/>
          <a:p>
            <a:r>
              <a:rPr lang="en-US" sz="1800" dirty="0"/>
              <a:t>What are the international concerns about Pakistan’s nuclear </a:t>
            </a:r>
            <a:r>
              <a:rPr lang="en-US" sz="1800" dirty="0" err="1"/>
              <a:t>programme</a:t>
            </a:r>
            <a:r>
              <a:rPr lang="en-US" sz="1800" dirty="0"/>
              <a:t>? What has Pakistan done to address them?</a:t>
            </a:r>
          </a:p>
          <a:p>
            <a:r>
              <a:rPr lang="en-US" sz="1800" dirty="0"/>
              <a:t>Since the 2003 episode, what measures has Pakistan taken to ensure the safety and security of its nuclear </a:t>
            </a:r>
            <a:r>
              <a:rPr lang="en-US" sz="1800" dirty="0" err="1"/>
              <a:t>programme</a:t>
            </a:r>
            <a:r>
              <a:rPr lang="en-US" sz="1800" dirty="0"/>
              <a:t>.?</a:t>
            </a:r>
          </a:p>
          <a:p>
            <a:r>
              <a:rPr lang="en-US" sz="1800" dirty="0"/>
              <a:t>What are the pillars of Pakistan’s nuclear safety regime and how do they work?</a:t>
            </a:r>
          </a:p>
          <a:p>
            <a:r>
              <a:rPr lang="en-US" sz="1800" dirty="0"/>
              <a:t>What is Pakistan’s current nuclear doctrine? How has it changed in the past couple of decades?</a:t>
            </a:r>
          </a:p>
          <a:p>
            <a:r>
              <a:rPr lang="en-US" sz="1800" dirty="0"/>
              <a:t>What were the reasons behind Pakistan’s development of nuclear weapons? Did the development of nuclear weapons help Pakistan address those reasons?</a:t>
            </a:r>
          </a:p>
          <a:p>
            <a:r>
              <a:rPr lang="en-US" sz="1800" dirty="0"/>
              <a:t>“Pakistan’s nuclear weapons have shifted from being a liability to an asset.” Discuss.</a:t>
            </a:r>
          </a:p>
          <a:p>
            <a:r>
              <a:rPr lang="en-US" sz="1800" dirty="0"/>
              <a:t>In the wake of renewed hostilities between Pakistan and India in 2025, assess the risk of nuclear escalation in South Asia. How effective are existing confidence-building measures (CBMs) in preventing a nuclear exchange?</a:t>
            </a:r>
          </a:p>
        </p:txBody>
      </p:sp>
    </p:spTree>
    <p:extLst>
      <p:ext uri="{BB962C8B-B14F-4D97-AF65-F5344CB8AC3E}">
        <p14:creationId xmlns:p14="http://schemas.microsoft.com/office/powerpoint/2010/main" val="2816706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Sample Questions – Lecture 3</a:t>
            </a:r>
          </a:p>
        </p:txBody>
      </p:sp>
      <p:sp>
        <p:nvSpPr>
          <p:cNvPr id="3" name="Content Placeholder 2"/>
          <p:cNvSpPr>
            <a:spLocks noGrp="1"/>
          </p:cNvSpPr>
          <p:nvPr>
            <p:ph idx="1"/>
          </p:nvPr>
        </p:nvSpPr>
        <p:spPr>
          <a:xfrm>
            <a:off x="1028700" y="1600200"/>
            <a:ext cx="10058400" cy="4821382"/>
          </a:xfrm>
        </p:spPr>
        <p:txBody>
          <a:bodyPr>
            <a:noAutofit/>
          </a:bodyPr>
          <a:lstStyle/>
          <a:p>
            <a:r>
              <a:rPr lang="en-GB" sz="1800" dirty="0"/>
              <a:t>What role has nuclear deterrence played in establishing strategic stability in South Asia? Would South Asia be more stable with or without nuclear weapons?</a:t>
            </a:r>
          </a:p>
          <a:p>
            <a:r>
              <a:rPr lang="en-GB" sz="1800" dirty="0"/>
              <a:t>“Pakistan is an aggressive nuclear state.” Do you agree with this statement? What measures has Pakistan taken that may refute or support this statement?</a:t>
            </a:r>
          </a:p>
          <a:p>
            <a:r>
              <a:rPr lang="en-GB" sz="1800" dirty="0"/>
              <a:t>What has Pakistan’s position been on major non-proliferation treaties?</a:t>
            </a:r>
          </a:p>
          <a:p>
            <a:r>
              <a:rPr lang="en-GB" sz="1800" dirty="0"/>
              <a:t>India has been developing and improving its Missile Defence System. How would this system affect the strategic balance in South Asia? What measures can Pakistan take in this regard?</a:t>
            </a:r>
          </a:p>
          <a:p>
            <a:r>
              <a:rPr lang="en-GB" sz="1800" dirty="0"/>
              <a:t>What confidence-building measures do have Pakistan and India have in place to reduce the risk of a nuclear conflict? Are they enough to avoid Mutually Assured Destruction?</a:t>
            </a:r>
          </a:p>
          <a:p>
            <a:r>
              <a:rPr lang="en-GB" sz="1800" dirty="0"/>
              <a:t>Pakistan has made numerous efforts to avoid a nuclear arms race in South Asia. What are they? Have they been successful?</a:t>
            </a:r>
          </a:p>
          <a:p>
            <a:r>
              <a:rPr lang="en-US" sz="1800" dirty="0"/>
              <a:t>How has nuclear deterrence influenced conventional warfare dynamics in South Asia? Discuss in light of the implications of a limited war between Pakistan and India in 2025.</a:t>
            </a:r>
            <a:br>
              <a:rPr lang="en-US" sz="1800" dirty="0"/>
            </a:br>
            <a:endParaRPr lang="en-US" sz="1800" dirty="0"/>
          </a:p>
          <a:p>
            <a:endParaRPr lang="en-GB" sz="1800" dirty="0"/>
          </a:p>
        </p:txBody>
      </p:sp>
    </p:spTree>
    <p:extLst>
      <p:ext uri="{BB962C8B-B14F-4D97-AF65-F5344CB8AC3E}">
        <p14:creationId xmlns:p14="http://schemas.microsoft.com/office/powerpoint/2010/main" val="1053582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BFF620-9D9C-03C0-C710-BE6690C75DA7}"/>
              </a:ext>
            </a:extLst>
          </p:cNvPr>
          <p:cNvSpPr>
            <a:spLocks noGrp="1"/>
          </p:cNvSpPr>
          <p:nvPr>
            <p:ph type="title"/>
          </p:nvPr>
        </p:nvSpPr>
        <p:spPr>
          <a:xfrm>
            <a:off x="1104900" y="76200"/>
            <a:ext cx="9980682" cy="1096962"/>
          </a:xfrm>
        </p:spPr>
        <p:txBody>
          <a:bodyPr anchor="b">
            <a:normAutofit/>
          </a:bodyPr>
          <a:lstStyle/>
          <a:p>
            <a:r>
              <a:rPr lang="en-US" b="1" dirty="0"/>
              <a:t>South Asian Countries</a:t>
            </a:r>
          </a:p>
        </p:txBody>
      </p:sp>
      <p:pic>
        <p:nvPicPr>
          <p:cNvPr id="3" name="Picture 2" descr="A map of countries/regions with all countries/regions&#10;&#10;AI-generated content may be incorrect.">
            <a:extLst>
              <a:ext uri="{FF2B5EF4-FFF2-40B4-BE49-F238E27FC236}">
                <a16:creationId xmlns:a16="http://schemas.microsoft.com/office/drawing/2014/main" id="{F1F507DD-8F9A-8A27-3A43-0E495CCC3A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360" y="1536192"/>
            <a:ext cx="10110222" cy="4636008"/>
          </a:xfrm>
          <a:prstGeom prst="rect">
            <a:avLst/>
          </a:prstGeom>
          <a:noFill/>
        </p:spPr>
      </p:pic>
    </p:spTree>
    <p:extLst>
      <p:ext uri="{BB962C8B-B14F-4D97-AF65-F5344CB8AC3E}">
        <p14:creationId xmlns:p14="http://schemas.microsoft.com/office/powerpoint/2010/main" val="245165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Nuclear South Asia</a:t>
            </a:r>
          </a:p>
        </p:txBody>
      </p:sp>
      <p:sp>
        <p:nvSpPr>
          <p:cNvPr id="3" name="Content Placeholder 2"/>
          <p:cNvSpPr>
            <a:spLocks noGrp="1"/>
          </p:cNvSpPr>
          <p:nvPr>
            <p:ph idx="1"/>
          </p:nvPr>
        </p:nvSpPr>
        <p:spPr/>
        <p:txBody>
          <a:bodyPr>
            <a:normAutofit/>
          </a:bodyPr>
          <a:lstStyle/>
          <a:p>
            <a:r>
              <a:rPr lang="en-US" dirty="0"/>
              <a:t>It was India and not Pakistan that introduced nuclear weapons in our region</a:t>
            </a:r>
          </a:p>
          <a:p>
            <a:r>
              <a:rPr lang="en-US" dirty="0"/>
              <a:t>India started its nuclear </a:t>
            </a:r>
            <a:r>
              <a:rPr lang="en-US" dirty="0" err="1"/>
              <a:t>programme</a:t>
            </a:r>
            <a:r>
              <a:rPr lang="en-US" dirty="0"/>
              <a:t> in 1964, right after the Chinese nuclear tests</a:t>
            </a:r>
          </a:p>
          <a:p>
            <a:r>
              <a:rPr lang="en-US" dirty="0"/>
              <a:t>India’s nuclear doctrine is status-led; it strives for regional superpower status</a:t>
            </a:r>
          </a:p>
          <a:p>
            <a:r>
              <a:rPr lang="en-US" dirty="0"/>
              <a:t>India disguised its nuclear </a:t>
            </a:r>
            <a:r>
              <a:rPr lang="en-US" dirty="0" err="1"/>
              <a:t>programme</a:t>
            </a:r>
            <a:r>
              <a:rPr lang="en-US" dirty="0"/>
              <a:t> as peaceful; they tried to manipulate the West with attempts such as calling it “Smiling Buddha”</a:t>
            </a:r>
          </a:p>
          <a:p>
            <a:r>
              <a:rPr lang="en-US" dirty="0"/>
              <a:t>The West and major powers have been discriminatory in their non-proliferation strategies between Pakistan and India</a:t>
            </a:r>
          </a:p>
          <a:p>
            <a:r>
              <a:rPr lang="en-US" dirty="0"/>
              <a:t>After India’s nuclear test, Pakistan had no option but to develop its own nuclear bomb to ensure our security</a:t>
            </a:r>
          </a:p>
        </p:txBody>
      </p:sp>
    </p:spTree>
    <p:extLst>
      <p:ext uri="{BB962C8B-B14F-4D97-AF65-F5344CB8AC3E}">
        <p14:creationId xmlns:p14="http://schemas.microsoft.com/office/powerpoint/2010/main" val="887763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Anti Ballistic Missile Systems</a:t>
            </a:r>
          </a:p>
        </p:txBody>
      </p:sp>
      <p:sp>
        <p:nvSpPr>
          <p:cNvPr id="3" name="Content Placeholder 2"/>
          <p:cNvSpPr>
            <a:spLocks noGrp="1"/>
          </p:cNvSpPr>
          <p:nvPr>
            <p:ph idx="1"/>
          </p:nvPr>
        </p:nvSpPr>
        <p:spPr>
          <a:xfrm>
            <a:off x="1104899" y="1600200"/>
            <a:ext cx="10671941" cy="5181600"/>
          </a:xfrm>
        </p:spPr>
        <p:txBody>
          <a:bodyPr>
            <a:normAutofit lnSpcReduction="10000"/>
          </a:bodyPr>
          <a:lstStyle/>
          <a:p>
            <a:r>
              <a:rPr lang="en-US" dirty="0"/>
              <a:t>Anti-Ballistic Missile Systems are used to intercept Ballistic Missiles mid-flight and neutralize them</a:t>
            </a:r>
          </a:p>
          <a:p>
            <a:r>
              <a:rPr lang="en-US" dirty="0"/>
              <a:t>8 countries in the world have missile defense systems</a:t>
            </a:r>
          </a:p>
          <a:p>
            <a:r>
              <a:rPr lang="en-US" dirty="0"/>
              <a:t>India, with its Prithvi Air </a:t>
            </a:r>
            <a:r>
              <a:rPr lang="en-US" dirty="0" err="1"/>
              <a:t>Defence</a:t>
            </a:r>
            <a:r>
              <a:rPr lang="en-US" dirty="0"/>
              <a:t> system, gained the technology in 2006</a:t>
            </a:r>
          </a:p>
          <a:p>
            <a:r>
              <a:rPr lang="en-US" dirty="0"/>
              <a:t>Prithvi Air </a:t>
            </a:r>
            <a:r>
              <a:rPr lang="en-US" dirty="0" err="1"/>
              <a:t>Defence</a:t>
            </a:r>
            <a:r>
              <a:rPr lang="en-US" dirty="0"/>
              <a:t> (PAD) for high-altitude (</a:t>
            </a:r>
            <a:r>
              <a:rPr lang="en-US" dirty="0" err="1"/>
              <a:t>exo</a:t>
            </a:r>
            <a:r>
              <a:rPr lang="en-US" dirty="0"/>
              <a:t>-atmospheric) interceptions and the Advanced Air </a:t>
            </a:r>
            <a:r>
              <a:rPr lang="en-US" dirty="0" err="1"/>
              <a:t>Defence</a:t>
            </a:r>
            <a:r>
              <a:rPr lang="en-US" dirty="0"/>
              <a:t> (AAD) for low-altitude (endo-atmospheric) interceptions</a:t>
            </a:r>
          </a:p>
          <a:p>
            <a:r>
              <a:rPr lang="en-US" dirty="0"/>
              <a:t>Pakistan has long range HQ-9/P ABM , medium-range LY-80 and LY-80EV systems, acquiring HQ-19 anti-ballistic missile (ABM) from China</a:t>
            </a:r>
          </a:p>
          <a:p>
            <a:r>
              <a:rPr lang="en-US" dirty="0"/>
              <a:t>Anti-Ballistic Missiles counter the nuclear deterrence capabilities, in turn causing a strategic imbalance</a:t>
            </a:r>
          </a:p>
          <a:p>
            <a:r>
              <a:rPr lang="en-US" dirty="0"/>
              <a:t>The strategic imbalance leads to nuclear buildup in an attempt to counter the defense</a:t>
            </a:r>
          </a:p>
          <a:p>
            <a:r>
              <a:rPr lang="en-US" dirty="0"/>
              <a:t>ABM in South Asia by India would force Pakistan to develop an ABM system of its own or build nuclear warheads to counter the Indian ABM with quantity.</a:t>
            </a:r>
          </a:p>
        </p:txBody>
      </p:sp>
    </p:spTree>
    <p:extLst>
      <p:ext uri="{BB962C8B-B14F-4D97-AF65-F5344CB8AC3E}">
        <p14:creationId xmlns:p14="http://schemas.microsoft.com/office/powerpoint/2010/main" val="385501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Second Strike Capability</a:t>
            </a:r>
          </a:p>
        </p:txBody>
      </p:sp>
      <p:sp>
        <p:nvSpPr>
          <p:cNvPr id="3" name="Content Placeholder 2"/>
          <p:cNvSpPr>
            <a:spLocks noGrp="1"/>
          </p:cNvSpPr>
          <p:nvPr>
            <p:ph idx="1"/>
          </p:nvPr>
        </p:nvSpPr>
        <p:spPr/>
        <p:txBody>
          <a:bodyPr/>
          <a:lstStyle/>
          <a:p>
            <a:r>
              <a:rPr lang="en-US" dirty="0"/>
              <a:t>The second-strike capability is the ability of a nation to counter a first nuclear attack on its territory</a:t>
            </a:r>
          </a:p>
          <a:p>
            <a:r>
              <a:rPr lang="en-US" dirty="0"/>
              <a:t>Conventionally in South Asia, a second-strike capability was attempted by having multiple nuclear warheads distributed widely as to avoid an attack</a:t>
            </a:r>
          </a:p>
          <a:p>
            <a:r>
              <a:rPr lang="en-US" dirty="0"/>
              <a:t>In 2017, India inaugurated INS Arihant, its nuclear-capable submarine which gave it submarine-launched second-strike capability, disturbing the strategic balance in South Asia</a:t>
            </a:r>
          </a:p>
          <a:p>
            <a:r>
              <a:rPr lang="en-US" dirty="0"/>
              <a:t>As a result, Pakistan is forced to counter this deficiency by quantity of warheads, mobile missiles, and by working on its nuclear-capable submarine</a:t>
            </a:r>
          </a:p>
          <a:p>
            <a:endParaRPr lang="en-US" dirty="0"/>
          </a:p>
        </p:txBody>
      </p:sp>
    </p:spTree>
    <p:extLst>
      <p:ext uri="{BB962C8B-B14F-4D97-AF65-F5344CB8AC3E}">
        <p14:creationId xmlns:p14="http://schemas.microsoft.com/office/powerpoint/2010/main" val="2593028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Efforts for Nuclear-free Zone in South Asia</a:t>
            </a:r>
          </a:p>
        </p:txBody>
      </p:sp>
      <p:sp>
        <p:nvSpPr>
          <p:cNvPr id="3" name="Content Placeholder 2"/>
          <p:cNvSpPr>
            <a:spLocks noGrp="1"/>
          </p:cNvSpPr>
          <p:nvPr>
            <p:ph idx="1"/>
          </p:nvPr>
        </p:nvSpPr>
        <p:spPr/>
        <p:txBody>
          <a:bodyPr/>
          <a:lstStyle/>
          <a:p>
            <a:pPr marL="0" indent="0">
              <a:buNone/>
            </a:pPr>
            <a:r>
              <a:rPr lang="en-US" dirty="0"/>
              <a:t>Pakistan has, over the years, proposed several bilateral or regional non-proliferation steps and confidence-building measures to India, including:</a:t>
            </a:r>
          </a:p>
          <a:p>
            <a:r>
              <a:rPr lang="en-US" dirty="0"/>
              <a:t>A joint Indo-Pakistan declaration renouncing the acquisition or manufacture of nuclear weapons in 1978.</a:t>
            </a:r>
          </a:p>
          <a:p>
            <a:r>
              <a:rPr lang="en-US" dirty="0"/>
              <a:t>South Asian Nuclear Weapons Free Zone, in 1978.</a:t>
            </a:r>
          </a:p>
          <a:p>
            <a:r>
              <a:rPr lang="en-US" dirty="0"/>
              <a:t>Mutual inspections by India and Pakistan of each other's nuclear facilities in 1979.</a:t>
            </a:r>
          </a:p>
          <a:p>
            <a:r>
              <a:rPr lang="en-US" dirty="0"/>
              <a:t>Simultaneous adherence to the NPT by India and Pakistan in 1979.</a:t>
            </a:r>
          </a:p>
          <a:p>
            <a:r>
              <a:rPr lang="en-US" dirty="0"/>
              <a:t>A bilateral or regional nuclear test-ban treaty, in 1987.</a:t>
            </a:r>
          </a:p>
          <a:p>
            <a:r>
              <a:rPr lang="en-US" dirty="0"/>
              <a:t>A South Asia Zero-Missile Zone, in 1994.</a:t>
            </a:r>
          </a:p>
          <a:p>
            <a:pPr marL="0" indent="0">
              <a:buNone/>
            </a:pPr>
            <a:r>
              <a:rPr lang="en-US" dirty="0"/>
              <a:t>India rejected all six proposals.</a:t>
            </a:r>
          </a:p>
          <a:p>
            <a:endParaRPr lang="en-US" dirty="0"/>
          </a:p>
        </p:txBody>
      </p:sp>
    </p:spTree>
    <p:extLst>
      <p:ext uri="{BB962C8B-B14F-4D97-AF65-F5344CB8AC3E}">
        <p14:creationId xmlns:p14="http://schemas.microsoft.com/office/powerpoint/2010/main" val="3331898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6300F-A950-EECE-60E8-34FE8C52A574}"/>
              </a:ext>
            </a:extLst>
          </p:cNvPr>
          <p:cNvSpPr>
            <a:spLocks noGrp="1"/>
          </p:cNvSpPr>
          <p:nvPr>
            <p:ph type="title"/>
          </p:nvPr>
        </p:nvSpPr>
        <p:spPr/>
        <p:txBody>
          <a:bodyPr/>
          <a:lstStyle/>
          <a:p>
            <a:r>
              <a:rPr lang="en-US" dirty="0"/>
              <a:t>Treaty on the Prohibition of Nuclear Weapons (TPNW)</a:t>
            </a:r>
          </a:p>
        </p:txBody>
      </p:sp>
      <p:sp>
        <p:nvSpPr>
          <p:cNvPr id="3" name="Content Placeholder 2">
            <a:extLst>
              <a:ext uri="{FF2B5EF4-FFF2-40B4-BE49-F238E27FC236}">
                <a16:creationId xmlns:a16="http://schemas.microsoft.com/office/drawing/2014/main" id="{3C752E0F-3C39-4D94-78E4-DAB6EAF7FFD8}"/>
              </a:ext>
            </a:extLst>
          </p:cNvPr>
          <p:cNvSpPr>
            <a:spLocks noGrp="1"/>
          </p:cNvSpPr>
          <p:nvPr>
            <p:ph idx="1"/>
          </p:nvPr>
        </p:nvSpPr>
        <p:spPr/>
        <p:txBody>
          <a:bodyPr/>
          <a:lstStyle/>
          <a:p>
            <a:r>
              <a:rPr lang="en-US" dirty="0"/>
              <a:t>Adopted by UN: July 7, 2017, | In force since: Jan 22, 2021</a:t>
            </a:r>
          </a:p>
          <a:p>
            <a:r>
              <a:rPr lang="en-US" dirty="0"/>
              <a:t>First international treaty to completely ban nuclear weapons</a:t>
            </a:r>
          </a:p>
          <a:p>
            <a:r>
              <a:rPr lang="en-US" dirty="0"/>
              <a:t>Prohibits: development, testing, possession, use, and threat of use</a:t>
            </a:r>
          </a:p>
          <a:p>
            <a:r>
              <a:rPr lang="en-US" dirty="0"/>
              <a:t>Promotes: victim assistance &amp; environmental clean-up</a:t>
            </a:r>
          </a:p>
          <a:p>
            <a:r>
              <a:rPr lang="en-US" dirty="0"/>
              <a:t>Over </a:t>
            </a:r>
            <a:r>
              <a:rPr lang="en-US" b="1" dirty="0"/>
              <a:t>90 signatories</a:t>
            </a:r>
            <a:r>
              <a:rPr lang="en-US" dirty="0"/>
              <a:t>, </a:t>
            </a:r>
            <a:r>
              <a:rPr lang="en-US" b="1" dirty="0"/>
              <a:t>70+ ratifications</a:t>
            </a:r>
            <a:r>
              <a:rPr lang="en-US" dirty="0"/>
              <a:t> (as of 2025)</a:t>
            </a:r>
          </a:p>
          <a:p>
            <a:r>
              <a:rPr lang="en-US" dirty="0"/>
              <a:t>Not signed by any nuclear-armed state (e.g., India, Pakistan, US)</a:t>
            </a:r>
          </a:p>
          <a:p>
            <a:r>
              <a:rPr lang="en-US" dirty="0"/>
              <a:t>Pakistan’s stance: Supports universal disarmament, not a party to TPNW</a:t>
            </a:r>
          </a:p>
          <a:p>
            <a:r>
              <a:rPr lang="en-US" dirty="0"/>
              <a:t>Seen as a symbolic step toward a nuclear-free world</a:t>
            </a:r>
          </a:p>
        </p:txBody>
      </p:sp>
    </p:spTree>
    <p:extLst>
      <p:ext uri="{BB962C8B-B14F-4D97-AF65-F5344CB8AC3E}">
        <p14:creationId xmlns:p14="http://schemas.microsoft.com/office/powerpoint/2010/main" val="1804034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Confidence Building Measures in South Asia</a:t>
            </a:r>
          </a:p>
        </p:txBody>
      </p:sp>
      <p:sp>
        <p:nvSpPr>
          <p:cNvPr id="3" name="Content Placeholder 2"/>
          <p:cNvSpPr>
            <a:spLocks noGrp="1"/>
          </p:cNvSpPr>
          <p:nvPr>
            <p:ph idx="1"/>
          </p:nvPr>
        </p:nvSpPr>
        <p:spPr/>
        <p:txBody>
          <a:bodyPr/>
          <a:lstStyle/>
          <a:p>
            <a:r>
              <a:rPr lang="en-US" dirty="0"/>
              <a:t>In 1989, they agreed not to attack each other's nuclear facilities.</a:t>
            </a:r>
            <a:r>
              <a:rPr lang="en-US" baseline="30000" dirty="0"/>
              <a:t> </a:t>
            </a:r>
            <a:r>
              <a:rPr lang="en-US" dirty="0"/>
              <a:t>Since then, they have been exchanging lists of nuclear facilities on January 1 of each year.</a:t>
            </a:r>
          </a:p>
          <a:p>
            <a:r>
              <a:rPr lang="en-US" dirty="0"/>
              <a:t>Another bilateral agreement was signed in March 2005, where both nations would alert the other on ballistic missile tests called “</a:t>
            </a:r>
            <a:r>
              <a:rPr lang="en-US" b="1" dirty="0"/>
              <a:t>Agreement on Pre-Notification of Flight Testing of Ballistic Missiles”</a:t>
            </a:r>
          </a:p>
          <a:p>
            <a:r>
              <a:rPr lang="en-US" dirty="0"/>
              <a:t>In June 2004, the two countries signed an agreement to set up and maintain a hotline to warn each other of any accident that could be mistaken for a nuclear attack.</a:t>
            </a:r>
          </a:p>
        </p:txBody>
      </p:sp>
    </p:spTree>
    <p:extLst>
      <p:ext uri="{BB962C8B-B14F-4D97-AF65-F5344CB8AC3E}">
        <p14:creationId xmlns:p14="http://schemas.microsoft.com/office/powerpoint/2010/main" val="2444299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2.xml><?xml version="1.0" encoding="utf-8"?>
<ds:datastoreItem xmlns:ds="http://schemas.openxmlformats.org/officeDocument/2006/customXml" ds:itemID="{8CDDBB83-77C1-4099-A0AA-289882E745E2}">
  <ds:schemaRefs>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4873beb7-5857-4685-be1f-d57550cc96cc"/>
    <ds:schemaRef ds:uri="http://purl.org/dc/dcmitype/"/>
    <ds:schemaRef ds:uri="http://purl.org/dc/terms/"/>
  </ds:schemaRefs>
</ds:datastoreItem>
</file>

<file path=customXml/itemProps3.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Academic presentation, pinstripe and ribbon design (widescreen)</Template>
  <TotalTime>2549</TotalTime>
  <Words>2031</Words>
  <Application>Microsoft Office PowerPoint</Application>
  <PresentationFormat>Widescreen</PresentationFormat>
  <Paragraphs>141</Paragraphs>
  <Slides>21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Euphemia</vt:lpstr>
      <vt:lpstr>Plantagenet Cherokee</vt:lpstr>
      <vt:lpstr>Wingdings</vt:lpstr>
      <vt:lpstr>Academic Literature 16x9</vt:lpstr>
      <vt:lpstr>Nuclear issues</vt:lpstr>
      <vt:lpstr>Content</vt:lpstr>
      <vt:lpstr>South Asian Countries</vt:lpstr>
      <vt:lpstr>Nuclear South Asia</vt:lpstr>
      <vt:lpstr>Anti Ballistic Missile Systems</vt:lpstr>
      <vt:lpstr>Second Strike Capability</vt:lpstr>
      <vt:lpstr>Pakistan’s Efforts for Nuclear-free Zone in South Asia</vt:lpstr>
      <vt:lpstr>Treaty on the Prohibition of Nuclear Weapons (TPNW)</vt:lpstr>
      <vt:lpstr>Confidence Building Measures in South Asia</vt:lpstr>
      <vt:lpstr>CBMs – Lahore Declaration 1999</vt:lpstr>
      <vt:lpstr>Pakistan’s Position on CBM</vt:lpstr>
      <vt:lpstr>India’s Position on CBM</vt:lpstr>
      <vt:lpstr>Pakistan’s Position on Treaties on Weapons of Mass Destruction</vt:lpstr>
      <vt:lpstr>Pakistan’s Position on Treaties on Weapons of Mass Destruction</vt:lpstr>
      <vt:lpstr>Pakistan’s Position on NPT</vt:lpstr>
      <vt:lpstr>Pakistan’s Position on CTBT</vt:lpstr>
      <vt:lpstr>Pakistan’s Position on FMCT</vt:lpstr>
      <vt:lpstr>Sample Questions – Lecture 1</vt:lpstr>
      <vt:lpstr>Sample Questions – Lecture 1</vt:lpstr>
      <vt:lpstr>Sample Questions – Lecture 2</vt:lpstr>
      <vt:lpstr>Sample Questions – Lecture 3</vt:lpstr>
    </vt:vector>
  </TitlesOfParts>
  <Company>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Nuclear issues</dc:title>
  <dc:creator>Muhammad Shaaz</dc:creator>
  <cp:lastModifiedBy>Musab Umair</cp:lastModifiedBy>
  <cp:revision>88</cp:revision>
  <dcterms:created xsi:type="dcterms:W3CDTF">2021-07-30T17:20:24Z</dcterms:created>
  <dcterms:modified xsi:type="dcterms:W3CDTF">2025-09-03T15:40:58Z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