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6" r:id="rId7"/>
    <p:sldId id="268" r:id="rId8"/>
    <p:sldId id="267" r:id="rId9"/>
    <p:sldId id="261" r:id="rId10"/>
    <p:sldId id="26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diseases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18327"/>
            <a:ext cx="11029615" cy="4313381"/>
          </a:xfrm>
        </p:spPr>
        <p:txBody>
          <a:bodyPr>
            <a:normAutofit/>
          </a:bodyPr>
          <a:lstStyle/>
          <a:p>
            <a:r>
              <a:rPr lang="en-US" dirty="0"/>
              <a:t>Dengue fever is </a:t>
            </a:r>
            <a:r>
              <a:rPr lang="en-US" dirty="0" smtClean="0"/>
              <a:t>caused by dengue virus spread by a mosquito</a:t>
            </a:r>
          </a:p>
          <a:p>
            <a:r>
              <a:rPr lang="en-US" dirty="0" smtClean="0"/>
              <a:t>The mosquitoes which act as a vector happen to be female mosquitoes mainly of the specie </a:t>
            </a:r>
            <a:r>
              <a:rPr lang="en-US" dirty="0" err="1"/>
              <a:t>A</a:t>
            </a:r>
            <a:r>
              <a:rPr lang="en-US" dirty="0" err="1" smtClean="0"/>
              <a:t>edes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egypti</a:t>
            </a:r>
            <a:r>
              <a:rPr lang="en-US" dirty="0" smtClean="0"/>
              <a:t> </a:t>
            </a:r>
          </a:p>
          <a:p>
            <a:r>
              <a:rPr lang="en-US" dirty="0" smtClean="0"/>
              <a:t>Symptoms:  These </a:t>
            </a:r>
            <a:r>
              <a:rPr lang="en-US" dirty="0"/>
              <a:t>may include a high fever, headache, vomiting, muscle and joint pains, and a characteristic skin itching and skin </a:t>
            </a:r>
            <a:r>
              <a:rPr lang="en-US" dirty="0" smtClean="0"/>
              <a:t>rash. Sometimes it may develops </a:t>
            </a:r>
            <a:r>
              <a:rPr lang="en-US" dirty="0"/>
              <a:t>into a more severe </a:t>
            </a:r>
            <a:r>
              <a:rPr lang="en-US" b="1" dirty="0"/>
              <a:t>dengue hemorrhagic fever</a:t>
            </a:r>
            <a:r>
              <a:rPr lang="en-US" dirty="0"/>
              <a:t>, resulting in bleeding, low levels of blood platelets and blood plasma leakage, or into </a:t>
            </a:r>
            <a:r>
              <a:rPr lang="en-US" b="1" dirty="0"/>
              <a:t>dengue shock syndrome</a:t>
            </a:r>
            <a:r>
              <a:rPr lang="en-US" dirty="0"/>
              <a:t>, where dangerously low blood pressure </a:t>
            </a:r>
            <a:r>
              <a:rPr lang="en-US" dirty="0" smtClean="0"/>
              <a:t>occurs</a:t>
            </a:r>
          </a:p>
          <a:p>
            <a:r>
              <a:rPr lang="en-US" dirty="0" smtClean="0"/>
              <a:t>Two </a:t>
            </a:r>
            <a:r>
              <a:rPr lang="en-US" dirty="0"/>
              <a:t>types of dengue vaccine have been approved and are commercially available - </a:t>
            </a:r>
            <a:r>
              <a:rPr lang="en-US" dirty="0" err="1" smtClean="0"/>
              <a:t>Qdenga</a:t>
            </a:r>
            <a:r>
              <a:rPr lang="en-US" dirty="0" smtClean="0"/>
              <a:t>  (live </a:t>
            </a:r>
            <a:r>
              <a:rPr lang="en-US" dirty="0"/>
              <a:t>tetravalent attenuated vaccine) and </a:t>
            </a:r>
            <a:r>
              <a:rPr lang="en-US" dirty="0" err="1" smtClean="0"/>
              <a:t>Dengvaxia</a:t>
            </a:r>
            <a:endParaRPr lang="en-US" dirty="0" smtClean="0"/>
          </a:p>
          <a:p>
            <a:r>
              <a:rPr lang="en-US" dirty="0"/>
              <a:t>Treatment </a:t>
            </a:r>
            <a:r>
              <a:rPr lang="en-US" dirty="0" smtClean="0"/>
              <a:t>includes </a:t>
            </a:r>
            <a:r>
              <a:rPr lang="en-US" dirty="0"/>
              <a:t>giving fluid either by mouth or intravenously for mild or moderate disease. For more severe </a:t>
            </a:r>
            <a:r>
              <a:rPr lang="en-US" dirty="0" smtClean="0"/>
              <a:t>cases blood </a:t>
            </a:r>
            <a:r>
              <a:rPr lang="en-US" dirty="0"/>
              <a:t>transfusion may be </a:t>
            </a:r>
            <a:r>
              <a:rPr lang="en-US" dirty="0" smtClean="0"/>
              <a:t>required. Paracetamol </a:t>
            </a:r>
            <a:r>
              <a:rPr lang="en-US" dirty="0"/>
              <a:t>(acetaminophen) is recommended instead of nonsteroidal anti-inflammatory drugs (NSAIDs) for fever reduction and pain </a:t>
            </a:r>
            <a:r>
              <a:rPr lang="en-US" dirty="0" smtClean="0"/>
              <a:t>relief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219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Malaria is caused by single-celled microorganisms of the Plasmodium </a:t>
            </a:r>
            <a:r>
              <a:rPr lang="en-US" dirty="0" smtClean="0"/>
              <a:t>group</a:t>
            </a:r>
          </a:p>
          <a:p>
            <a:r>
              <a:rPr lang="en-US" dirty="0" smtClean="0"/>
              <a:t>The plasmodium has five </a:t>
            </a:r>
            <a:r>
              <a:rPr lang="en-US" dirty="0"/>
              <a:t>types namely P. falciparum, </a:t>
            </a:r>
            <a:r>
              <a:rPr lang="en-US" dirty="0" smtClean="0"/>
              <a:t>P</a:t>
            </a:r>
            <a:r>
              <a:rPr lang="en-US" dirty="0"/>
              <a:t>. </a:t>
            </a:r>
            <a:r>
              <a:rPr lang="en-US" dirty="0" err="1"/>
              <a:t>vivax</a:t>
            </a:r>
            <a:r>
              <a:rPr lang="en-US" dirty="0"/>
              <a:t>, P. </a:t>
            </a:r>
            <a:r>
              <a:rPr lang="en-US" dirty="0" err="1"/>
              <a:t>ovale</a:t>
            </a:r>
            <a:r>
              <a:rPr lang="en-US" dirty="0"/>
              <a:t>, and P. </a:t>
            </a:r>
            <a:r>
              <a:rPr lang="en-US" dirty="0" err="1" smtClean="0"/>
              <a:t>malariae</a:t>
            </a:r>
            <a:r>
              <a:rPr lang="en-US" dirty="0"/>
              <a:t> and  P. </a:t>
            </a:r>
            <a:r>
              <a:rPr lang="en-US" dirty="0" err="1" smtClean="0"/>
              <a:t>knowlesi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/>
              <a:t>Malaria is a mosquito-borne infectious disease that affects humans and other </a:t>
            </a:r>
            <a:r>
              <a:rPr lang="en-US" dirty="0" smtClean="0"/>
              <a:t>animals</a:t>
            </a:r>
          </a:p>
          <a:p>
            <a:r>
              <a:rPr lang="en-US" dirty="0" smtClean="0"/>
              <a:t>So the vector in case of malaria is the anopheles mosquito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&amp; The cycle of malaria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0691" y="1987261"/>
            <a:ext cx="6761017" cy="46767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1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of malaria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Malaria causes symptoms that typically include fever, fatigue, vomiting, and </a:t>
            </a:r>
            <a:r>
              <a:rPr lang="en-US" dirty="0" smtClean="0"/>
              <a:t>headaches</a:t>
            </a:r>
          </a:p>
          <a:p>
            <a:r>
              <a:rPr lang="en-US" dirty="0" smtClean="0"/>
              <a:t>In </a:t>
            </a:r>
            <a:r>
              <a:rPr lang="en-US" dirty="0"/>
              <a:t>severe cases, it can cause jaundice, seizures, coma, or </a:t>
            </a:r>
            <a:r>
              <a:rPr lang="en-US" dirty="0" smtClean="0"/>
              <a:t>death</a:t>
            </a:r>
          </a:p>
          <a:p>
            <a:r>
              <a:rPr lang="en-US" dirty="0"/>
              <a:t>Symptoms usually begin 10 to 15 days after being bitten by an infected </a:t>
            </a:r>
            <a:r>
              <a:rPr lang="en-US" dirty="0" smtClean="0"/>
              <a:t>mosquito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8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of malaria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Quinine</a:t>
            </a:r>
          </a:p>
          <a:p>
            <a:pPr lvl="1"/>
            <a:r>
              <a:rPr lang="en-US" dirty="0" smtClean="0"/>
              <a:t>Chloroquine</a:t>
            </a:r>
            <a:endParaRPr lang="en-US" dirty="0"/>
          </a:p>
          <a:p>
            <a:pPr lvl="1"/>
            <a:r>
              <a:rPr lang="en-US" dirty="0" err="1" smtClean="0"/>
              <a:t>Hydroxychloroquine</a:t>
            </a:r>
            <a:endParaRPr lang="en-US" dirty="0" smtClean="0"/>
          </a:p>
          <a:p>
            <a:pPr lvl="1"/>
            <a:r>
              <a:rPr lang="en-US" dirty="0" err="1" smtClean="0"/>
              <a:t>Pyrimethamine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Halofantrine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Lumifantrine</a:t>
            </a:r>
            <a:r>
              <a:rPr lang="en-US" dirty="0" smtClean="0"/>
              <a:t>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Poliomyelitis, commonly shortened to </a:t>
            </a:r>
            <a:r>
              <a:rPr lang="en-US" dirty="0" smtClean="0"/>
              <a:t>polio</a:t>
            </a:r>
          </a:p>
          <a:p>
            <a:r>
              <a:rPr lang="en-US" dirty="0" smtClean="0"/>
              <a:t>It is </a:t>
            </a:r>
            <a:r>
              <a:rPr lang="en-US" dirty="0"/>
              <a:t>an infectious disease caused by the </a:t>
            </a:r>
            <a:r>
              <a:rPr lang="en-US" dirty="0" smtClean="0"/>
              <a:t>poliovirus</a:t>
            </a:r>
          </a:p>
          <a:p>
            <a:r>
              <a:rPr lang="en-US" dirty="0"/>
              <a:t>Polio occurs naturally only in </a:t>
            </a:r>
            <a:r>
              <a:rPr lang="en-US" dirty="0" smtClean="0"/>
              <a:t>humans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805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of polio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It </a:t>
            </a:r>
            <a:r>
              <a:rPr lang="en-US" b="1" u="sng" dirty="0"/>
              <a:t>is highly </a:t>
            </a:r>
            <a:r>
              <a:rPr lang="en-US" b="1" u="sng" dirty="0" smtClean="0"/>
              <a:t>infectious and </a:t>
            </a:r>
            <a:r>
              <a:rPr lang="en-US" b="1" u="sng" dirty="0"/>
              <a:t>is spread </a:t>
            </a:r>
            <a:r>
              <a:rPr lang="en-US" b="1" u="sng" dirty="0" smtClean="0"/>
              <a:t>from:</a:t>
            </a:r>
          </a:p>
          <a:p>
            <a:pPr lvl="1"/>
            <a:r>
              <a:rPr lang="en-US" dirty="0" smtClean="0"/>
              <a:t>Person </a:t>
            </a:r>
            <a:r>
              <a:rPr lang="en-US" dirty="0"/>
              <a:t>to person either through fecal-oral transmission(e.g. poor hygiene, or by ingestion of food or water contaminated by human feces) 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ia </a:t>
            </a:r>
            <a:r>
              <a:rPr lang="en-US" dirty="0"/>
              <a:t>the oral-oral route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194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symptoms include </a:t>
            </a:r>
            <a:r>
              <a:rPr lang="en-US" dirty="0"/>
              <a:t>sore throat and </a:t>
            </a:r>
            <a:r>
              <a:rPr lang="en-US" dirty="0" smtClean="0"/>
              <a:t>fever, headache and neck </a:t>
            </a:r>
            <a:r>
              <a:rPr lang="en-US" dirty="0"/>
              <a:t>stiffness</a:t>
            </a:r>
          </a:p>
          <a:p>
            <a:r>
              <a:rPr lang="en-US" dirty="0"/>
              <a:t>In </a:t>
            </a:r>
            <a:r>
              <a:rPr lang="en-US" dirty="0" smtClean="0"/>
              <a:t>paralytic polio poliovirus </a:t>
            </a:r>
            <a:r>
              <a:rPr lang="en-US" dirty="0"/>
              <a:t>spreads along certain nerve fiber pathways, preferentially replicating in and destroying motor neurons within the spinal cord, brain stem, or motor cortex leading </a:t>
            </a:r>
            <a:r>
              <a:rPr lang="en-US" dirty="0" smtClean="0"/>
              <a:t>to paralysis </a:t>
            </a:r>
            <a:r>
              <a:rPr lang="en-US" dirty="0"/>
              <a:t>of one leg </a:t>
            </a:r>
            <a:r>
              <a:rPr lang="en-US" dirty="0" smtClean="0"/>
              <a:t>most commonly in children under 5 while extensive </a:t>
            </a:r>
            <a:r>
              <a:rPr lang="en-US" dirty="0"/>
              <a:t>paralysis of the chest and abdomen also affecting all four limbs – quadriplegia </a:t>
            </a:r>
            <a:r>
              <a:rPr lang="en-US" dirty="0" smtClean="0"/>
              <a:t>most commonly in adults</a:t>
            </a:r>
            <a:endParaRPr lang="en-US" dirty="0"/>
          </a:p>
          <a:p>
            <a:r>
              <a:rPr lang="en-US" dirty="0"/>
              <a:t>Spinal </a:t>
            </a:r>
            <a:r>
              <a:rPr lang="en-US" dirty="0" smtClean="0"/>
              <a:t>polio invades the </a:t>
            </a:r>
            <a:r>
              <a:rPr lang="en-US" dirty="0"/>
              <a:t>spinal </a:t>
            </a:r>
            <a:r>
              <a:rPr lang="en-US" dirty="0" smtClean="0"/>
              <a:t>column affect </a:t>
            </a:r>
            <a:r>
              <a:rPr lang="en-US" dirty="0"/>
              <a:t>muscles on both sides of the body, but more often the paralysis is </a:t>
            </a:r>
            <a:r>
              <a:rPr lang="en-US" dirty="0" smtClean="0"/>
              <a:t>asymmetrical</a:t>
            </a:r>
          </a:p>
          <a:p>
            <a:r>
              <a:rPr lang="en-US" dirty="0"/>
              <a:t>Bulbar </a:t>
            </a:r>
            <a:r>
              <a:rPr lang="en-US" dirty="0" smtClean="0"/>
              <a:t>polio invades the </a:t>
            </a:r>
            <a:r>
              <a:rPr lang="en-US" dirty="0"/>
              <a:t>brain </a:t>
            </a:r>
            <a:r>
              <a:rPr lang="en-US" dirty="0" smtClean="0"/>
              <a:t>stem causing double </a:t>
            </a:r>
            <a:r>
              <a:rPr lang="en-US" dirty="0"/>
              <a:t>vision, difficulty in chewing</a:t>
            </a:r>
            <a:r>
              <a:rPr lang="en-US" dirty="0" smtClean="0"/>
              <a:t>,, </a:t>
            </a:r>
            <a:r>
              <a:rPr lang="en-US" dirty="0"/>
              <a:t>abnormal respiratory rate, depth, and rhythm (which may lead to respiratory </a:t>
            </a:r>
            <a:r>
              <a:rPr lang="en-US" dirty="0" smtClean="0"/>
              <a:t>arrest), pulmonary </a:t>
            </a:r>
            <a:r>
              <a:rPr lang="en-US" dirty="0"/>
              <a:t>edema and shock are also possible and may be </a:t>
            </a:r>
            <a:r>
              <a:rPr lang="en-US" dirty="0" smtClean="0"/>
              <a:t>fatal</a:t>
            </a:r>
          </a:p>
          <a:p>
            <a:r>
              <a:rPr lang="en-US" dirty="0" err="1"/>
              <a:t>Bulbospinal</a:t>
            </a:r>
            <a:r>
              <a:rPr lang="en-US"/>
              <a:t> </a:t>
            </a:r>
            <a:r>
              <a:rPr lang="en-US" smtClean="0"/>
              <a:t>polio have </a:t>
            </a:r>
            <a:r>
              <a:rPr lang="en-US" dirty="0"/>
              <a:t>both bulbar and </a:t>
            </a:r>
            <a:r>
              <a:rPr lang="en-US"/>
              <a:t>spinal </a:t>
            </a:r>
            <a:r>
              <a:rPr lang="en-US" smtClean="0"/>
              <a:t>symptoms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80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and prevention of polio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cure for </a:t>
            </a:r>
            <a:r>
              <a:rPr lang="en-US" dirty="0" smtClean="0"/>
              <a:t>polio</a:t>
            </a:r>
          </a:p>
          <a:p>
            <a:r>
              <a:rPr lang="en-US" dirty="0" smtClean="0"/>
              <a:t>Prevention is possible through immunization </a:t>
            </a:r>
          </a:p>
          <a:p>
            <a:r>
              <a:rPr lang="en-US" b="1" dirty="0" smtClean="0"/>
              <a:t>Salk vaccine</a:t>
            </a:r>
            <a:r>
              <a:rPr lang="en-US" dirty="0" smtClean="0"/>
              <a:t>   – 	injected		(contains killed vaccine)</a:t>
            </a:r>
          </a:p>
          <a:p>
            <a:r>
              <a:rPr lang="en-US" b="1" dirty="0" smtClean="0"/>
              <a:t>Sabin vaccine </a:t>
            </a:r>
            <a:r>
              <a:rPr lang="en-US" dirty="0" smtClean="0"/>
              <a:t>–	given orally	(contains live attenuated vaccine)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6303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223</TotalTime>
  <Words>491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Black</vt:lpstr>
      <vt:lpstr>Calibri</vt:lpstr>
      <vt:lpstr>Gill Sans MT</vt:lpstr>
      <vt:lpstr>Wingdings 2</vt:lpstr>
      <vt:lpstr>Dividend</vt:lpstr>
      <vt:lpstr>diseases</vt:lpstr>
      <vt:lpstr>malaria</vt:lpstr>
      <vt:lpstr>Transmission &amp; The cycle of malaria</vt:lpstr>
      <vt:lpstr>Symptoms of malaria</vt:lpstr>
      <vt:lpstr>Treatment of malaria</vt:lpstr>
      <vt:lpstr>polio</vt:lpstr>
      <vt:lpstr>Transmission of polio</vt:lpstr>
      <vt:lpstr>Signs and symptoms</vt:lpstr>
      <vt:lpstr>Treatment and prevention of polio</vt:lpstr>
      <vt:lpstr>dengue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LENOVO</cp:lastModifiedBy>
  <cp:revision>23</cp:revision>
  <dcterms:created xsi:type="dcterms:W3CDTF">2022-04-04T12:05:26Z</dcterms:created>
  <dcterms:modified xsi:type="dcterms:W3CDTF">2023-09-10T16:08:53Z</dcterms:modified>
</cp:coreProperties>
</file>