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84396-F397-4CDD-A06B-3F21EA010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6D3B81-4AB1-4DC7-A2B1-9A81C656F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03F0A-4BDA-4F2B-9012-05F6CB7EC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C8EA4-3189-45DF-A579-CB92E7A23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442EE-E50A-434C-9E8A-FBD041C0F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6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7C66E-85FD-4E13-9536-D891E1DF6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18C676-4BF8-48C8-809B-A76B54B8B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B754B-3B04-4289-9EC9-E309ED6AC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E6A41-AD9F-4E21-9E6B-17098497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10D2A-2704-4E43-8E0D-BE58C716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09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2153E4-50DD-4401-9246-F0357D828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B76E2F-BEDD-45A1-B0E4-DECB1E007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16CEC-F45B-4E24-8923-0DDE2B742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A92BB-3705-4ECA-8114-147E3671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98F48-221C-43DB-BDF3-148D1E68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3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AC28C-E982-4A7E-A88A-15640D5CA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B392-CB35-4DEF-94E6-C3F4F9438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A040-442C-45E7-A983-A99FF6BD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EF284-18C6-47BF-843A-FA739E3A1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99B38-8E2E-49B4-A78A-938DC935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5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90112-25F7-4643-92B4-B7F6BF7A6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94623-F593-40A0-995F-A04CE16F7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5C64D-160C-4561-83D0-5FBE37F60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599E7-9DB3-4FBE-BED9-3D546AAD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7971F-7519-492A-A036-89DB8C84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3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BDB53-3402-4CBF-B651-D272A28CC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4757B-94BD-4D33-AE7F-57904A1DD3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4FA12-B9D6-4924-B0B7-0DCBD9C9A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769CC-60BE-480F-BC84-B3B5039E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D839E-291C-47A0-B63E-EF481FD3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40D7B-8911-4A7E-9E49-A02961302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1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E5F1C-7DF7-487E-BAAF-BAC7EF5AC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B3D81-2A18-4589-859F-B159B7499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058CC-5487-4A37-B734-5A9786ACD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E8E6BD-0693-4CFB-9057-CB200EF6C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55FF42-C8FA-402E-9614-755671B76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0ED7C4-B40F-495A-86DD-A9130A9F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72F1D1-9DA4-4520-B65A-DDBE10BE9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D2CBD-5670-4486-BCD3-5867D9A2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5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63F95-DB24-4B9C-86AF-ED699E408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0B0E6-4058-4BB1-A29F-74A493991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AA3405-8E60-45FE-B9A2-A39D6736B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BBE652-E1E3-45EA-A135-B39342BFD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DF85F1-9BA4-45AA-A33A-2C05BA1D2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D8D138-94DF-45AA-BA8D-9D7EDB0BC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E8C5E-716C-4DBD-BEC9-6B71EE58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86C3E-7326-46A0-ABD6-0BFC3D1D0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E111A-446A-4BCE-8C04-77956929E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0B66D9-6E05-4B51-999F-E25C41F07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1CE47-A421-4702-A3EB-C93D67F91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DEA0A-0307-48C7-9AC9-D3F10E034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670A8-EE12-48BE-BD6B-BD8F02BA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2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70B4D-ED9C-4B71-8208-112202BB6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F2C94D-139D-4CCF-8B82-20487FFB4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25343E-4A9A-42D0-B83F-6A99F7932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6A69A-79FE-48AF-AB59-1F5AD65C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A418A6-9012-479B-B2AD-F313D426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6246E-0468-45EA-A5C7-BBF455E8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5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71BB2-5ADE-4CD3-BAE3-B42DCC58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369FC-ECCA-4CA6-92CE-090E624C6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FC8E5-3B3A-4605-8923-F04AAF3690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5C96-71BC-48BD-88D1-9C4D9888CE7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5828D-6E2C-4FE1-BC83-C11073418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07D36-3F34-40AB-AEB0-66542ED9F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EC2D9-C867-45A2-B1B4-6E7FF860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4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A8D8-2A4A-445D-9A6D-F09A0E7E78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Political System of Iran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7087B-B7B2-47A8-ACEC-F6000F1CF2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87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304DE-1E15-403B-AA54-02B3328B0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of Experts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4C1C3-09EC-4F35-9372-FE9053DC9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86 Members </a:t>
            </a:r>
          </a:p>
          <a:p>
            <a:r>
              <a:rPr lang="en-US" dirty="0"/>
              <a:t>8 Years </a:t>
            </a:r>
          </a:p>
          <a:p>
            <a:r>
              <a:rPr lang="en-US" dirty="0"/>
              <a:t>Directly elected </a:t>
            </a:r>
          </a:p>
          <a:p>
            <a:r>
              <a:rPr lang="en-US" dirty="0"/>
              <a:t>Appoint, monitor and remove Supreme Leader </a:t>
            </a:r>
          </a:p>
        </p:txBody>
      </p:sp>
    </p:spTree>
    <p:extLst>
      <p:ext uri="{BB962C8B-B14F-4D97-AF65-F5344CB8AC3E}">
        <p14:creationId xmlns:p14="http://schemas.microsoft.com/office/powerpoint/2010/main" val="463403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ED7FE-DB7B-45B2-B1A2-8C58C135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Expediency Council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B0C73-72FA-4CF7-B3F6-1D04A861E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Approved by Supreme Leader </a:t>
            </a:r>
          </a:p>
          <a:p>
            <a:r>
              <a:rPr lang="en-US" dirty="0"/>
              <a:t>Advisory body </a:t>
            </a:r>
          </a:p>
          <a:p>
            <a:r>
              <a:rPr lang="en-US" dirty="0"/>
              <a:t>Mediates legislative differences between parliament and Guardian Council </a:t>
            </a:r>
          </a:p>
        </p:txBody>
      </p:sp>
    </p:spTree>
    <p:extLst>
      <p:ext uri="{BB962C8B-B14F-4D97-AF65-F5344CB8AC3E}">
        <p14:creationId xmlns:p14="http://schemas.microsoft.com/office/powerpoint/2010/main" val="178599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BA663-FD2E-4597-B74C-CB75CE6F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Rehbar</a:t>
            </a:r>
            <a:r>
              <a:rPr lang="en-US" dirty="0"/>
              <a:t>/ Supreme Leader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46CAC-CBFE-459D-BF9D-F66148E27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 of State</a:t>
            </a:r>
          </a:p>
          <a:p>
            <a:r>
              <a:rPr lang="en-US" dirty="0"/>
              <a:t>Highest political and religious authority in Iran </a:t>
            </a:r>
          </a:p>
          <a:p>
            <a:r>
              <a:rPr lang="en-US" dirty="0"/>
              <a:t>Islamic basis: Ulema are inheritors of prophets </a:t>
            </a:r>
          </a:p>
          <a:p>
            <a:r>
              <a:rPr lang="en-US" dirty="0"/>
              <a:t>Post-occultation theory </a:t>
            </a:r>
          </a:p>
          <a:p>
            <a:r>
              <a:rPr lang="en-US" dirty="0"/>
              <a:t>Plato’s King</a:t>
            </a:r>
          </a:p>
          <a:p>
            <a:r>
              <a:rPr lang="en-US" dirty="0" err="1"/>
              <a:t>Farabi’s</a:t>
            </a:r>
            <a:r>
              <a:rPr lang="en-US" dirty="0"/>
              <a:t> Imam</a:t>
            </a:r>
          </a:p>
        </p:txBody>
      </p:sp>
    </p:spTree>
    <p:extLst>
      <p:ext uri="{BB962C8B-B14F-4D97-AF65-F5344CB8AC3E}">
        <p14:creationId xmlns:p14="http://schemas.microsoft.com/office/powerpoint/2010/main" val="2245304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2F055-0473-4E30-BB85-D851FC95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( Article 110)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42483-EF92-49DF-B29B-403BAA8B7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overall general policies of Iran </a:t>
            </a:r>
          </a:p>
          <a:p>
            <a:r>
              <a:rPr lang="en-US" dirty="0"/>
              <a:t> Supreme Commander of Armed Forces </a:t>
            </a:r>
          </a:p>
          <a:p>
            <a:r>
              <a:rPr lang="en-US" dirty="0"/>
              <a:t>Declare War and Peace </a:t>
            </a:r>
          </a:p>
          <a:p>
            <a:r>
              <a:rPr lang="en-US" dirty="0"/>
              <a:t>Issue Referendums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12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F14A7-581D-41FD-BCC1-AB87D49C5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Appoints/ Dismiss Following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F0993-A399-458E-A2B0-93FAEA6DD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 members of GC</a:t>
            </a:r>
          </a:p>
          <a:p>
            <a:r>
              <a:rPr lang="en-US" dirty="0"/>
              <a:t>Head of Judiciary </a:t>
            </a:r>
          </a:p>
          <a:p>
            <a:r>
              <a:rPr lang="en-US" dirty="0"/>
              <a:t>Expediency council </a:t>
            </a:r>
          </a:p>
          <a:p>
            <a:r>
              <a:rPr lang="en-US" dirty="0"/>
              <a:t>3 cabinet members </a:t>
            </a:r>
          </a:p>
          <a:p>
            <a:r>
              <a:rPr lang="en-US" dirty="0"/>
              <a:t>Can remove any cabinet member </a:t>
            </a:r>
          </a:p>
          <a:p>
            <a:r>
              <a:rPr lang="en-US" dirty="0"/>
              <a:t>Appoints of Chief of General Staff </a:t>
            </a:r>
          </a:p>
          <a:p>
            <a:r>
              <a:rPr lang="en-US" dirty="0"/>
              <a:t>CIC of IRGC</a:t>
            </a:r>
          </a:p>
          <a:p>
            <a:r>
              <a:rPr lang="en-US" dirty="0"/>
              <a:t>Head of Al Quds Force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021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E8E09-CE2E-4445-B65F-4F8337F24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62BA8-3DD5-4EB8-91CE-E7D1025D7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Heads of Intelligence Agencies </a:t>
            </a:r>
          </a:p>
          <a:p>
            <a:r>
              <a:rPr lang="en-US" dirty="0"/>
              <a:t>Dismiss President after SC’s decision or vote of no confidence </a:t>
            </a:r>
          </a:p>
          <a:p>
            <a:r>
              <a:rPr lang="en-US" dirty="0"/>
              <a:t>Pardon &amp; Amnesty </a:t>
            </a:r>
          </a:p>
        </p:txBody>
      </p:sp>
    </p:spTree>
    <p:extLst>
      <p:ext uri="{BB962C8B-B14F-4D97-AF65-F5344CB8AC3E}">
        <p14:creationId xmlns:p14="http://schemas.microsoft.com/office/powerpoint/2010/main" val="49069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2A15-C802-4786-AB65-D8E95AAC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D10C4-5854-4B59-83F5-257D32C3A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 : 4 Years </a:t>
            </a:r>
          </a:p>
          <a:p>
            <a:r>
              <a:rPr lang="en-US" dirty="0"/>
              <a:t> Two terms maximum</a:t>
            </a:r>
          </a:p>
          <a:p>
            <a:r>
              <a:rPr lang="en-US" dirty="0"/>
              <a:t>Directly elected </a:t>
            </a:r>
          </a:p>
          <a:p>
            <a:r>
              <a:rPr lang="en-US" dirty="0"/>
              <a:t>Head of Government </a:t>
            </a:r>
          </a:p>
        </p:txBody>
      </p:sp>
    </p:spTree>
    <p:extLst>
      <p:ext uri="{BB962C8B-B14F-4D97-AF65-F5344CB8AC3E}">
        <p14:creationId xmlns:p14="http://schemas.microsoft.com/office/powerpoint/2010/main" val="153980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0D08B-CAA9-4680-B7E7-D04132066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6559C-E72D-41B3-B070-DC74347BF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Selects Members of Cabinet </a:t>
            </a:r>
          </a:p>
          <a:p>
            <a:r>
              <a:rPr lang="en-US" dirty="0"/>
              <a:t>Chief Executive </a:t>
            </a:r>
          </a:p>
          <a:p>
            <a:r>
              <a:rPr lang="en-US" dirty="0"/>
              <a:t>Responsible for Economic Policy </a:t>
            </a:r>
          </a:p>
          <a:p>
            <a:r>
              <a:rPr lang="en-US" dirty="0"/>
              <a:t>Represents Iran Internationally </a:t>
            </a:r>
          </a:p>
        </p:txBody>
      </p:sp>
    </p:spTree>
    <p:extLst>
      <p:ext uri="{BB962C8B-B14F-4D97-AF65-F5344CB8AC3E}">
        <p14:creationId xmlns:p14="http://schemas.microsoft.com/office/powerpoint/2010/main" val="2378938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771C9-7779-4E0D-964E-D3E8D423E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62942-AE55-487F-A7B1-BCFB2CC5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Answerable to Supreme Leader </a:t>
            </a:r>
          </a:p>
          <a:p>
            <a:r>
              <a:rPr lang="en-US" dirty="0"/>
              <a:t>Vetted by Guardian Council </a:t>
            </a:r>
          </a:p>
          <a:p>
            <a:r>
              <a:rPr lang="en-US" dirty="0"/>
              <a:t>Can be impeached by Parliament </a:t>
            </a:r>
          </a:p>
        </p:txBody>
      </p:sp>
    </p:spTree>
    <p:extLst>
      <p:ext uri="{BB962C8B-B14F-4D97-AF65-F5344CB8AC3E}">
        <p14:creationId xmlns:p14="http://schemas.microsoft.com/office/powerpoint/2010/main" val="1507353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28158-8740-4EF3-9E1D-9B8A2E3CF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Cabinet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10A0C-EE51-47C1-8A5C-74F9FDD57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Appointed by President </a:t>
            </a:r>
          </a:p>
          <a:p>
            <a:r>
              <a:rPr lang="en-US" dirty="0"/>
              <a:t>Approved by Parliament </a:t>
            </a:r>
          </a:p>
          <a:p>
            <a:r>
              <a:rPr lang="en-US" dirty="0"/>
              <a:t>Three Ministers are Selected by Supreme Leader </a:t>
            </a:r>
          </a:p>
          <a:p>
            <a:r>
              <a:rPr lang="en-US" dirty="0"/>
              <a:t>Supreme leader can remove or reinstate any member </a:t>
            </a:r>
          </a:p>
        </p:txBody>
      </p:sp>
    </p:spTree>
    <p:extLst>
      <p:ext uri="{BB962C8B-B14F-4D97-AF65-F5344CB8AC3E}">
        <p14:creationId xmlns:p14="http://schemas.microsoft.com/office/powerpoint/2010/main" val="902932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91847-D484-4C87-9D7A-6F347D93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Parliament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E658C-6DD4-4554-A520-77AAFB44A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290 Members </a:t>
            </a:r>
          </a:p>
          <a:p>
            <a:r>
              <a:rPr lang="en-US" dirty="0"/>
              <a:t>4 Years </a:t>
            </a:r>
          </a:p>
          <a:p>
            <a:r>
              <a:rPr lang="en-US" dirty="0"/>
              <a:t>Directly elected </a:t>
            </a:r>
          </a:p>
          <a:p>
            <a:r>
              <a:rPr lang="en-US" dirty="0"/>
              <a:t>Candidates vetted by Guardian Council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67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B3086-6EFD-4D18-AD71-35249B7F9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86004-DC0C-48FD-A5B5-7FC8447D8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laws </a:t>
            </a:r>
          </a:p>
          <a:p>
            <a:r>
              <a:rPr lang="en-US" dirty="0"/>
              <a:t>Ratify treaties signed by President </a:t>
            </a:r>
          </a:p>
          <a:p>
            <a:r>
              <a:rPr lang="en-US" dirty="0"/>
              <a:t>Approve Members of Cabinet</a:t>
            </a:r>
          </a:p>
          <a:p>
            <a:r>
              <a:rPr lang="en-US" dirty="0"/>
              <a:t>Approve budget </a:t>
            </a:r>
          </a:p>
          <a:p>
            <a:r>
              <a:rPr lang="en-US" dirty="0"/>
              <a:t>Can impeach minister or President </a:t>
            </a:r>
          </a:p>
          <a:p>
            <a:endParaRPr lang="en-US" dirty="0"/>
          </a:p>
          <a:p>
            <a:r>
              <a:rPr lang="en-US" dirty="0"/>
              <a:t>Note: GC can veto any law passed by Parliament </a:t>
            </a:r>
          </a:p>
        </p:txBody>
      </p:sp>
    </p:spTree>
    <p:extLst>
      <p:ext uri="{BB962C8B-B14F-4D97-AF65-F5344CB8AC3E}">
        <p14:creationId xmlns:p14="http://schemas.microsoft.com/office/powerpoint/2010/main" val="392688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F9962-6D39-4FDE-A352-57D42A4E4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Guardian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33571-97EB-4919-953C-BA13191C1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 Members </a:t>
            </a:r>
          </a:p>
          <a:p>
            <a:r>
              <a:rPr lang="en-US" dirty="0"/>
              <a:t>6 appointed by Judiciary </a:t>
            </a:r>
          </a:p>
          <a:p>
            <a:r>
              <a:rPr lang="en-US" dirty="0"/>
              <a:t>6 nominated by Judiciary and then approved by Parliament </a:t>
            </a:r>
          </a:p>
          <a:p>
            <a:r>
              <a:rPr lang="en-US" dirty="0"/>
              <a:t>Term 6 years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24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29F2C-53CF-4DA5-8FB1-169E88D1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3875E-A41D-4810-8183-A746FDDFE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Right to interpret constitution ( Article 98)</a:t>
            </a:r>
          </a:p>
          <a:p>
            <a:r>
              <a:rPr lang="en-US" dirty="0"/>
              <a:t>Vets members for public office </a:t>
            </a:r>
          </a:p>
          <a:p>
            <a:r>
              <a:rPr lang="en-US" dirty="0"/>
              <a:t>Supervision of elections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7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281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Political System of Iran</vt:lpstr>
      <vt:lpstr>President</vt:lpstr>
      <vt:lpstr>Powers </vt:lpstr>
      <vt:lpstr>Responsibility </vt:lpstr>
      <vt:lpstr>Cabinet </vt:lpstr>
      <vt:lpstr>Parliament </vt:lpstr>
      <vt:lpstr>Powers</vt:lpstr>
      <vt:lpstr>Guardian Council</vt:lpstr>
      <vt:lpstr>Powers </vt:lpstr>
      <vt:lpstr>Assembly of Experts </vt:lpstr>
      <vt:lpstr>Expediency Council </vt:lpstr>
      <vt:lpstr>Rehbar/ Supreme Leader </vt:lpstr>
      <vt:lpstr>Powers ( Article 110)</vt:lpstr>
      <vt:lpstr>Appoints/ Dismiss Following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System of Iran</dc:title>
  <dc:creator>NITB</dc:creator>
  <cp:lastModifiedBy>NITB</cp:lastModifiedBy>
  <cp:revision>6</cp:revision>
  <dcterms:created xsi:type="dcterms:W3CDTF">2025-01-06T07:08:02Z</dcterms:created>
  <dcterms:modified xsi:type="dcterms:W3CDTF">2025-01-06T07:55:36Z</dcterms:modified>
</cp:coreProperties>
</file>