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qFhYfOkhXitFXc8tF3XR0d1vX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1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3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3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3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3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4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24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4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4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24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4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4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24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14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European Union</a:t>
            </a:r>
            <a:endParaRPr/>
          </a:p>
        </p:txBody>
      </p:sp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RAJA SHAHROZE ABBAS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Origin (Historical Perspective)</a:t>
            </a:r>
            <a:endParaRPr/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2875842" y="1644675"/>
            <a:ext cx="5635112" cy="985984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Shuman Declaration. 1950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2875842" y="2830049"/>
            <a:ext cx="5635112" cy="985984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</a:pPr>
            <a:r>
              <a:rPr b="1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 Coal and Steel Community, 1952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2875842" y="4015423"/>
            <a:ext cx="5635112" cy="985984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</a:pPr>
            <a:r>
              <a:rPr b="1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Treaty of Rome, 1957</a:t>
            </a:r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2875842" y="5200797"/>
            <a:ext cx="5635112" cy="985984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</a:pPr>
            <a:r>
              <a:rPr b="1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Merger Treaty, 1965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646111" y="31624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Origin (Historical Perspective)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US"/>
              <a:t>Maastricht Treaty, 1</a:t>
            </a:r>
            <a:r>
              <a:rPr b="1" baseline="30000" lang="en-US"/>
              <a:t>st</a:t>
            </a:r>
            <a:r>
              <a:rPr b="1" lang="en-US"/>
              <a:t> November, 1993</a:t>
            </a:r>
            <a:r>
              <a:rPr lang="en-US"/>
              <a:t>.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164" name="Google Shape;164;p3"/>
          <p:cNvGrpSpPr/>
          <p:nvPr/>
        </p:nvGrpSpPr>
        <p:grpSpPr>
          <a:xfrm>
            <a:off x="2682905" y="3429270"/>
            <a:ext cx="6826188" cy="2415113"/>
            <a:chOff x="1060480" y="270"/>
            <a:chExt cx="6826188" cy="2415113"/>
          </a:xfrm>
        </p:grpSpPr>
        <p:sp>
          <p:nvSpPr>
            <p:cNvPr id="165" name="Google Shape;165;p3"/>
            <p:cNvSpPr/>
            <p:nvPr/>
          </p:nvSpPr>
          <p:spPr>
            <a:xfrm>
              <a:off x="4473575" y="998251"/>
              <a:ext cx="2415113" cy="4191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1440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3"/>
            <p:cNvSpPr/>
            <p:nvPr/>
          </p:nvSpPr>
          <p:spPr>
            <a:xfrm>
              <a:off x="4427855" y="998251"/>
              <a:ext cx="91440" cy="4191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19050">
              <a:solidFill>
                <a:srgbClr val="1440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3"/>
            <p:cNvSpPr/>
            <p:nvPr/>
          </p:nvSpPr>
          <p:spPr>
            <a:xfrm>
              <a:off x="2058461" y="998251"/>
              <a:ext cx="2415113" cy="4191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1440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3"/>
            <p:cNvSpPr/>
            <p:nvPr/>
          </p:nvSpPr>
          <p:spPr>
            <a:xfrm>
              <a:off x="3475594" y="270"/>
              <a:ext cx="1995961" cy="997980"/>
            </a:xfrm>
            <a:prstGeom prst="rect">
              <a:avLst/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3475594" y="270"/>
              <a:ext cx="1995961" cy="997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European Union</a:t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060480" y="1417403"/>
              <a:ext cx="1995961" cy="997980"/>
            </a:xfrm>
            <a:prstGeom prst="rect">
              <a:avLst/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060480" y="1417403"/>
              <a:ext cx="1995961" cy="997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Economic</a:t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475594" y="1417403"/>
              <a:ext cx="1995961" cy="997980"/>
            </a:xfrm>
            <a:prstGeom prst="rect">
              <a:avLst/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 txBox="1"/>
            <p:nvPr/>
          </p:nvSpPr>
          <p:spPr>
            <a:xfrm>
              <a:off x="3475594" y="1417403"/>
              <a:ext cx="1995961" cy="997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Social</a:t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890707" y="1417403"/>
              <a:ext cx="1995961" cy="997980"/>
            </a:xfrm>
            <a:prstGeom prst="rect">
              <a:avLst/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5890707" y="1417403"/>
              <a:ext cx="1995961" cy="997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Security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Organizational Structure</a:t>
            </a:r>
            <a:endParaRPr/>
          </a:p>
        </p:txBody>
      </p:sp>
      <p:grpSp>
        <p:nvGrpSpPr>
          <p:cNvPr id="181" name="Google Shape;181;p4"/>
          <p:cNvGrpSpPr/>
          <p:nvPr/>
        </p:nvGrpSpPr>
        <p:grpSpPr>
          <a:xfrm>
            <a:off x="1103907" y="2988743"/>
            <a:ext cx="4859571" cy="1079904"/>
            <a:chOff x="593" y="936105"/>
            <a:chExt cx="4859571" cy="1079904"/>
          </a:xfrm>
        </p:grpSpPr>
        <p:sp>
          <p:nvSpPr>
            <p:cNvPr id="182" name="Google Shape;182;p4"/>
            <p:cNvSpPr/>
            <p:nvPr/>
          </p:nvSpPr>
          <p:spPr>
            <a:xfrm>
              <a:off x="593" y="936105"/>
              <a:ext cx="2159809" cy="1079904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32222" y="967734"/>
              <a:ext cx="2096551" cy="1016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51425" spcFirstLastPara="1" rIns="5142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European Council</a:t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700355" y="936105"/>
              <a:ext cx="2159809" cy="1079904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2731984" y="967734"/>
              <a:ext cx="2096551" cy="1016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51425" spcFirstLastPara="1" rIns="5142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European Commission</a:t>
              </a:r>
              <a:endParaRPr/>
            </a:p>
          </p:txBody>
        </p:sp>
      </p:grpSp>
      <p:grpSp>
        <p:nvGrpSpPr>
          <p:cNvPr id="186" name="Google Shape;186;p4"/>
          <p:cNvGrpSpPr/>
          <p:nvPr/>
        </p:nvGrpSpPr>
        <p:grpSpPr>
          <a:xfrm>
            <a:off x="6456104" y="2988743"/>
            <a:ext cx="4859571" cy="1079904"/>
            <a:chOff x="593" y="936105"/>
            <a:chExt cx="4859571" cy="1079904"/>
          </a:xfrm>
        </p:grpSpPr>
        <p:sp>
          <p:nvSpPr>
            <p:cNvPr id="187" name="Google Shape;187;p4"/>
            <p:cNvSpPr/>
            <p:nvPr/>
          </p:nvSpPr>
          <p:spPr>
            <a:xfrm>
              <a:off x="593" y="936105"/>
              <a:ext cx="2159809" cy="1079904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32222" y="967734"/>
              <a:ext cx="2096551" cy="1016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51425" spcFirstLastPara="1" rIns="5142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Council</a:t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700355" y="936105"/>
              <a:ext cx="2159809" cy="1079904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2731984" y="967734"/>
              <a:ext cx="2096551" cy="1016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51425" spcFirstLastPara="1" rIns="5142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European Parliament</a:t>
              </a:r>
              <a:endParaRPr/>
            </a:p>
          </p:txBody>
        </p:sp>
      </p:grpSp>
      <p:grpSp>
        <p:nvGrpSpPr>
          <p:cNvPr id="191" name="Google Shape;191;p4"/>
          <p:cNvGrpSpPr/>
          <p:nvPr/>
        </p:nvGrpSpPr>
        <p:grpSpPr>
          <a:xfrm>
            <a:off x="4782331" y="4726095"/>
            <a:ext cx="2363480" cy="1181740"/>
            <a:chOff x="3291834" y="595"/>
            <a:chExt cx="2363480" cy="1181740"/>
          </a:xfrm>
        </p:grpSpPr>
        <p:sp>
          <p:nvSpPr>
            <p:cNvPr id="192" name="Google Shape;192;p4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European Court of Justice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European Union Integration</a:t>
            </a:r>
            <a:endParaRPr/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2383809" y="1394949"/>
            <a:ext cx="7424382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Integration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>
            <a:off x="646111" y="2968918"/>
            <a:ext cx="2363480" cy="1181740"/>
            <a:chOff x="3291834" y="595"/>
            <a:chExt cx="2363480" cy="1181740"/>
          </a:xfrm>
        </p:grpSpPr>
        <p:sp>
          <p:nvSpPr>
            <p:cNvPr id="202" name="Google Shape;202;p5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Single Market</a:t>
              </a:r>
              <a:endParaRPr/>
            </a:p>
          </p:txBody>
        </p:sp>
      </p:grpSp>
      <p:grpSp>
        <p:nvGrpSpPr>
          <p:cNvPr id="204" name="Google Shape;204;p5"/>
          <p:cNvGrpSpPr/>
          <p:nvPr/>
        </p:nvGrpSpPr>
        <p:grpSpPr>
          <a:xfrm>
            <a:off x="3499617" y="2957334"/>
            <a:ext cx="2363480" cy="2073642"/>
            <a:chOff x="3291834" y="594"/>
            <a:chExt cx="2363480" cy="1919770"/>
          </a:xfrm>
        </p:grpSpPr>
        <p:sp>
          <p:nvSpPr>
            <p:cNvPr id="205" name="Google Shape;205;p5"/>
            <p:cNvSpPr/>
            <p:nvPr/>
          </p:nvSpPr>
          <p:spPr>
            <a:xfrm>
              <a:off x="3291834" y="594"/>
              <a:ext cx="2363480" cy="1877001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3312549" y="43362"/>
              <a:ext cx="2294256" cy="1877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European Central bank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+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Euro-Zone</a:t>
              </a: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6239238" y="2968918"/>
            <a:ext cx="2363480" cy="1181740"/>
            <a:chOff x="3291834" y="595"/>
            <a:chExt cx="2363480" cy="1181740"/>
          </a:xfrm>
        </p:grpSpPr>
        <p:sp>
          <p:nvSpPr>
            <p:cNvPr id="208" name="Google Shape;208;p5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Economic Monetary Unit</a:t>
              </a:r>
              <a:endParaRPr/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9182409" y="2968918"/>
            <a:ext cx="2363480" cy="1181740"/>
            <a:chOff x="3291834" y="595"/>
            <a:chExt cx="2363480" cy="1181740"/>
          </a:xfrm>
        </p:grpSpPr>
        <p:sp>
          <p:nvSpPr>
            <p:cNvPr id="211" name="Google Shape;211;p5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Customs Union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European Union Integration</a:t>
            </a:r>
            <a:endParaRPr/>
          </a:p>
        </p:txBody>
      </p:sp>
      <p:sp>
        <p:nvSpPr>
          <p:cNvPr id="218" name="Google Shape;218;p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2383809" y="1394949"/>
            <a:ext cx="7424382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Integration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0" name="Google Shape;220;p6"/>
          <p:cNvGrpSpPr/>
          <p:nvPr/>
        </p:nvGrpSpPr>
        <p:grpSpPr>
          <a:xfrm>
            <a:off x="646111" y="2968918"/>
            <a:ext cx="2363480" cy="1181740"/>
            <a:chOff x="3291834" y="595"/>
            <a:chExt cx="2363480" cy="1181740"/>
          </a:xfrm>
        </p:grpSpPr>
        <p:sp>
          <p:nvSpPr>
            <p:cNvPr id="221" name="Google Shape;221;p6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Education Policy</a:t>
              </a:r>
              <a:endParaRPr/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3213102" y="2968918"/>
            <a:ext cx="2363480" cy="1181740"/>
            <a:chOff x="3291834" y="595"/>
            <a:chExt cx="2363480" cy="1181740"/>
          </a:xfrm>
        </p:grpSpPr>
        <p:sp>
          <p:nvSpPr>
            <p:cNvPr id="224" name="Google Shape;224;p6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Health Policy</a:t>
              </a:r>
              <a:endParaRPr/>
            </a:p>
          </p:txBody>
        </p:sp>
      </p:grpSp>
      <p:grpSp>
        <p:nvGrpSpPr>
          <p:cNvPr id="226" name="Google Shape;226;p6"/>
          <p:cNvGrpSpPr/>
          <p:nvPr/>
        </p:nvGrpSpPr>
        <p:grpSpPr>
          <a:xfrm>
            <a:off x="5780093" y="2968918"/>
            <a:ext cx="2363480" cy="1181740"/>
            <a:chOff x="3291834" y="595"/>
            <a:chExt cx="2363480" cy="1181740"/>
          </a:xfrm>
        </p:grpSpPr>
        <p:sp>
          <p:nvSpPr>
            <p:cNvPr id="227" name="Google Shape;227;p6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Schengen Zone</a:t>
              </a:r>
              <a:endParaRPr/>
            </a:p>
          </p:txBody>
        </p:sp>
      </p:grpSp>
      <p:grpSp>
        <p:nvGrpSpPr>
          <p:cNvPr id="229" name="Google Shape;229;p6"/>
          <p:cNvGrpSpPr/>
          <p:nvPr/>
        </p:nvGrpSpPr>
        <p:grpSpPr>
          <a:xfrm>
            <a:off x="4680775" y="4630539"/>
            <a:ext cx="2363480" cy="1181740"/>
            <a:chOff x="3291834" y="595"/>
            <a:chExt cx="2363480" cy="1181740"/>
          </a:xfrm>
        </p:grpSpPr>
        <p:sp>
          <p:nvSpPr>
            <p:cNvPr id="230" name="Google Shape;230;p6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Customs Union</a:t>
              </a:r>
              <a:endParaRPr/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8499484" y="3121318"/>
            <a:ext cx="2363480" cy="1181740"/>
            <a:chOff x="3291834" y="595"/>
            <a:chExt cx="2363480" cy="1181740"/>
          </a:xfrm>
        </p:grpSpPr>
        <p:sp>
          <p:nvSpPr>
            <p:cNvPr id="233" name="Google Shape;233;p6"/>
            <p:cNvSpPr/>
            <p:nvPr/>
          </p:nvSpPr>
          <p:spPr>
            <a:xfrm>
              <a:off x="3291834" y="595"/>
              <a:ext cx="2363480" cy="118174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3326446" y="35207"/>
              <a:ext cx="2294256" cy="111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Social Rights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Challenges faced by the EU</a:t>
            </a:r>
            <a:endParaRPr/>
          </a:p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1" name="Google Shape;241;p7"/>
          <p:cNvSpPr/>
          <p:nvPr/>
        </p:nvSpPr>
        <p:spPr>
          <a:xfrm>
            <a:off x="2383809" y="1394949"/>
            <a:ext cx="7424382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Lingering Economic Concerns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1446662" y="2427132"/>
            <a:ext cx="9298675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Euroscepticism (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Rise of Anti-EU or Eurosceptic Political Parties</a:t>
            </a: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2383809" y="3505252"/>
            <a:ext cx="7424382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Democracy and Rule-of-Law Concerns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02799" y="4487146"/>
            <a:ext cx="8629934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Migratory Pressure and Societal Integration Challenges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2783866" y="5538689"/>
            <a:ext cx="6624265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 Security Concerns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EU and Pakistan</a:t>
            </a:r>
            <a:endParaRPr/>
          </a:p>
        </p:txBody>
      </p:sp>
      <p:sp>
        <p:nvSpPr>
          <p:cNvPr id="251" name="Google Shape;251;p8"/>
          <p:cNvSpPr txBox="1"/>
          <p:nvPr>
            <p:ph idx="1" type="body"/>
          </p:nvPr>
        </p:nvSpPr>
        <p:spPr>
          <a:xfrm>
            <a:off x="2971211" y="1853248"/>
            <a:ext cx="4754522" cy="635691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 and Pakistan Trade</a:t>
            </a:r>
            <a:endParaRPr/>
          </a:p>
        </p:txBody>
      </p:sp>
      <p:sp>
        <p:nvSpPr>
          <p:cNvPr id="252" name="Google Shape;252;p8"/>
          <p:cNvSpPr txBox="1"/>
          <p:nvPr/>
        </p:nvSpPr>
        <p:spPr>
          <a:xfrm>
            <a:off x="2971211" y="3097469"/>
            <a:ext cx="4754522" cy="635691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GSP+ Status and Pakistan</a:t>
            </a:r>
            <a:endParaRPr/>
          </a:p>
        </p:txBody>
      </p:sp>
      <p:sp>
        <p:nvSpPr>
          <p:cNvPr id="253" name="Google Shape;253;p8"/>
          <p:cNvSpPr txBox="1"/>
          <p:nvPr/>
        </p:nvSpPr>
        <p:spPr>
          <a:xfrm>
            <a:off x="2971211" y="4546406"/>
            <a:ext cx="4754522" cy="635691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Scenario of GSP+ Status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2021-06-16T17:36:44Z</dcterms:created>
  <dc:creator>Shahroze</dc:creator>
</cp:coreProperties>
</file>