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8"/>
  </p:notesMasterIdLst>
  <p:sldIdLst>
    <p:sldId id="404" r:id="rId2"/>
    <p:sldId id="299" r:id="rId3"/>
    <p:sldId id="318" r:id="rId4"/>
    <p:sldId id="292" r:id="rId5"/>
    <p:sldId id="367" r:id="rId6"/>
    <p:sldId id="368" r:id="rId7"/>
    <p:sldId id="345" r:id="rId8"/>
    <p:sldId id="395" r:id="rId9"/>
    <p:sldId id="268" r:id="rId10"/>
    <p:sldId id="373" r:id="rId11"/>
    <p:sldId id="374" r:id="rId12"/>
    <p:sldId id="375" r:id="rId13"/>
    <p:sldId id="381" r:id="rId14"/>
    <p:sldId id="410" r:id="rId15"/>
    <p:sldId id="295" r:id="rId16"/>
    <p:sldId id="396" r:id="rId17"/>
    <p:sldId id="350" r:id="rId18"/>
    <p:sldId id="351" r:id="rId19"/>
    <p:sldId id="352" r:id="rId20"/>
    <p:sldId id="353" r:id="rId21"/>
    <p:sldId id="279" r:id="rId22"/>
    <p:sldId id="309" r:id="rId23"/>
    <p:sldId id="369" r:id="rId24"/>
    <p:sldId id="376" r:id="rId25"/>
    <p:sldId id="413" r:id="rId26"/>
    <p:sldId id="41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63E74-EEB9-46BB-A2D4-71529019E36A}" type="doc">
      <dgm:prSet loTypeId="urn:microsoft.com/office/officeart/2005/8/layout/process2" loCatId="process" qsTypeId="urn:microsoft.com/office/officeart/2005/8/quickstyle/simple2" qsCatId="simple" csTypeId="urn:microsoft.com/office/officeart/2005/8/colors/accent1_2" csCatId="accent1" phldr="1"/>
      <dgm:spPr/>
    </dgm:pt>
    <dgm:pt modelId="{BFBA354B-A26B-4CBF-AA6C-D97C464FBBB3}">
      <dgm:prSet phldrT="[Text]" custT="1"/>
      <dgm:spPr/>
      <dgm:t>
        <a:bodyPr/>
        <a:lstStyle/>
        <a:p>
          <a:r>
            <a:rPr lang="en-US" sz="2000" b="1" kern="1200" dirty="0">
              <a:solidFill>
                <a:prstClr val="white"/>
              </a:solidFill>
              <a:latin typeface="Century Gothic"/>
              <a:ea typeface="+mn-ea"/>
              <a:cs typeface="+mn-cs"/>
            </a:rPr>
            <a:t>State</a:t>
          </a:r>
          <a:r>
            <a:rPr lang="en-US" sz="2400" b="1" kern="1200" dirty="0"/>
            <a:t> </a:t>
          </a:r>
          <a:r>
            <a:rPr lang="en-US" sz="2000" b="1" kern="1200" dirty="0"/>
            <a:t>(Hard)</a:t>
          </a:r>
          <a:endParaRPr lang="en-US" sz="2400" b="1" kern="1200" dirty="0"/>
        </a:p>
      </dgm:t>
    </dgm:pt>
    <dgm:pt modelId="{7439DAA6-41E6-4187-9CE6-4EF06688F69F}" type="parTrans" cxnId="{9190D9C8-6F39-43FA-A9D0-67C6846B72D2}">
      <dgm:prSet/>
      <dgm:spPr/>
      <dgm:t>
        <a:bodyPr/>
        <a:lstStyle/>
        <a:p>
          <a:endParaRPr lang="en-US"/>
        </a:p>
      </dgm:t>
    </dgm:pt>
    <dgm:pt modelId="{1547EBAC-C2E4-4BAE-994A-71F6F5AA70BF}" type="sibTrans" cxnId="{9190D9C8-6F39-43FA-A9D0-67C6846B72D2}">
      <dgm:prSet custT="1"/>
      <dgm:spPr/>
      <dgm:t>
        <a:bodyPr/>
        <a:lstStyle/>
        <a:p>
          <a:endParaRPr lang="en-US" sz="1800"/>
        </a:p>
      </dgm:t>
    </dgm:pt>
    <dgm:pt modelId="{214209F5-D140-4E1C-BCAF-13D3051D1545}">
      <dgm:prSet phldrT="[Text]" custT="1"/>
      <dgm:spPr/>
      <dgm:t>
        <a:bodyPr/>
        <a:lstStyle/>
        <a:p>
          <a:r>
            <a:rPr lang="en-US" sz="2000" b="1" dirty="0"/>
            <a:t>Non-State (Soft)</a:t>
          </a:r>
        </a:p>
      </dgm:t>
    </dgm:pt>
    <dgm:pt modelId="{71C5F1C4-7CDD-47D1-B0CA-F0575734CB06}" type="parTrans" cxnId="{B249BB17-86C6-47A0-BB26-1D961D5D6A2F}">
      <dgm:prSet/>
      <dgm:spPr/>
      <dgm:t>
        <a:bodyPr/>
        <a:lstStyle/>
        <a:p>
          <a:endParaRPr lang="en-US"/>
        </a:p>
      </dgm:t>
    </dgm:pt>
    <dgm:pt modelId="{8B7C5D46-FA97-43C4-B6AA-AAF13D9AD642}" type="sibTrans" cxnId="{B249BB17-86C6-47A0-BB26-1D961D5D6A2F}">
      <dgm:prSet/>
      <dgm:spPr/>
      <dgm:t>
        <a:bodyPr/>
        <a:lstStyle/>
        <a:p>
          <a:endParaRPr lang="en-US"/>
        </a:p>
      </dgm:t>
    </dgm:pt>
    <dgm:pt modelId="{C287D750-BBFC-46F1-895D-D02E47BDE48B}" type="pres">
      <dgm:prSet presAssocID="{53863E74-EEB9-46BB-A2D4-71529019E36A}" presName="linearFlow" presStyleCnt="0">
        <dgm:presLayoutVars>
          <dgm:resizeHandles val="exact"/>
        </dgm:presLayoutVars>
      </dgm:prSet>
      <dgm:spPr/>
    </dgm:pt>
    <dgm:pt modelId="{0EE5B05A-D558-45C8-95F3-70456509A590}" type="pres">
      <dgm:prSet presAssocID="{BFBA354B-A26B-4CBF-AA6C-D97C464FBBB3}" presName="node" presStyleLbl="node1" presStyleIdx="0" presStyleCnt="2" custFlipHor="1" custScaleX="14200" custScaleY="15784">
        <dgm:presLayoutVars>
          <dgm:bulletEnabled val="1"/>
        </dgm:presLayoutVars>
      </dgm:prSet>
      <dgm:spPr/>
    </dgm:pt>
    <dgm:pt modelId="{84E4E171-EEBC-495D-89EE-3324E80F8595}" type="pres">
      <dgm:prSet presAssocID="{1547EBAC-C2E4-4BAE-994A-71F6F5AA70BF}" presName="sibTrans" presStyleLbl="sibTrans2D1" presStyleIdx="0" presStyleCnt="1" custScaleX="76938" custScaleY="51363"/>
      <dgm:spPr/>
    </dgm:pt>
    <dgm:pt modelId="{CDBDE0DC-DB39-4824-8BDD-B8FD8AC2E34B}" type="pres">
      <dgm:prSet presAssocID="{1547EBAC-C2E4-4BAE-994A-71F6F5AA70BF}" presName="connectorText" presStyleLbl="sibTrans2D1" presStyleIdx="0" presStyleCnt="1"/>
      <dgm:spPr/>
    </dgm:pt>
    <dgm:pt modelId="{6BE71593-EFAA-420A-B34D-1CC408D3F2E7}" type="pres">
      <dgm:prSet presAssocID="{214209F5-D140-4E1C-BCAF-13D3051D1545}" presName="node" presStyleLbl="node1" presStyleIdx="1" presStyleCnt="2" custScaleX="13361" custScaleY="16044" custLinFactNeighborX="162" custLinFactNeighborY="-19981">
        <dgm:presLayoutVars>
          <dgm:bulletEnabled val="1"/>
        </dgm:presLayoutVars>
      </dgm:prSet>
      <dgm:spPr/>
    </dgm:pt>
  </dgm:ptLst>
  <dgm:cxnLst>
    <dgm:cxn modelId="{B249BB17-86C6-47A0-BB26-1D961D5D6A2F}" srcId="{53863E74-EEB9-46BB-A2D4-71529019E36A}" destId="{214209F5-D140-4E1C-BCAF-13D3051D1545}" srcOrd="1" destOrd="0" parTransId="{71C5F1C4-7CDD-47D1-B0CA-F0575734CB06}" sibTransId="{8B7C5D46-FA97-43C4-B6AA-AAF13D9AD642}"/>
    <dgm:cxn modelId="{EC6DC91C-52A7-4A0C-BCE9-9CABD9938A39}" type="presOf" srcId="{1547EBAC-C2E4-4BAE-994A-71F6F5AA70BF}" destId="{84E4E171-EEBC-495D-89EE-3324E80F8595}" srcOrd="0" destOrd="0" presId="urn:microsoft.com/office/officeart/2005/8/layout/process2"/>
    <dgm:cxn modelId="{A7F5232D-3882-4C2B-BE12-0D50A9923457}" type="presOf" srcId="{214209F5-D140-4E1C-BCAF-13D3051D1545}" destId="{6BE71593-EFAA-420A-B34D-1CC408D3F2E7}" srcOrd="0" destOrd="0" presId="urn:microsoft.com/office/officeart/2005/8/layout/process2"/>
    <dgm:cxn modelId="{459A763B-254B-4923-94C1-5AB863EF38D9}" type="presOf" srcId="{BFBA354B-A26B-4CBF-AA6C-D97C464FBBB3}" destId="{0EE5B05A-D558-45C8-95F3-70456509A590}" srcOrd="0" destOrd="0" presId="urn:microsoft.com/office/officeart/2005/8/layout/process2"/>
    <dgm:cxn modelId="{2BF6EE58-EC32-4AED-8A9B-2C353072EB35}" type="presOf" srcId="{53863E74-EEB9-46BB-A2D4-71529019E36A}" destId="{C287D750-BBFC-46F1-895D-D02E47BDE48B}" srcOrd="0" destOrd="0" presId="urn:microsoft.com/office/officeart/2005/8/layout/process2"/>
    <dgm:cxn modelId="{9190D9C8-6F39-43FA-A9D0-67C6846B72D2}" srcId="{53863E74-EEB9-46BB-A2D4-71529019E36A}" destId="{BFBA354B-A26B-4CBF-AA6C-D97C464FBBB3}" srcOrd="0" destOrd="0" parTransId="{7439DAA6-41E6-4187-9CE6-4EF06688F69F}" sibTransId="{1547EBAC-C2E4-4BAE-994A-71F6F5AA70BF}"/>
    <dgm:cxn modelId="{9F5451DF-AF1D-4310-A832-27D98BF1D896}" type="presOf" srcId="{1547EBAC-C2E4-4BAE-994A-71F6F5AA70BF}" destId="{CDBDE0DC-DB39-4824-8BDD-B8FD8AC2E34B}" srcOrd="1" destOrd="0" presId="urn:microsoft.com/office/officeart/2005/8/layout/process2"/>
    <dgm:cxn modelId="{908CBDB8-C005-4224-AD34-A5E4ECD3D700}" type="presParOf" srcId="{C287D750-BBFC-46F1-895D-D02E47BDE48B}" destId="{0EE5B05A-D558-45C8-95F3-70456509A590}" srcOrd="0" destOrd="0" presId="urn:microsoft.com/office/officeart/2005/8/layout/process2"/>
    <dgm:cxn modelId="{79CA5F46-42E1-4846-8D13-C609E8762729}" type="presParOf" srcId="{C287D750-BBFC-46F1-895D-D02E47BDE48B}" destId="{84E4E171-EEBC-495D-89EE-3324E80F8595}" srcOrd="1" destOrd="0" presId="urn:microsoft.com/office/officeart/2005/8/layout/process2"/>
    <dgm:cxn modelId="{8C09A842-36A1-4A0B-9E4C-310C875F1B7B}" type="presParOf" srcId="{84E4E171-EEBC-495D-89EE-3324E80F8595}" destId="{CDBDE0DC-DB39-4824-8BDD-B8FD8AC2E34B}" srcOrd="0" destOrd="0" presId="urn:microsoft.com/office/officeart/2005/8/layout/process2"/>
    <dgm:cxn modelId="{563782F5-EBB2-4D83-A00F-71966CCFE584}" type="presParOf" srcId="{C287D750-BBFC-46F1-895D-D02E47BDE48B}" destId="{6BE71593-EFAA-420A-B34D-1CC408D3F2E7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5B05A-D558-45C8-95F3-70456509A590}">
      <dsp:nvSpPr>
        <dsp:cNvPr id="0" name=""/>
        <dsp:cNvSpPr/>
      </dsp:nvSpPr>
      <dsp:spPr>
        <a:xfrm flipH="1">
          <a:off x="1167937" y="473656"/>
          <a:ext cx="1597721" cy="814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prstClr val="white"/>
              </a:solidFill>
              <a:latin typeface="Century Gothic"/>
              <a:ea typeface="+mn-ea"/>
              <a:cs typeface="+mn-cs"/>
            </a:rPr>
            <a:t>State</a:t>
          </a:r>
          <a:r>
            <a:rPr lang="en-US" sz="2400" b="1" kern="1200" dirty="0"/>
            <a:t> </a:t>
          </a:r>
          <a:r>
            <a:rPr lang="en-US" sz="2000" b="1" kern="1200" dirty="0"/>
            <a:t>(Hard)</a:t>
          </a:r>
          <a:endParaRPr lang="en-US" sz="2400" b="1" kern="1200" dirty="0"/>
        </a:p>
      </dsp:txBody>
      <dsp:txXfrm>
        <a:off x="1191780" y="497499"/>
        <a:ext cx="1550035" cy="766376"/>
      </dsp:txXfrm>
    </dsp:sp>
    <dsp:sp modelId="{84E4E171-EEBC-495D-89EE-3324E80F8595}">
      <dsp:nvSpPr>
        <dsp:cNvPr id="0" name=""/>
        <dsp:cNvSpPr/>
      </dsp:nvSpPr>
      <dsp:spPr>
        <a:xfrm rot="5373852">
          <a:off x="1521290" y="1479471"/>
          <a:ext cx="909192" cy="1192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-5400000">
        <a:off x="1617227" y="1620916"/>
        <a:ext cx="715244" cy="636434"/>
      </dsp:txXfrm>
    </dsp:sp>
    <dsp:sp modelId="{6BE71593-EFAA-420A-B34D-1CC408D3F2E7}">
      <dsp:nvSpPr>
        <dsp:cNvPr id="0" name=""/>
        <dsp:cNvSpPr/>
      </dsp:nvSpPr>
      <dsp:spPr>
        <a:xfrm>
          <a:off x="1233365" y="2863300"/>
          <a:ext cx="1503321" cy="8274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Non-State (Soft)</a:t>
          </a:r>
        </a:p>
      </dsp:txBody>
      <dsp:txXfrm>
        <a:off x="1257601" y="2887536"/>
        <a:ext cx="1454849" cy="779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6EB8D-37EA-4B5D-A662-47FA79AF222A}" type="datetimeFigureOut">
              <a:rPr lang="en-US" smtClean="0"/>
              <a:pPr/>
              <a:t>3/17/2025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B6F8B-EE24-457B-BCBA-E69C14EF2C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9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2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14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31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0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27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3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8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8FA22-F3FD-4C5C-AEF6-0035F9F9F039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483-EDC8-4F90-9A0F-E3E00E705D7E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E51A-F99C-4075-A7E9-59C0FC8CF5F2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6901-1A2B-4831-8611-0C797EA768B5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DC64-427A-40FE-B49E-04DCB667B88C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B70B-4F2D-4433-9A5B-08508295D068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8227-8A24-4A9D-A0FF-AEC927D5CB09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5FF6-1519-47A1-96DB-ABAAB093CC36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1107-C842-4D74-B2CC-C432F0432D6E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B415-92FE-41A1-9F22-24AC2BE8EDC4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15A91-FB05-4DF4-9319-574462451BD2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3E63A-C982-47E1-AAF3-73D1757A0ACA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20B7-DE08-4C7D-BD32-BB4E80A495FC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DED6-CC24-4B81-A821-57732187F834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3BD6-24D2-48AA-AAB8-51CBB79676BB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935E-C9C2-422E-AE73-839D5E2F998D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B6F11-3297-4597-91E3-D677C2EB48CF}" type="datetime1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hat.whatsapp.com/FBRsuzoIbNoBGsHnKUmCi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ebook.com/groups/144123599347978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Current Affairs 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Pakistan’s External Relations </a:t>
            </a: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By </a:t>
            </a: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Assistant Professor </a:t>
            </a: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Dr. Zahid Mehmood Zahid (PhD – IR)</a:t>
            </a: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  <a:hlinkClick r:id="rId3"/>
              </a:rPr>
              <a:t>https://chat.whatsapp.com/FBRsuzoIbNoBGsHnKUmCih</a:t>
            </a: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  <a:hlinkClick r:id="rId4"/>
              </a:rPr>
              <a:t>https://www.facebook.com/groups/144123599347978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766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Foreign Policy Decision-Making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4611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Rational Actor Model (RAM)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Assumes the decision-making actor is rational and can be relied on to make informed and calculated decisions.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Assumes – he has complete information for optimized decision-making.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Steps in Decision Making: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Goals:  Prevent Iran from becoming nuclear-capable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Options: Sanctions, Negotiations, Military attack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Rational Decision: diplomacy and negotiations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Examples: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JCPOA, </a:t>
            </a:r>
            <a:r>
              <a:rPr lang="en-US" sz="2400" dirty="0" err="1">
                <a:solidFill>
                  <a:srgbClr val="FF0000"/>
                </a:solidFill>
              </a:rPr>
              <a:t>Putins’s</a:t>
            </a:r>
            <a:r>
              <a:rPr lang="en-US" sz="2400" dirty="0">
                <a:solidFill>
                  <a:srgbClr val="FF0000"/>
                </a:solidFill>
              </a:rPr>
              <a:t> Ukraine Invasion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A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 Zahid, Assistant Professor of IR, Islamabad.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865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pPr algn="just"/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Organizational Process Model (OPM)</a:t>
            </a:r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353878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Views Govt as a mix of powerful organizations working in concert.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SOPs – based on pre-established routines are followed.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Decentralization of responsibilities with subunits within organization.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Decision are made step-by-step (incrementalism).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Organizational priorities, goals, and policies matter.</a:t>
            </a:r>
          </a:p>
          <a:p>
            <a:pPr marL="0" indent="0" algn="just">
              <a:buNone/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Example: </a:t>
            </a:r>
            <a:r>
              <a:rPr lang="en-US" sz="2600" dirty="0">
                <a:solidFill>
                  <a:srgbClr val="FF0000"/>
                </a:solidFill>
              </a:rPr>
              <a:t>Detonation: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PM, PAEC, KRL, GHQ, PIA, PAF, NLC.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</a:rPr>
              <a:t>                 Drone Strikes: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CIA, DoD, and Military 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</a:rPr>
              <a:t>                 Operation Eagle Claw: </a:t>
            </a:r>
            <a:r>
              <a:rPr lang="en-US" sz="28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Inter"/>
              </a:rPr>
              <a:t>Army, Navy, Air Force, CIA</a:t>
            </a: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endParaRPr lang="en-US" sz="2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 Zahid, Assistant Professor of IR, Islamabad.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759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chemeClr val="tx1"/>
                </a:solidFill>
              </a:rPr>
              <a:t> 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Bureaucratic Politics Model/Govt Bargain Model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35387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Decision-making is done by a number of competing entities (organizations).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Each brings input to the DM process, with its own view of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personal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organizational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and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national interests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Collective decision is contingent upon successful negotiation, bargaining, and compromises among entities.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Players’ positions and priorities matter.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Examples: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Cuban Missile Crises:  </a:t>
            </a:r>
            <a:r>
              <a:rPr lang="en-US" sz="2900" dirty="0">
                <a:solidFill>
                  <a:schemeClr val="tx1"/>
                </a:solidFill>
              </a:rPr>
              <a:t>JFK, US military, DoS, CIA, Congress, Public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JCPOA: </a:t>
            </a:r>
            <a:r>
              <a:rPr lang="en-US" sz="2800" dirty="0">
                <a:solidFill>
                  <a:schemeClr val="tx1"/>
                </a:solidFill>
              </a:rPr>
              <a:t>State dept, DoD, CIA, White House,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Afghan Withdrawal 2021: </a:t>
            </a:r>
            <a:r>
              <a:rPr lang="en-US" sz="2800" dirty="0">
                <a:solidFill>
                  <a:schemeClr val="tx1"/>
                </a:solidFill>
              </a:rPr>
              <a:t>DoD, State Dept, CIA – result hasty end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 Zahid, Assistant Professor of IR, Islamabad.  </a:t>
            </a:r>
          </a:p>
        </p:txBody>
      </p:sp>
    </p:spTree>
    <p:extLst>
      <p:ext uri="{BB962C8B-B14F-4D97-AF65-F5344CB8AC3E}">
        <p14:creationId xmlns:p14="http://schemas.microsoft.com/office/powerpoint/2010/main" val="217738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367" y="609600"/>
            <a:ext cx="9558246" cy="76862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177" y="1378227"/>
            <a:ext cx="9597435" cy="515320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Instruments of Pakistan’s Foreign Policy: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Diplomacy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Bilateral or multilateral negotiations – OIC, UN, SAARC, SCO)</a:t>
            </a:r>
          </a:p>
          <a:p>
            <a:pPr algn="just">
              <a:lnSpc>
                <a:spcPct val="150000"/>
              </a:lnSpc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(CPEC, IMF, trade agreements etc.)</a:t>
            </a:r>
          </a:p>
          <a:p>
            <a:pPr algn="just">
              <a:lnSpc>
                <a:spcPct val="150000"/>
              </a:lnSpc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Strategic Partnerships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(China, US, Turkey, etc.)</a:t>
            </a:r>
          </a:p>
          <a:p>
            <a:pPr algn="just">
              <a:lnSpc>
                <a:spcPct val="150000"/>
              </a:lnSpc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Media and Culture/ideology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(media, education, sports, religion, diaspora)</a:t>
            </a:r>
          </a:p>
          <a:p>
            <a:pPr algn="just">
              <a:lnSpc>
                <a:spcPct val="150000"/>
              </a:lnSpc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Covert activities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(secret operations, and intelligence cooperation)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876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4E378-4ACF-52DB-A881-2AA41EFBD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461" y="624110"/>
            <a:ext cx="9657151" cy="90611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Tracks of Diplomacy: Bringing NSAs into state craft – Con Resolution and international cooperation through negotiations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906313-AC6E-3327-B213-196915554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pic>
        <p:nvPicPr>
          <p:cNvPr id="11" name="Content Placeholder 10" descr="A diagram of a track&#10;&#10;Description automatically generated">
            <a:extLst>
              <a:ext uri="{FF2B5EF4-FFF2-40B4-BE49-F238E27FC236}">
                <a16:creationId xmlns:a16="http://schemas.microsoft.com/office/drawing/2014/main" id="{A9F914D4-4E7C-9536-C550-A0B6016B80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7461" y="1623527"/>
            <a:ext cx="8986191" cy="5094513"/>
          </a:xfrm>
        </p:spPr>
      </p:pic>
    </p:spTree>
    <p:extLst>
      <p:ext uri="{BB962C8B-B14F-4D97-AF65-F5344CB8AC3E}">
        <p14:creationId xmlns:p14="http://schemas.microsoft.com/office/powerpoint/2010/main" val="4250426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5555" y="662609"/>
            <a:ext cx="9519058" cy="60769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  Pakistan’s FP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6697" y="1270299"/>
            <a:ext cx="9437916" cy="5404822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endParaRPr lang="en-US" sz="27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/>
                </a:solidFill>
              </a:rPr>
              <a:t>Promotion of Pakistan as a dynamic, progressive, moderate, and democratic Islamic country. </a:t>
            </a:r>
          </a:p>
          <a:p>
            <a:pPr marL="457200" lvl="1" indent="0" algn="just">
              <a:buNone/>
            </a:pPr>
            <a:endParaRPr lang="en-US" sz="2400" b="1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/>
                </a:solidFill>
              </a:rPr>
              <a:t>Friendly relations with all/especially major powers, &amp; immediate neighbors.</a:t>
            </a:r>
            <a:r>
              <a:rPr lang="en-US" sz="2700" b="1" dirty="0">
                <a:solidFill>
                  <a:schemeClr val="tx1"/>
                </a:solidFill>
              </a:rPr>
              <a:t> 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sz="2400" b="1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/>
                </a:solidFill>
              </a:rPr>
              <a:t>Safeguarding national security &amp; geostrategic interests, including Kashmir. (FP starts at home)</a:t>
            </a:r>
          </a:p>
          <a:p>
            <a:pPr marL="400050" lvl="1" indent="0" algn="just">
              <a:buNone/>
            </a:pP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7716E-4043-465B-B293-B01C9C9C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367" y="675861"/>
            <a:ext cx="9561245" cy="5300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34F9-E313-4631-B9B9-8A3FF8042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367" y="1457739"/>
            <a:ext cx="9561245" cy="504319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4. Consolidating commercial &amp; economic cooperation with int. community.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</a:p>
          <a:p>
            <a:pPr marL="457200" lvl="1" indent="0" algn="just">
              <a:buNone/>
            </a:pPr>
            <a:endParaRPr lang="en-US" sz="2400" b="1" dirty="0">
              <a:solidFill>
                <a:schemeClr val="tx1"/>
              </a:solidFill>
            </a:endParaRP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5. Safeguarding the interests of Pakistanis abroad.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</a:p>
          <a:p>
            <a:pPr marL="457200" lvl="1" indent="0" algn="just">
              <a:buNone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6. Ensuring optimal utilization of national resources for 	regional &amp; int. cooperation. </a:t>
            </a:r>
          </a:p>
          <a:p>
            <a:pPr marL="457200" lvl="1" indent="0" algn="just">
              <a:buNone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2A2E70-0218-4634-9F26-0FEF8F9F6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753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Pak’s National Interests </a:t>
            </a:r>
            <a:b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Territorial integrity and security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(India, Afghanistan)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Counter terrorism and Internal stability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Development and Prosperity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(Human, Eco, infra, energy security)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Political stability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(demo and good gov)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Identity and cultural values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cultu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and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relig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harmony)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Access to resources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(water, energy, climate security)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Tech advancement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(cyber and innovation)</a:t>
            </a: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963283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Challenges to the Sovereignty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24947"/>
            <a:ext cx="9622803" cy="5437802"/>
          </a:xfrm>
        </p:spPr>
        <p:txBody>
          <a:bodyPr>
            <a:normAutofit/>
          </a:bodyPr>
          <a:lstStyle/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India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Cross Border terrorism (Afghan)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Terrorism and Extremism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Insurgency and Separatism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Dependence 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Political instability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Climate vulnerability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022FDCC3-2E75-B647-DE73-8CE60803C6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2111946"/>
              </p:ext>
            </p:extLst>
          </p:nvPr>
        </p:nvGraphicFramePr>
        <p:xfrm>
          <a:off x="6923314" y="1390261"/>
          <a:ext cx="3933597" cy="5167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39876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Afghanistan in the Cold War Theater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Cold War geopolitics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Rise of PDPA (Leninist-Marxist Party)under Dawood and rise of resistance.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Refugees started entering Pakistan, 1975 abortive coup attempt.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Sur Inqilab </a:t>
            </a:r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(Red Revolution) April 1978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Comrade kills the comrade in October 1979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Soviets enter Afghanistan Dec 1979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‘Jihad’, Rise of Mujahedeen – a fusion of religion and geopolitics.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Pakistan becomes the front-line state in the last phase of the Cold War.</a:t>
            </a: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62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Syllabus of CA</a:t>
            </a:r>
            <a:b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5"/>
            <a:ext cx="9395791" cy="5314122"/>
          </a:xfrm>
        </p:spPr>
        <p:txBody>
          <a:bodyPr>
            <a:noAutofit/>
          </a:bodyPr>
          <a:lstStyle/>
          <a:p>
            <a:pPr marL="514350" indent="-457200">
              <a:lnSpc>
                <a:spcPct val="107000"/>
              </a:lnSpc>
              <a:spcBef>
                <a:spcPts val="0"/>
              </a:spcBef>
            </a:pPr>
            <a:endParaRPr lang="en-US" sz="26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14350" indent="-457200">
              <a:lnSpc>
                <a:spcPct val="107000"/>
              </a:lnSpc>
              <a:spcBef>
                <a:spcPts val="0"/>
              </a:spcBef>
            </a:pPr>
            <a:r>
              <a:rPr lang="en-US" sz="26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Foreign Policy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Determinants, Decision Making and Analysis 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Pakistan’s National Interests, Challenges to the sovereignty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Afghanistan  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Afghanistan in Cold War theater, Soviets invasion, Mujahedeen, Geneva Accord, Post Cold War Situation, Rise of Taliban, Al-Qaeda, 9/11, Operation Enduring Freedom, Bonn Conference, US engagement, and Withdrawal.</a:t>
            </a:r>
            <a:endParaRPr lang="en-US" sz="22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10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Geneva Accord 1988,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Rise of Taliban (Appeal</a:t>
            </a:r>
            <a:r>
              <a:rPr lang="en-US" sz="26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.. Promise</a:t>
            </a:r>
            <a:r>
              <a:rPr lang="en-US" sz="26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),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Al-Qaeda Enters into Afghan Theater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9/11 and 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Operation Enduring Freedom and the Taliban govt is toppled,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Bonn Conference 2001, and </a:t>
            </a:r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US/NATO in Afghanistan till 2021.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Doha Process 2018 - 2021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Return of Taliban 2.O (resilience and failure of Int effort)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74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7807" y="705394"/>
            <a:ext cx="9466806" cy="593319"/>
          </a:xfrm>
        </p:spPr>
        <p:txBody>
          <a:bodyPr>
            <a:normAutofit/>
          </a:bodyPr>
          <a:lstStyle/>
          <a:p>
            <a:endParaRPr lang="en-A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7806" y="1391478"/>
            <a:ext cx="9466806" cy="5166076"/>
          </a:xfrm>
        </p:spPr>
        <p:txBody>
          <a:bodyPr>
            <a:noAutofit/>
          </a:bodyPr>
          <a:lstStyle/>
          <a:p>
            <a:endParaRPr lang="en-A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A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AU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Pak-Afghan Relations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A12DF-CBB7-452A-AD13-66855702A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175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1" y="796833"/>
            <a:ext cx="9401492" cy="626330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Pak-Afghan relations</a:t>
            </a:r>
            <a:endParaRPr lang="en-AU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3118" y="1580606"/>
            <a:ext cx="9401493" cy="5077770"/>
          </a:xfrm>
        </p:spPr>
        <p:txBody>
          <a:bodyPr>
            <a:noAutofit/>
          </a:bodyPr>
          <a:lstStyle/>
          <a:p>
            <a:pPr lvl="0" algn="just"/>
            <a:r>
              <a:rPr lang="en-AU" sz="2400" dirty="0">
                <a:solidFill>
                  <a:schemeClr val="tx1"/>
                </a:solidFill>
              </a:rPr>
              <a:t>Both share more than 2600 KMs border - Durand Line.</a:t>
            </a:r>
          </a:p>
          <a:p>
            <a:pPr algn="just"/>
            <a:r>
              <a:rPr lang="en-AU" sz="2400" dirty="0">
                <a:solidFill>
                  <a:schemeClr val="tx1"/>
                </a:solidFill>
              </a:rPr>
              <a:t>Afghanistan - always maintained a hostile posture/attitude towards Pakistan.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Despite common culture, ethnicity, faith, history &amp; geo-political dilemmas, relations have been troublesome. </a:t>
            </a:r>
            <a:r>
              <a:rPr lang="en-AU" sz="2400" b="1" dirty="0">
                <a:solidFill>
                  <a:schemeClr val="tx1"/>
                </a:solidFill>
              </a:rPr>
              <a:t>WHY?</a:t>
            </a:r>
          </a:p>
          <a:p>
            <a:pPr lvl="0" algn="just"/>
            <a:r>
              <a:rPr lang="en-AU" sz="2400" dirty="0">
                <a:solidFill>
                  <a:srgbClr val="FF0000"/>
                </a:solidFill>
              </a:rPr>
              <a:t>Primarily because of ‘Durand Line’ issue.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Afghanistan opposed Pakistan’s entry into UNO.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July 26, 1949 – terminated all agreements with British including ‘Durand Agreement’ </a:t>
            </a:r>
          </a:p>
          <a:p>
            <a:pPr algn="just"/>
            <a:endParaRPr lang="en-AU" sz="24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DFA94F-B004-4DF9-B37C-5B04DD93D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9512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D5705-9485-49C4-A71C-A5B224206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313" y="624110"/>
            <a:ext cx="9596299" cy="674603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Pak-Afghan Relations: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927DB-E8F1-42D8-A577-56F4FCBA7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313" y="1404730"/>
            <a:ext cx="9596299" cy="528761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Initial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1947 to 1979 (Afghan assertion and Pakistan’s Defensive behavior)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nd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1979 to 1989 (Soviets in Afghanistan, Pakistan diplomatic, Economic, and Security support to liberate Afghanistan)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rd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1989 to 1994 (Civil War, Pakistan’s diplomatic efforts for the peace &amp; stability in Afghanistan)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1996 to 2001 (Pak accords diplomatic recognition, economic and military support – religion for national security &amp; strategic interests)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2001 to 2021 (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WoT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Strategic Shift, multilateral relations between Pak-Afghanistan)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Latest Phase 2021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till date (Afghanistan under Taliban 2.O, From optimism to gloom)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01A113-23DB-4C62-A0DF-1F78E1772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446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F51CC-A611-4BDE-9C9D-4FA941B42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575" y="624110"/>
            <a:ext cx="9530038" cy="661351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Latest Phase: Afghanistan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u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nder Taliban 2.O</a:t>
            </a:r>
            <a:b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0B6D5-5DA8-43BF-AF31-6AD352D2C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4574" y="1391478"/>
            <a:ext cx="9530038" cy="5317231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Optimism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Desperation – betrayal and broken promises.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Terrorism -</a:t>
            </a:r>
            <a:r>
              <a:rPr lang="en-US" sz="2600" b="0" i="0" dirty="0">
                <a:solidFill>
                  <a:srgbClr val="212529"/>
                </a:solidFill>
                <a:effectLst/>
              </a:rPr>
              <a:t> attacks rose to 28% in 2022 and 79% in 2023, 70% in 2024.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rgbClr val="212529"/>
                </a:solidFill>
              </a:rPr>
              <a:t>Border management.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rgbClr val="212529"/>
                </a:solidFill>
              </a:rPr>
              <a:t>Refugee management.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Trade and connectivity.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D3D58C-8FB6-494B-AEF9-5DE15EC78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810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9437D-069B-4C44-9F34-11D69193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583" y="689112"/>
            <a:ext cx="9477029" cy="5830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 Pak-Afghan: complicating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654A-6CEA-489C-BC9B-CFEE481BC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583" y="1470991"/>
            <a:ext cx="9477029" cy="522135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Turbulent/subjective history (ontologically historical)</a:t>
            </a:r>
          </a:p>
          <a:p>
            <a:pPr algn="just">
              <a:lnSpc>
                <a:spcPct val="170000"/>
              </a:lnSpc>
            </a:pPr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Cross-border Terrorism and sovereignty.</a:t>
            </a:r>
          </a:p>
          <a:p>
            <a:pPr algn="just">
              <a:lnSpc>
                <a:spcPct val="170000"/>
              </a:lnSpc>
            </a:pPr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Border closures/Diplomatic strains.</a:t>
            </a:r>
          </a:p>
          <a:p>
            <a:pPr algn="just">
              <a:lnSpc>
                <a:spcPct val="170000"/>
              </a:lnSpc>
            </a:pPr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Regional competition (Indian question). </a:t>
            </a:r>
            <a:endParaRPr lang="en-US" sz="1120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Recognition.</a:t>
            </a:r>
          </a:p>
          <a:p>
            <a:pPr algn="just">
              <a:lnSpc>
                <a:spcPct val="170000"/>
              </a:lnSpc>
            </a:pPr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Refugees (Pak should not spoil its goodwill)</a:t>
            </a:r>
          </a:p>
          <a:p>
            <a:pPr algn="just">
              <a:lnSpc>
                <a:spcPct val="170000"/>
              </a:lnSpc>
            </a:pPr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Lack of Shared economic vision.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B30E2-10E4-4F04-9131-25C5916D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2068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9437D-069B-4C44-9F34-11D69193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3357" y="624110"/>
            <a:ext cx="9331255" cy="58183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   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Solution!</a:t>
            </a:r>
            <a:br>
              <a:rPr lang="en-US" sz="3600" b="1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654A-6CEA-489C-BC9B-CFEE481BC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3357" y="1431235"/>
            <a:ext cx="9331255" cy="5261113"/>
          </a:xfrm>
        </p:spPr>
        <p:txBody>
          <a:bodyPr>
            <a:normAutofit/>
          </a:bodyPr>
          <a:lstStyle/>
          <a:p>
            <a:pPr algn="just"/>
            <a:r>
              <a:rPr lang="en-US" sz="26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Forget, learn, and move into the future.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Track I &amp; II dialogue – religious diplomacy.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Political Recognition (conditional)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should engage Afghanistan multilaterally – based on ground realities.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Engaging friends (guarantors) – China, KSA, Turkey, etc.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Refugee and border management.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Intelligence sharing for counter-terrorism.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Connectivity and shared economic vision.</a:t>
            </a:r>
          </a:p>
          <a:p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B30E2-10E4-4F04-9131-25C5916D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1116414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1"/>
            <a:ext cx="9622803" cy="426038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050150"/>
            <a:ext cx="9622803" cy="5712600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Pak-Afghan Relations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Pak-India relations, </a:t>
            </a:r>
          </a:p>
          <a:p>
            <a:pPr lvl="1"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Peace-making </a:t>
            </a:r>
            <a:r>
              <a:rPr lang="en-US" sz="22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&amp;</a:t>
            </a: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Peace-Building </a:t>
            </a:r>
            <a:r>
              <a:rPr lang="en-US" sz="22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between India and Pakistan</a:t>
            </a: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Pak-China Relations</a:t>
            </a:r>
            <a:endParaRPr lang="en-US" sz="26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Pak-US Relations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Pak</a:t>
            </a: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-Russia Relations, </a:t>
            </a:r>
            <a:endParaRPr lang="en-US" sz="28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Pak-Turkey Relations </a:t>
            </a:r>
          </a:p>
          <a:p>
            <a:pPr lvl="1" indent="-342900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n-US" sz="2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n-US" sz="2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70000"/>
              </a:lnSpc>
            </a:pPr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7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207" y="624110"/>
            <a:ext cx="9591406" cy="558145"/>
          </a:xfrm>
        </p:spPr>
        <p:txBody>
          <a:bodyPr>
            <a:normAutofit fontScale="90000"/>
          </a:bodyPr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206" y="1581665"/>
            <a:ext cx="9591406" cy="50500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32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AU" sz="3200" b="1" dirty="0">
                <a:solidFill>
                  <a:schemeClr val="tx1"/>
                </a:solidFill>
              </a:rPr>
              <a:t>Foreign Policy</a:t>
            </a:r>
          </a:p>
          <a:p>
            <a:pPr marL="0" indent="0" algn="ctr">
              <a:buNone/>
            </a:pPr>
            <a:r>
              <a:rPr lang="en-AU" sz="3200" b="1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AU" sz="3200" dirty="0">
                <a:solidFill>
                  <a:schemeClr val="tx1"/>
                </a:solidFill>
              </a:rPr>
              <a:t>Determinants, Decision Making, and Analysis</a:t>
            </a:r>
          </a:p>
          <a:p>
            <a:pPr marL="0" indent="0" algn="ctr">
              <a:buNone/>
            </a:pPr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81087-9CF7-4ABE-B595-6A6C50AFA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171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5FFAF-6F2B-47AA-8FD3-F32E6EA2E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574" y="644729"/>
            <a:ext cx="9530038" cy="66135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Question to Ponder!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CE0A0-7B6A-4F9E-9844-6A8A01C10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4574" y="1484243"/>
            <a:ext cx="9530038" cy="5194853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</a:rPr>
              <a:t>What is the purpose of the state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</a:rPr>
              <a:t>Why do states need foreign policy state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</a:p>
          <a:p>
            <a:endParaRPr lang="en-US" sz="2800" b="1" dirty="0">
              <a:solidFill>
                <a:schemeClr val="tx1"/>
              </a:solidFill>
            </a:endParaRPr>
          </a:p>
          <a:p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D291E7-66ED-4DD6-94F0-0F46472EF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286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367" y="875211"/>
            <a:ext cx="9558246" cy="70420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 FP defined by the scholars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177" y="1579419"/>
            <a:ext cx="9597435" cy="4952009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FP is "the art of establishing priorities among objectives and finding the means to achieve them." </a:t>
            </a:r>
            <a:r>
              <a:rPr lang="en-US" sz="2600" b="1" dirty="0">
                <a:solidFill>
                  <a:schemeClr val="tx1"/>
                </a:solidFill>
              </a:rPr>
              <a:t>Kissinger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“the totality of interactions by which a state pursues its objectives with actors in other states." </a:t>
            </a:r>
            <a:r>
              <a:rPr lang="en-US" sz="2600" b="1" dirty="0">
                <a:solidFill>
                  <a:schemeClr val="tx1"/>
                </a:solidFill>
              </a:rPr>
              <a:t>James Rosenau</a:t>
            </a:r>
          </a:p>
          <a:p>
            <a:pPr algn="just"/>
            <a:endParaRPr lang="en-US" sz="2600" b="1" u="sng" dirty="0">
              <a:solidFill>
                <a:schemeClr val="tx1"/>
              </a:solidFill>
            </a:endParaRPr>
          </a:p>
          <a:p>
            <a:pPr algn="just"/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dirty="0">
                <a:solidFill>
                  <a:schemeClr val="tx1"/>
                </a:solidFill>
              </a:rPr>
              <a:t>An element of the process by which a state translates its broadly conceived goals and interests into concrete courses of action</a:t>
            </a:r>
            <a:r>
              <a:rPr lang="en-US" sz="2800" i="1" dirty="0">
                <a:solidFill>
                  <a:schemeClr val="tx1"/>
                </a:solidFill>
              </a:rPr>
              <a:t>.” 														                          </a:t>
            </a:r>
            <a:r>
              <a:rPr lang="en-US" sz="2800" b="1" dirty="0">
                <a:solidFill>
                  <a:schemeClr val="tx1"/>
                </a:solidFill>
              </a:rPr>
              <a:t>Padelford &amp; Lincoln</a:t>
            </a:r>
            <a:endParaRPr lang="en-US" sz="2600" u="sng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76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0139" y="624110"/>
            <a:ext cx="9694473" cy="661351"/>
          </a:xfrm>
        </p:spPr>
        <p:txBody>
          <a:bodyPr>
            <a:noAutofit/>
          </a:bodyPr>
          <a:lstStyle/>
          <a:p>
            <a:r>
              <a:rPr lang="en-AU" sz="2600" b="1" dirty="0">
                <a:solidFill>
                  <a:schemeClr val="tx1"/>
                </a:solidFill>
              </a:rPr>
              <a:t>Stages in FP DM (Initiation, Formulation, implementation)</a:t>
            </a:r>
            <a:br>
              <a:rPr lang="en-AU" sz="2400" dirty="0">
                <a:solidFill>
                  <a:schemeClr val="tx1"/>
                </a:solidFill>
              </a:rPr>
            </a:b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3266" y="1285461"/>
            <a:ext cx="9771346" cy="5388293"/>
          </a:xfrm>
        </p:spPr>
        <p:txBody>
          <a:bodyPr>
            <a:normAutofit lnSpcReduction="10000"/>
          </a:bodyPr>
          <a:lstStyle/>
          <a:p>
            <a:pPr algn="just"/>
            <a:endParaRPr lang="en-A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Problem/Need for a decision/Assessment 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the Int. &amp; domestic political environment.</a:t>
            </a:r>
          </a:p>
          <a:p>
            <a:pPr algn="just">
              <a:lnSpc>
                <a:spcPct val="150000"/>
              </a:lnSpc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Setting priorities.</a:t>
            </a:r>
          </a:p>
          <a:p>
            <a:pPr algn="just">
              <a:lnSpc>
                <a:spcPct val="150000"/>
              </a:lnSpc>
            </a:pP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Determination of FP </a:t>
            </a: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Options.</a:t>
            </a:r>
          </a:p>
          <a:p>
            <a:pPr algn="just">
              <a:lnSpc>
                <a:spcPct val="150000"/>
              </a:lnSpc>
            </a:pP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Decision-making </a:t>
            </a: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process/calculation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Implementation 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a selected option – resource allocation.</a:t>
            </a:r>
          </a:p>
          <a:p>
            <a:pPr marL="0" indent="0">
              <a:buNone/>
            </a:pPr>
            <a:endParaRPr lang="en-A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NOTE: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Evaluation and Effectiveness are measured afterwards.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7FD503-112A-4D75-9131-2809E5B36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185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Permanent and Variables in Pakistan’s FP DM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4611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chemeClr val="tx1"/>
                </a:solidFill>
              </a:rPr>
              <a:t>Permanent Factors:</a:t>
            </a:r>
          </a:p>
          <a:p>
            <a:r>
              <a:rPr lang="en-US" sz="2500" dirty="0">
                <a:solidFill>
                  <a:schemeClr val="tx1"/>
                </a:solidFill>
              </a:rPr>
              <a:t>Geographical location</a:t>
            </a:r>
          </a:p>
          <a:p>
            <a:r>
              <a:rPr lang="en-US" sz="2500" dirty="0">
                <a:solidFill>
                  <a:schemeClr val="tx1"/>
                </a:solidFill>
              </a:rPr>
              <a:t>Relations with US and China </a:t>
            </a:r>
          </a:p>
          <a:p>
            <a:r>
              <a:rPr lang="en-US" sz="2500" dirty="0">
                <a:solidFill>
                  <a:schemeClr val="tx1"/>
                </a:solidFill>
              </a:rPr>
              <a:t>Relations with Muslim world</a:t>
            </a:r>
          </a:p>
          <a:p>
            <a:r>
              <a:rPr lang="en-US" sz="2500" dirty="0">
                <a:solidFill>
                  <a:schemeClr val="tx1"/>
                </a:solidFill>
              </a:rPr>
              <a:t>India &amp; Afghan Factor (security-centric)</a:t>
            </a:r>
          </a:p>
          <a:p>
            <a:r>
              <a:rPr lang="en-US" sz="2500" dirty="0">
                <a:solidFill>
                  <a:schemeClr val="tx1"/>
                </a:solidFill>
              </a:rPr>
              <a:t>Ideology</a:t>
            </a:r>
          </a:p>
          <a:p>
            <a:pPr marL="0" indent="0">
              <a:buNone/>
            </a:pPr>
            <a:r>
              <a:rPr lang="en-US" sz="2500" b="1" dirty="0">
                <a:solidFill>
                  <a:schemeClr val="tx1"/>
                </a:solidFill>
              </a:rPr>
              <a:t>Variable Factors:</a:t>
            </a:r>
          </a:p>
          <a:p>
            <a:pPr algn="just"/>
            <a:r>
              <a:rPr lang="en-US" sz="2500" u="sng" dirty="0">
                <a:solidFill>
                  <a:schemeClr val="tx1"/>
                </a:solidFill>
              </a:rPr>
              <a:t>Domestic Factors</a:t>
            </a:r>
            <a:r>
              <a:rPr lang="en-US" sz="2500" dirty="0">
                <a:solidFill>
                  <a:schemeClr val="tx1"/>
                </a:solidFill>
              </a:rPr>
              <a:t> (civil-military relations, public opinion, leadership, economy, bureaucratic institutions).</a:t>
            </a:r>
          </a:p>
          <a:p>
            <a:pPr algn="just"/>
            <a:r>
              <a:rPr lang="en-US" sz="2500" u="sng" dirty="0">
                <a:solidFill>
                  <a:schemeClr val="tx1"/>
                </a:solidFill>
              </a:rPr>
              <a:t>International Factors</a:t>
            </a:r>
            <a:r>
              <a:rPr lang="en-US" sz="2500" dirty="0">
                <a:solidFill>
                  <a:schemeClr val="tx1"/>
                </a:solidFill>
              </a:rPr>
              <a:t> (Great powers politics, </a:t>
            </a:r>
            <a:r>
              <a:rPr lang="en-US" sz="2500" dirty="0" err="1">
                <a:solidFill>
                  <a:schemeClr val="tx1"/>
                </a:solidFill>
              </a:rPr>
              <a:t>WoT</a:t>
            </a:r>
            <a:r>
              <a:rPr lang="en-US" sz="2500" dirty="0">
                <a:solidFill>
                  <a:schemeClr val="tx1"/>
                </a:solidFill>
              </a:rPr>
              <a:t> &amp; Afghanistan, Int. Institutions, Iran &amp; Middle Eastern politics).</a:t>
            </a:r>
            <a:endParaRPr lang="en-US" sz="25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 Zahid, Assistant Professor of IR, Islamabad.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412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9103" y="647115"/>
            <a:ext cx="9495510" cy="668502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/>
                </a:solidFill>
              </a:rPr>
              <a:t>  FP Decision Making structure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9103" y="1492898"/>
            <a:ext cx="9932687" cy="5167210"/>
          </a:xfrm>
        </p:spPr>
        <p:txBody>
          <a:bodyPr>
            <a:noAutofit/>
          </a:bodyPr>
          <a:lstStyle/>
          <a:p>
            <a:pPr algn="just"/>
            <a:r>
              <a:rPr lang="en-AU" sz="2600" dirty="0">
                <a:solidFill>
                  <a:schemeClr val="tx1"/>
                </a:solidFill>
              </a:rPr>
              <a:t>Prime Minister 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Cabinet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National Security Committee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Parliament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Foreign Ministry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Defence &amp; Intelligence Community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Interest Groups 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Public opinion</a:t>
            </a:r>
          </a:p>
          <a:p>
            <a:pPr marL="0" lvl="0" indent="0" algn="just">
              <a:buNone/>
            </a:pPr>
            <a:endParaRPr lang="en-AU" sz="26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84896F-8681-48A6-8694-97E70523C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5261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22162</TotalTime>
  <Words>1844</Words>
  <Application>Microsoft Office PowerPoint</Application>
  <PresentationFormat>Widescreen</PresentationFormat>
  <Paragraphs>231</Paragraphs>
  <Slides>26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Aptos</vt:lpstr>
      <vt:lpstr>Arial</vt:lpstr>
      <vt:lpstr>Calibri</vt:lpstr>
      <vt:lpstr>Century Gothic</vt:lpstr>
      <vt:lpstr>Courier New</vt:lpstr>
      <vt:lpstr>Inter</vt:lpstr>
      <vt:lpstr>Wingdings</vt:lpstr>
      <vt:lpstr>Wingdings 3</vt:lpstr>
      <vt:lpstr>Wisp</vt:lpstr>
      <vt:lpstr>Current Affairs  </vt:lpstr>
      <vt:lpstr>Syllabus of CA </vt:lpstr>
      <vt:lpstr>PowerPoint Presentation</vt:lpstr>
      <vt:lpstr>PowerPoint Presentation</vt:lpstr>
      <vt:lpstr>  Question to Ponder!</vt:lpstr>
      <vt:lpstr>   FP defined by the scholars  </vt:lpstr>
      <vt:lpstr>Stages in FP DM (Initiation, Formulation, implementation) </vt:lpstr>
      <vt:lpstr>Permanent and Variables in Pakistan’s FP DM</vt:lpstr>
      <vt:lpstr>  FP Decision Making structure</vt:lpstr>
      <vt:lpstr>Foreign Policy Decision-Making Models</vt:lpstr>
      <vt:lpstr>  Organizational Process Model (OPM)</vt:lpstr>
      <vt:lpstr>  Bureaucratic Politics Model/Govt Bargain Model</vt:lpstr>
      <vt:lpstr>Implementation</vt:lpstr>
      <vt:lpstr>Tracks of Diplomacy: Bringing NSAs into state craft – Con Resolution and international cooperation through negotiations</vt:lpstr>
      <vt:lpstr>    Pakistan’s FP Objectives</vt:lpstr>
      <vt:lpstr>PowerPoint Presentation</vt:lpstr>
      <vt:lpstr>Pak’s National Interests  </vt:lpstr>
      <vt:lpstr>Challenges to the Sovereignty </vt:lpstr>
      <vt:lpstr>Afghanistan in the Cold War Theater</vt:lpstr>
      <vt:lpstr>PowerPoint Presentation</vt:lpstr>
      <vt:lpstr>PowerPoint Presentation</vt:lpstr>
      <vt:lpstr>   Pak-Afghan relations</vt:lpstr>
      <vt:lpstr>   Pak-Afghan Relations:</vt:lpstr>
      <vt:lpstr>  Latest Phase: Afghanistan under Taliban 2.O </vt:lpstr>
      <vt:lpstr> Pak-Afghan: complicating factors</vt:lpstr>
      <vt:lpstr>   Solution!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 of IR</dc:title>
  <dc:creator>Zahid Mehmood</dc:creator>
  <cp:lastModifiedBy>Dr. Zahid   Mehmood Zahid</cp:lastModifiedBy>
  <cp:revision>756</cp:revision>
  <cp:lastPrinted>2022-11-28T11:55:32Z</cp:lastPrinted>
  <dcterms:created xsi:type="dcterms:W3CDTF">2016-02-14T04:35:29Z</dcterms:created>
  <dcterms:modified xsi:type="dcterms:W3CDTF">2025-03-18T07:37:14Z</dcterms:modified>
</cp:coreProperties>
</file>