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81"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94" r:id="rId19"/>
    <p:sldId id="295" r:id="rId20"/>
    <p:sldId id="273" r:id="rId21"/>
    <p:sldId id="274" r:id="rId22"/>
    <p:sldId id="276" r:id="rId23"/>
    <p:sldId id="275" r:id="rId24"/>
    <p:sldId id="277" r:id="rId25"/>
    <p:sldId id="278" r:id="rId26"/>
    <p:sldId id="279" r:id="rId27"/>
    <p:sldId id="296" r:id="rId28"/>
    <p:sldId id="297" r:id="rId29"/>
    <p:sldId id="282" r:id="rId30"/>
    <p:sldId id="283" r:id="rId31"/>
    <p:sldId id="284" r:id="rId32"/>
    <p:sldId id="285" r:id="rId33"/>
    <p:sldId id="287" r:id="rId34"/>
    <p:sldId id="288" r:id="rId35"/>
    <p:sldId id="289" r:id="rId36"/>
    <p:sldId id="290" r:id="rId37"/>
    <p:sldId id="298" r:id="rId38"/>
    <p:sldId id="299" r:id="rId39"/>
    <p:sldId id="292" r:id="rId40"/>
    <p:sldId id="293" r:id="rId41"/>
    <p:sldId id="291"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8072FF-8425-8C44-B996-21F672053142}" v="110" dt="2024-09-16T04:30:37.3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54" autoAdjust="0"/>
    <p:restoredTop sz="94660"/>
  </p:normalViewPr>
  <p:slideViewPr>
    <p:cSldViewPr snapToGrid="0">
      <p:cViewPr varScale="1">
        <p:scale>
          <a:sx n="127" d="100"/>
          <a:sy n="127" d="100"/>
        </p:scale>
        <p:origin x="55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AC184400-03B6-794D-9CC2-9B1662507206}"/>
    <pc:docChg chg="undo custSel modSld sldOrd">
      <pc:chgData name="Abubakar Ilyas" userId="08e58344d610965c" providerId="LiveId" clId="{AC184400-03B6-794D-9CC2-9B1662507206}" dt="2024-03-17T09:14:08.135" v="178" actId="115"/>
      <pc:docMkLst>
        <pc:docMk/>
      </pc:docMkLst>
      <pc:sldChg chg="modSp mod">
        <pc:chgData name="Abubakar Ilyas" userId="08e58344d610965c" providerId="LiveId" clId="{AC184400-03B6-794D-9CC2-9B1662507206}" dt="2024-02-26T13:18:55.053" v="131" actId="20577"/>
        <pc:sldMkLst>
          <pc:docMk/>
          <pc:sldMk cId="4140942034" sldId="257"/>
        </pc:sldMkLst>
        <pc:spChg chg="mod">
          <ac:chgData name="Abubakar Ilyas" userId="08e58344d610965c" providerId="LiveId" clId="{AC184400-03B6-794D-9CC2-9B1662507206}" dt="2024-02-26T13:18:55.053" v="131" actId="20577"/>
          <ac:spMkLst>
            <pc:docMk/>
            <pc:sldMk cId="4140942034" sldId="257"/>
            <ac:spMk id="3" creationId="{00000000-0000-0000-0000-000000000000}"/>
          </ac:spMkLst>
        </pc:spChg>
      </pc:sldChg>
      <pc:sldChg chg="modSp">
        <pc:chgData name="Abubakar Ilyas" userId="08e58344d610965c" providerId="LiveId" clId="{AC184400-03B6-794D-9CC2-9B1662507206}" dt="2024-02-01T12:14:14.384" v="4" actId="113"/>
        <pc:sldMkLst>
          <pc:docMk/>
          <pc:sldMk cId="1703664544" sldId="261"/>
        </pc:sldMkLst>
        <pc:spChg chg="mod">
          <ac:chgData name="Abubakar Ilyas" userId="08e58344d610965c" providerId="LiveId" clId="{AC184400-03B6-794D-9CC2-9B1662507206}" dt="2024-02-01T12:14:14.384" v="4" actId="113"/>
          <ac:spMkLst>
            <pc:docMk/>
            <pc:sldMk cId="1703664544" sldId="261"/>
            <ac:spMk id="3" creationId="{00000000-0000-0000-0000-000000000000}"/>
          </ac:spMkLst>
        </pc:spChg>
      </pc:sldChg>
      <pc:sldChg chg="modSp">
        <pc:chgData name="Abubakar Ilyas" userId="08e58344d610965c" providerId="LiveId" clId="{AC184400-03B6-794D-9CC2-9B1662507206}" dt="2024-02-26T13:40:04.777" v="132" actId="20577"/>
        <pc:sldMkLst>
          <pc:docMk/>
          <pc:sldMk cId="4265796210" sldId="262"/>
        </pc:sldMkLst>
        <pc:spChg chg="mod">
          <ac:chgData name="Abubakar Ilyas" userId="08e58344d610965c" providerId="LiveId" clId="{AC184400-03B6-794D-9CC2-9B1662507206}" dt="2024-02-26T13:40:04.777" v="132" actId="20577"/>
          <ac:spMkLst>
            <pc:docMk/>
            <pc:sldMk cId="4265796210" sldId="262"/>
            <ac:spMk id="3" creationId="{00000000-0000-0000-0000-000000000000}"/>
          </ac:spMkLst>
        </pc:spChg>
      </pc:sldChg>
      <pc:sldChg chg="modSp mod">
        <pc:chgData name="Abubakar Ilyas" userId="08e58344d610965c" providerId="LiveId" clId="{AC184400-03B6-794D-9CC2-9B1662507206}" dt="2024-02-26T13:46:31.479" v="137" actId="20577"/>
        <pc:sldMkLst>
          <pc:docMk/>
          <pc:sldMk cId="35335275" sldId="263"/>
        </pc:sldMkLst>
        <pc:spChg chg="mod">
          <ac:chgData name="Abubakar Ilyas" userId="08e58344d610965c" providerId="LiveId" clId="{AC184400-03B6-794D-9CC2-9B1662507206}" dt="2024-02-26T13:46:31.479" v="137" actId="20577"/>
          <ac:spMkLst>
            <pc:docMk/>
            <pc:sldMk cId="35335275" sldId="263"/>
            <ac:spMk id="3" creationId="{00000000-0000-0000-0000-000000000000}"/>
          </ac:spMkLst>
        </pc:spChg>
      </pc:sldChg>
      <pc:sldChg chg="modSp mod">
        <pc:chgData name="Abubakar Ilyas" userId="08e58344d610965c" providerId="LiveId" clId="{AC184400-03B6-794D-9CC2-9B1662507206}" dt="2024-02-26T14:27:57.833" v="141" actId="20577"/>
        <pc:sldMkLst>
          <pc:docMk/>
          <pc:sldMk cId="3810013955" sldId="264"/>
        </pc:sldMkLst>
        <pc:spChg chg="mod">
          <ac:chgData name="Abubakar Ilyas" userId="08e58344d610965c" providerId="LiveId" clId="{AC184400-03B6-794D-9CC2-9B1662507206}" dt="2024-02-26T14:27:57.833" v="141" actId="20577"/>
          <ac:spMkLst>
            <pc:docMk/>
            <pc:sldMk cId="3810013955" sldId="264"/>
            <ac:spMk id="3" creationId="{00000000-0000-0000-0000-000000000000}"/>
          </ac:spMkLst>
        </pc:spChg>
      </pc:sldChg>
      <pc:sldChg chg="modSp">
        <pc:chgData name="Abubakar Ilyas" userId="08e58344d610965c" providerId="LiveId" clId="{AC184400-03B6-794D-9CC2-9B1662507206}" dt="2024-02-18T09:53:24.298" v="23" actId="20577"/>
        <pc:sldMkLst>
          <pc:docMk/>
          <pc:sldMk cId="3308162375" sldId="265"/>
        </pc:sldMkLst>
        <pc:spChg chg="mod">
          <ac:chgData name="Abubakar Ilyas" userId="08e58344d610965c" providerId="LiveId" clId="{AC184400-03B6-794D-9CC2-9B1662507206}" dt="2024-02-18T09:53:24.298" v="23" actId="20577"/>
          <ac:spMkLst>
            <pc:docMk/>
            <pc:sldMk cId="3308162375" sldId="265"/>
            <ac:spMk id="3" creationId="{00000000-0000-0000-0000-000000000000}"/>
          </ac:spMkLst>
        </pc:spChg>
      </pc:sldChg>
      <pc:sldChg chg="modSp">
        <pc:chgData name="Abubakar Ilyas" userId="08e58344d610965c" providerId="LiveId" clId="{AC184400-03B6-794D-9CC2-9B1662507206}" dt="2024-02-26T14:27:50.557" v="139" actId="20578"/>
        <pc:sldMkLst>
          <pc:docMk/>
          <pc:sldMk cId="3125444658" sldId="268"/>
        </pc:sldMkLst>
        <pc:spChg chg="mod">
          <ac:chgData name="Abubakar Ilyas" userId="08e58344d610965c" providerId="LiveId" clId="{AC184400-03B6-794D-9CC2-9B1662507206}" dt="2024-02-26T14:27:50.557" v="139" actId="20578"/>
          <ac:spMkLst>
            <pc:docMk/>
            <pc:sldMk cId="3125444658" sldId="268"/>
            <ac:spMk id="3" creationId="{00000000-0000-0000-0000-000000000000}"/>
          </ac:spMkLst>
        </pc:spChg>
      </pc:sldChg>
      <pc:sldChg chg="modSp mod">
        <pc:chgData name="Abubakar Ilyas" userId="08e58344d610965c" providerId="LiveId" clId="{AC184400-03B6-794D-9CC2-9B1662507206}" dt="2024-02-18T10:29:31.052" v="26" actId="20577"/>
        <pc:sldMkLst>
          <pc:docMk/>
          <pc:sldMk cId="2983714823" sldId="269"/>
        </pc:sldMkLst>
        <pc:spChg chg="mod">
          <ac:chgData name="Abubakar Ilyas" userId="08e58344d610965c" providerId="LiveId" clId="{AC184400-03B6-794D-9CC2-9B1662507206}" dt="2024-02-18T10:29:31.052" v="26" actId="20577"/>
          <ac:spMkLst>
            <pc:docMk/>
            <pc:sldMk cId="2983714823" sldId="269"/>
            <ac:spMk id="3" creationId="{00000000-0000-0000-0000-000000000000}"/>
          </ac:spMkLst>
        </pc:spChg>
      </pc:sldChg>
      <pc:sldChg chg="modSp mod">
        <pc:chgData name="Abubakar Ilyas" userId="08e58344d610965c" providerId="LiveId" clId="{AC184400-03B6-794D-9CC2-9B1662507206}" dt="2024-02-26T14:53:01.853" v="143" actId="20577"/>
        <pc:sldMkLst>
          <pc:docMk/>
          <pc:sldMk cId="1722731255" sldId="271"/>
        </pc:sldMkLst>
        <pc:spChg chg="mod">
          <ac:chgData name="Abubakar Ilyas" userId="08e58344d610965c" providerId="LiveId" clId="{AC184400-03B6-794D-9CC2-9B1662507206}" dt="2024-02-26T14:53:01.853" v="143" actId="20577"/>
          <ac:spMkLst>
            <pc:docMk/>
            <pc:sldMk cId="1722731255" sldId="271"/>
            <ac:spMk id="3" creationId="{00000000-0000-0000-0000-000000000000}"/>
          </ac:spMkLst>
        </pc:spChg>
      </pc:sldChg>
      <pc:sldChg chg="modSp mod">
        <pc:chgData name="Abubakar Ilyas" userId="08e58344d610965c" providerId="LiveId" clId="{AC184400-03B6-794D-9CC2-9B1662507206}" dt="2024-03-17T09:14:08.135" v="178" actId="115"/>
        <pc:sldMkLst>
          <pc:docMk/>
          <pc:sldMk cId="3867547640" sldId="273"/>
        </pc:sldMkLst>
        <pc:spChg chg="mod">
          <ac:chgData name="Abubakar Ilyas" userId="08e58344d610965c" providerId="LiveId" clId="{AC184400-03B6-794D-9CC2-9B1662507206}" dt="2024-03-17T09:14:08.135" v="178" actId="115"/>
          <ac:spMkLst>
            <pc:docMk/>
            <pc:sldMk cId="3867547640" sldId="273"/>
            <ac:spMk id="3" creationId="{00000000-0000-0000-0000-000000000000}"/>
          </ac:spMkLst>
        </pc:spChg>
      </pc:sldChg>
      <pc:sldChg chg="ord">
        <pc:chgData name="Abubakar Ilyas" userId="08e58344d610965c" providerId="LiveId" clId="{AC184400-03B6-794D-9CC2-9B1662507206}" dt="2024-01-06T11:26:06.788" v="2" actId="20578"/>
        <pc:sldMkLst>
          <pc:docMk/>
          <pc:sldMk cId="4219061077" sldId="274"/>
        </pc:sldMkLst>
      </pc:sldChg>
      <pc:sldChg chg="modSp mod">
        <pc:chgData name="Abubakar Ilyas" userId="08e58344d610965c" providerId="LiveId" clId="{AC184400-03B6-794D-9CC2-9B1662507206}" dt="2024-02-26T15:47:47.560" v="149" actId="313"/>
        <pc:sldMkLst>
          <pc:docMk/>
          <pc:sldMk cId="2949725206" sldId="275"/>
        </pc:sldMkLst>
        <pc:spChg chg="mod">
          <ac:chgData name="Abubakar Ilyas" userId="08e58344d610965c" providerId="LiveId" clId="{AC184400-03B6-794D-9CC2-9B1662507206}" dt="2024-02-26T15:47:47.560" v="149" actId="313"/>
          <ac:spMkLst>
            <pc:docMk/>
            <pc:sldMk cId="2949725206" sldId="275"/>
            <ac:spMk id="3" creationId="{00000000-0000-0000-0000-000000000000}"/>
          </ac:spMkLst>
        </pc:spChg>
      </pc:sldChg>
      <pc:sldChg chg="ord">
        <pc:chgData name="Abubakar Ilyas" userId="08e58344d610965c" providerId="LiveId" clId="{AC184400-03B6-794D-9CC2-9B1662507206}" dt="2024-01-06T11:26:01.427" v="1" actId="20578"/>
        <pc:sldMkLst>
          <pc:docMk/>
          <pc:sldMk cId="116019061" sldId="276"/>
        </pc:sldMkLst>
      </pc:sldChg>
      <pc:sldChg chg="modSp mod">
        <pc:chgData name="Abubakar Ilyas" userId="08e58344d610965c" providerId="LiveId" clId="{AC184400-03B6-794D-9CC2-9B1662507206}" dt="2024-02-26T16:06:28.428" v="162" actId="20577"/>
        <pc:sldMkLst>
          <pc:docMk/>
          <pc:sldMk cId="3716429716" sldId="279"/>
        </pc:sldMkLst>
        <pc:spChg chg="mod">
          <ac:chgData name="Abubakar Ilyas" userId="08e58344d610965c" providerId="LiveId" clId="{AC184400-03B6-794D-9CC2-9B1662507206}" dt="2024-02-26T16:06:28.428" v="162" actId="20577"/>
          <ac:spMkLst>
            <pc:docMk/>
            <pc:sldMk cId="3716429716" sldId="279"/>
            <ac:spMk id="3" creationId="{00000000-0000-0000-0000-000000000000}"/>
          </ac:spMkLst>
        </pc:spChg>
      </pc:sldChg>
      <pc:sldChg chg="modSp mod">
        <pc:chgData name="Abubakar Ilyas" userId="08e58344d610965c" providerId="LiveId" clId="{AC184400-03B6-794D-9CC2-9B1662507206}" dt="2024-02-27T13:16:07.197" v="176" actId="20577"/>
        <pc:sldMkLst>
          <pc:docMk/>
          <pc:sldMk cId="2423744564" sldId="292"/>
        </pc:sldMkLst>
        <pc:spChg chg="mod">
          <ac:chgData name="Abubakar Ilyas" userId="08e58344d610965c" providerId="LiveId" clId="{AC184400-03B6-794D-9CC2-9B1662507206}" dt="2024-02-27T13:16:07.197" v="176" actId="20577"/>
          <ac:spMkLst>
            <pc:docMk/>
            <pc:sldMk cId="2423744564" sldId="292"/>
            <ac:spMk id="3" creationId="{00000000-0000-0000-0000-000000000000}"/>
          </ac:spMkLst>
        </pc:spChg>
      </pc:sldChg>
      <pc:sldChg chg="modSp mod">
        <pc:chgData name="Abubakar Ilyas" userId="08e58344d610965c" providerId="LiveId" clId="{AC184400-03B6-794D-9CC2-9B1662507206}" dt="2024-02-18T11:03:32.477" v="32" actId="20577"/>
        <pc:sldMkLst>
          <pc:docMk/>
          <pc:sldMk cId="2089457313" sldId="295"/>
        </pc:sldMkLst>
        <pc:spChg chg="mod">
          <ac:chgData name="Abubakar Ilyas" userId="08e58344d610965c" providerId="LiveId" clId="{AC184400-03B6-794D-9CC2-9B1662507206}" dt="2024-02-18T11:03:32.477" v="32" actId="20577"/>
          <ac:spMkLst>
            <pc:docMk/>
            <pc:sldMk cId="2089457313" sldId="295"/>
            <ac:spMk id="3" creationId="{00000000-0000-0000-0000-000000000000}"/>
          </ac:spMkLst>
        </pc:spChg>
      </pc:sldChg>
    </pc:docChg>
  </pc:docChgLst>
  <pc:docChgLst>
    <pc:chgData name="Abubakar Ilyas" userId="08e58344d610965c" providerId="LiveId" clId="{968072FF-8425-8C44-B996-21F672053142}"/>
    <pc:docChg chg="undo custSel addSld modSld">
      <pc:chgData name="Abubakar Ilyas" userId="08e58344d610965c" providerId="LiveId" clId="{968072FF-8425-8C44-B996-21F672053142}" dt="2024-09-16T04:31:58.406" v="3869" actId="11"/>
      <pc:docMkLst>
        <pc:docMk/>
      </pc:docMkLst>
      <pc:sldChg chg="addSp modSp mod setBg">
        <pc:chgData name="Abubakar Ilyas" userId="08e58344d610965c" providerId="LiveId" clId="{968072FF-8425-8C44-B996-21F672053142}" dt="2024-09-16T02:38:35.372" v="3493" actId="26606"/>
        <pc:sldMkLst>
          <pc:docMk/>
          <pc:sldMk cId="2009730141" sldId="256"/>
        </pc:sldMkLst>
        <pc:spChg chg="mod">
          <ac:chgData name="Abubakar Ilyas" userId="08e58344d610965c" providerId="LiveId" clId="{968072FF-8425-8C44-B996-21F672053142}" dt="2024-09-16T02:38:35.372" v="3493" actId="26606"/>
          <ac:spMkLst>
            <pc:docMk/>
            <pc:sldMk cId="2009730141" sldId="256"/>
            <ac:spMk id="2" creationId="{00000000-0000-0000-0000-000000000000}"/>
          </ac:spMkLst>
        </pc:spChg>
        <pc:spChg chg="mod">
          <ac:chgData name="Abubakar Ilyas" userId="08e58344d610965c" providerId="LiveId" clId="{968072FF-8425-8C44-B996-21F672053142}" dt="2024-09-16T02:38:35.372" v="3493" actId="26606"/>
          <ac:spMkLst>
            <pc:docMk/>
            <pc:sldMk cId="2009730141" sldId="256"/>
            <ac:spMk id="3" creationId="{00000000-0000-0000-0000-000000000000}"/>
          </ac:spMkLst>
        </pc:spChg>
        <pc:spChg chg="add">
          <ac:chgData name="Abubakar Ilyas" userId="08e58344d610965c" providerId="LiveId" clId="{968072FF-8425-8C44-B996-21F672053142}" dt="2024-09-16T02:38:35.372" v="3493" actId="26606"/>
          <ac:spMkLst>
            <pc:docMk/>
            <pc:sldMk cId="2009730141" sldId="256"/>
            <ac:spMk id="10" creationId="{24AF37F0-1E8F-443E-AA28-4BC6348204B4}"/>
          </ac:spMkLst>
        </pc:spChg>
        <pc:spChg chg="add">
          <ac:chgData name="Abubakar Ilyas" userId="08e58344d610965c" providerId="LiveId" clId="{968072FF-8425-8C44-B996-21F672053142}" dt="2024-09-16T02:38:35.372" v="3493" actId="26606"/>
          <ac:spMkLst>
            <pc:docMk/>
            <pc:sldMk cId="2009730141" sldId="256"/>
            <ac:spMk id="12" creationId="{3DBE9D54-6250-40F2-A23A-F9CEBF5F9196}"/>
          </ac:spMkLst>
        </pc:spChg>
        <pc:picChg chg="add">
          <ac:chgData name="Abubakar Ilyas" userId="08e58344d610965c" providerId="LiveId" clId="{968072FF-8425-8C44-B996-21F672053142}" dt="2024-09-16T02:38:35.372" v="3493" actId="26606"/>
          <ac:picMkLst>
            <pc:docMk/>
            <pc:sldMk cId="2009730141" sldId="256"/>
            <ac:picMk id="7" creationId="{676558F7-3173-8009-5E5D-A4BFEEA53090}"/>
          </ac:picMkLst>
        </pc:picChg>
        <pc:cxnChg chg="add">
          <ac:chgData name="Abubakar Ilyas" userId="08e58344d610965c" providerId="LiveId" clId="{968072FF-8425-8C44-B996-21F672053142}" dt="2024-09-16T02:38:35.372" v="3493" actId="26606"/>
          <ac:cxnSpMkLst>
            <pc:docMk/>
            <pc:sldMk cId="2009730141" sldId="256"/>
            <ac:cxnSpMk id="14" creationId="{E46E6328-0D82-4747-8B39-60373321BB39}"/>
          </ac:cxnSpMkLst>
        </pc:cxnChg>
      </pc:sldChg>
      <pc:sldChg chg="modSp mod">
        <pc:chgData name="Abubakar Ilyas" userId="08e58344d610965c" providerId="LiveId" clId="{968072FF-8425-8C44-B996-21F672053142}" dt="2024-09-16T04:29:53.359" v="3841" actId="27636"/>
        <pc:sldMkLst>
          <pc:docMk/>
          <pc:sldMk cId="802578863" sldId="259"/>
        </pc:sldMkLst>
        <pc:spChg chg="mod">
          <ac:chgData name="Abubakar Ilyas" userId="08e58344d610965c" providerId="LiveId" clId="{968072FF-8425-8C44-B996-21F672053142}" dt="2024-09-16T04:29:53.359" v="3841" actId="27636"/>
          <ac:spMkLst>
            <pc:docMk/>
            <pc:sldMk cId="802578863" sldId="259"/>
            <ac:spMk id="3" creationId="{00000000-0000-0000-0000-000000000000}"/>
          </ac:spMkLst>
        </pc:spChg>
      </pc:sldChg>
      <pc:sldChg chg="modSp mod modAnim">
        <pc:chgData name="Abubakar Ilyas" userId="08e58344d610965c" providerId="LiveId" clId="{968072FF-8425-8C44-B996-21F672053142}" dt="2024-09-16T01:49:58.190" v="250" actId="1076"/>
        <pc:sldMkLst>
          <pc:docMk/>
          <pc:sldMk cId="2107717260" sldId="260"/>
        </pc:sldMkLst>
        <pc:spChg chg="mod">
          <ac:chgData name="Abubakar Ilyas" userId="08e58344d610965c" providerId="LiveId" clId="{968072FF-8425-8C44-B996-21F672053142}" dt="2024-09-16T01:49:58.190" v="250" actId="1076"/>
          <ac:spMkLst>
            <pc:docMk/>
            <pc:sldMk cId="2107717260" sldId="260"/>
            <ac:spMk id="2" creationId="{00000000-0000-0000-0000-000000000000}"/>
          </ac:spMkLst>
        </pc:spChg>
        <pc:spChg chg="mod">
          <ac:chgData name="Abubakar Ilyas" userId="08e58344d610965c" providerId="LiveId" clId="{968072FF-8425-8C44-B996-21F672053142}" dt="2024-09-16T01:49:51.949" v="249" actId="27636"/>
          <ac:spMkLst>
            <pc:docMk/>
            <pc:sldMk cId="2107717260" sldId="260"/>
            <ac:spMk id="3" creationId="{00000000-0000-0000-0000-000000000000}"/>
          </ac:spMkLst>
        </pc:spChg>
      </pc:sldChg>
      <pc:sldChg chg="modSp mod">
        <pc:chgData name="Abubakar Ilyas" userId="08e58344d610965c" providerId="LiveId" clId="{968072FF-8425-8C44-B996-21F672053142}" dt="2024-09-16T01:49:31.225" v="239" actId="27636"/>
        <pc:sldMkLst>
          <pc:docMk/>
          <pc:sldMk cId="1703664544" sldId="261"/>
        </pc:sldMkLst>
        <pc:spChg chg="mod">
          <ac:chgData name="Abubakar Ilyas" userId="08e58344d610965c" providerId="LiveId" clId="{968072FF-8425-8C44-B996-21F672053142}" dt="2024-09-16T01:49:31.225" v="239" actId="27636"/>
          <ac:spMkLst>
            <pc:docMk/>
            <pc:sldMk cId="1703664544" sldId="261"/>
            <ac:spMk id="3" creationId="{00000000-0000-0000-0000-000000000000}"/>
          </ac:spMkLst>
        </pc:spChg>
      </pc:sldChg>
      <pc:sldChg chg="modSp mod modAnim">
        <pc:chgData name="Abubakar Ilyas" userId="08e58344d610965c" providerId="LiveId" clId="{968072FF-8425-8C44-B996-21F672053142}" dt="2024-09-16T04:30:37.415" v="3853" actId="27636"/>
        <pc:sldMkLst>
          <pc:docMk/>
          <pc:sldMk cId="4265796210" sldId="262"/>
        </pc:sldMkLst>
        <pc:spChg chg="mod">
          <ac:chgData name="Abubakar Ilyas" userId="08e58344d610965c" providerId="LiveId" clId="{968072FF-8425-8C44-B996-21F672053142}" dt="2024-09-16T04:30:37.415" v="3853" actId="27636"/>
          <ac:spMkLst>
            <pc:docMk/>
            <pc:sldMk cId="4265796210" sldId="262"/>
            <ac:spMk id="3" creationId="{00000000-0000-0000-0000-000000000000}"/>
          </ac:spMkLst>
        </pc:spChg>
      </pc:sldChg>
      <pc:sldChg chg="modSp mod">
        <pc:chgData name="Abubakar Ilyas" userId="08e58344d610965c" providerId="LiveId" clId="{968072FF-8425-8C44-B996-21F672053142}" dt="2024-09-16T01:51:21.735" v="277" actId="255"/>
        <pc:sldMkLst>
          <pc:docMk/>
          <pc:sldMk cId="35335275" sldId="263"/>
        </pc:sldMkLst>
        <pc:spChg chg="mod">
          <ac:chgData name="Abubakar Ilyas" userId="08e58344d610965c" providerId="LiveId" clId="{968072FF-8425-8C44-B996-21F672053142}" dt="2024-09-16T01:51:21.735" v="277" actId="255"/>
          <ac:spMkLst>
            <pc:docMk/>
            <pc:sldMk cId="35335275" sldId="263"/>
            <ac:spMk id="3" creationId="{00000000-0000-0000-0000-000000000000}"/>
          </ac:spMkLst>
        </pc:spChg>
      </pc:sldChg>
      <pc:sldChg chg="modSp mod">
        <pc:chgData name="Abubakar Ilyas" userId="08e58344d610965c" providerId="LiveId" clId="{968072FF-8425-8C44-B996-21F672053142}" dt="2024-09-16T01:52:48.378" v="313" actId="27636"/>
        <pc:sldMkLst>
          <pc:docMk/>
          <pc:sldMk cId="3810013955" sldId="264"/>
        </pc:sldMkLst>
        <pc:spChg chg="mod">
          <ac:chgData name="Abubakar Ilyas" userId="08e58344d610965c" providerId="LiveId" clId="{968072FF-8425-8C44-B996-21F672053142}" dt="2024-09-16T01:52:48.378" v="313" actId="27636"/>
          <ac:spMkLst>
            <pc:docMk/>
            <pc:sldMk cId="3810013955" sldId="264"/>
            <ac:spMk id="3" creationId="{00000000-0000-0000-0000-000000000000}"/>
          </ac:spMkLst>
        </pc:spChg>
      </pc:sldChg>
      <pc:sldChg chg="modSp mod modAnim">
        <pc:chgData name="Abubakar Ilyas" userId="08e58344d610965c" providerId="LiveId" clId="{968072FF-8425-8C44-B996-21F672053142}" dt="2024-09-16T02:41:58.093" v="3545" actId="2710"/>
        <pc:sldMkLst>
          <pc:docMk/>
          <pc:sldMk cId="3308162375" sldId="265"/>
        </pc:sldMkLst>
        <pc:spChg chg="mod">
          <ac:chgData name="Abubakar Ilyas" userId="08e58344d610965c" providerId="LiveId" clId="{968072FF-8425-8C44-B996-21F672053142}" dt="2024-09-16T02:41:58.093" v="3545" actId="2710"/>
          <ac:spMkLst>
            <pc:docMk/>
            <pc:sldMk cId="3308162375" sldId="265"/>
            <ac:spMk id="3" creationId="{00000000-0000-0000-0000-000000000000}"/>
          </ac:spMkLst>
        </pc:spChg>
      </pc:sldChg>
      <pc:sldChg chg="modSp modAnim">
        <pc:chgData name="Abubakar Ilyas" userId="08e58344d610965c" providerId="LiveId" clId="{968072FF-8425-8C44-B996-21F672053142}" dt="2024-09-16T02:42:29.133" v="3557" actId="20577"/>
        <pc:sldMkLst>
          <pc:docMk/>
          <pc:sldMk cId="3730897286" sldId="266"/>
        </pc:sldMkLst>
        <pc:spChg chg="mod">
          <ac:chgData name="Abubakar Ilyas" userId="08e58344d610965c" providerId="LiveId" clId="{968072FF-8425-8C44-B996-21F672053142}" dt="2024-09-16T02:42:29.133" v="3557" actId="20577"/>
          <ac:spMkLst>
            <pc:docMk/>
            <pc:sldMk cId="3730897286" sldId="266"/>
            <ac:spMk id="3" creationId="{00000000-0000-0000-0000-000000000000}"/>
          </ac:spMkLst>
        </pc:spChg>
      </pc:sldChg>
      <pc:sldChg chg="modSp mod">
        <pc:chgData name="Abubakar Ilyas" userId="08e58344d610965c" providerId="LiveId" clId="{968072FF-8425-8C44-B996-21F672053142}" dt="2024-09-16T01:53:10.744" v="315" actId="27636"/>
        <pc:sldMkLst>
          <pc:docMk/>
          <pc:sldMk cId="776899898" sldId="267"/>
        </pc:sldMkLst>
        <pc:spChg chg="mod">
          <ac:chgData name="Abubakar Ilyas" userId="08e58344d610965c" providerId="LiveId" clId="{968072FF-8425-8C44-B996-21F672053142}" dt="2024-09-16T01:53:10.744" v="315" actId="27636"/>
          <ac:spMkLst>
            <pc:docMk/>
            <pc:sldMk cId="776899898" sldId="267"/>
            <ac:spMk id="3" creationId="{00000000-0000-0000-0000-000000000000}"/>
          </ac:spMkLst>
        </pc:spChg>
      </pc:sldChg>
      <pc:sldChg chg="modSp mod">
        <pc:chgData name="Abubakar Ilyas" userId="08e58344d610965c" providerId="LiveId" clId="{968072FF-8425-8C44-B996-21F672053142}" dt="2024-09-16T01:54:15.425" v="318" actId="113"/>
        <pc:sldMkLst>
          <pc:docMk/>
          <pc:sldMk cId="3125444658" sldId="268"/>
        </pc:sldMkLst>
        <pc:spChg chg="mod">
          <ac:chgData name="Abubakar Ilyas" userId="08e58344d610965c" providerId="LiveId" clId="{968072FF-8425-8C44-B996-21F672053142}" dt="2024-09-16T01:54:15.425" v="318" actId="113"/>
          <ac:spMkLst>
            <pc:docMk/>
            <pc:sldMk cId="3125444658" sldId="268"/>
            <ac:spMk id="3" creationId="{00000000-0000-0000-0000-000000000000}"/>
          </ac:spMkLst>
        </pc:spChg>
      </pc:sldChg>
      <pc:sldChg chg="modSp mod">
        <pc:chgData name="Abubakar Ilyas" userId="08e58344d610965c" providerId="LiveId" clId="{968072FF-8425-8C44-B996-21F672053142}" dt="2024-09-16T03:42:38.091" v="3839" actId="2710"/>
        <pc:sldMkLst>
          <pc:docMk/>
          <pc:sldMk cId="2983714823" sldId="269"/>
        </pc:sldMkLst>
        <pc:spChg chg="mod">
          <ac:chgData name="Abubakar Ilyas" userId="08e58344d610965c" providerId="LiveId" clId="{968072FF-8425-8C44-B996-21F672053142}" dt="2024-09-16T03:42:38.091" v="3839" actId="2710"/>
          <ac:spMkLst>
            <pc:docMk/>
            <pc:sldMk cId="2983714823" sldId="269"/>
            <ac:spMk id="3" creationId="{00000000-0000-0000-0000-000000000000}"/>
          </ac:spMkLst>
        </pc:spChg>
      </pc:sldChg>
      <pc:sldChg chg="modSp mod">
        <pc:chgData name="Abubakar Ilyas" userId="08e58344d610965c" providerId="LiveId" clId="{968072FF-8425-8C44-B996-21F672053142}" dt="2024-09-16T01:56:29.893" v="351" actId="2710"/>
        <pc:sldMkLst>
          <pc:docMk/>
          <pc:sldMk cId="2774223586" sldId="270"/>
        </pc:sldMkLst>
        <pc:spChg chg="mod">
          <ac:chgData name="Abubakar Ilyas" userId="08e58344d610965c" providerId="LiveId" clId="{968072FF-8425-8C44-B996-21F672053142}" dt="2024-09-16T01:56:29.893" v="351" actId="2710"/>
          <ac:spMkLst>
            <pc:docMk/>
            <pc:sldMk cId="2774223586" sldId="270"/>
            <ac:spMk id="3" creationId="{00000000-0000-0000-0000-000000000000}"/>
          </ac:spMkLst>
        </pc:spChg>
      </pc:sldChg>
      <pc:sldChg chg="modSp mod">
        <pc:chgData name="Abubakar Ilyas" userId="08e58344d610965c" providerId="LiveId" clId="{968072FF-8425-8C44-B996-21F672053142}" dt="2024-09-16T02:43:03.240" v="3577" actId="20577"/>
        <pc:sldMkLst>
          <pc:docMk/>
          <pc:sldMk cId="1722731255" sldId="271"/>
        </pc:sldMkLst>
        <pc:spChg chg="mod">
          <ac:chgData name="Abubakar Ilyas" userId="08e58344d610965c" providerId="LiveId" clId="{968072FF-8425-8C44-B996-21F672053142}" dt="2024-09-16T02:43:03.240" v="3577" actId="20577"/>
          <ac:spMkLst>
            <pc:docMk/>
            <pc:sldMk cId="1722731255" sldId="271"/>
            <ac:spMk id="3" creationId="{00000000-0000-0000-0000-000000000000}"/>
          </ac:spMkLst>
        </pc:spChg>
      </pc:sldChg>
      <pc:sldChg chg="modSp mod">
        <pc:chgData name="Abubakar Ilyas" userId="08e58344d610965c" providerId="LiveId" clId="{968072FF-8425-8C44-B996-21F672053142}" dt="2024-09-16T02:44:14.086" v="3666" actId="20577"/>
        <pc:sldMkLst>
          <pc:docMk/>
          <pc:sldMk cId="1729179051" sldId="272"/>
        </pc:sldMkLst>
        <pc:spChg chg="mod">
          <ac:chgData name="Abubakar Ilyas" userId="08e58344d610965c" providerId="LiveId" clId="{968072FF-8425-8C44-B996-21F672053142}" dt="2024-09-16T02:44:14.086" v="3666" actId="20577"/>
          <ac:spMkLst>
            <pc:docMk/>
            <pc:sldMk cId="1729179051" sldId="272"/>
            <ac:spMk id="3" creationId="{00000000-0000-0000-0000-000000000000}"/>
          </ac:spMkLst>
        </pc:spChg>
      </pc:sldChg>
      <pc:sldChg chg="modSp mod">
        <pc:chgData name="Abubakar Ilyas" userId="08e58344d610965c" providerId="LiveId" clId="{968072FF-8425-8C44-B996-21F672053142}" dt="2024-09-16T01:59:38.610" v="791" actId="27636"/>
        <pc:sldMkLst>
          <pc:docMk/>
          <pc:sldMk cId="3867547640" sldId="273"/>
        </pc:sldMkLst>
        <pc:spChg chg="mod">
          <ac:chgData name="Abubakar Ilyas" userId="08e58344d610965c" providerId="LiveId" clId="{968072FF-8425-8C44-B996-21F672053142}" dt="2024-09-16T01:59:38.610" v="791" actId="27636"/>
          <ac:spMkLst>
            <pc:docMk/>
            <pc:sldMk cId="3867547640" sldId="273"/>
            <ac:spMk id="3" creationId="{00000000-0000-0000-0000-000000000000}"/>
          </ac:spMkLst>
        </pc:spChg>
      </pc:sldChg>
      <pc:sldChg chg="modSp mod">
        <pc:chgData name="Abubakar Ilyas" userId="08e58344d610965c" providerId="LiveId" clId="{968072FF-8425-8C44-B996-21F672053142}" dt="2024-09-16T02:00:13.720" v="818" actId="5793"/>
        <pc:sldMkLst>
          <pc:docMk/>
          <pc:sldMk cId="4219061077" sldId="274"/>
        </pc:sldMkLst>
        <pc:spChg chg="mod">
          <ac:chgData name="Abubakar Ilyas" userId="08e58344d610965c" providerId="LiveId" clId="{968072FF-8425-8C44-B996-21F672053142}" dt="2024-09-16T02:00:13.720" v="818" actId="5793"/>
          <ac:spMkLst>
            <pc:docMk/>
            <pc:sldMk cId="4219061077" sldId="274"/>
            <ac:spMk id="3" creationId="{00000000-0000-0000-0000-000000000000}"/>
          </ac:spMkLst>
        </pc:spChg>
      </pc:sldChg>
      <pc:sldChg chg="modSp mod">
        <pc:chgData name="Abubakar Ilyas" userId="08e58344d610965c" providerId="LiveId" clId="{968072FF-8425-8C44-B996-21F672053142}" dt="2024-09-16T04:31:58.406" v="3869" actId="11"/>
        <pc:sldMkLst>
          <pc:docMk/>
          <pc:sldMk cId="116019061" sldId="276"/>
        </pc:sldMkLst>
        <pc:spChg chg="mod">
          <ac:chgData name="Abubakar Ilyas" userId="08e58344d610965c" providerId="LiveId" clId="{968072FF-8425-8C44-B996-21F672053142}" dt="2024-09-16T04:31:58.406" v="3869" actId="11"/>
          <ac:spMkLst>
            <pc:docMk/>
            <pc:sldMk cId="116019061" sldId="276"/>
            <ac:spMk id="3" creationId="{00000000-0000-0000-0000-000000000000}"/>
          </ac:spMkLst>
        </pc:spChg>
      </pc:sldChg>
      <pc:sldChg chg="modSp mod">
        <pc:chgData name="Abubakar Ilyas" userId="08e58344d610965c" providerId="LiveId" clId="{968072FF-8425-8C44-B996-21F672053142}" dt="2024-09-16T02:04:04.133" v="1074" actId="20577"/>
        <pc:sldMkLst>
          <pc:docMk/>
          <pc:sldMk cId="3716429716" sldId="279"/>
        </pc:sldMkLst>
        <pc:spChg chg="mod">
          <ac:chgData name="Abubakar Ilyas" userId="08e58344d610965c" providerId="LiveId" clId="{968072FF-8425-8C44-B996-21F672053142}" dt="2024-09-16T02:04:04.133" v="1074" actId="20577"/>
          <ac:spMkLst>
            <pc:docMk/>
            <pc:sldMk cId="3716429716" sldId="279"/>
            <ac:spMk id="3" creationId="{00000000-0000-0000-0000-000000000000}"/>
          </ac:spMkLst>
        </pc:spChg>
      </pc:sldChg>
      <pc:sldChg chg="modSp mod">
        <pc:chgData name="Abubakar Ilyas" userId="08e58344d610965c" providerId="LiveId" clId="{968072FF-8425-8C44-B996-21F672053142}" dt="2024-09-16T02:06:58.273" v="1092" actId="2710"/>
        <pc:sldMkLst>
          <pc:docMk/>
          <pc:sldMk cId="1282932968" sldId="281"/>
        </pc:sldMkLst>
        <pc:spChg chg="mod">
          <ac:chgData name="Abubakar Ilyas" userId="08e58344d610965c" providerId="LiveId" clId="{968072FF-8425-8C44-B996-21F672053142}" dt="2024-09-16T02:06:58.273" v="1092" actId="2710"/>
          <ac:spMkLst>
            <pc:docMk/>
            <pc:sldMk cId="1282932968" sldId="281"/>
            <ac:spMk id="3" creationId="{00000000-0000-0000-0000-000000000000}"/>
          </ac:spMkLst>
        </pc:spChg>
      </pc:sldChg>
      <pc:sldChg chg="modSp mod">
        <pc:chgData name="Abubakar Ilyas" userId="08e58344d610965c" providerId="LiveId" clId="{968072FF-8425-8C44-B996-21F672053142}" dt="2024-09-16T02:27:15.183" v="3039" actId="403"/>
        <pc:sldMkLst>
          <pc:docMk/>
          <pc:sldMk cId="1056999513" sldId="282"/>
        </pc:sldMkLst>
        <pc:spChg chg="mod">
          <ac:chgData name="Abubakar Ilyas" userId="08e58344d610965c" providerId="LiveId" clId="{968072FF-8425-8C44-B996-21F672053142}" dt="2024-09-16T02:27:15.183" v="3039" actId="403"/>
          <ac:spMkLst>
            <pc:docMk/>
            <pc:sldMk cId="1056999513" sldId="282"/>
            <ac:spMk id="3" creationId="{00000000-0000-0000-0000-000000000000}"/>
          </ac:spMkLst>
        </pc:spChg>
      </pc:sldChg>
      <pc:sldChg chg="modSp mod">
        <pc:chgData name="Abubakar Ilyas" userId="08e58344d610965c" providerId="LiveId" clId="{968072FF-8425-8C44-B996-21F672053142}" dt="2024-09-16T02:28:25.583" v="3051" actId="20577"/>
        <pc:sldMkLst>
          <pc:docMk/>
          <pc:sldMk cId="2325708276" sldId="283"/>
        </pc:sldMkLst>
        <pc:spChg chg="mod">
          <ac:chgData name="Abubakar Ilyas" userId="08e58344d610965c" providerId="LiveId" clId="{968072FF-8425-8C44-B996-21F672053142}" dt="2024-09-16T02:28:25.583" v="3051" actId="20577"/>
          <ac:spMkLst>
            <pc:docMk/>
            <pc:sldMk cId="2325708276" sldId="283"/>
            <ac:spMk id="3" creationId="{00000000-0000-0000-0000-000000000000}"/>
          </ac:spMkLst>
        </pc:spChg>
      </pc:sldChg>
      <pc:sldChg chg="modSp mod">
        <pc:chgData name="Abubakar Ilyas" userId="08e58344d610965c" providerId="LiveId" clId="{968072FF-8425-8C44-B996-21F672053142}" dt="2024-09-16T02:30:42.923" v="3208" actId="20577"/>
        <pc:sldMkLst>
          <pc:docMk/>
          <pc:sldMk cId="1237861028" sldId="284"/>
        </pc:sldMkLst>
        <pc:spChg chg="mod">
          <ac:chgData name="Abubakar Ilyas" userId="08e58344d610965c" providerId="LiveId" clId="{968072FF-8425-8C44-B996-21F672053142}" dt="2024-09-16T02:30:42.923" v="3208" actId="20577"/>
          <ac:spMkLst>
            <pc:docMk/>
            <pc:sldMk cId="1237861028" sldId="284"/>
            <ac:spMk id="3" creationId="{00000000-0000-0000-0000-000000000000}"/>
          </ac:spMkLst>
        </pc:spChg>
      </pc:sldChg>
      <pc:sldChg chg="modSp mod">
        <pc:chgData name="Abubakar Ilyas" userId="08e58344d610965c" providerId="LiveId" clId="{968072FF-8425-8C44-B996-21F672053142}" dt="2024-09-16T02:31:20.219" v="3238" actId="20577"/>
        <pc:sldMkLst>
          <pc:docMk/>
          <pc:sldMk cId="1975066508" sldId="288"/>
        </pc:sldMkLst>
        <pc:spChg chg="mod">
          <ac:chgData name="Abubakar Ilyas" userId="08e58344d610965c" providerId="LiveId" clId="{968072FF-8425-8C44-B996-21F672053142}" dt="2024-09-16T02:31:20.219" v="3238" actId="20577"/>
          <ac:spMkLst>
            <pc:docMk/>
            <pc:sldMk cId="1975066508" sldId="288"/>
            <ac:spMk id="3" creationId="{00000000-0000-0000-0000-000000000000}"/>
          </ac:spMkLst>
        </pc:spChg>
      </pc:sldChg>
      <pc:sldChg chg="modSp mod">
        <pc:chgData name="Abubakar Ilyas" userId="08e58344d610965c" providerId="LiveId" clId="{968072FF-8425-8C44-B996-21F672053142}" dt="2024-09-16T02:45:54.748" v="3709" actId="122"/>
        <pc:sldMkLst>
          <pc:docMk/>
          <pc:sldMk cId="2658864456" sldId="289"/>
        </pc:sldMkLst>
        <pc:spChg chg="mod">
          <ac:chgData name="Abubakar Ilyas" userId="08e58344d610965c" providerId="LiveId" clId="{968072FF-8425-8C44-B996-21F672053142}" dt="2024-09-16T02:45:54.748" v="3709" actId="122"/>
          <ac:spMkLst>
            <pc:docMk/>
            <pc:sldMk cId="2658864456" sldId="289"/>
            <ac:spMk id="3" creationId="{00000000-0000-0000-0000-000000000000}"/>
          </ac:spMkLst>
        </pc:spChg>
      </pc:sldChg>
      <pc:sldChg chg="modSp mod">
        <pc:chgData name="Abubakar Ilyas" userId="08e58344d610965c" providerId="LiveId" clId="{968072FF-8425-8C44-B996-21F672053142}" dt="2024-09-16T02:46:07.583" v="3714" actId="122"/>
        <pc:sldMkLst>
          <pc:docMk/>
          <pc:sldMk cId="2267141442" sldId="290"/>
        </pc:sldMkLst>
        <pc:spChg chg="mod">
          <ac:chgData name="Abubakar Ilyas" userId="08e58344d610965c" providerId="LiveId" clId="{968072FF-8425-8C44-B996-21F672053142}" dt="2024-09-16T02:46:07.583" v="3714" actId="122"/>
          <ac:spMkLst>
            <pc:docMk/>
            <pc:sldMk cId="2267141442" sldId="290"/>
            <ac:spMk id="3" creationId="{00000000-0000-0000-0000-000000000000}"/>
          </ac:spMkLst>
        </pc:spChg>
      </pc:sldChg>
      <pc:sldChg chg="modSp mod">
        <pc:chgData name="Abubakar Ilyas" userId="08e58344d610965c" providerId="LiveId" clId="{968072FF-8425-8C44-B996-21F672053142}" dt="2024-09-16T02:44:25.801" v="3667" actId="404"/>
        <pc:sldMkLst>
          <pc:docMk/>
          <pc:sldMk cId="2564440224" sldId="294"/>
        </pc:sldMkLst>
        <pc:spChg chg="mod">
          <ac:chgData name="Abubakar Ilyas" userId="08e58344d610965c" providerId="LiveId" clId="{968072FF-8425-8C44-B996-21F672053142}" dt="2024-09-16T02:44:25.801" v="3667" actId="404"/>
          <ac:spMkLst>
            <pc:docMk/>
            <pc:sldMk cId="2564440224" sldId="294"/>
            <ac:spMk id="3" creationId="{00000000-0000-0000-0000-000000000000}"/>
          </ac:spMkLst>
        </pc:spChg>
      </pc:sldChg>
      <pc:sldChg chg="modSp mod">
        <pc:chgData name="Abubakar Ilyas" userId="08e58344d610965c" providerId="LiveId" clId="{968072FF-8425-8C44-B996-21F672053142}" dt="2024-09-16T02:44:35.548" v="3668" actId="404"/>
        <pc:sldMkLst>
          <pc:docMk/>
          <pc:sldMk cId="2089457313" sldId="295"/>
        </pc:sldMkLst>
        <pc:spChg chg="mod">
          <ac:chgData name="Abubakar Ilyas" userId="08e58344d610965c" providerId="LiveId" clId="{968072FF-8425-8C44-B996-21F672053142}" dt="2024-09-16T02:44:35.548" v="3668" actId="404"/>
          <ac:spMkLst>
            <pc:docMk/>
            <pc:sldMk cId="2089457313" sldId="295"/>
            <ac:spMk id="3" creationId="{00000000-0000-0000-0000-000000000000}"/>
          </ac:spMkLst>
        </pc:spChg>
      </pc:sldChg>
      <pc:sldChg chg="modSp add mod">
        <pc:chgData name="Abubakar Ilyas" userId="08e58344d610965c" providerId="LiveId" clId="{968072FF-8425-8C44-B996-21F672053142}" dt="2024-09-16T02:13:16.103" v="1740" actId="2710"/>
        <pc:sldMkLst>
          <pc:docMk/>
          <pc:sldMk cId="2904284959" sldId="296"/>
        </pc:sldMkLst>
        <pc:spChg chg="mod">
          <ac:chgData name="Abubakar Ilyas" userId="08e58344d610965c" providerId="LiveId" clId="{968072FF-8425-8C44-B996-21F672053142}" dt="2024-09-16T02:13:16.103" v="1740" actId="2710"/>
          <ac:spMkLst>
            <pc:docMk/>
            <pc:sldMk cId="2904284959" sldId="296"/>
            <ac:spMk id="3" creationId="{00000000-0000-0000-0000-000000000000}"/>
          </ac:spMkLst>
        </pc:spChg>
      </pc:sldChg>
      <pc:sldChg chg="addSp modSp add mod">
        <pc:chgData name="Abubakar Ilyas" userId="08e58344d610965c" providerId="LiveId" clId="{968072FF-8425-8C44-B996-21F672053142}" dt="2024-09-16T02:26:52.182" v="3038" actId="20577"/>
        <pc:sldMkLst>
          <pc:docMk/>
          <pc:sldMk cId="3724392795" sldId="297"/>
        </pc:sldMkLst>
        <pc:spChg chg="mod">
          <ac:chgData name="Abubakar Ilyas" userId="08e58344d610965c" providerId="LiveId" clId="{968072FF-8425-8C44-B996-21F672053142}" dt="2024-09-16T02:26:52.182" v="3038" actId="20577"/>
          <ac:spMkLst>
            <pc:docMk/>
            <pc:sldMk cId="3724392795" sldId="297"/>
            <ac:spMk id="3" creationId="{00000000-0000-0000-0000-000000000000}"/>
          </ac:spMkLst>
        </pc:spChg>
        <pc:graphicFrameChg chg="add mod modGraphic">
          <ac:chgData name="Abubakar Ilyas" userId="08e58344d610965c" providerId="LiveId" clId="{968072FF-8425-8C44-B996-21F672053142}" dt="2024-09-16T02:26:48.928" v="3034" actId="1076"/>
          <ac:graphicFrameMkLst>
            <pc:docMk/>
            <pc:sldMk cId="3724392795" sldId="297"/>
            <ac:graphicFrameMk id="2" creationId="{1EC84DCD-6937-F9F7-AF32-30B59A77C885}"/>
          </ac:graphicFrameMkLst>
        </pc:graphicFrameChg>
      </pc:sldChg>
      <pc:sldChg chg="modSp add mod">
        <pc:chgData name="Abubakar Ilyas" userId="08e58344d610965c" providerId="LiveId" clId="{968072FF-8425-8C44-B996-21F672053142}" dt="2024-09-16T02:36:18.678" v="3452" actId="27636"/>
        <pc:sldMkLst>
          <pc:docMk/>
          <pc:sldMk cId="655431712" sldId="298"/>
        </pc:sldMkLst>
        <pc:spChg chg="mod">
          <ac:chgData name="Abubakar Ilyas" userId="08e58344d610965c" providerId="LiveId" clId="{968072FF-8425-8C44-B996-21F672053142}" dt="2024-09-16T02:36:18.678" v="3452" actId="27636"/>
          <ac:spMkLst>
            <pc:docMk/>
            <pc:sldMk cId="655431712" sldId="298"/>
            <ac:spMk id="3" creationId="{00000000-0000-0000-0000-000000000000}"/>
          </ac:spMkLst>
        </pc:spChg>
      </pc:sldChg>
      <pc:sldChg chg="modSp add mod">
        <pc:chgData name="Abubakar Ilyas" userId="08e58344d610965c" providerId="LiveId" clId="{968072FF-8425-8C44-B996-21F672053142}" dt="2024-09-16T02:37:28.959" v="3491" actId="20577"/>
        <pc:sldMkLst>
          <pc:docMk/>
          <pc:sldMk cId="3509180704" sldId="299"/>
        </pc:sldMkLst>
        <pc:spChg chg="mod">
          <ac:chgData name="Abubakar Ilyas" userId="08e58344d610965c" providerId="LiveId" clId="{968072FF-8425-8C44-B996-21F672053142}" dt="2024-09-16T02:37:28.959" v="3491" actId="20577"/>
          <ac:spMkLst>
            <pc:docMk/>
            <pc:sldMk cId="3509180704" sldId="299"/>
            <ac:spMk id="3" creationId="{00000000-0000-0000-0000-000000000000}"/>
          </ac:spMkLst>
        </pc:spChg>
      </pc:sldChg>
    </pc:docChg>
  </pc:docChgLst>
  <pc:docChgLst>
    <pc:chgData name="Abubakar Ilyas" userId="08e58344d610965c" providerId="LiveId" clId="{3977F57E-5256-F34F-A637-CE7A709643C9}"/>
    <pc:docChg chg="modSld">
      <pc:chgData name="Abubakar Ilyas" userId="08e58344d610965c" providerId="LiveId" clId="{3977F57E-5256-F34F-A637-CE7A709643C9}" dt="2023-03-14T14:17:47.324" v="1" actId="20577"/>
      <pc:docMkLst>
        <pc:docMk/>
      </pc:docMkLst>
      <pc:sldChg chg="modSp">
        <pc:chgData name="Abubakar Ilyas" userId="08e58344d610965c" providerId="LiveId" clId="{3977F57E-5256-F34F-A637-CE7A709643C9}" dt="2023-03-14T14:17:47.324" v="1" actId="20577"/>
        <pc:sldMkLst>
          <pc:docMk/>
          <pc:sldMk cId="4265796210" sldId="262"/>
        </pc:sldMkLst>
        <pc:spChg chg="mod">
          <ac:chgData name="Abubakar Ilyas" userId="08e58344d610965c" providerId="LiveId" clId="{3977F57E-5256-F34F-A637-CE7A709643C9}" dt="2023-03-14T14:17:47.324" v="1" actId="20577"/>
          <ac:spMkLst>
            <pc:docMk/>
            <pc:sldMk cId="4265796210" sldId="262"/>
            <ac:spMk id="3" creationId="{00000000-0000-0000-0000-000000000000}"/>
          </ac:spMkLst>
        </pc:spChg>
      </pc:sldChg>
    </pc:docChg>
  </pc:docChgLst>
  <pc:docChgLst>
    <pc:chgData name="Abubakar Ilyas" userId="08e58344d610965c" providerId="LiveId" clId="{8CDA881A-ED48-7B47-9F38-1BF8951CF498}"/>
    <pc:docChg chg="modSld">
      <pc:chgData name="Abubakar Ilyas" userId="08e58344d610965c" providerId="LiveId" clId="{8CDA881A-ED48-7B47-9F38-1BF8951CF498}" dt="2024-08-13T11:31:07.790" v="21" actId="20577"/>
      <pc:docMkLst>
        <pc:docMk/>
      </pc:docMkLst>
      <pc:sldChg chg="modSp">
        <pc:chgData name="Abubakar Ilyas" userId="08e58344d610965c" providerId="LiveId" clId="{8CDA881A-ED48-7B47-9F38-1BF8951CF498}" dt="2024-06-30T10:25:49.918" v="15" actId="20577"/>
        <pc:sldMkLst>
          <pc:docMk/>
          <pc:sldMk cId="3308162375" sldId="265"/>
        </pc:sldMkLst>
        <pc:spChg chg="mod">
          <ac:chgData name="Abubakar Ilyas" userId="08e58344d610965c" providerId="LiveId" clId="{8CDA881A-ED48-7B47-9F38-1BF8951CF498}" dt="2024-06-30T10:25:49.918" v="15" actId="20577"/>
          <ac:spMkLst>
            <pc:docMk/>
            <pc:sldMk cId="3308162375" sldId="265"/>
            <ac:spMk id="3" creationId="{00000000-0000-0000-0000-000000000000}"/>
          </ac:spMkLst>
        </pc:spChg>
      </pc:sldChg>
      <pc:sldChg chg="modSp mod">
        <pc:chgData name="Abubakar Ilyas" userId="08e58344d610965c" providerId="LiveId" clId="{8CDA881A-ED48-7B47-9F38-1BF8951CF498}" dt="2024-08-13T11:31:07.790" v="21" actId="20577"/>
        <pc:sldMkLst>
          <pc:docMk/>
          <pc:sldMk cId="4219061077" sldId="274"/>
        </pc:sldMkLst>
        <pc:spChg chg="mod">
          <ac:chgData name="Abubakar Ilyas" userId="08e58344d610965c" providerId="LiveId" clId="{8CDA881A-ED48-7B47-9F38-1BF8951CF498}" dt="2024-08-13T11:31:07.790" v="21" actId="20577"/>
          <ac:spMkLst>
            <pc:docMk/>
            <pc:sldMk cId="4219061077" sldId="274"/>
            <ac:spMk id="3" creationId="{00000000-0000-0000-0000-000000000000}"/>
          </ac:spMkLst>
        </pc:spChg>
      </pc:sldChg>
    </pc:docChg>
  </pc:docChgLst>
  <pc:docChgLst>
    <pc:chgData name="Abubakar Ilyas" userId="08e58344d610965c" providerId="LiveId" clId="{327FE1D5-0BF8-EA4D-82E7-EA07A7B9215D}"/>
    <pc:docChg chg="custSel addSld modSld">
      <pc:chgData name="Abubakar Ilyas" userId="08e58344d610965c" providerId="LiveId" clId="{327FE1D5-0BF8-EA4D-82E7-EA07A7B9215D}" dt="2023-12-07T09:27:59.212" v="1300" actId="33524"/>
      <pc:docMkLst>
        <pc:docMk/>
      </pc:docMkLst>
      <pc:sldChg chg="modSp mod">
        <pc:chgData name="Abubakar Ilyas" userId="08e58344d610965c" providerId="LiveId" clId="{327FE1D5-0BF8-EA4D-82E7-EA07A7B9215D}" dt="2023-12-07T09:12:22.794" v="240" actId="1036"/>
        <pc:sldMkLst>
          <pc:docMk/>
          <pc:sldMk cId="776899898" sldId="267"/>
        </pc:sldMkLst>
        <pc:spChg chg="mod">
          <ac:chgData name="Abubakar Ilyas" userId="08e58344d610965c" providerId="LiveId" clId="{327FE1D5-0BF8-EA4D-82E7-EA07A7B9215D}" dt="2023-12-07T09:12:22.794" v="240" actId="1036"/>
          <ac:spMkLst>
            <pc:docMk/>
            <pc:sldMk cId="776899898" sldId="267"/>
            <ac:spMk id="3" creationId="{00000000-0000-0000-0000-000000000000}"/>
          </ac:spMkLst>
        </pc:spChg>
      </pc:sldChg>
      <pc:sldChg chg="modSp mod">
        <pc:chgData name="Abubakar Ilyas" userId="08e58344d610965c" providerId="LiveId" clId="{327FE1D5-0BF8-EA4D-82E7-EA07A7B9215D}" dt="2023-12-07T09:27:59.212" v="1300" actId="33524"/>
        <pc:sldMkLst>
          <pc:docMk/>
          <pc:sldMk cId="778791294" sldId="278"/>
        </pc:sldMkLst>
        <pc:spChg chg="mod">
          <ac:chgData name="Abubakar Ilyas" userId="08e58344d610965c" providerId="LiveId" clId="{327FE1D5-0BF8-EA4D-82E7-EA07A7B9215D}" dt="2023-12-07T09:27:59.212" v="1300" actId="33524"/>
          <ac:spMkLst>
            <pc:docMk/>
            <pc:sldMk cId="778791294" sldId="278"/>
            <ac:spMk id="3" creationId="{00000000-0000-0000-0000-000000000000}"/>
          </ac:spMkLst>
        </pc:spChg>
      </pc:sldChg>
      <pc:sldChg chg="modSp add mod">
        <pc:chgData name="Abubakar Ilyas" userId="08e58344d610965c" providerId="LiveId" clId="{327FE1D5-0BF8-EA4D-82E7-EA07A7B9215D}" dt="2023-12-07T09:24:20.330" v="1086" actId="20577"/>
        <pc:sldMkLst>
          <pc:docMk/>
          <pc:sldMk cId="2564440224" sldId="294"/>
        </pc:sldMkLst>
        <pc:spChg chg="mod">
          <ac:chgData name="Abubakar Ilyas" userId="08e58344d610965c" providerId="LiveId" clId="{327FE1D5-0BF8-EA4D-82E7-EA07A7B9215D}" dt="2023-12-07T09:24:20.330" v="1086" actId="20577"/>
          <ac:spMkLst>
            <pc:docMk/>
            <pc:sldMk cId="2564440224" sldId="294"/>
            <ac:spMk id="3" creationId="{00000000-0000-0000-0000-000000000000}"/>
          </ac:spMkLst>
        </pc:spChg>
      </pc:sldChg>
      <pc:sldChg chg="modSp add mod">
        <pc:chgData name="Abubakar Ilyas" userId="08e58344d610965c" providerId="LiveId" clId="{327FE1D5-0BF8-EA4D-82E7-EA07A7B9215D}" dt="2023-12-07T09:26:20.502" v="1299" actId="27636"/>
        <pc:sldMkLst>
          <pc:docMk/>
          <pc:sldMk cId="2089457313" sldId="295"/>
        </pc:sldMkLst>
        <pc:spChg chg="mod">
          <ac:chgData name="Abubakar Ilyas" userId="08e58344d610965c" providerId="LiveId" clId="{327FE1D5-0BF8-EA4D-82E7-EA07A7B9215D}" dt="2023-12-07T09:26:20.502" v="1299" actId="27636"/>
          <ac:spMkLst>
            <pc:docMk/>
            <pc:sldMk cId="2089457313" sldId="295"/>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9/16/24</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9/16/24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9/16/24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9/16/24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9/16/24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9/16/24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9/16/24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9/16/24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9/16/24</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4AF37F0-1E8F-443E-AA28-4BC6348204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DBE9D54-6250-40F2-A23A-F9CEBF5F91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3840" y="256540"/>
            <a:ext cx="11704320" cy="63652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PK"/>
          </a:p>
        </p:txBody>
      </p:sp>
      <p:cxnSp>
        <p:nvCxnSpPr>
          <p:cNvPr id="14" name="Straight Connector 13">
            <a:extLst>
              <a:ext uri="{FF2B5EF4-FFF2-40B4-BE49-F238E27FC236}">
                <a16:creationId xmlns:a16="http://schemas.microsoft.com/office/drawing/2014/main" id="{E46E6328-0D82-4747-8B39-60373321BB3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545896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1109980" y="4206240"/>
            <a:ext cx="9966960" cy="1325880"/>
          </a:xfrm>
        </p:spPr>
        <p:txBody>
          <a:bodyPr>
            <a:normAutofit/>
          </a:bodyPr>
          <a:lstStyle/>
          <a:p>
            <a:r>
              <a:rPr lang="en-US" sz="6100">
                <a:solidFill>
                  <a:schemeClr val="accent1"/>
                </a:solidFill>
              </a:rPr>
              <a:t>Sources of Islamic law</a:t>
            </a:r>
            <a:endParaRPr lang="en-GB" sz="6100">
              <a:solidFill>
                <a:schemeClr val="accent1"/>
              </a:solidFill>
            </a:endParaRPr>
          </a:p>
        </p:txBody>
      </p:sp>
      <p:sp>
        <p:nvSpPr>
          <p:cNvPr id="3" name="Subtitle 2"/>
          <p:cNvSpPr>
            <a:spLocks noGrp="1"/>
          </p:cNvSpPr>
          <p:nvPr>
            <p:ph type="subTitle" idx="1"/>
          </p:nvPr>
        </p:nvSpPr>
        <p:spPr>
          <a:xfrm>
            <a:off x="1709530" y="5596128"/>
            <a:ext cx="8767860" cy="557784"/>
          </a:xfrm>
        </p:spPr>
        <p:txBody>
          <a:bodyPr>
            <a:normAutofit/>
          </a:bodyPr>
          <a:lstStyle/>
          <a:p>
            <a:r>
              <a:rPr lang="en-US" sz="2000">
                <a:solidFill>
                  <a:schemeClr val="accent1"/>
                </a:solidFill>
              </a:rPr>
              <a:t>(SECTION 6)</a:t>
            </a:r>
            <a:endParaRPr lang="en-GB" sz="2000">
              <a:solidFill>
                <a:schemeClr val="accent1"/>
              </a:solidFill>
            </a:endParaRPr>
          </a:p>
        </p:txBody>
      </p:sp>
      <p:pic>
        <p:nvPicPr>
          <p:cNvPr id="7" name="Graphic 6" descr="Scales of Justice">
            <a:extLst>
              <a:ext uri="{FF2B5EF4-FFF2-40B4-BE49-F238E27FC236}">
                <a16:creationId xmlns:a16="http://schemas.microsoft.com/office/drawing/2014/main" id="{676558F7-3173-8009-5E5D-A4BFEEA5309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56178" y="741172"/>
            <a:ext cx="3279644" cy="3279644"/>
          </a:xfrm>
          <a:prstGeom prst="rect">
            <a:avLst/>
          </a:prstGeom>
        </p:spPr>
      </p:pic>
    </p:spTree>
    <p:extLst>
      <p:ext uri="{BB962C8B-B14F-4D97-AF65-F5344CB8AC3E}">
        <p14:creationId xmlns:p14="http://schemas.microsoft.com/office/powerpoint/2010/main" val="2009730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46191" y="848349"/>
            <a:ext cx="9140235" cy="5434149"/>
          </a:xfrm>
        </p:spPr>
        <p:txBody>
          <a:bodyPr>
            <a:normAutofit fontScale="92500" lnSpcReduction="10000"/>
          </a:bodyPr>
          <a:lstStyle/>
          <a:p>
            <a:pPr marL="0" indent="0" algn="ctr">
              <a:buNone/>
            </a:pPr>
            <a:r>
              <a:rPr lang="en-US" sz="2400" dirty="0">
                <a:latin typeface="Arial" panose="020B0604020202020204" pitchFamily="34" charset="0"/>
                <a:cs typeface="Arial" panose="020B0604020202020204" pitchFamily="34" charset="0"/>
              </a:rPr>
              <a:t>CONTENTS OF THE QURAN</a:t>
            </a:r>
          </a:p>
          <a:p>
            <a:pPr marL="0" indent="0">
              <a:buNone/>
            </a:pPr>
            <a:endParaRPr lang="en-US" sz="2400" dirty="0">
              <a:latin typeface="Arial" panose="020B0604020202020204" pitchFamily="34" charset="0"/>
              <a:cs typeface="Arial" panose="020B0604020202020204" pitchFamily="34" charset="0"/>
            </a:endParaRPr>
          </a:p>
          <a:p>
            <a:pPr marL="502920" indent="-457200">
              <a:buSzPct val="100000"/>
              <a:buFont typeface="+mj-lt"/>
              <a:buAutoNum type="arabicPeriod"/>
            </a:pPr>
            <a:r>
              <a:rPr lang="en-US" dirty="0">
                <a:latin typeface="Arial" panose="020B0604020202020204" pitchFamily="34" charset="0"/>
                <a:cs typeface="Arial" panose="020B0604020202020204" pitchFamily="34" charset="0"/>
              </a:rPr>
              <a:t>Allah’s greatness &amp; His attributes</a:t>
            </a:r>
          </a:p>
          <a:p>
            <a:pPr marL="502920" indent="-457200">
              <a:buSzPct val="100000"/>
              <a:buFont typeface="+mj-lt"/>
              <a:buAutoNum type="arabicPeriod"/>
            </a:pPr>
            <a:r>
              <a:rPr lang="en-US" dirty="0">
                <a:latin typeface="Arial" panose="020B0604020202020204" pitchFamily="34" charset="0"/>
                <a:cs typeface="Arial" panose="020B0604020202020204" pitchFamily="34" charset="0"/>
              </a:rPr>
              <a:t>Tawhid</a:t>
            </a:r>
          </a:p>
          <a:p>
            <a:pPr marL="502920" indent="-457200">
              <a:buSzPct val="100000"/>
              <a:buFont typeface="+mj-lt"/>
              <a:buAutoNum type="arabicPeriod"/>
            </a:pPr>
            <a:r>
              <a:rPr lang="en-US" dirty="0">
                <a:latin typeface="Arial" panose="020B0604020202020204" pitchFamily="34" charset="0"/>
                <a:cs typeface="Arial" panose="020B0604020202020204" pitchFamily="34" charset="0"/>
              </a:rPr>
              <a:t>The Prophet SAW </a:t>
            </a:r>
          </a:p>
          <a:p>
            <a:pPr marL="502920" indent="-457200">
              <a:buSzPct val="100000"/>
              <a:buFont typeface="+mj-lt"/>
              <a:buAutoNum type="arabicPeriod"/>
            </a:pPr>
            <a:r>
              <a:rPr lang="en-US" dirty="0">
                <a:latin typeface="Arial" panose="020B0604020202020204" pitchFamily="34" charset="0"/>
                <a:cs typeface="Arial" panose="020B0604020202020204" pitchFamily="34" charset="0"/>
              </a:rPr>
              <a:t>Incidents from the past</a:t>
            </a:r>
          </a:p>
          <a:p>
            <a:pPr marL="502920" indent="-457200">
              <a:lnSpc>
                <a:spcPct val="110000"/>
              </a:lnSpc>
              <a:buSzPct val="100000"/>
              <a:buFont typeface="+mj-lt"/>
              <a:buAutoNum type="arabicPeriod"/>
            </a:pPr>
            <a:r>
              <a:rPr lang="en-US" dirty="0">
                <a:latin typeface="Arial" panose="020B0604020202020204" pitchFamily="34" charset="0"/>
                <a:cs typeface="Arial" panose="020B0604020202020204" pitchFamily="34" charset="0"/>
              </a:rPr>
              <a:t>Future telling; </a:t>
            </a:r>
          </a:p>
          <a:p>
            <a:pPr lvl="1">
              <a:lnSpc>
                <a:spcPct val="110000"/>
              </a:lnSpc>
              <a:buFontTx/>
              <a:buChar char="-"/>
            </a:pPr>
            <a:r>
              <a:rPr lang="en-US" dirty="0">
                <a:latin typeface="Arial" panose="020B0604020202020204" pitchFamily="34" charset="0"/>
                <a:cs typeface="Arial" panose="020B0604020202020204" pitchFamily="34" charset="0"/>
              </a:rPr>
              <a:t>About the rise of the Romans in Surah Rum</a:t>
            </a:r>
          </a:p>
          <a:p>
            <a:pPr lvl="1">
              <a:lnSpc>
                <a:spcPct val="110000"/>
              </a:lnSpc>
              <a:buFontTx/>
              <a:buChar char="-"/>
            </a:pPr>
            <a:r>
              <a:rPr lang="en-US" dirty="0">
                <a:latin typeface="Arial" panose="020B0604020202020204" pitchFamily="34" charset="0"/>
                <a:cs typeface="Arial" panose="020B0604020202020204" pitchFamily="34" charset="0"/>
              </a:rPr>
              <a:t>About </a:t>
            </a:r>
            <a:r>
              <a:rPr lang="en-US" dirty="0" err="1">
                <a:latin typeface="Arial" panose="020B0604020202020204" pitchFamily="34" charset="0"/>
                <a:cs typeface="Arial" panose="020B0604020202020204" pitchFamily="34" charset="0"/>
              </a:rPr>
              <a:t>Qiyamah</a:t>
            </a: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6.   Scientific Realities</a:t>
            </a:r>
          </a:p>
          <a:p>
            <a:pPr lvl="1">
              <a:lnSpc>
                <a:spcPct val="110000"/>
              </a:lnSpc>
              <a:buFontTx/>
              <a:buChar char="-"/>
            </a:pPr>
            <a:r>
              <a:rPr lang="en-US" dirty="0">
                <a:latin typeface="Arial" panose="020B0604020202020204" pitchFamily="34" charset="0"/>
                <a:cs typeface="Arial" panose="020B0604020202020204" pitchFamily="34" charset="0"/>
              </a:rPr>
              <a:t>The division of atom (</a:t>
            </a:r>
            <a:r>
              <a:rPr lang="en-US" dirty="0" err="1">
                <a:latin typeface="Arial" panose="020B0604020202020204" pitchFamily="34" charset="0"/>
                <a:cs typeface="Arial" panose="020B0604020202020204" pitchFamily="34" charset="0"/>
              </a:rPr>
              <a:t>Younus</a:t>
            </a:r>
            <a:r>
              <a:rPr lang="en-US" dirty="0">
                <a:latin typeface="Arial" panose="020B0604020202020204" pitchFamily="34" charset="0"/>
                <a:cs typeface="Arial" panose="020B0604020202020204" pitchFamily="34" charset="0"/>
              </a:rPr>
              <a:t>: 61)</a:t>
            </a:r>
          </a:p>
          <a:p>
            <a:pPr lvl="1">
              <a:lnSpc>
                <a:spcPct val="110000"/>
              </a:lnSpc>
              <a:buFontTx/>
              <a:buChar char="-"/>
            </a:pPr>
            <a:r>
              <a:rPr lang="en-US" dirty="0">
                <a:latin typeface="Arial" panose="020B0604020202020204" pitchFamily="34" charset="0"/>
                <a:cs typeface="Arial" panose="020B0604020202020204" pitchFamily="34" charset="0"/>
              </a:rPr>
              <a:t>Lack of oxygen at higher altitudes (Al-</a:t>
            </a:r>
            <a:r>
              <a:rPr lang="en-US" dirty="0" err="1">
                <a:latin typeface="Arial" panose="020B0604020202020204" pitchFamily="34" charset="0"/>
                <a:cs typeface="Arial" panose="020B0604020202020204" pitchFamily="34" charset="0"/>
              </a:rPr>
              <a:t>An’aam</a:t>
            </a:r>
            <a:r>
              <a:rPr lang="en-US" dirty="0">
                <a:latin typeface="Arial" panose="020B0604020202020204" pitchFamily="34" charset="0"/>
                <a:cs typeface="Arial" panose="020B0604020202020204" pitchFamily="34" charset="0"/>
              </a:rPr>
              <a:t>: 125)</a:t>
            </a:r>
          </a:p>
          <a:p>
            <a:pPr lvl="1">
              <a:lnSpc>
                <a:spcPct val="110000"/>
              </a:lnSpc>
              <a:buFontTx/>
              <a:buChar char="-"/>
            </a:pPr>
            <a:r>
              <a:rPr lang="en-US" dirty="0">
                <a:latin typeface="Arial" panose="020B0604020202020204" pitchFamily="34" charset="0"/>
                <a:cs typeface="Arial" panose="020B0604020202020204" pitchFamily="34" charset="0"/>
              </a:rPr>
              <a:t>Everything is created in pairs (</a:t>
            </a:r>
            <a:r>
              <a:rPr lang="en-US" dirty="0" err="1">
                <a:latin typeface="Arial" panose="020B0604020202020204" pitchFamily="34" charset="0"/>
                <a:cs typeface="Arial" panose="020B0604020202020204" pitchFamily="34" charset="0"/>
              </a:rPr>
              <a:t>Az-Zariyat</a:t>
            </a:r>
            <a:r>
              <a:rPr lang="en-US" dirty="0">
                <a:latin typeface="Arial" panose="020B0604020202020204" pitchFamily="34" charset="0"/>
                <a:cs typeface="Arial" panose="020B0604020202020204" pitchFamily="34" charset="0"/>
              </a:rPr>
              <a:t>: 49)</a:t>
            </a:r>
          </a:p>
          <a:p>
            <a:pPr>
              <a:buAutoNum type="arabicPeriod"/>
            </a:pPr>
            <a:endParaRPr lang="en-US" dirty="0">
              <a:latin typeface="Arial" panose="020B0604020202020204" pitchFamily="34" charset="0"/>
              <a:cs typeface="Arial" panose="020B0604020202020204" pitchFamily="34" charset="0"/>
            </a:endParaRPr>
          </a:p>
          <a:p>
            <a:pPr marL="0" indent="0">
              <a:buNone/>
            </a:pP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8162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 calcmode="lin" valueType="num">
                                      <p:cBhvr additive="base">
                                        <p:cTn id="5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9" end="9"/>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3">
                                            <p:txEl>
                                              <p:pRg st="11" end="11"/>
                                            </p:txEl>
                                          </p:spTgt>
                                        </p:tgtEl>
                                        <p:attrNameLst>
                                          <p:attrName>style.visibility</p:attrName>
                                        </p:attrNameLst>
                                      </p:cBhvr>
                                      <p:to>
                                        <p:strVal val="visible"/>
                                      </p:to>
                                    </p:set>
                                    <p:anim calcmode="lin" valueType="num">
                                      <p:cBhvr additive="base">
                                        <p:cTn id="5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3">
                                            <p:txEl>
                                              <p:pRg st="12" end="12"/>
                                            </p:txEl>
                                          </p:spTgt>
                                        </p:tgtEl>
                                        <p:attrNameLst>
                                          <p:attrName>style.visibility</p:attrName>
                                        </p:attrNameLst>
                                      </p:cBhvr>
                                      <p:to>
                                        <p:strVal val="visible"/>
                                      </p:to>
                                    </p:set>
                                    <p:anim calcmode="lin" valueType="num">
                                      <p:cBhvr additive="base">
                                        <p:cTn id="6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70845" y="705579"/>
            <a:ext cx="9218612" cy="5721532"/>
          </a:xfrm>
        </p:spPr>
        <p:txBody>
          <a:bodyPr>
            <a:normAutofit/>
          </a:bodyPr>
          <a:lstStyle/>
          <a:p>
            <a:pPr lvl="1">
              <a:buFontTx/>
              <a:buChar char="-"/>
            </a:pPr>
            <a:r>
              <a:rPr lang="en-US" sz="1800" dirty="0">
                <a:latin typeface="Arial" panose="020B0604020202020204" pitchFamily="34" charset="0"/>
                <a:cs typeface="Arial" panose="020B0604020202020204" pitchFamily="34" charset="0"/>
              </a:rPr>
              <a:t>Different fingerprints of every human being (Al-</a:t>
            </a:r>
            <a:r>
              <a:rPr lang="en-US" sz="1800" dirty="0" err="1">
                <a:latin typeface="Arial" panose="020B0604020202020204" pitchFamily="34" charset="0"/>
                <a:cs typeface="Arial" panose="020B0604020202020204" pitchFamily="34" charset="0"/>
              </a:rPr>
              <a:t>Qiyamah</a:t>
            </a:r>
            <a:r>
              <a:rPr lang="en-US" sz="1800" dirty="0">
                <a:latin typeface="Arial" panose="020B0604020202020204" pitchFamily="34" charset="0"/>
                <a:cs typeface="Arial" panose="020B0604020202020204" pitchFamily="34" charset="0"/>
              </a:rPr>
              <a:t>: 3 - 4)</a:t>
            </a:r>
          </a:p>
          <a:p>
            <a:pPr lvl="1">
              <a:buFontTx/>
              <a:buChar char="-"/>
            </a:pPr>
            <a:r>
              <a:rPr lang="en-US" sz="1800" dirty="0">
                <a:latin typeface="Arial" panose="020B0604020202020204" pitchFamily="34" charset="0"/>
                <a:cs typeface="Arial" panose="020B0604020202020204" pitchFamily="34" charset="0"/>
              </a:rPr>
              <a:t>Pollination of fruits (Al-</a:t>
            </a:r>
            <a:r>
              <a:rPr lang="en-US" sz="1800" dirty="0" err="1">
                <a:latin typeface="Arial" panose="020B0604020202020204" pitchFamily="34" charset="0"/>
                <a:cs typeface="Arial" panose="020B0604020202020204" pitchFamily="34" charset="0"/>
              </a:rPr>
              <a:t>Hijr</a:t>
            </a:r>
            <a:r>
              <a:rPr lang="en-US" sz="1800" dirty="0">
                <a:latin typeface="Arial" panose="020B0604020202020204" pitchFamily="34" charset="0"/>
                <a:cs typeface="Arial" panose="020B0604020202020204" pitchFamily="34" charset="0"/>
              </a:rPr>
              <a:t>: 22)</a:t>
            </a:r>
          </a:p>
          <a:p>
            <a:pPr marL="0" indent="0">
              <a:buNone/>
            </a:pPr>
            <a:r>
              <a:rPr lang="en-US" sz="1800" dirty="0">
                <a:latin typeface="Arial" panose="020B0604020202020204" pitchFamily="34" charset="0"/>
                <a:cs typeface="Arial" panose="020B0604020202020204" pitchFamily="34" charset="0"/>
              </a:rPr>
              <a:t>7.   Laws/Rulings</a:t>
            </a:r>
          </a:p>
          <a:p>
            <a:pPr marL="0" indent="0">
              <a:buNone/>
            </a:pPr>
            <a:r>
              <a:rPr lang="en-US" sz="1800" dirty="0">
                <a:latin typeface="Arial" panose="020B0604020202020204" pitchFamily="34" charset="0"/>
                <a:cs typeface="Arial" panose="020B0604020202020204" pitchFamily="34" charset="0"/>
              </a:rPr>
              <a:t>8.   Obligations &amp; Prohibitions</a:t>
            </a:r>
          </a:p>
          <a:p>
            <a:pPr marL="0" indent="0">
              <a:buNone/>
            </a:pPr>
            <a:endParaRPr lang="en-US" sz="1800" dirty="0">
              <a:latin typeface="Arial" panose="020B0604020202020204" pitchFamily="34" charset="0"/>
              <a:cs typeface="Arial" panose="020B0604020202020204" pitchFamily="34" charset="0"/>
            </a:endParaRPr>
          </a:p>
          <a:p>
            <a:pPr marL="0" indent="0" algn="ctr">
              <a:buNone/>
            </a:pPr>
            <a:r>
              <a:rPr lang="en-US" sz="1800" b="1" u="sng" dirty="0">
                <a:latin typeface="Arial" panose="020B0604020202020204" pitchFamily="34" charset="0"/>
                <a:cs typeface="Arial" panose="020B0604020202020204" pitchFamily="34" charset="0"/>
              </a:rPr>
              <a:t>Reasons Behind the Gradual Revelation</a:t>
            </a:r>
          </a:p>
          <a:p>
            <a:pPr marL="0" indent="0">
              <a:buNone/>
            </a:pPr>
            <a:endParaRPr lang="en-US" sz="1800" dirty="0">
              <a:latin typeface="Arial" panose="020B0604020202020204" pitchFamily="34" charset="0"/>
              <a:cs typeface="Arial" panose="020B0604020202020204" pitchFamily="34" charset="0"/>
            </a:endParaRPr>
          </a:p>
          <a:p>
            <a:pPr marL="45720" indent="0">
              <a:buNone/>
            </a:pPr>
            <a:r>
              <a:rPr lang="en-US" sz="1800" dirty="0">
                <a:latin typeface="Arial" panose="020B0604020202020204" pitchFamily="34" charset="0"/>
                <a:cs typeface="Arial" panose="020B0604020202020204" pitchFamily="34" charset="0"/>
              </a:rPr>
              <a:t>1. To strengthen the heart of the Prophet SAW</a:t>
            </a:r>
          </a:p>
          <a:p>
            <a:pPr marL="45720" indent="0">
              <a:buNone/>
            </a:pPr>
            <a:r>
              <a:rPr lang="en-US" sz="1800" dirty="0">
                <a:latin typeface="Arial" panose="020B0604020202020204" pitchFamily="34" charset="0"/>
                <a:cs typeface="Arial" panose="020B0604020202020204" pitchFamily="34" charset="0"/>
              </a:rPr>
              <a:t>2. For a gradual revelation of rulings and obligations</a:t>
            </a:r>
          </a:p>
          <a:p>
            <a:pPr marL="45720" indent="0">
              <a:buNone/>
            </a:pPr>
            <a:r>
              <a:rPr lang="en-US" sz="1800" dirty="0">
                <a:latin typeface="Arial" panose="020B0604020202020204" pitchFamily="34" charset="0"/>
                <a:cs typeface="Arial" panose="020B0604020202020204" pitchFamily="34" charset="0"/>
              </a:rPr>
              <a:t>3. For the ease of memorization</a:t>
            </a:r>
          </a:p>
          <a:p>
            <a:pPr marL="45720" indent="0">
              <a:buNone/>
            </a:pPr>
            <a:r>
              <a:rPr lang="en-US" sz="1800" dirty="0">
                <a:latin typeface="Arial" panose="020B0604020202020204" pitchFamily="34" charset="0"/>
                <a:cs typeface="Arial" panose="020B0604020202020204" pitchFamily="34" charset="0"/>
              </a:rPr>
              <a:t>4. For the ease of understanding</a:t>
            </a: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0897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additive="base">
                                        <p:cTn id="4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3">
                                            <p:txEl>
                                              <p:pRg st="10" end="10"/>
                                            </p:txEl>
                                          </p:spTgt>
                                        </p:tgtEl>
                                        <p:attrNameLst>
                                          <p:attrName>style.visibility</p:attrName>
                                        </p:attrNameLst>
                                      </p:cBhvr>
                                      <p:to>
                                        <p:strVal val="visible"/>
                                      </p:to>
                                    </p:set>
                                    <p:anim calcmode="lin" valueType="num">
                                      <p:cBhvr additive="base">
                                        <p:cTn id="5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0235" y="405169"/>
            <a:ext cx="8911687" cy="773616"/>
          </a:xfrm>
        </p:spPr>
        <p:txBody>
          <a:bodyPr/>
          <a:lstStyle/>
          <a:p>
            <a:pPr algn="ctr"/>
            <a:r>
              <a:rPr lang="en-US" dirty="0">
                <a:latin typeface="Arial" panose="020B0604020202020204" pitchFamily="34" charset="0"/>
                <a:cs typeface="Arial" panose="020B0604020202020204" pitchFamily="34" charset="0"/>
              </a:rPr>
              <a:t>SUNNAH</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20078" y="1402305"/>
            <a:ext cx="9300755" cy="5149893"/>
          </a:xfrm>
        </p:spPr>
        <p:txBody>
          <a:bodyPr>
            <a:normAutofit fontScale="70000" lnSpcReduction="20000"/>
          </a:bodyPr>
          <a:lstStyle/>
          <a:p>
            <a:pPr>
              <a:lnSpc>
                <a:spcPct val="120000"/>
              </a:lnSpc>
              <a:buFont typeface="Wingdings" panose="05000000000000000000" pitchFamily="2" charset="2"/>
              <a:buChar char="Ø"/>
            </a:pPr>
            <a:r>
              <a:rPr lang="en-US" sz="2300" dirty="0">
                <a:latin typeface="Arial" panose="020B0604020202020204" pitchFamily="34" charset="0"/>
                <a:cs typeface="Arial" panose="020B0604020202020204" pitchFamily="34" charset="0"/>
              </a:rPr>
              <a:t>The literal meaning of the word is the way of life OR a habitual practice</a:t>
            </a:r>
          </a:p>
          <a:p>
            <a:pPr>
              <a:lnSpc>
                <a:spcPct val="120000"/>
              </a:lnSpc>
              <a:buFont typeface="Wingdings" panose="05000000000000000000" pitchFamily="2" charset="2"/>
              <a:buChar char="Ø"/>
            </a:pPr>
            <a:r>
              <a:rPr lang="en-US" sz="2300" dirty="0">
                <a:latin typeface="Arial" panose="020B0604020202020204" pitchFamily="34" charset="0"/>
                <a:cs typeface="Arial" panose="020B0604020202020204" pitchFamily="34" charset="0"/>
              </a:rPr>
              <a:t>The terminological meaning is the way of life of the Prophet SAW, comprising upon his sayings, actions, &amp; acknowledgements. </a:t>
            </a:r>
          </a:p>
          <a:p>
            <a:pPr>
              <a:lnSpc>
                <a:spcPct val="120000"/>
              </a:lnSpc>
              <a:buFont typeface="Wingdings" panose="05000000000000000000" pitchFamily="2" charset="2"/>
              <a:buChar char="Ø"/>
            </a:pPr>
            <a:r>
              <a:rPr lang="en-US" sz="2300" dirty="0">
                <a:latin typeface="Arial" panose="020B0604020202020204" pitchFamily="34" charset="0"/>
                <a:cs typeface="Arial" panose="020B0604020202020204" pitchFamily="34" charset="0"/>
              </a:rPr>
              <a:t>The subject of Sunnah is the study of the entity of the Prophet SAW</a:t>
            </a:r>
          </a:p>
          <a:p>
            <a:pPr>
              <a:lnSpc>
                <a:spcPct val="120000"/>
              </a:lnSpc>
              <a:buFont typeface="Wingdings" panose="05000000000000000000" pitchFamily="2" charset="2"/>
              <a:buChar char="Ø"/>
            </a:pPr>
            <a:r>
              <a:rPr lang="en-US" sz="2300" dirty="0">
                <a:latin typeface="Arial" panose="020B0604020202020204" pitchFamily="34" charset="0"/>
                <a:cs typeface="Arial" panose="020B0604020202020204" pitchFamily="34" charset="0"/>
              </a:rPr>
              <a:t>The motive is to follow in his footsteps in order to achieve eternal bliss and success</a:t>
            </a:r>
          </a:p>
          <a:p>
            <a:pPr marL="0" indent="0">
              <a:lnSpc>
                <a:spcPct val="120000"/>
              </a:lnSpc>
              <a:buNone/>
            </a:pPr>
            <a:endParaRPr lang="en-US" sz="2300" dirty="0">
              <a:latin typeface="Arial" panose="020B0604020202020204" pitchFamily="34" charset="0"/>
              <a:cs typeface="Arial" panose="020B0604020202020204" pitchFamily="34" charset="0"/>
            </a:endParaRPr>
          </a:p>
          <a:p>
            <a:pPr marL="0" indent="0" algn="ctr">
              <a:lnSpc>
                <a:spcPct val="120000"/>
              </a:lnSpc>
              <a:buNone/>
            </a:pPr>
            <a:r>
              <a:rPr lang="en-US" sz="2300" b="1" u="sng" dirty="0">
                <a:latin typeface="Arial" panose="020B0604020202020204" pitchFamily="34" charset="0"/>
                <a:cs typeface="Arial" panose="020B0604020202020204" pitchFamily="34" charset="0"/>
              </a:rPr>
              <a:t>Authenticity of Sunnah</a:t>
            </a:r>
          </a:p>
          <a:p>
            <a:pPr>
              <a:lnSpc>
                <a:spcPct val="120000"/>
              </a:lnSpc>
              <a:buFont typeface="Wingdings" panose="05000000000000000000" pitchFamily="2" charset="2"/>
              <a:buChar char="Ø"/>
            </a:pPr>
            <a:r>
              <a:rPr lang="en-US" sz="2300" b="1" dirty="0">
                <a:latin typeface="Arial" panose="020B0604020202020204" pitchFamily="34" charset="0"/>
                <a:cs typeface="Arial" panose="020B0604020202020204" pitchFamily="34" charset="0"/>
              </a:rPr>
              <a:t>Authenticated by the Quran</a:t>
            </a:r>
          </a:p>
          <a:p>
            <a:pPr>
              <a:lnSpc>
                <a:spcPct val="120000"/>
              </a:lnSpc>
              <a:buFontTx/>
              <a:buChar char="-"/>
            </a:pPr>
            <a:r>
              <a:rPr lang="en-US" sz="2300" dirty="0">
                <a:latin typeface="Arial" panose="020B0604020202020204" pitchFamily="34" charset="0"/>
                <a:cs typeface="Arial" panose="020B0604020202020204" pitchFamily="34" charset="0"/>
              </a:rPr>
              <a:t>“</a:t>
            </a:r>
            <a:r>
              <a:rPr lang="en-US" sz="2300" i="1" dirty="0">
                <a:latin typeface="Arial" panose="020B0604020202020204" pitchFamily="34" charset="0"/>
                <a:cs typeface="Arial" panose="020B0604020202020204" pitchFamily="34" charset="0"/>
              </a:rPr>
              <a:t>He is the One Who raised for the illiterate people a messenger from among themselves—reciting to them His revelations, purifying them, and teaching them the Book and </a:t>
            </a:r>
            <a:r>
              <a:rPr lang="en-US" sz="2300" b="1" i="1" u="sng" dirty="0">
                <a:latin typeface="Arial" panose="020B0604020202020204" pitchFamily="34" charset="0"/>
                <a:cs typeface="Arial" panose="020B0604020202020204" pitchFamily="34" charset="0"/>
              </a:rPr>
              <a:t>wisdom</a:t>
            </a:r>
            <a:r>
              <a:rPr lang="en-US" sz="2300" i="1" dirty="0">
                <a:latin typeface="Arial" panose="020B0604020202020204" pitchFamily="34" charset="0"/>
                <a:cs typeface="Arial" panose="020B0604020202020204" pitchFamily="34" charset="0"/>
              </a:rPr>
              <a:t>, for indeed they had previously been clearly astray.” </a:t>
            </a:r>
            <a:r>
              <a:rPr lang="en-US" sz="2300" dirty="0">
                <a:latin typeface="Arial" panose="020B0604020202020204" pitchFamily="34" charset="0"/>
                <a:cs typeface="Arial" panose="020B0604020202020204" pitchFamily="34" charset="0"/>
              </a:rPr>
              <a:t>(Al-</a:t>
            </a:r>
            <a:r>
              <a:rPr lang="en-US" sz="2300" dirty="0" err="1">
                <a:latin typeface="Arial" panose="020B0604020202020204" pitchFamily="34" charset="0"/>
                <a:cs typeface="Arial" panose="020B0604020202020204" pitchFamily="34" charset="0"/>
              </a:rPr>
              <a:t>Jumu’ah</a:t>
            </a:r>
            <a:r>
              <a:rPr lang="en-US" sz="2300" dirty="0">
                <a:latin typeface="Arial" panose="020B0604020202020204" pitchFamily="34" charset="0"/>
                <a:cs typeface="Arial" panose="020B0604020202020204" pitchFamily="34" charset="0"/>
              </a:rPr>
              <a:t>: 2)</a:t>
            </a:r>
          </a:p>
          <a:p>
            <a:pPr>
              <a:lnSpc>
                <a:spcPct val="120000"/>
              </a:lnSpc>
              <a:buFontTx/>
              <a:buChar char="-"/>
            </a:pPr>
            <a:r>
              <a:rPr lang="en-US" sz="2300" i="1" dirty="0">
                <a:latin typeface="Arial" panose="020B0604020202020204" pitchFamily="34" charset="0"/>
                <a:cs typeface="Arial" panose="020B0604020202020204" pitchFamily="34" charset="0"/>
              </a:rPr>
              <a:t>“O believers! Obey Allah and </a:t>
            </a:r>
            <a:r>
              <a:rPr lang="en-US" sz="2300" b="1" i="1" u="sng" dirty="0">
                <a:latin typeface="Arial" panose="020B0604020202020204" pitchFamily="34" charset="0"/>
                <a:cs typeface="Arial" panose="020B0604020202020204" pitchFamily="34" charset="0"/>
              </a:rPr>
              <a:t>obey the Messenger</a:t>
            </a:r>
            <a:r>
              <a:rPr lang="en-US" sz="2300" i="1" dirty="0">
                <a:latin typeface="Arial" panose="020B0604020202020204" pitchFamily="34" charset="0"/>
                <a:cs typeface="Arial" panose="020B0604020202020204" pitchFamily="34" charset="0"/>
              </a:rPr>
              <a:t> and those in authority among you. Should you disagree on anything, then refer it to Allah and His Messenger, if you ˹truly˺ believe in Allah and the Last Day. This is the best and fairest resolution.” </a:t>
            </a:r>
            <a:r>
              <a:rPr lang="en-US" sz="2300" dirty="0">
                <a:latin typeface="Arial" panose="020B0604020202020204" pitchFamily="34" charset="0"/>
                <a:cs typeface="Arial" panose="020B0604020202020204" pitchFamily="34" charset="0"/>
              </a:rPr>
              <a:t>(An-</a:t>
            </a:r>
            <a:r>
              <a:rPr lang="en-US" sz="2300" dirty="0" err="1">
                <a:latin typeface="Arial" panose="020B0604020202020204" pitchFamily="34" charset="0"/>
                <a:cs typeface="Arial" panose="020B0604020202020204" pitchFamily="34" charset="0"/>
              </a:rPr>
              <a:t>Nisaa</a:t>
            </a:r>
            <a:r>
              <a:rPr lang="en-US" sz="2300" dirty="0">
                <a:latin typeface="Arial" panose="020B0604020202020204" pitchFamily="34" charset="0"/>
                <a:cs typeface="Arial" panose="020B0604020202020204" pitchFamily="34" charset="0"/>
              </a:rPr>
              <a:t>: 59)</a:t>
            </a:r>
            <a:endParaRPr lang="en-US" sz="2300" i="1" dirty="0">
              <a:latin typeface="Arial" panose="020B0604020202020204" pitchFamily="34" charset="0"/>
              <a:cs typeface="Arial" panose="020B0604020202020204" pitchFamily="34" charset="0"/>
            </a:endParaRPr>
          </a:p>
          <a:p>
            <a:pPr marL="0" indent="0">
              <a:buNone/>
            </a:pP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6899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7706" y="720481"/>
            <a:ext cx="9140235" cy="5682342"/>
          </a:xfrm>
        </p:spPr>
        <p:txBody>
          <a:bodyPr>
            <a:normAutofit/>
          </a:bodyPr>
          <a:lstStyle/>
          <a:p>
            <a:pPr>
              <a:buFont typeface="Wingdings" panose="05000000000000000000" pitchFamily="2" charset="2"/>
              <a:buChar char="Ø"/>
            </a:pPr>
            <a:r>
              <a:rPr lang="en-US" sz="1900" b="1" dirty="0">
                <a:latin typeface="Arial" panose="020B0604020202020204" pitchFamily="34" charset="0"/>
                <a:cs typeface="Arial" panose="020B0604020202020204" pitchFamily="34" charset="0"/>
              </a:rPr>
              <a:t>Logical evidences for the Authentication of Sunnah</a:t>
            </a:r>
          </a:p>
          <a:p>
            <a:pPr>
              <a:buFontTx/>
              <a:buChar char="-"/>
            </a:pPr>
            <a:r>
              <a:rPr lang="en-US" sz="1900" dirty="0">
                <a:latin typeface="Arial" panose="020B0604020202020204" pitchFamily="34" charset="0"/>
                <a:cs typeface="Arial" panose="020B0604020202020204" pitchFamily="34" charset="0"/>
              </a:rPr>
              <a:t>How to perform rituals?</a:t>
            </a:r>
          </a:p>
          <a:p>
            <a:pPr>
              <a:buFontTx/>
              <a:buChar char="-"/>
            </a:pPr>
            <a:r>
              <a:rPr lang="en-US" sz="1900" dirty="0">
                <a:latin typeface="Arial" panose="020B0604020202020204" pitchFamily="34" charset="0"/>
                <a:cs typeface="Arial" panose="020B0604020202020204" pitchFamily="34" charset="0"/>
              </a:rPr>
              <a:t>Why was the Prophet SAW sent if he wasn’t meant to be followed by the entire humanity?</a:t>
            </a:r>
          </a:p>
          <a:p>
            <a:pPr>
              <a:buFontTx/>
              <a:buChar char="-"/>
            </a:pPr>
            <a:r>
              <a:rPr lang="en-US" sz="1900" dirty="0">
                <a:latin typeface="Arial" panose="020B0604020202020204" pitchFamily="34" charset="0"/>
                <a:cs typeface="Arial" panose="020B0604020202020204" pitchFamily="34" charset="0"/>
              </a:rPr>
              <a:t>All the Ummah has been authenticating it except for a few in the recent past. If they are taken to be correct, it would mean that those before them were completely wrong. This would dismantle the foundations of Islam </a:t>
            </a:r>
          </a:p>
          <a:p>
            <a:pPr marL="0" indent="0">
              <a:buNone/>
            </a:pPr>
            <a:endParaRPr lang="en-US" sz="1900" dirty="0">
              <a:latin typeface="Arial" panose="020B0604020202020204" pitchFamily="34" charset="0"/>
              <a:cs typeface="Arial" panose="020B0604020202020204" pitchFamily="34" charset="0"/>
            </a:endParaRPr>
          </a:p>
          <a:p>
            <a:pPr marL="0" indent="0" algn="ctr">
              <a:buNone/>
            </a:pPr>
            <a:r>
              <a:rPr lang="en-US" sz="1900" b="1" u="sng" dirty="0">
                <a:latin typeface="Arial" panose="020B0604020202020204" pitchFamily="34" charset="0"/>
                <a:cs typeface="Arial" panose="020B0604020202020204" pitchFamily="34" charset="0"/>
              </a:rPr>
              <a:t>Protection of Sunnah</a:t>
            </a:r>
          </a:p>
          <a:p>
            <a:pPr marL="0" indent="0">
              <a:buNone/>
            </a:pPr>
            <a:endParaRPr lang="en-US" sz="1900" dirty="0">
              <a:latin typeface="Arial" panose="020B0604020202020204" pitchFamily="34" charset="0"/>
              <a:cs typeface="Arial" panose="020B0604020202020204" pitchFamily="34" charset="0"/>
            </a:endParaRPr>
          </a:p>
          <a:p>
            <a:pPr>
              <a:buFontTx/>
              <a:buChar char="-"/>
            </a:pPr>
            <a:r>
              <a:rPr lang="en-US" sz="1900" dirty="0">
                <a:latin typeface="Arial" panose="020B0604020202020204" pitchFamily="34" charset="0"/>
                <a:cs typeface="Arial" panose="020B0604020202020204" pitchFamily="34" charset="0"/>
              </a:rPr>
              <a:t>Memorized by the companions (had great memories)</a:t>
            </a:r>
          </a:p>
          <a:p>
            <a:pPr>
              <a:buFontTx/>
              <a:buChar char="-"/>
            </a:pPr>
            <a:r>
              <a:rPr lang="en-US" sz="1900" dirty="0">
                <a:latin typeface="Arial" panose="020B0604020202020204" pitchFamily="34" charset="0"/>
                <a:cs typeface="Arial" panose="020B0604020202020204" pitchFamily="34" charset="0"/>
              </a:rPr>
              <a:t>Was in practice</a:t>
            </a:r>
          </a:p>
          <a:p>
            <a:pPr>
              <a:buFontTx/>
              <a:buChar char="-"/>
            </a:pPr>
            <a:r>
              <a:rPr lang="en-US" sz="1900" dirty="0">
                <a:latin typeface="Arial" panose="020B0604020202020204" pitchFamily="34" charset="0"/>
                <a:cs typeface="Arial" panose="020B0604020202020204" pitchFamily="34" charset="0"/>
              </a:rPr>
              <a:t>Written by the companions. The Prophet SAW himself encouraged them to write.</a:t>
            </a:r>
          </a:p>
          <a:p>
            <a:pPr marL="0" indent="0">
              <a:buNone/>
            </a:pPr>
            <a:r>
              <a:rPr lang="en-US" sz="1900" b="1" dirty="0">
                <a:latin typeface="Arial" panose="020B0604020202020204" pitchFamily="34" charset="0"/>
                <a:cs typeface="Arial" panose="020B0604020202020204" pitchFamily="34" charset="0"/>
              </a:rPr>
              <a:t>“</a:t>
            </a:r>
            <a:r>
              <a:rPr lang="en-US" sz="1900" b="1" i="1" dirty="0">
                <a:latin typeface="Arial" panose="020B0604020202020204" pitchFamily="34" charset="0"/>
                <a:cs typeface="Arial" panose="020B0604020202020204" pitchFamily="34" charset="0"/>
              </a:rPr>
              <a:t>Preserve knowledge by writing it.” </a:t>
            </a:r>
            <a:r>
              <a:rPr lang="en-US" sz="1900" b="1" dirty="0">
                <a:latin typeface="Arial" panose="020B0604020202020204" pitchFamily="34" charset="0"/>
                <a:cs typeface="Arial" panose="020B0604020202020204" pitchFamily="34" charset="0"/>
              </a:rPr>
              <a:t>(</a:t>
            </a:r>
            <a:r>
              <a:rPr lang="en-US" sz="1900" b="1" dirty="0" err="1">
                <a:latin typeface="Arial" panose="020B0604020202020204" pitchFamily="34" charset="0"/>
                <a:cs typeface="Arial" panose="020B0604020202020204" pitchFamily="34" charset="0"/>
              </a:rPr>
              <a:t>Daarmi</a:t>
            </a:r>
            <a:r>
              <a:rPr lang="en-US" sz="1900" b="1" dirty="0">
                <a:latin typeface="Arial" panose="020B0604020202020204" pitchFamily="34" charset="0"/>
                <a:cs typeface="Arial" panose="020B0604020202020204" pitchFamily="34" charset="0"/>
              </a:rPr>
              <a:t> - 514)</a:t>
            </a:r>
          </a:p>
          <a:p>
            <a:pPr marL="0" indent="0">
              <a:buNone/>
            </a:pPr>
            <a:endParaRPr lang="en-GB"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5444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54751" y="875211"/>
            <a:ext cx="9231675" cy="5460275"/>
          </a:xfrm>
        </p:spPr>
        <p:txBody>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Compilations during the time of the Prophet SAW - </a:t>
            </a:r>
            <a:r>
              <a:rPr lang="en-US" sz="2000" b="1" i="1" dirty="0">
                <a:latin typeface="Arial" panose="020B0604020202020204" pitchFamily="34" charset="0"/>
                <a:cs typeface="Arial" panose="020B0604020202020204" pitchFamily="34" charset="0"/>
              </a:rPr>
              <a:t>a proof that Sunnah/hadith was written even during his (SAW) time</a:t>
            </a:r>
            <a:endParaRPr lang="en-US" b="1" i="1"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a:t>
            </a:r>
            <a:r>
              <a:rPr lang="en-US" sz="1800" i="1" dirty="0">
                <a:latin typeface="Arial" panose="020B0604020202020204" pitchFamily="34" charset="0"/>
                <a:cs typeface="Arial" panose="020B0604020202020204" pitchFamily="34" charset="0"/>
              </a:rPr>
              <a:t>As-</a:t>
            </a:r>
            <a:r>
              <a:rPr lang="en-US" sz="1800" i="1" dirty="0" err="1">
                <a:latin typeface="Arial" panose="020B0604020202020204" pitchFamily="34" charset="0"/>
                <a:cs typeface="Arial" panose="020B0604020202020204" pitchFamily="34" charset="0"/>
              </a:rPr>
              <a:t>Sahifah</a:t>
            </a:r>
            <a:r>
              <a:rPr lang="en-US" sz="1800" i="1" dirty="0">
                <a:latin typeface="Arial" panose="020B0604020202020204" pitchFamily="34" charset="0"/>
                <a:cs typeface="Arial" panose="020B0604020202020204" pitchFamily="34" charset="0"/>
              </a:rPr>
              <a:t> As-</a:t>
            </a:r>
            <a:r>
              <a:rPr lang="en-US" sz="1800" i="1" dirty="0" err="1">
                <a:latin typeface="Arial" panose="020B0604020202020204" pitchFamily="34" charset="0"/>
                <a:cs typeface="Arial" panose="020B0604020202020204" pitchFamily="34" charset="0"/>
              </a:rPr>
              <a:t>Sadiqah</a:t>
            </a:r>
            <a:r>
              <a:rPr lang="en-US" sz="1800" dirty="0">
                <a:latin typeface="Arial" panose="020B0604020202020204" pitchFamily="34" charset="0"/>
                <a:cs typeface="Arial" panose="020B0604020202020204" pitchFamily="34" charset="0"/>
              </a:rPr>
              <a:t>” compiled by Abdullah bin Amar bin Aas R.A. Consisted of more than 5000 traditions</a:t>
            </a:r>
          </a:p>
          <a:p>
            <a:pPr>
              <a:buFontTx/>
              <a:buChar char="-"/>
            </a:pPr>
            <a:r>
              <a:rPr lang="en-US" sz="1800" dirty="0">
                <a:latin typeface="Arial" panose="020B0604020202020204" pitchFamily="34" charset="0"/>
                <a:cs typeface="Arial" panose="020B0604020202020204" pitchFamily="34" charset="0"/>
              </a:rPr>
              <a:t>“</a:t>
            </a:r>
            <a:r>
              <a:rPr lang="en-US" sz="1800" i="1" dirty="0" err="1">
                <a:latin typeface="Arial" panose="020B0604020202020204" pitchFamily="34" charset="0"/>
                <a:cs typeface="Arial" panose="020B0604020202020204" pitchFamily="34" charset="0"/>
              </a:rPr>
              <a:t>Sahifah</a:t>
            </a:r>
            <a:r>
              <a:rPr lang="en-US" sz="1800" i="1" dirty="0">
                <a:latin typeface="Arial" panose="020B0604020202020204" pitchFamily="34" charset="0"/>
                <a:cs typeface="Arial" panose="020B0604020202020204" pitchFamily="34" charset="0"/>
              </a:rPr>
              <a:t> of Ali R.A</a:t>
            </a:r>
            <a:r>
              <a:rPr lang="en-US" sz="1800" dirty="0">
                <a:latin typeface="Arial" panose="020B0604020202020204" pitchFamily="34" charset="0"/>
                <a:cs typeface="Arial" panose="020B0604020202020204" pitchFamily="34" charset="0"/>
              </a:rPr>
              <a:t>”</a:t>
            </a:r>
          </a:p>
          <a:p>
            <a:pPr>
              <a:buFontTx/>
              <a:buChar char="-"/>
            </a:pPr>
            <a:r>
              <a:rPr lang="en-US" sz="1800" dirty="0">
                <a:latin typeface="Arial" panose="020B0604020202020204" pitchFamily="34" charset="0"/>
                <a:cs typeface="Arial" panose="020B0604020202020204" pitchFamily="34" charset="0"/>
              </a:rPr>
              <a:t>“</a:t>
            </a:r>
            <a:r>
              <a:rPr lang="en-US" sz="1800" i="1" dirty="0" err="1">
                <a:latin typeface="Arial" panose="020B0604020202020204" pitchFamily="34" charset="0"/>
                <a:cs typeface="Arial" panose="020B0604020202020204" pitchFamily="34" charset="0"/>
              </a:rPr>
              <a:t>Kitab</a:t>
            </a:r>
            <a:r>
              <a:rPr lang="en-US" sz="1800" i="1" dirty="0">
                <a:latin typeface="Arial" panose="020B0604020202020204" pitchFamily="34" charset="0"/>
                <a:cs typeface="Arial" panose="020B0604020202020204" pitchFamily="34" charset="0"/>
              </a:rPr>
              <a:t> us Sadaqah</a:t>
            </a:r>
            <a:r>
              <a:rPr lang="en-US" sz="1800" dirty="0">
                <a:latin typeface="Arial" panose="020B0604020202020204" pitchFamily="34" charset="0"/>
                <a:cs typeface="Arial" panose="020B0604020202020204" pitchFamily="34" charset="0"/>
              </a:rPr>
              <a:t>” dictated by the Prophet SAW himself</a:t>
            </a:r>
          </a:p>
          <a:p>
            <a:pPr>
              <a:buFontTx/>
              <a:buChar char="-"/>
            </a:pPr>
            <a:r>
              <a:rPr lang="en-US" sz="1800" dirty="0">
                <a:latin typeface="Arial" panose="020B0604020202020204" pitchFamily="34" charset="0"/>
                <a:cs typeface="Arial" panose="020B0604020202020204" pitchFamily="34" charset="0"/>
              </a:rPr>
              <a:t>Anas bin Malik R.A had a number of compilations</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Famous Compilations in the Second Century</a:t>
            </a:r>
          </a:p>
          <a:p>
            <a:pPr>
              <a:buFontTx/>
              <a:buChar char="-"/>
            </a:pPr>
            <a:r>
              <a:rPr lang="en-US" sz="1800" dirty="0">
                <a:latin typeface="Arial" panose="020B0604020202020204" pitchFamily="34" charset="0"/>
                <a:cs typeface="Arial" panose="020B0604020202020204" pitchFamily="34" charset="0"/>
              </a:rPr>
              <a:t>“</a:t>
            </a:r>
            <a:r>
              <a:rPr lang="en-US" sz="1800" i="1" dirty="0">
                <a:latin typeface="Arial" panose="020B0604020202020204" pitchFamily="34" charset="0"/>
                <a:cs typeface="Arial" panose="020B0604020202020204" pitchFamily="34" charset="0"/>
              </a:rPr>
              <a:t>Kitab </a:t>
            </a:r>
            <a:r>
              <a:rPr lang="en-US" sz="1800" i="1" dirty="0" err="1">
                <a:latin typeface="Arial" panose="020B0604020202020204" pitchFamily="34" charset="0"/>
                <a:cs typeface="Arial" panose="020B0604020202020204" pitchFamily="34" charset="0"/>
              </a:rPr>
              <a:t>ul</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Athaar</a:t>
            </a:r>
            <a:r>
              <a:rPr lang="en-US" sz="1800" dirty="0">
                <a:latin typeface="Arial" panose="020B0604020202020204" pitchFamily="34" charset="0"/>
                <a:cs typeface="Arial" panose="020B0604020202020204" pitchFamily="34" charset="0"/>
              </a:rPr>
              <a:t>” compiled by Abu Hanifah </a:t>
            </a:r>
          </a:p>
          <a:p>
            <a:pPr>
              <a:buFontTx/>
              <a:buChar char="-"/>
            </a:pPr>
            <a:r>
              <a:rPr lang="en-US" sz="1800" dirty="0">
                <a:latin typeface="Arial" panose="020B0604020202020204" pitchFamily="34" charset="0"/>
                <a:cs typeface="Arial" panose="020B0604020202020204" pitchFamily="34" charset="0"/>
              </a:rPr>
              <a:t>“</a:t>
            </a:r>
            <a:r>
              <a:rPr lang="en-US" sz="1800" i="1" dirty="0" err="1">
                <a:latin typeface="Arial" panose="020B0604020202020204" pitchFamily="34" charset="0"/>
                <a:cs typeface="Arial" panose="020B0604020202020204" pitchFamily="34" charset="0"/>
              </a:rPr>
              <a:t>Muwatta</a:t>
            </a:r>
            <a:r>
              <a:rPr lang="en-US" sz="1800" i="1" dirty="0">
                <a:latin typeface="Arial" panose="020B0604020202020204" pitchFamily="34" charset="0"/>
                <a:cs typeface="Arial" panose="020B0604020202020204" pitchFamily="34" charset="0"/>
              </a:rPr>
              <a:t> Imam Malik</a:t>
            </a:r>
          </a:p>
          <a:p>
            <a:pPr>
              <a:lnSpc>
                <a:spcPct val="100000"/>
              </a:lnSpc>
              <a:buFontTx/>
              <a:buChar char="-"/>
            </a:pPr>
            <a:r>
              <a:rPr lang="en-US" sz="1800" i="1" dirty="0">
                <a:latin typeface="Arial" panose="020B0604020202020204" pitchFamily="34" charset="0"/>
                <a:cs typeface="Arial" panose="020B0604020202020204" pitchFamily="34" charset="0"/>
              </a:rPr>
              <a:t>“</a:t>
            </a:r>
            <a:r>
              <a:rPr lang="en-US" sz="1800" i="1" dirty="0" err="1">
                <a:latin typeface="Arial" panose="020B0604020202020204" pitchFamily="34" charset="0"/>
                <a:cs typeface="Arial" panose="020B0604020202020204" pitchFamily="34" charset="0"/>
              </a:rPr>
              <a:t>Sahifah</a:t>
            </a:r>
            <a:r>
              <a:rPr lang="en-US" sz="1800" i="1" dirty="0">
                <a:latin typeface="Arial" panose="020B0604020202020204" pitchFamily="34" charset="0"/>
                <a:cs typeface="Arial" panose="020B0604020202020204" pitchFamily="34" charset="0"/>
              </a:rPr>
              <a:t> Hammam bin </a:t>
            </a:r>
            <a:r>
              <a:rPr lang="en-US" sz="1800" i="1" dirty="0" err="1">
                <a:latin typeface="Arial" panose="020B0604020202020204" pitchFamily="34" charset="0"/>
                <a:cs typeface="Arial" panose="020B0604020202020204" pitchFamily="34" charset="0"/>
              </a:rPr>
              <a:t>Munabbah</a:t>
            </a:r>
            <a:r>
              <a:rPr lang="en-US" sz="1800" i="1"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compiled by Hammam bin </a:t>
            </a:r>
            <a:r>
              <a:rPr lang="en-US" sz="1800" dirty="0" err="1">
                <a:latin typeface="Arial" panose="020B0604020202020204" pitchFamily="34" charset="0"/>
                <a:cs typeface="Arial" panose="020B0604020202020204" pitchFamily="34" charset="0"/>
              </a:rPr>
              <a:t>Munabbah</a:t>
            </a:r>
            <a:r>
              <a:rPr lang="en-US" sz="1800" dirty="0">
                <a:latin typeface="Arial" panose="020B0604020202020204" pitchFamily="34" charset="0"/>
                <a:cs typeface="Arial" panose="020B0604020202020204" pitchFamily="34" charset="0"/>
              </a:rPr>
              <a:t> (a part of </a:t>
            </a:r>
            <a:r>
              <a:rPr lang="en-US" sz="1800" dirty="0" err="1">
                <a:latin typeface="Arial" panose="020B0604020202020204" pitchFamily="34" charset="0"/>
                <a:cs typeface="Arial" panose="020B0604020202020204" pitchFamily="34" charset="0"/>
              </a:rPr>
              <a:t>Musnad</a:t>
            </a:r>
            <a:r>
              <a:rPr lang="en-US" sz="1800" dirty="0">
                <a:latin typeface="Arial" panose="020B0604020202020204" pitchFamily="34" charset="0"/>
                <a:cs typeface="Arial" panose="020B0604020202020204" pitchFamily="34" charset="0"/>
              </a:rPr>
              <a:t> Ahmed now)</a:t>
            </a: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3714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45823" y="576421"/>
            <a:ext cx="9166361" cy="5956663"/>
          </a:xfrm>
        </p:spPr>
        <p:txBody>
          <a:bodyPr>
            <a:normAutofit/>
          </a:bodyPr>
          <a:lstStyle/>
          <a:p>
            <a:pPr>
              <a:buFont typeface="Wingdings" panose="05000000000000000000" pitchFamily="2" charset="2"/>
              <a:buChar char="Ø"/>
            </a:pPr>
            <a:r>
              <a:rPr lang="en-US" sz="2000" b="1" dirty="0">
                <a:latin typeface="Arial" panose="020B0604020202020204" pitchFamily="34" charset="0"/>
                <a:cs typeface="Arial" panose="020B0604020202020204" pitchFamily="34" charset="0"/>
              </a:rPr>
              <a:t>Famous Compilations in the Third Century</a:t>
            </a:r>
          </a:p>
          <a:p>
            <a:pPr>
              <a:buFontTx/>
              <a:buChar char="-"/>
            </a:pPr>
            <a:r>
              <a:rPr lang="en-US" sz="1800" dirty="0">
                <a:latin typeface="Arial" panose="020B0604020202020204" pitchFamily="34" charset="0"/>
                <a:cs typeface="Arial" panose="020B0604020202020204" pitchFamily="34" charset="0"/>
              </a:rPr>
              <a:t>The six famous and most authentic books of Hadith</a:t>
            </a:r>
          </a:p>
          <a:p>
            <a:pPr marL="0" indent="0">
              <a:buNone/>
            </a:pPr>
            <a:r>
              <a:rPr lang="en-US" sz="1800" dirty="0">
                <a:latin typeface="Arial" panose="020B0604020202020204" pitchFamily="34" charset="0"/>
                <a:cs typeface="Arial" panose="020B0604020202020204" pitchFamily="34" charset="0"/>
              </a:rPr>
              <a:t>Bukhari, Muslim, Nasaai, Abu Dawood, Tirmizi &amp; Ibn Maajah</a:t>
            </a:r>
            <a:endParaRPr lang="en-GB" sz="1800"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lgn="ctr">
              <a:buNone/>
            </a:pPr>
            <a:r>
              <a:rPr lang="en-US" sz="2400" b="1" u="sng" dirty="0">
                <a:latin typeface="Arial" panose="020B0604020202020204" pitchFamily="34" charset="0"/>
                <a:cs typeface="Arial" panose="020B0604020202020204" pitchFamily="34" charset="0"/>
              </a:rPr>
              <a:t>Types of Hadith</a:t>
            </a:r>
            <a:endParaRPr lang="en-US" sz="2000" dirty="0">
              <a:latin typeface="Arial" panose="020B0604020202020204" pitchFamily="34" charset="0"/>
              <a:cs typeface="Arial" panose="020B0604020202020204" pitchFamily="34" charset="0"/>
            </a:endParaRPr>
          </a:p>
          <a:p>
            <a:pPr marL="0" indent="0" algn="ctr">
              <a:buNone/>
            </a:pPr>
            <a:endParaRPr lang="en-US" sz="2000" b="1" u="sng"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000" b="1" dirty="0">
                <a:latin typeface="Arial" panose="020B0604020202020204" pitchFamily="34" charset="0"/>
                <a:cs typeface="Arial" panose="020B0604020202020204" pitchFamily="34" charset="0"/>
              </a:rPr>
              <a:t>Classification based on the nature of the Sunnah</a:t>
            </a:r>
          </a:p>
          <a:p>
            <a:pPr marL="45720" indent="0">
              <a:buNone/>
            </a:pPr>
            <a:r>
              <a:rPr lang="en-US" sz="1800" dirty="0">
                <a:latin typeface="Arial" panose="020B0604020202020204" pitchFamily="34" charset="0"/>
                <a:cs typeface="Arial" panose="020B0604020202020204" pitchFamily="34" charset="0"/>
              </a:rPr>
              <a:t>1. Verbal (</a:t>
            </a:r>
            <a:r>
              <a:rPr lang="ar-SA" sz="1800" dirty="0">
                <a:latin typeface="Arial" panose="020B0604020202020204" pitchFamily="34" charset="0"/>
                <a:cs typeface="Arial" panose="020B0604020202020204" pitchFamily="34" charset="0"/>
              </a:rPr>
              <a:t>(قولي</a:t>
            </a:r>
            <a:r>
              <a:rPr lang="en-US" sz="1800" dirty="0">
                <a:latin typeface="Arial" panose="020B0604020202020204" pitchFamily="34" charset="0"/>
                <a:cs typeface="Arial" panose="020B0604020202020204" pitchFamily="34" charset="0"/>
              </a:rPr>
              <a:t> – His sayings</a:t>
            </a:r>
          </a:p>
          <a:p>
            <a:pPr marL="45720" indent="0">
              <a:buNone/>
            </a:pPr>
            <a:r>
              <a:rPr lang="en-US" sz="1800" dirty="0">
                <a:latin typeface="Arial" panose="020B0604020202020204" pitchFamily="34" charset="0"/>
                <a:cs typeface="Arial" panose="020B0604020202020204" pitchFamily="34" charset="0"/>
              </a:rPr>
              <a:t>2. Action </a:t>
            </a:r>
            <a:r>
              <a:rPr lang="ar-SA" sz="1800" dirty="0">
                <a:latin typeface="Arial" panose="020B0604020202020204" pitchFamily="34" charset="0"/>
                <a:cs typeface="Arial" panose="020B0604020202020204" pitchFamily="34" charset="0"/>
              </a:rPr>
              <a:t>(فعلي)</a:t>
            </a:r>
            <a:r>
              <a:rPr lang="en-US" sz="1800" dirty="0">
                <a:latin typeface="Arial" panose="020B0604020202020204" pitchFamily="34" charset="0"/>
                <a:cs typeface="Arial" panose="020B0604020202020204" pitchFamily="34" charset="0"/>
              </a:rPr>
              <a:t> – His actions</a:t>
            </a:r>
          </a:p>
          <a:p>
            <a:pPr marL="45720" indent="0">
              <a:lnSpc>
                <a:spcPct val="100000"/>
              </a:lnSpc>
              <a:buNone/>
            </a:pPr>
            <a:r>
              <a:rPr lang="en-US" sz="1800" dirty="0">
                <a:latin typeface="Arial" panose="020B0604020202020204" pitchFamily="34" charset="0"/>
                <a:cs typeface="Arial" panose="020B0604020202020204" pitchFamily="34" charset="0"/>
              </a:rPr>
              <a:t>3. Authentication (</a:t>
            </a:r>
            <a:r>
              <a:rPr lang="ar-SA" sz="1800" dirty="0">
                <a:latin typeface="Arial" panose="020B0604020202020204" pitchFamily="34" charset="0"/>
                <a:cs typeface="Arial" panose="020B0604020202020204" pitchFamily="34" charset="0"/>
              </a:rPr>
              <a:t>(تقريري</a:t>
            </a:r>
            <a:r>
              <a:rPr lang="en-US" sz="1800" dirty="0">
                <a:latin typeface="Arial" panose="020B0604020202020204" pitchFamily="34" charset="0"/>
                <a:cs typeface="Arial" panose="020B0604020202020204" pitchFamily="34" charset="0"/>
              </a:rPr>
              <a:t> – An act of a companion in front of the Prophet SAW and his silence on that particular act. The silence was actually an authentication as it cannot be imagined that the Prophet SAW would see something unlawful or incorrect and would remain quiet about it.</a:t>
            </a:r>
          </a:p>
        </p:txBody>
      </p:sp>
    </p:spTree>
    <p:extLst>
      <p:ext uri="{BB962C8B-B14F-4D97-AF65-F5344CB8AC3E}">
        <p14:creationId xmlns:p14="http://schemas.microsoft.com/office/powerpoint/2010/main" val="2774223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3749" y="888273"/>
            <a:ext cx="9270863" cy="5590903"/>
          </a:xfrm>
        </p:spPr>
        <p:txBody>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Classification based on the strength of the Hadith/Sunnah</a:t>
            </a:r>
          </a:p>
          <a:p>
            <a:pPr>
              <a:buSzPct val="100000"/>
              <a:buAutoNum type="arabicPeriod"/>
            </a:pPr>
            <a:r>
              <a:rPr lang="en-US" sz="1800" b="1" dirty="0">
                <a:latin typeface="Arial" panose="020B0604020202020204" pitchFamily="34" charset="0"/>
                <a:cs typeface="Arial" panose="020B0604020202020204" pitchFamily="34" charset="0"/>
              </a:rPr>
              <a:t>   Sahih (Authentic)</a:t>
            </a:r>
          </a:p>
          <a:p>
            <a:pPr marL="0" indent="0">
              <a:buNone/>
            </a:pPr>
            <a:r>
              <a:rPr lang="en-US" sz="1800" dirty="0">
                <a:latin typeface="Arial" panose="020B0604020202020204" pitchFamily="34" charset="0"/>
                <a:cs typeface="Arial" panose="020B0604020202020204" pitchFamily="34" charset="0"/>
              </a:rPr>
              <a:t>A hadith transmitted through an unbroken chain of narrators all of whom are of sound character and memory, and the hadith is free from all sorts of irregularities and hidden defects.</a:t>
            </a:r>
            <a:endParaRPr lang="en-GB" sz="1800" dirty="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800" b="1" dirty="0">
                <a:latin typeface="Arial" panose="020B0604020202020204" pitchFamily="34" charset="0"/>
                <a:cs typeface="Arial" panose="020B0604020202020204" pitchFamily="34" charset="0"/>
              </a:rPr>
              <a:t>2.   Hassan (Good)</a:t>
            </a:r>
          </a:p>
          <a:p>
            <a:pPr marL="0" indent="0">
              <a:buNone/>
            </a:pPr>
            <a:r>
              <a:rPr lang="en-US" sz="1800" dirty="0">
                <a:latin typeface="Arial" panose="020B0604020202020204" pitchFamily="34" charset="0"/>
                <a:cs typeface="Arial" panose="020B0604020202020204" pitchFamily="34" charset="0"/>
              </a:rPr>
              <a:t>A hadith transmitted through an unbroken chain of narrators all of whom are of sound character but of </a:t>
            </a:r>
            <a:r>
              <a:rPr lang="en-US" sz="1800" b="1" dirty="0">
                <a:latin typeface="Arial" panose="020B0604020202020204" pitchFamily="34" charset="0"/>
                <a:cs typeface="Arial" panose="020B0604020202020204" pitchFamily="34" charset="0"/>
              </a:rPr>
              <a:t>weak memory</a:t>
            </a:r>
            <a:r>
              <a:rPr lang="en-US" sz="1800" dirty="0">
                <a:latin typeface="Arial" panose="020B0604020202020204" pitchFamily="34" charset="0"/>
                <a:cs typeface="Arial" panose="020B0604020202020204" pitchFamily="34" charset="0"/>
              </a:rPr>
              <a:t>, and the hadith is free from all sorts of irregularities and hidden defects.</a:t>
            </a:r>
            <a:endParaRPr lang="en-GB" sz="1800" dirty="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800" b="1" dirty="0">
                <a:latin typeface="Arial" panose="020B0604020202020204" pitchFamily="34" charset="0"/>
                <a:cs typeface="Arial" panose="020B0604020202020204" pitchFamily="34" charset="0"/>
              </a:rPr>
              <a:t>3.   </a:t>
            </a:r>
            <a:r>
              <a:rPr lang="en-US" sz="1800" b="1" dirty="0" err="1">
                <a:latin typeface="Arial" panose="020B0604020202020204" pitchFamily="34" charset="0"/>
                <a:cs typeface="Arial" panose="020B0604020202020204" pitchFamily="34" charset="0"/>
              </a:rPr>
              <a:t>Za’eef</a:t>
            </a:r>
            <a:r>
              <a:rPr lang="en-US" sz="1800" b="1" dirty="0">
                <a:latin typeface="Arial" panose="020B0604020202020204" pitchFamily="34" charset="0"/>
                <a:cs typeface="Arial" panose="020B0604020202020204" pitchFamily="34" charset="0"/>
              </a:rPr>
              <a:t> (Weak)</a:t>
            </a:r>
          </a:p>
          <a:p>
            <a:pPr marL="0" indent="0">
              <a:buNone/>
            </a:pPr>
            <a:r>
              <a:rPr lang="en-US" sz="1800" dirty="0">
                <a:latin typeface="Arial" panose="020B0604020202020204" pitchFamily="34" charset="0"/>
                <a:cs typeface="Arial" panose="020B0604020202020204" pitchFamily="34" charset="0"/>
              </a:rPr>
              <a:t>Lacks one or more elements of a Hassan hadith</a:t>
            </a:r>
          </a:p>
        </p:txBody>
      </p:sp>
    </p:spTree>
    <p:extLst>
      <p:ext uri="{BB962C8B-B14F-4D97-AF65-F5344CB8AC3E}">
        <p14:creationId xmlns:p14="http://schemas.microsoft.com/office/powerpoint/2010/main" val="1722731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11369"/>
            <a:ext cx="9872871" cy="5284631"/>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Classification Based on the Number of the Reporters in Each Stage</a:t>
            </a:r>
          </a:p>
          <a:p>
            <a:pPr marL="45720" indent="0">
              <a:buNone/>
            </a:pPr>
            <a:endParaRPr lang="en-US" b="1" dirty="0">
              <a:latin typeface="Arial" panose="020B0604020202020204" pitchFamily="34" charset="0"/>
              <a:cs typeface="Arial" panose="020B0604020202020204" pitchFamily="34" charset="0"/>
            </a:endParaRPr>
          </a:p>
          <a:p>
            <a:pPr marL="502920" indent="-457200">
              <a:buSzPct val="100000"/>
              <a:buAutoNum type="arabicPeriod"/>
            </a:pPr>
            <a:r>
              <a:rPr lang="en-US" sz="2000" b="1" dirty="0" err="1">
                <a:latin typeface="Arial" panose="020B0604020202020204" pitchFamily="34" charset="0"/>
                <a:cs typeface="Arial" panose="020B0604020202020204" pitchFamily="34" charset="0"/>
              </a:rPr>
              <a:t>Mutawaatir</a:t>
            </a:r>
            <a:r>
              <a:rPr lang="en-US" sz="2000" dirty="0">
                <a:latin typeface="Arial" panose="020B0604020202020204" pitchFamily="34" charset="0"/>
                <a:cs typeface="Arial" panose="020B0604020202020204" pitchFamily="34" charset="0"/>
              </a:rPr>
              <a:t> - reported by a such a large group of people in each stage that it becomes impossible to expect all of them to agree upon a lie</a:t>
            </a:r>
          </a:p>
          <a:p>
            <a:pPr marL="502920" indent="-457200">
              <a:buSzPct val="100000"/>
              <a:buAutoNum type="arabicPeriod"/>
            </a:pPr>
            <a:r>
              <a:rPr lang="en-US" sz="2000" b="1" dirty="0" err="1">
                <a:latin typeface="Arial" panose="020B0604020202020204" pitchFamily="34" charset="0"/>
                <a:cs typeface="Arial" panose="020B0604020202020204" pitchFamily="34" charset="0"/>
              </a:rPr>
              <a:t>Ahaad</a:t>
            </a:r>
            <a:r>
              <a:rPr lang="en-US" sz="2000" b="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a:t>
            </a:r>
            <a:r>
              <a:rPr lang="en-US" sz="2000" b="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not Mutawaatir. Is further classified into three types;</a:t>
            </a:r>
          </a:p>
          <a:p>
            <a:pPr lvl="1">
              <a:buFont typeface="Wingdings" panose="05000000000000000000" pitchFamily="2" charset="2"/>
              <a:buChar char="§"/>
            </a:pPr>
            <a:endParaRPr lang="en-US" sz="1800" b="1" dirty="0">
              <a:latin typeface="Arial" panose="020B0604020202020204" pitchFamily="34" charset="0"/>
              <a:cs typeface="Arial" panose="020B0604020202020204" pitchFamily="34" charset="0"/>
            </a:endParaRPr>
          </a:p>
          <a:p>
            <a:pPr lvl="1">
              <a:lnSpc>
                <a:spcPct val="100000"/>
              </a:lnSpc>
              <a:buFont typeface="Wingdings" panose="05000000000000000000" pitchFamily="2" charset="2"/>
              <a:buChar char="§"/>
            </a:pPr>
            <a:r>
              <a:rPr lang="en-US" sz="1800" b="1" dirty="0" err="1">
                <a:latin typeface="Arial" panose="020B0604020202020204" pitchFamily="34" charset="0"/>
                <a:cs typeface="Arial" panose="020B0604020202020204" pitchFamily="34" charset="0"/>
              </a:rPr>
              <a:t>Mash’hur</a:t>
            </a:r>
            <a:r>
              <a:rPr lang="en-US" sz="1800" dirty="0">
                <a:latin typeface="Arial" panose="020B0604020202020204" pitchFamily="34" charset="0"/>
                <a:cs typeface="Arial" panose="020B0604020202020204" pitchFamily="34" charset="0"/>
              </a:rPr>
              <a:t> - reported by at least three in each stage</a:t>
            </a:r>
          </a:p>
          <a:p>
            <a:pPr lvl="1">
              <a:lnSpc>
                <a:spcPct val="100000"/>
              </a:lnSpc>
              <a:buFont typeface="Wingdings" panose="05000000000000000000" pitchFamily="2" charset="2"/>
              <a:buChar char="§"/>
            </a:pPr>
            <a:r>
              <a:rPr lang="en-US" sz="1800" b="1" dirty="0">
                <a:latin typeface="Arial" panose="020B0604020202020204" pitchFamily="34" charset="0"/>
                <a:cs typeface="Arial" panose="020B0604020202020204" pitchFamily="34" charset="0"/>
              </a:rPr>
              <a:t>Aziz</a:t>
            </a:r>
            <a:r>
              <a:rPr lang="en-US" sz="1800" dirty="0">
                <a:latin typeface="Arial" panose="020B0604020202020204" pitchFamily="34" charset="0"/>
                <a:cs typeface="Arial" panose="020B0604020202020204" pitchFamily="34" charset="0"/>
              </a:rPr>
              <a:t> - reported by at least two in each stage</a:t>
            </a:r>
          </a:p>
          <a:p>
            <a:pPr lvl="1">
              <a:lnSpc>
                <a:spcPct val="100000"/>
              </a:lnSpc>
              <a:buFont typeface="Wingdings" panose="05000000000000000000" pitchFamily="2" charset="2"/>
              <a:buChar char="§"/>
            </a:pPr>
            <a:r>
              <a:rPr lang="en-US" sz="1800" b="1" dirty="0">
                <a:latin typeface="Arial" panose="020B0604020202020204" pitchFamily="34" charset="0"/>
                <a:cs typeface="Arial" panose="020B0604020202020204" pitchFamily="34" charset="0"/>
              </a:rPr>
              <a:t>Gharib</a:t>
            </a:r>
            <a:r>
              <a:rPr lang="en-US" sz="1800" dirty="0">
                <a:latin typeface="Arial" panose="020B0604020202020204" pitchFamily="34" charset="0"/>
                <a:cs typeface="Arial" panose="020B0604020202020204" pitchFamily="34" charset="0"/>
              </a:rPr>
              <a:t> - reported by at least one in each stage </a:t>
            </a:r>
            <a:r>
              <a:rPr lang="en-US" sz="1800" b="1" dirty="0">
                <a:latin typeface="Arial" panose="020B0604020202020204" pitchFamily="34" charset="0"/>
                <a:cs typeface="Arial" panose="020B0604020202020204" pitchFamily="34" charset="0"/>
              </a:rPr>
              <a:t> </a:t>
            </a:r>
          </a:p>
          <a:p>
            <a:pPr marL="4572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9179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11369"/>
            <a:ext cx="9872871" cy="5284631"/>
          </a:xfrm>
        </p:spPr>
        <p:txBody>
          <a:bodyPr>
            <a:normAutofit lnSpcReduction="10000"/>
          </a:bodyPr>
          <a:lstStyle/>
          <a:p>
            <a:pPr marL="45720" indent="0" algn="ctr">
              <a:buNone/>
            </a:pPr>
            <a:r>
              <a:rPr lang="en-US" b="1" dirty="0">
                <a:latin typeface="Arial" panose="020B0604020202020204" pitchFamily="34" charset="0"/>
                <a:cs typeface="Arial" panose="020B0604020202020204" pitchFamily="34" charset="0"/>
              </a:rPr>
              <a:t>Types of Books on Hadith</a:t>
            </a:r>
          </a:p>
          <a:p>
            <a:pPr marL="45720" indent="0">
              <a:buNone/>
            </a:pPr>
            <a:endParaRPr lang="en-GB" dirty="0">
              <a:latin typeface="Arial" panose="020B0604020202020204" pitchFamily="34" charset="0"/>
              <a:cs typeface="Arial" panose="020B0604020202020204" pitchFamily="34" charset="0"/>
            </a:endParaRPr>
          </a:p>
          <a:p>
            <a:pPr marL="45720" indent="0">
              <a:buNone/>
            </a:pPr>
            <a:r>
              <a:rPr lang="en-GB" sz="2000" b="1" dirty="0">
                <a:latin typeface="Arial" panose="020B0604020202020204" pitchFamily="34" charset="0"/>
                <a:cs typeface="Arial" panose="020B0604020202020204" pitchFamily="34" charset="0"/>
              </a:rPr>
              <a:t>1. As-</a:t>
            </a:r>
            <a:r>
              <a:rPr lang="en-GB" sz="2000" b="1" dirty="0" err="1">
                <a:latin typeface="Arial" panose="020B0604020202020204" pitchFamily="34" charset="0"/>
                <a:cs typeface="Arial" panose="020B0604020202020204" pitchFamily="34" charset="0"/>
              </a:rPr>
              <a:t>Saheeh</a:t>
            </a:r>
            <a:r>
              <a:rPr lang="en-GB" sz="2000" dirty="0">
                <a:latin typeface="Arial" panose="020B0604020202020204" pitchFamily="34" charset="0"/>
                <a:cs typeface="Arial" panose="020B0604020202020204" pitchFamily="34" charset="0"/>
              </a:rPr>
              <a:t> - Books in which the authors limit themselves to report the </a:t>
            </a:r>
            <a:r>
              <a:rPr lang="en-GB" sz="2000" dirty="0" err="1">
                <a:latin typeface="Arial" panose="020B0604020202020204" pitchFamily="34" charset="0"/>
                <a:cs typeface="Arial" panose="020B0604020202020204" pitchFamily="34" charset="0"/>
              </a:rPr>
              <a:t>Saheeh</a:t>
            </a:r>
            <a:r>
              <a:rPr lang="en-GB" sz="2000" dirty="0">
                <a:latin typeface="Arial" panose="020B0604020202020204" pitchFamily="34" charset="0"/>
                <a:cs typeface="Arial" panose="020B0604020202020204" pitchFamily="34" charset="0"/>
              </a:rPr>
              <a:t> traditions only.</a:t>
            </a:r>
          </a:p>
          <a:p>
            <a:pPr marL="45720" indent="0">
              <a:buNone/>
            </a:pPr>
            <a:r>
              <a:rPr lang="en-GB" sz="2000" i="1" dirty="0">
                <a:latin typeface="Arial" panose="020B0604020202020204" pitchFamily="34" charset="0"/>
                <a:cs typeface="Arial" panose="020B0604020202020204" pitchFamily="34" charset="0"/>
              </a:rPr>
              <a:t>Examples – Bukhari, Muslim, Ibn e </a:t>
            </a:r>
            <a:r>
              <a:rPr lang="en-GB" sz="2000" i="1" dirty="0" err="1">
                <a:latin typeface="Arial" panose="020B0604020202020204" pitchFamily="34" charset="0"/>
                <a:cs typeface="Arial" panose="020B0604020202020204" pitchFamily="34" charset="0"/>
              </a:rPr>
              <a:t>Hibban</a:t>
            </a:r>
            <a:r>
              <a:rPr lang="en-GB" sz="2000" i="1" dirty="0">
                <a:latin typeface="Arial" panose="020B0604020202020204" pitchFamily="34" charset="0"/>
                <a:cs typeface="Arial" panose="020B0604020202020204" pitchFamily="34" charset="0"/>
              </a:rPr>
              <a:t>, Ibn e </a:t>
            </a:r>
            <a:r>
              <a:rPr lang="en-GB" sz="2000" i="1" dirty="0" err="1">
                <a:latin typeface="Arial" panose="020B0604020202020204" pitchFamily="34" charset="0"/>
                <a:cs typeface="Arial" panose="020B0604020202020204" pitchFamily="34" charset="0"/>
              </a:rPr>
              <a:t>Khuzaimah</a:t>
            </a:r>
            <a:endParaRPr lang="en-GB" sz="2000" i="1" dirty="0">
              <a:latin typeface="Arial" panose="020B0604020202020204" pitchFamily="34" charset="0"/>
              <a:cs typeface="Arial" panose="020B0604020202020204" pitchFamily="34" charset="0"/>
            </a:endParaRPr>
          </a:p>
          <a:p>
            <a:pPr marL="45720" indent="0">
              <a:buNone/>
            </a:pPr>
            <a:endParaRPr lang="en-GB" sz="2000" b="1" dirty="0">
              <a:latin typeface="Arial" panose="020B0604020202020204" pitchFamily="34" charset="0"/>
              <a:cs typeface="Arial" panose="020B0604020202020204" pitchFamily="34" charset="0"/>
            </a:endParaRPr>
          </a:p>
          <a:p>
            <a:pPr marL="45720" indent="0">
              <a:buNone/>
            </a:pPr>
            <a:r>
              <a:rPr lang="en-GB" sz="2000" b="1" dirty="0">
                <a:latin typeface="Arial" panose="020B0604020202020204" pitchFamily="34" charset="0"/>
                <a:cs typeface="Arial" panose="020B0604020202020204" pitchFamily="34" charset="0"/>
              </a:rPr>
              <a:t>2. As-</a:t>
            </a:r>
            <a:r>
              <a:rPr lang="en-GB" sz="2000" b="1" dirty="0" err="1">
                <a:latin typeface="Arial" panose="020B0604020202020204" pitchFamily="34" charset="0"/>
                <a:cs typeface="Arial" panose="020B0604020202020204" pitchFamily="34" charset="0"/>
              </a:rPr>
              <a:t>Sunan</a:t>
            </a:r>
            <a:r>
              <a:rPr lang="en-GB" sz="2000" dirty="0">
                <a:latin typeface="Arial" panose="020B0604020202020204" pitchFamily="34" charset="0"/>
                <a:cs typeface="Arial" panose="020B0604020202020204" pitchFamily="34" charset="0"/>
              </a:rPr>
              <a:t> -  Books in which the authors follow the sequence of the books on jurisprudence.</a:t>
            </a:r>
          </a:p>
          <a:p>
            <a:pPr marL="45720" indent="0">
              <a:buNone/>
            </a:pPr>
            <a:r>
              <a:rPr lang="en-GB" sz="2000" i="1" dirty="0">
                <a:latin typeface="Arial" panose="020B0604020202020204" pitchFamily="34" charset="0"/>
                <a:cs typeface="Arial" panose="020B0604020202020204" pitchFamily="34" charset="0"/>
              </a:rPr>
              <a:t>Examples – </a:t>
            </a:r>
            <a:r>
              <a:rPr lang="en-GB" sz="2000" i="1" dirty="0" err="1">
                <a:latin typeface="Arial" panose="020B0604020202020204" pitchFamily="34" charset="0"/>
                <a:cs typeface="Arial" panose="020B0604020202020204" pitchFamily="34" charset="0"/>
              </a:rPr>
              <a:t>Nasaai</a:t>
            </a:r>
            <a:r>
              <a:rPr lang="en-GB" sz="2000" i="1" dirty="0">
                <a:latin typeface="Arial" panose="020B0604020202020204" pitchFamily="34" charset="0"/>
                <a:cs typeface="Arial" panose="020B0604020202020204" pitchFamily="34" charset="0"/>
              </a:rPr>
              <a:t>, Tirmizi, Abu Dawood, Ibn e </a:t>
            </a:r>
            <a:r>
              <a:rPr lang="en-GB" sz="2000" i="1" dirty="0" err="1">
                <a:latin typeface="Arial" panose="020B0604020202020204" pitchFamily="34" charset="0"/>
                <a:cs typeface="Arial" panose="020B0604020202020204" pitchFamily="34" charset="0"/>
              </a:rPr>
              <a:t>Maajah</a:t>
            </a:r>
            <a:endParaRPr lang="en-GB" sz="2000" i="1" dirty="0">
              <a:latin typeface="Arial" panose="020B0604020202020204" pitchFamily="34" charset="0"/>
              <a:cs typeface="Arial" panose="020B0604020202020204" pitchFamily="34" charset="0"/>
            </a:endParaRPr>
          </a:p>
          <a:p>
            <a:pPr marL="45720" indent="0">
              <a:buNone/>
            </a:pPr>
            <a:endParaRPr lang="en-GB" sz="2000" b="1" dirty="0">
              <a:latin typeface="Arial" panose="020B0604020202020204" pitchFamily="34" charset="0"/>
              <a:cs typeface="Arial" panose="020B0604020202020204" pitchFamily="34" charset="0"/>
            </a:endParaRPr>
          </a:p>
          <a:p>
            <a:pPr marL="45720" indent="0">
              <a:buNone/>
            </a:pPr>
            <a:r>
              <a:rPr lang="en-GB" sz="2000" b="1" dirty="0">
                <a:latin typeface="Arial" panose="020B0604020202020204" pitchFamily="34" charset="0"/>
                <a:cs typeface="Arial" panose="020B0604020202020204" pitchFamily="34" charset="0"/>
              </a:rPr>
              <a:t>3. Al-</a:t>
            </a:r>
            <a:r>
              <a:rPr lang="en-GB" sz="2000" b="1" dirty="0" err="1">
                <a:latin typeface="Arial" panose="020B0604020202020204" pitchFamily="34" charset="0"/>
                <a:cs typeface="Arial" panose="020B0604020202020204" pitchFamily="34" charset="0"/>
              </a:rPr>
              <a:t>Musnad</a:t>
            </a:r>
            <a:r>
              <a:rPr lang="en-GB" sz="2000" b="1" dirty="0">
                <a:latin typeface="Arial" panose="020B0604020202020204" pitchFamily="34" charset="0"/>
                <a:cs typeface="Arial" panose="020B0604020202020204" pitchFamily="34" charset="0"/>
              </a:rPr>
              <a:t> – </a:t>
            </a:r>
            <a:r>
              <a:rPr lang="en-GB" sz="2000" dirty="0">
                <a:latin typeface="Arial" panose="020B0604020202020204" pitchFamily="34" charset="0"/>
                <a:cs typeface="Arial" panose="020B0604020202020204" pitchFamily="34" charset="0"/>
              </a:rPr>
              <a:t>Books in which the authors compile all the traditions of a </a:t>
            </a:r>
            <a:r>
              <a:rPr lang="en-GB" sz="2000" dirty="0" err="1">
                <a:latin typeface="Arial" panose="020B0604020202020204" pitchFamily="34" charset="0"/>
                <a:cs typeface="Arial" panose="020B0604020202020204" pitchFamily="34" charset="0"/>
              </a:rPr>
              <a:t>Sahaabi</a:t>
            </a:r>
            <a:r>
              <a:rPr lang="en-GB" sz="2000" dirty="0">
                <a:latin typeface="Arial" panose="020B0604020202020204" pitchFamily="34" charset="0"/>
                <a:cs typeface="Arial" panose="020B0604020202020204" pitchFamily="34" charset="0"/>
              </a:rPr>
              <a:t> under a single chapter</a:t>
            </a:r>
          </a:p>
          <a:p>
            <a:pPr marL="45720" indent="0">
              <a:buNone/>
            </a:pPr>
            <a:r>
              <a:rPr lang="en-GB" sz="2000" i="1" dirty="0">
                <a:latin typeface="Arial" panose="020B0604020202020204" pitchFamily="34" charset="0"/>
                <a:cs typeface="Arial" panose="020B0604020202020204" pitchFamily="34" charset="0"/>
              </a:rPr>
              <a:t> Examples – </a:t>
            </a:r>
            <a:r>
              <a:rPr lang="en-GB" sz="2000" i="1" dirty="0" err="1">
                <a:latin typeface="Arial" panose="020B0604020202020204" pitchFamily="34" charset="0"/>
                <a:cs typeface="Arial" panose="020B0604020202020204" pitchFamily="34" charset="0"/>
              </a:rPr>
              <a:t>Musnad</a:t>
            </a:r>
            <a:r>
              <a:rPr lang="en-GB" sz="2000" i="1" dirty="0">
                <a:latin typeface="Arial" panose="020B0604020202020204" pitchFamily="34" charset="0"/>
                <a:cs typeface="Arial" panose="020B0604020202020204" pitchFamily="34" charset="0"/>
              </a:rPr>
              <a:t> Ahmed bin </a:t>
            </a:r>
            <a:r>
              <a:rPr lang="en-GB" sz="2000" i="1" dirty="0" err="1">
                <a:latin typeface="Arial" panose="020B0604020202020204" pitchFamily="34" charset="0"/>
                <a:cs typeface="Arial" panose="020B0604020202020204" pitchFamily="34" charset="0"/>
              </a:rPr>
              <a:t>Hanbal</a:t>
            </a:r>
            <a:r>
              <a:rPr lang="en-GB" sz="2000" i="1" dirty="0">
                <a:latin typeface="Arial" panose="020B0604020202020204" pitchFamily="34" charset="0"/>
                <a:cs typeface="Arial" panose="020B0604020202020204" pitchFamily="34" charset="0"/>
              </a:rPr>
              <a:t>, </a:t>
            </a:r>
            <a:r>
              <a:rPr lang="en-GB" sz="2000" i="1" dirty="0" err="1">
                <a:latin typeface="Arial" panose="020B0604020202020204" pitchFamily="34" charset="0"/>
                <a:cs typeface="Arial" panose="020B0604020202020204" pitchFamily="34" charset="0"/>
              </a:rPr>
              <a:t>Musnad</a:t>
            </a:r>
            <a:r>
              <a:rPr lang="en-GB" sz="2000" i="1" dirty="0">
                <a:latin typeface="Arial" panose="020B0604020202020204" pitchFamily="34" charset="0"/>
                <a:cs typeface="Arial" panose="020B0604020202020204" pitchFamily="34" charset="0"/>
              </a:rPr>
              <a:t> Abi Dawood</a:t>
            </a:r>
          </a:p>
          <a:p>
            <a:pPr marL="45720" indent="0">
              <a:buNone/>
            </a:pPr>
            <a:endParaRPr lang="en-GB" i="1" dirty="0">
              <a:latin typeface="Arial" panose="020B0604020202020204" pitchFamily="34" charset="0"/>
              <a:cs typeface="Arial" panose="020B0604020202020204" pitchFamily="34" charset="0"/>
            </a:endParaRPr>
          </a:p>
          <a:p>
            <a:pPr marL="45720" indent="0">
              <a:buNone/>
            </a:pP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44402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11369"/>
            <a:ext cx="9872871" cy="5284631"/>
          </a:xfrm>
        </p:spPr>
        <p:txBody>
          <a:bodyPr>
            <a:normAutofit/>
          </a:bodyPr>
          <a:lstStyle/>
          <a:p>
            <a:pPr marL="45720" indent="0" algn="ctr">
              <a:buNone/>
            </a:pPr>
            <a:r>
              <a:rPr lang="en-US" b="1" dirty="0">
                <a:latin typeface="Arial" panose="020B0604020202020204" pitchFamily="34" charset="0"/>
                <a:cs typeface="Arial" panose="020B0604020202020204" pitchFamily="34" charset="0"/>
              </a:rPr>
              <a:t>Types of Books on Hadith</a:t>
            </a:r>
          </a:p>
          <a:p>
            <a:pPr marL="45720" indent="0">
              <a:buNone/>
            </a:pPr>
            <a:endParaRPr lang="en-GB" sz="2000" dirty="0">
              <a:latin typeface="Arial" panose="020B0604020202020204" pitchFamily="34" charset="0"/>
              <a:cs typeface="Arial" panose="020B0604020202020204" pitchFamily="34" charset="0"/>
            </a:endParaRPr>
          </a:p>
          <a:p>
            <a:pPr marL="45720" indent="0">
              <a:buNone/>
            </a:pPr>
            <a:r>
              <a:rPr lang="en-GB" sz="2000" b="1" dirty="0">
                <a:latin typeface="Arial" panose="020B0604020202020204" pitchFamily="34" charset="0"/>
                <a:cs typeface="Arial" panose="020B0604020202020204" pitchFamily="34" charset="0"/>
              </a:rPr>
              <a:t>4. Al-</a:t>
            </a:r>
            <a:r>
              <a:rPr lang="en-GB" sz="2000" b="1" dirty="0" err="1">
                <a:latin typeface="Arial" panose="020B0604020202020204" pitchFamily="34" charset="0"/>
                <a:cs typeface="Arial" panose="020B0604020202020204" pitchFamily="34" charset="0"/>
              </a:rPr>
              <a:t>Mu’jam</a:t>
            </a:r>
            <a:r>
              <a:rPr lang="en-GB" sz="2000" dirty="0">
                <a:latin typeface="Arial" panose="020B0604020202020204" pitchFamily="34" charset="0"/>
                <a:cs typeface="Arial" panose="020B0604020202020204" pitchFamily="34" charset="0"/>
              </a:rPr>
              <a:t> - Books in which the authors construct chapters of their teachers they took the hadith from. </a:t>
            </a:r>
          </a:p>
          <a:p>
            <a:pPr marL="45720" indent="0">
              <a:buNone/>
            </a:pPr>
            <a:r>
              <a:rPr lang="en-GB" sz="2000" i="1" dirty="0">
                <a:latin typeface="Arial" panose="020B0604020202020204" pitchFamily="34" charset="0"/>
                <a:cs typeface="Arial" panose="020B0604020202020204" pitchFamily="34" charset="0"/>
              </a:rPr>
              <a:t>Examples – Al-</a:t>
            </a:r>
            <a:r>
              <a:rPr lang="en-GB" sz="2000" i="1" dirty="0" err="1">
                <a:latin typeface="Arial" panose="020B0604020202020204" pitchFamily="34" charset="0"/>
                <a:cs typeface="Arial" panose="020B0604020202020204" pitchFamily="34" charset="0"/>
              </a:rPr>
              <a:t>Mu’jam</a:t>
            </a:r>
            <a:r>
              <a:rPr lang="en-GB" sz="2000" i="1" dirty="0">
                <a:latin typeface="Arial" panose="020B0604020202020204" pitchFamily="34" charset="0"/>
                <a:cs typeface="Arial" panose="020B0604020202020204" pitchFamily="34" charset="0"/>
              </a:rPr>
              <a:t> </a:t>
            </a:r>
            <a:r>
              <a:rPr lang="en-GB" sz="2000" i="1" dirty="0" err="1">
                <a:latin typeface="Arial" panose="020B0604020202020204" pitchFamily="34" charset="0"/>
                <a:cs typeface="Arial" panose="020B0604020202020204" pitchFamily="34" charset="0"/>
              </a:rPr>
              <a:t>ul</a:t>
            </a:r>
            <a:r>
              <a:rPr lang="en-GB" sz="2000" i="1" dirty="0">
                <a:latin typeface="Arial" panose="020B0604020202020204" pitchFamily="34" charset="0"/>
                <a:cs typeface="Arial" panose="020B0604020202020204" pitchFamily="34" charset="0"/>
              </a:rPr>
              <a:t> Kabeer, Al-</a:t>
            </a:r>
            <a:r>
              <a:rPr lang="en-GB" sz="2000" i="1" dirty="0" err="1">
                <a:latin typeface="Arial" panose="020B0604020202020204" pitchFamily="34" charset="0"/>
                <a:cs typeface="Arial" panose="020B0604020202020204" pitchFamily="34" charset="0"/>
              </a:rPr>
              <a:t>Mu’jam</a:t>
            </a:r>
            <a:r>
              <a:rPr lang="en-GB" sz="2000" i="1" dirty="0">
                <a:latin typeface="Arial" panose="020B0604020202020204" pitchFamily="34" charset="0"/>
                <a:cs typeface="Arial" panose="020B0604020202020204" pitchFamily="34" charset="0"/>
              </a:rPr>
              <a:t> us </a:t>
            </a:r>
            <a:r>
              <a:rPr lang="en-GB" sz="2000" i="1" dirty="0" err="1">
                <a:latin typeface="Arial" panose="020B0604020202020204" pitchFamily="34" charset="0"/>
                <a:cs typeface="Arial" panose="020B0604020202020204" pitchFamily="34" charset="0"/>
              </a:rPr>
              <a:t>Sahaabah</a:t>
            </a:r>
            <a:endParaRPr lang="en-GB" sz="2000" i="1" dirty="0">
              <a:latin typeface="Arial" panose="020B0604020202020204" pitchFamily="34" charset="0"/>
              <a:cs typeface="Arial" panose="020B0604020202020204" pitchFamily="34" charset="0"/>
            </a:endParaRPr>
          </a:p>
          <a:p>
            <a:pPr marL="45720" indent="0">
              <a:buNone/>
            </a:pPr>
            <a:endParaRPr lang="en-GB" sz="2000" b="1" dirty="0">
              <a:latin typeface="Arial" panose="020B0604020202020204" pitchFamily="34" charset="0"/>
              <a:cs typeface="Arial" panose="020B0604020202020204" pitchFamily="34" charset="0"/>
            </a:endParaRPr>
          </a:p>
          <a:p>
            <a:pPr marL="45720" indent="0">
              <a:buNone/>
            </a:pPr>
            <a:r>
              <a:rPr lang="en-GB" sz="2000" b="1" dirty="0">
                <a:latin typeface="Arial" panose="020B0604020202020204" pitchFamily="34" charset="0"/>
                <a:cs typeface="Arial" panose="020B0604020202020204" pitchFamily="34" charset="0"/>
              </a:rPr>
              <a:t>5. Al-</a:t>
            </a:r>
            <a:r>
              <a:rPr lang="en-GB" sz="2000" b="1" dirty="0" err="1">
                <a:latin typeface="Arial" panose="020B0604020202020204" pitchFamily="34" charset="0"/>
                <a:cs typeface="Arial" panose="020B0604020202020204" pitchFamily="34" charset="0"/>
              </a:rPr>
              <a:t>Musannaf</a:t>
            </a:r>
            <a:r>
              <a:rPr lang="en-GB" sz="2000" dirty="0">
                <a:latin typeface="Arial" panose="020B0604020202020204" pitchFamily="34" charset="0"/>
                <a:cs typeface="Arial" panose="020B0604020202020204" pitchFamily="34" charset="0"/>
              </a:rPr>
              <a:t> -  Books in which the authors report the sayings of the Companions as well as the rulings of the </a:t>
            </a:r>
            <a:r>
              <a:rPr lang="en-GB" sz="2000" dirty="0" err="1">
                <a:latin typeface="Arial" panose="020B0604020202020204" pitchFamily="34" charset="0"/>
                <a:cs typeface="Arial" panose="020B0604020202020204" pitchFamily="34" charset="0"/>
              </a:rPr>
              <a:t>Tabi’een</a:t>
            </a:r>
            <a:r>
              <a:rPr lang="en-GB" sz="2000" dirty="0">
                <a:latin typeface="Arial" panose="020B0604020202020204" pitchFamily="34" charset="0"/>
                <a:cs typeface="Arial" panose="020B0604020202020204" pitchFamily="34" charset="0"/>
              </a:rPr>
              <a:t> in addition to the Prophetic traditions.</a:t>
            </a:r>
          </a:p>
          <a:p>
            <a:pPr marL="45720" indent="0">
              <a:buNone/>
            </a:pPr>
            <a:r>
              <a:rPr lang="en-GB" sz="2000" i="1" dirty="0">
                <a:latin typeface="Arial" panose="020B0604020202020204" pitchFamily="34" charset="0"/>
                <a:cs typeface="Arial" panose="020B0604020202020204" pitchFamily="34" charset="0"/>
              </a:rPr>
              <a:t>Examples – </a:t>
            </a:r>
            <a:r>
              <a:rPr lang="en-GB" sz="2000" i="1" dirty="0" err="1">
                <a:latin typeface="Arial" panose="020B0604020202020204" pitchFamily="34" charset="0"/>
                <a:cs typeface="Arial" panose="020B0604020202020204" pitchFamily="34" charset="0"/>
              </a:rPr>
              <a:t>Musannaf</a:t>
            </a:r>
            <a:r>
              <a:rPr lang="en-GB" sz="2000" i="1" dirty="0">
                <a:latin typeface="Arial" panose="020B0604020202020204" pitchFamily="34" charset="0"/>
                <a:cs typeface="Arial" panose="020B0604020202020204" pitchFamily="34" charset="0"/>
              </a:rPr>
              <a:t> </a:t>
            </a:r>
            <a:r>
              <a:rPr lang="en-GB" sz="2000" i="1" dirty="0" err="1">
                <a:latin typeface="Arial" panose="020B0604020202020204" pitchFamily="34" charset="0"/>
                <a:cs typeface="Arial" panose="020B0604020202020204" pitchFamily="34" charset="0"/>
              </a:rPr>
              <a:t>Abdur</a:t>
            </a:r>
            <a:r>
              <a:rPr lang="en-GB" sz="2000" i="1" dirty="0">
                <a:latin typeface="Arial" panose="020B0604020202020204" pitchFamily="34" charset="0"/>
                <a:cs typeface="Arial" panose="020B0604020202020204" pitchFamily="34" charset="0"/>
              </a:rPr>
              <a:t> Razzaq, </a:t>
            </a:r>
            <a:r>
              <a:rPr lang="en-GB" sz="2000" i="1" dirty="0" err="1">
                <a:latin typeface="Arial" panose="020B0604020202020204" pitchFamily="34" charset="0"/>
                <a:cs typeface="Arial" panose="020B0604020202020204" pitchFamily="34" charset="0"/>
              </a:rPr>
              <a:t>Musannaf</a:t>
            </a:r>
            <a:r>
              <a:rPr lang="en-GB" sz="2000" i="1" dirty="0">
                <a:latin typeface="Arial" panose="020B0604020202020204" pitchFamily="34" charset="0"/>
                <a:cs typeface="Arial" panose="020B0604020202020204" pitchFamily="34" charset="0"/>
              </a:rPr>
              <a:t> Ibn u Abi </a:t>
            </a:r>
            <a:r>
              <a:rPr lang="en-GB" sz="2000" i="1" dirty="0" err="1">
                <a:latin typeface="Arial" panose="020B0604020202020204" pitchFamily="34" charset="0"/>
                <a:cs typeface="Arial" panose="020B0604020202020204" pitchFamily="34" charset="0"/>
              </a:rPr>
              <a:t>Shaibah</a:t>
            </a:r>
            <a:endParaRPr lang="en-GB" sz="2000" i="1" dirty="0">
              <a:latin typeface="Arial" panose="020B0604020202020204" pitchFamily="34" charset="0"/>
              <a:cs typeface="Arial" panose="020B0604020202020204" pitchFamily="34" charset="0"/>
            </a:endParaRPr>
          </a:p>
          <a:p>
            <a:pPr marL="45720" indent="0">
              <a:buNone/>
            </a:pPr>
            <a:endParaRPr lang="en-GB" b="1" dirty="0">
              <a:latin typeface="Arial" panose="020B0604020202020204" pitchFamily="34" charset="0"/>
              <a:cs typeface="Arial" panose="020B0604020202020204" pitchFamily="34" charset="0"/>
            </a:endParaRPr>
          </a:p>
          <a:p>
            <a:pPr marL="45720" indent="0">
              <a:buNone/>
            </a:pPr>
            <a:r>
              <a:rPr lang="en-GB" i="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089457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716924"/>
          </a:xfrm>
        </p:spPr>
        <p:txBody>
          <a:bodyPr>
            <a:normAutofit/>
          </a:bodyPr>
          <a:lstStyle/>
          <a:p>
            <a:r>
              <a:rPr lang="en-US" sz="2400" dirty="0">
                <a:latin typeface="Arial" panose="020B0604020202020204" pitchFamily="34" charset="0"/>
                <a:cs typeface="Arial" panose="020B0604020202020204" pitchFamily="34" charset="0"/>
              </a:rPr>
              <a:t>Past Paper Questions </a:t>
            </a:r>
            <a:endParaRPr lang="en-GB" sz="2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43000" y="1545465"/>
            <a:ext cx="9872871" cy="4865383"/>
          </a:xfrm>
        </p:spPr>
        <p:txBody>
          <a:bodyPr>
            <a:normAutofit/>
          </a:bodyPr>
          <a:lstStyle/>
          <a:p>
            <a:pPr>
              <a:lnSpc>
                <a:spcPct val="100000"/>
              </a:lnSpc>
              <a:buFont typeface="Wingdings" panose="05000000000000000000" pitchFamily="2" charset="2"/>
              <a:buChar char="Ø"/>
            </a:pPr>
            <a:r>
              <a:rPr lang="en-US"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Define Ijma’ (consensus) and explain its different kinds. Highlight its importance in the light of the Quran and Sunnah. (2017)</a:t>
            </a:r>
          </a:p>
          <a:p>
            <a:pPr>
              <a:lnSpc>
                <a:spcPct val="100000"/>
              </a:lnSpc>
              <a:buFont typeface="Wingdings" panose="05000000000000000000" pitchFamily="2" charset="2"/>
              <a:buChar char="Ø"/>
            </a:pPr>
            <a:r>
              <a:rPr lang="en-US" sz="2000" dirty="0">
                <a:latin typeface="Arial" panose="020B0604020202020204" pitchFamily="34" charset="0"/>
                <a:cs typeface="Arial" panose="020B0604020202020204" pitchFamily="34" charset="0"/>
              </a:rPr>
              <a:t> Define </a:t>
            </a:r>
            <a:r>
              <a:rPr lang="en-US" sz="2000" dirty="0" err="1">
                <a:latin typeface="Arial" panose="020B0604020202020204" pitchFamily="34" charset="0"/>
                <a:cs typeface="Arial" panose="020B0604020202020204" pitchFamily="34" charset="0"/>
              </a:rPr>
              <a:t>Ijtihad</a:t>
            </a:r>
            <a:r>
              <a:rPr lang="en-US" sz="2000" dirty="0">
                <a:latin typeface="Arial" panose="020B0604020202020204" pitchFamily="34" charset="0"/>
                <a:cs typeface="Arial" panose="020B0604020202020204" pitchFamily="34" charset="0"/>
              </a:rPr>
              <a:t>, also highlight its contemporary importance in the light of Islamic Fiqh. (2018)</a:t>
            </a:r>
          </a:p>
          <a:p>
            <a:pPr>
              <a:lnSpc>
                <a:spcPct val="100000"/>
              </a:lnSpc>
              <a:buFont typeface="Wingdings" panose="05000000000000000000" pitchFamily="2" charset="2"/>
              <a:buChar char="Ø"/>
            </a:pPr>
            <a:r>
              <a:rPr lang="en-US" sz="2000" dirty="0">
                <a:latin typeface="Arial" panose="020B0604020202020204" pitchFamily="34" charset="0"/>
                <a:cs typeface="Arial" panose="020B0604020202020204" pitchFamily="34" charset="0"/>
              </a:rPr>
              <a:t>Elaborate the concept and importance of Ijtihad and explain its principles. (2022)</a:t>
            </a:r>
          </a:p>
          <a:p>
            <a:pPr>
              <a:lnSpc>
                <a:spcPct val="100000"/>
              </a:lnSpc>
              <a:buFont typeface="Wingdings" panose="05000000000000000000" pitchFamily="2" charset="2"/>
              <a:buChar char="Ø"/>
            </a:pPr>
            <a:r>
              <a:rPr lang="en-US" sz="2000" dirty="0">
                <a:latin typeface="Arial" panose="020B0604020202020204" pitchFamily="34" charset="0"/>
                <a:cs typeface="Arial" panose="020B0604020202020204" pitchFamily="34" charset="0"/>
              </a:rPr>
              <a:t> Define Ijma and explain its different kinds. Can legislation by a parliament of an Islamic state be regarded as a valid consensus? (2023)</a:t>
            </a:r>
          </a:p>
          <a:p>
            <a:pPr>
              <a:lnSpc>
                <a:spcPct val="100000"/>
              </a:lnSpc>
              <a:buFont typeface="Wingdings" panose="05000000000000000000" pitchFamily="2" charset="2"/>
              <a:buChar char="Ø"/>
            </a:pPr>
            <a:r>
              <a:rPr lang="en-GB" sz="2000" dirty="0">
                <a:latin typeface="Arial" panose="020B0604020202020204" pitchFamily="34" charset="0"/>
                <a:cs typeface="Arial" panose="020B0604020202020204" pitchFamily="34" charset="0"/>
              </a:rPr>
              <a:t>Write notes on the following: (2024)</a:t>
            </a:r>
          </a:p>
          <a:p>
            <a:pPr marL="45720" indent="0">
              <a:lnSpc>
                <a:spcPct val="100000"/>
              </a:lnSpc>
              <a:buNone/>
            </a:pPr>
            <a:r>
              <a:rPr lang="en-GB" sz="2000" dirty="0">
                <a:latin typeface="Arial" panose="020B0604020202020204" pitchFamily="34" charset="0"/>
                <a:cs typeface="Arial" panose="020B0604020202020204" pitchFamily="34" charset="0"/>
              </a:rPr>
              <a:t>(a) Ijtihad </a:t>
            </a:r>
          </a:p>
          <a:p>
            <a:pPr marL="45720" indent="0">
              <a:lnSpc>
                <a:spcPct val="100000"/>
              </a:lnSpc>
              <a:buNone/>
            </a:pPr>
            <a:r>
              <a:rPr lang="en-GB" sz="2000" dirty="0">
                <a:latin typeface="Arial" panose="020B0604020202020204" pitchFamily="34" charset="0"/>
                <a:cs typeface="Arial" panose="020B0604020202020204" pitchFamily="34" charset="0"/>
              </a:rPr>
              <a:t>(b) The importance of epistles of </a:t>
            </a:r>
            <a:r>
              <a:rPr lang="en-GB" sz="2000" dirty="0" err="1">
                <a:latin typeface="Arial" panose="020B0604020202020204" pitchFamily="34" charset="0"/>
                <a:cs typeface="Arial" panose="020B0604020202020204" pitchFamily="34" charset="0"/>
              </a:rPr>
              <a:t>Hazrat</a:t>
            </a:r>
            <a:r>
              <a:rPr lang="en-GB" sz="2000" dirty="0">
                <a:latin typeface="Arial" panose="020B0604020202020204" pitchFamily="34" charset="0"/>
                <a:cs typeface="Arial" panose="020B0604020202020204" pitchFamily="34" charset="0"/>
              </a:rPr>
              <a:t> Ali </a:t>
            </a:r>
          </a:p>
          <a:p>
            <a:pPr marL="45720" indent="0">
              <a:lnSpc>
                <a:spcPct val="100000"/>
              </a:lnSpc>
              <a:buNone/>
            </a:pPr>
            <a:r>
              <a:rPr lang="en-US" sz="2000" dirty="0">
                <a:latin typeface="Arial" panose="020B0604020202020204" pitchFamily="34" charset="0"/>
                <a:cs typeface="Arial" panose="020B0604020202020204" pitchFamily="34" charset="0"/>
              </a:rPr>
              <a:t> </a:t>
            </a:r>
          </a:p>
          <a:p>
            <a:pPr>
              <a:lnSpc>
                <a:spcPct val="100000"/>
              </a:lnSpc>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a:p>
            <a:pPr marL="4572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29329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871470"/>
          </a:xfrm>
        </p:spPr>
        <p:txBody>
          <a:bodyPr/>
          <a:lstStyle/>
          <a:p>
            <a:pPr algn="ctr"/>
            <a:r>
              <a:rPr lang="en-US" dirty="0">
                <a:latin typeface="Arial" panose="020B0604020202020204" pitchFamily="34" charset="0"/>
                <a:cs typeface="Arial" panose="020B0604020202020204" pitchFamily="34" charset="0"/>
              </a:rPr>
              <a:t>IJMA’</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43000" y="1481069"/>
            <a:ext cx="9872871" cy="4959923"/>
          </a:xfrm>
        </p:spPr>
        <p:txBody>
          <a:bodyPr>
            <a:normAutofit fontScale="92500" lnSpcReduction="10000"/>
          </a:bodyPr>
          <a:lstStyle/>
          <a:p>
            <a:pPr marL="45720" indent="0">
              <a:buNone/>
            </a:pPr>
            <a:r>
              <a:rPr lang="en-US" sz="1800" b="1" u="sng" dirty="0">
                <a:latin typeface="Arial" panose="020B0604020202020204" pitchFamily="34" charset="0"/>
                <a:cs typeface="Arial" panose="020B0604020202020204" pitchFamily="34" charset="0"/>
              </a:rPr>
              <a:t>Definition</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 Ijma’ comes from the Arabic word </a:t>
            </a:r>
            <a:r>
              <a:rPr lang="ar-SA" sz="1800" dirty="0">
                <a:latin typeface="Arial" panose="020B0604020202020204" pitchFamily="34" charset="0"/>
                <a:cs typeface="Arial" panose="020B0604020202020204" pitchFamily="34" charset="0"/>
              </a:rPr>
              <a:t> جمع  </a:t>
            </a:r>
            <a:r>
              <a:rPr lang="en-US" sz="1800" dirty="0">
                <a:latin typeface="Arial" panose="020B0604020202020204" pitchFamily="34" charset="0"/>
                <a:cs typeface="Arial" panose="020B0604020202020204" pitchFamily="34" charset="0"/>
              </a:rPr>
              <a:t>which literally means;</a:t>
            </a:r>
          </a:p>
          <a:p>
            <a:pPr>
              <a:buFontTx/>
              <a:buChar char="-"/>
            </a:pPr>
            <a:r>
              <a:rPr lang="en-US" sz="1800" dirty="0">
                <a:latin typeface="Arial" panose="020B0604020202020204" pitchFamily="34" charset="0"/>
                <a:cs typeface="Arial" panose="020B0604020202020204" pitchFamily="34" charset="0"/>
              </a:rPr>
              <a:t>to determine</a:t>
            </a:r>
          </a:p>
          <a:p>
            <a:pPr>
              <a:buFontTx/>
              <a:buChar char="-"/>
            </a:pPr>
            <a:r>
              <a:rPr lang="en-US" sz="1800" dirty="0">
                <a:latin typeface="Arial" panose="020B0604020202020204" pitchFamily="34" charset="0"/>
                <a:cs typeface="Arial" panose="020B0604020202020204" pitchFamily="34" charset="0"/>
              </a:rPr>
              <a:t>to agree on something unanimously</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 In terminology, Ijma’ refers to the unanimous agreement of the Muslim jurists, of any period following the demise of the Prophet SAW, on a Shariah ruling</a:t>
            </a:r>
          </a:p>
          <a:p>
            <a:pPr marL="45720" indent="0">
              <a:buNone/>
            </a:pPr>
            <a:endParaRPr lang="en-US" sz="1800" dirty="0">
              <a:latin typeface="Arial" panose="020B0604020202020204" pitchFamily="34" charset="0"/>
              <a:cs typeface="Arial" panose="020B0604020202020204" pitchFamily="34" charset="0"/>
            </a:endParaRPr>
          </a:p>
          <a:p>
            <a:pPr marL="45720" indent="0">
              <a:lnSpc>
                <a:spcPct val="110000"/>
              </a:lnSpc>
              <a:buNone/>
            </a:pPr>
            <a:r>
              <a:rPr lang="en-US" sz="1800" b="1" u="sng" dirty="0">
                <a:latin typeface="Arial" panose="020B0604020202020204" pitchFamily="34" charset="0"/>
                <a:cs typeface="Arial" panose="020B0604020202020204" pitchFamily="34" charset="0"/>
              </a:rPr>
              <a:t>The Authority of Ijma’</a:t>
            </a:r>
          </a:p>
          <a:p>
            <a:pPr marL="45720" indent="0">
              <a:lnSpc>
                <a:spcPct val="110000"/>
              </a:lnSpc>
              <a:buNone/>
            </a:pPr>
            <a:r>
              <a:rPr lang="en-US" sz="1800" dirty="0">
                <a:latin typeface="Arial" panose="020B0604020202020204" pitchFamily="34" charset="0"/>
                <a:cs typeface="Arial" panose="020B0604020202020204" pitchFamily="34" charset="0"/>
              </a:rPr>
              <a:t>In the upcoming verses and Prophetic traditions:</a:t>
            </a:r>
          </a:p>
          <a:p>
            <a:pPr>
              <a:lnSpc>
                <a:spcPct val="110000"/>
              </a:lnSpc>
              <a:buFontTx/>
              <a:buChar char="-"/>
            </a:pPr>
            <a:r>
              <a:rPr lang="en-US" sz="1800" dirty="0">
                <a:latin typeface="Arial" panose="020B0604020202020204" pitchFamily="34" charset="0"/>
                <a:cs typeface="Arial" panose="020B0604020202020204" pitchFamily="34" charset="0"/>
              </a:rPr>
              <a:t>it will be proven that Allah SWT and His Prophet SAW approve and favor the consensus of Muslims</a:t>
            </a:r>
          </a:p>
          <a:p>
            <a:pPr>
              <a:lnSpc>
                <a:spcPct val="110000"/>
              </a:lnSpc>
              <a:buFontTx/>
              <a:buChar char="-"/>
            </a:pPr>
            <a:r>
              <a:rPr lang="en-US" sz="1800" dirty="0">
                <a:latin typeface="Arial" panose="020B0604020202020204" pitchFamily="34" charset="0"/>
                <a:cs typeface="Arial" panose="020B0604020202020204" pitchFamily="34" charset="0"/>
              </a:rPr>
              <a:t>Therefore, it can be concluded that if the consensus of Muslims is approved and favored by Allah SWT and His Prophet SAW, it has the ability to be considered a source of Islamic Law.</a:t>
            </a:r>
          </a:p>
          <a:p>
            <a:pPr>
              <a:buFont typeface="Wingdings" panose="05000000000000000000" pitchFamily="2" charset="2"/>
              <a:buChar char="Ø"/>
            </a:pP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75476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62885"/>
            <a:ext cx="10138893" cy="5233115"/>
          </a:xfrm>
        </p:spPr>
        <p:txBody>
          <a:bodyPr>
            <a:normAutofit/>
          </a:bodyPr>
          <a:lstStyle/>
          <a:p>
            <a:pPr marL="45720" indent="0">
              <a:buNone/>
            </a:pPr>
            <a:r>
              <a:rPr lang="en-US" sz="1800" b="1" dirty="0">
                <a:latin typeface="Arial" panose="020B0604020202020204" pitchFamily="34" charset="0"/>
                <a:cs typeface="Arial" panose="020B0604020202020204" pitchFamily="34" charset="0"/>
              </a:rPr>
              <a:t>Quran</a:t>
            </a:r>
          </a:p>
          <a:p>
            <a:pPr marL="45720" indent="0">
              <a:buNone/>
            </a:pPr>
            <a:r>
              <a:rPr lang="en-US" sz="1800" dirty="0">
                <a:latin typeface="Arial" panose="020B0604020202020204" pitchFamily="34" charset="0"/>
                <a:cs typeface="Arial" panose="020B0604020202020204" pitchFamily="34" charset="0"/>
              </a:rPr>
              <a:t>1. </a:t>
            </a:r>
            <a:r>
              <a:rPr lang="en-US" sz="1800" i="1" dirty="0">
                <a:latin typeface="Arial" panose="020B0604020202020204" pitchFamily="34" charset="0"/>
                <a:cs typeface="Arial" panose="020B0604020202020204" pitchFamily="34" charset="0"/>
              </a:rPr>
              <a:t>“And whoever defies the Messenger after guidance has become clear to them and</a:t>
            </a:r>
            <a:r>
              <a:rPr lang="en-US" sz="1800" b="1" i="1" u="sng" dirty="0">
                <a:latin typeface="Arial" panose="020B0604020202020204" pitchFamily="34" charset="0"/>
                <a:cs typeface="Arial" panose="020B0604020202020204" pitchFamily="34" charset="0"/>
              </a:rPr>
              <a:t> follows a path other than that of the believers</a:t>
            </a:r>
            <a:r>
              <a:rPr lang="en-US" sz="1800" i="1" dirty="0">
                <a:latin typeface="Arial" panose="020B0604020202020204" pitchFamily="34" charset="0"/>
                <a:cs typeface="Arial" panose="020B0604020202020204" pitchFamily="34" charset="0"/>
              </a:rPr>
              <a:t>, We will let them pursue what they have chosen, then burn them in Hell—what an evil end!” </a:t>
            </a:r>
            <a:r>
              <a:rPr lang="en-US" sz="1800" dirty="0">
                <a:latin typeface="Arial" panose="020B0604020202020204" pitchFamily="34" charset="0"/>
                <a:cs typeface="Arial" panose="020B0604020202020204" pitchFamily="34" charset="0"/>
              </a:rPr>
              <a:t>(An-</a:t>
            </a:r>
            <a:r>
              <a:rPr lang="en-US" sz="1800" dirty="0" err="1">
                <a:latin typeface="Arial" panose="020B0604020202020204" pitchFamily="34" charset="0"/>
                <a:cs typeface="Arial" panose="020B0604020202020204" pitchFamily="34" charset="0"/>
              </a:rPr>
              <a:t>Nisaa</a:t>
            </a:r>
            <a:r>
              <a:rPr lang="en-US" sz="1800" dirty="0">
                <a:latin typeface="Arial" panose="020B0604020202020204" pitchFamily="34" charset="0"/>
                <a:cs typeface="Arial" panose="020B0604020202020204" pitchFamily="34" charset="0"/>
              </a:rPr>
              <a:t> - 115) </a:t>
            </a:r>
            <a:endParaRPr lang="en-US" sz="1800" i="1" dirty="0">
              <a:latin typeface="Arial" panose="020B0604020202020204" pitchFamily="34" charset="0"/>
              <a:cs typeface="Arial" panose="020B0604020202020204" pitchFamily="34" charset="0"/>
            </a:endParaRPr>
          </a:p>
          <a:p>
            <a:pPr marL="45720" indent="0">
              <a:buNone/>
            </a:pPr>
            <a:r>
              <a:rPr lang="en-US" sz="1800" i="1" dirty="0">
                <a:latin typeface="Arial" panose="020B0604020202020204" pitchFamily="34" charset="0"/>
                <a:cs typeface="Arial" panose="020B0604020202020204" pitchFamily="34" charset="0"/>
              </a:rPr>
              <a:t>2. “O believers! Obey Allah and obey the Messenger and those in authority among you. </a:t>
            </a:r>
            <a:r>
              <a:rPr lang="en-US" sz="1800" b="1" i="1" u="sng" dirty="0">
                <a:latin typeface="Arial" panose="020B0604020202020204" pitchFamily="34" charset="0"/>
                <a:cs typeface="Arial" panose="020B0604020202020204" pitchFamily="34" charset="0"/>
              </a:rPr>
              <a:t>Should you disagree on anything, then refer it to Allah and His Messenger, if you ˹truly˺ believe in Allah and the Last Day. This is the best and fairest resolution.</a:t>
            </a:r>
            <a:r>
              <a:rPr lang="en-US" sz="1800" i="1"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(An-</a:t>
            </a:r>
            <a:r>
              <a:rPr lang="en-US" sz="1800" dirty="0" err="1">
                <a:latin typeface="Arial" panose="020B0604020202020204" pitchFamily="34" charset="0"/>
                <a:cs typeface="Arial" panose="020B0604020202020204" pitchFamily="34" charset="0"/>
              </a:rPr>
              <a:t>Nisaa</a:t>
            </a:r>
            <a:r>
              <a:rPr lang="en-US" sz="1800" dirty="0">
                <a:latin typeface="Arial" panose="020B0604020202020204" pitchFamily="34" charset="0"/>
                <a:cs typeface="Arial" panose="020B0604020202020204" pitchFamily="34" charset="0"/>
              </a:rPr>
              <a:t> - 59)</a:t>
            </a:r>
            <a:endParaRPr lang="en-GB" sz="1800" i="1" dirty="0">
              <a:latin typeface="Arial" panose="020B0604020202020204" pitchFamily="34" charset="0"/>
              <a:cs typeface="Arial" panose="020B0604020202020204" pitchFamily="34" charset="0"/>
            </a:endParaRPr>
          </a:p>
          <a:p>
            <a:pPr marL="45720" indent="0">
              <a:buNone/>
            </a:pPr>
            <a:endParaRPr lang="en-US" sz="1800" i="1" dirty="0">
              <a:latin typeface="Arial" panose="020B0604020202020204" pitchFamily="34" charset="0"/>
              <a:cs typeface="Arial" panose="020B0604020202020204" pitchFamily="34" charset="0"/>
            </a:endParaRPr>
          </a:p>
          <a:p>
            <a:pPr marL="45720" indent="0">
              <a:buNone/>
            </a:pPr>
            <a:r>
              <a:rPr lang="en-US" sz="1800" b="1" dirty="0">
                <a:latin typeface="Arial" panose="020B0604020202020204" pitchFamily="34" charset="0"/>
                <a:cs typeface="Arial" panose="020B0604020202020204" pitchFamily="34" charset="0"/>
              </a:rPr>
              <a:t>Sunnah</a:t>
            </a:r>
            <a:endParaRPr lang="en-US" sz="1800" i="1" dirty="0">
              <a:latin typeface="Arial" panose="020B0604020202020204" pitchFamily="34" charset="0"/>
              <a:cs typeface="Arial" panose="020B0604020202020204" pitchFamily="34" charset="0"/>
            </a:endParaRPr>
          </a:p>
          <a:p>
            <a:pPr marL="388620" indent="-342900">
              <a:buAutoNum type="arabicPeriod"/>
            </a:pPr>
            <a:r>
              <a:rPr lang="en-US" sz="1800" i="1" dirty="0">
                <a:latin typeface="Arial" panose="020B0604020202020204" pitchFamily="34" charset="0"/>
                <a:cs typeface="Arial" panose="020B0604020202020204" pitchFamily="34" charset="0"/>
              </a:rPr>
              <a:t>“Allah will not cause all my people (or he said, Muhammad’s people) to err. Allah’s hand is over the community, and he who is separate from it will be separate in hell. </a:t>
            </a:r>
            <a:r>
              <a:rPr lang="en-US" sz="1800" dirty="0">
                <a:latin typeface="Arial" panose="020B0604020202020204" pitchFamily="34" charset="0"/>
                <a:cs typeface="Arial" panose="020B0604020202020204" pitchFamily="34" charset="0"/>
              </a:rPr>
              <a:t>(Tirmizi)</a:t>
            </a:r>
          </a:p>
          <a:p>
            <a:pPr marL="388620" indent="-342900">
              <a:buAutoNum type="arabicPeriod"/>
            </a:pPr>
            <a:r>
              <a:rPr lang="en-US" sz="1800" i="1" dirty="0">
                <a:latin typeface="Arial" panose="020B0604020202020204" pitchFamily="34" charset="0"/>
                <a:cs typeface="Arial" panose="020B0604020202020204" pitchFamily="34" charset="0"/>
              </a:rPr>
              <a:t>“He who separates himself a handbreadth from the community has cast off the rope of Islam from his neck.” </a:t>
            </a:r>
            <a:r>
              <a:rPr lang="en-US" sz="1800" dirty="0">
                <a:latin typeface="Arial" panose="020B0604020202020204" pitchFamily="34" charset="0"/>
                <a:cs typeface="Arial" panose="020B0604020202020204" pitchFamily="34" charset="0"/>
              </a:rPr>
              <a:t>(</a:t>
            </a:r>
            <a:r>
              <a:rPr lang="en-US" sz="1800" dirty="0" err="1">
                <a:latin typeface="Arial" panose="020B0604020202020204" pitchFamily="34" charset="0"/>
                <a:cs typeface="Arial" panose="020B0604020202020204" pitchFamily="34" charset="0"/>
              </a:rPr>
              <a:t>Mishkaat</a:t>
            </a:r>
            <a:r>
              <a:rPr lang="en-US" sz="1800" dirty="0">
                <a:latin typeface="Arial" panose="020B0604020202020204" pitchFamily="34" charset="0"/>
                <a:cs typeface="Arial" panose="020B0604020202020204" pitchFamily="34" charset="0"/>
              </a:rPr>
              <a:t>)</a:t>
            </a:r>
          </a:p>
          <a:p>
            <a:pPr marL="45720" indent="0">
              <a:buNone/>
            </a:pPr>
            <a:endParaRPr lang="en-US" sz="18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90610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62885"/>
            <a:ext cx="10138893" cy="5233115"/>
          </a:xfrm>
        </p:spPr>
        <p:txBody>
          <a:bodyPr>
            <a:normAutofit/>
          </a:bodyPr>
          <a:lstStyle/>
          <a:p>
            <a:pPr marL="45720" indent="0">
              <a:buNone/>
            </a:pPr>
            <a:r>
              <a:rPr lang="en-US" sz="1800" b="1" u="sng" dirty="0">
                <a:latin typeface="Arial" panose="020B0604020202020204" pitchFamily="34" charset="0"/>
                <a:cs typeface="Arial" panose="020B0604020202020204" pitchFamily="34" charset="0"/>
              </a:rPr>
              <a:t>Types of Ijma’</a:t>
            </a:r>
          </a:p>
          <a:p>
            <a:pPr marL="45720" indent="0">
              <a:buNone/>
            </a:pPr>
            <a:endParaRPr lang="en-US" sz="1800" b="1" u="sng" dirty="0">
              <a:latin typeface="Arial" panose="020B0604020202020204" pitchFamily="34" charset="0"/>
              <a:cs typeface="Arial" panose="020B0604020202020204" pitchFamily="34" charset="0"/>
            </a:endParaRPr>
          </a:p>
          <a:p>
            <a:pPr marL="388620" indent="-342900">
              <a:buSzPct val="100000"/>
              <a:buAutoNum type="arabicPeriod"/>
            </a:pPr>
            <a:r>
              <a:rPr lang="en-US" sz="1800" b="1" dirty="0">
                <a:latin typeface="Arial" panose="020B0604020202020204" pitchFamily="34" charset="0"/>
                <a:cs typeface="Arial" panose="020B0604020202020204" pitchFamily="34" charset="0"/>
              </a:rPr>
              <a:t>Ijma’  ‘Aam (Universal Ijma’)</a:t>
            </a:r>
          </a:p>
          <a:p>
            <a:pPr>
              <a:buFontTx/>
              <a:buChar char="-"/>
            </a:pPr>
            <a:r>
              <a:rPr lang="en-US" sz="1800" dirty="0">
                <a:latin typeface="Arial" panose="020B0604020202020204" pitchFamily="34" charset="0"/>
                <a:cs typeface="Arial" panose="020B0604020202020204" pitchFamily="34" charset="0"/>
              </a:rPr>
              <a:t>A ruling that is agreed upon by the jurists of the Ummah</a:t>
            </a:r>
          </a:p>
          <a:p>
            <a:pPr marL="388620" indent="-342900">
              <a:buSzPct val="100000"/>
              <a:buAutoNum type="arabicPeriod" startAt="2"/>
            </a:pPr>
            <a:r>
              <a:rPr lang="en-US" sz="1800" b="1" dirty="0">
                <a:latin typeface="Arial" panose="020B0604020202020204" pitchFamily="34" charset="0"/>
                <a:cs typeface="Arial" panose="020B0604020202020204" pitchFamily="34" charset="0"/>
              </a:rPr>
              <a:t>Ijma’ Khas (Regional Ijma’)</a:t>
            </a:r>
          </a:p>
          <a:p>
            <a:pPr>
              <a:buFontTx/>
              <a:buChar char="-"/>
            </a:pPr>
            <a:r>
              <a:rPr lang="en-US" sz="1800" dirty="0">
                <a:latin typeface="Arial" panose="020B0604020202020204" pitchFamily="34" charset="0"/>
                <a:cs typeface="Arial" panose="020B0604020202020204" pitchFamily="34" charset="0"/>
              </a:rPr>
              <a:t>A ruling that is agreed upon by the jurists of a particular region</a:t>
            </a:r>
          </a:p>
          <a:p>
            <a:pPr marL="45720" indent="0">
              <a:buNone/>
            </a:pPr>
            <a:endParaRPr lang="en-US" sz="1800" dirty="0">
              <a:latin typeface="Arial" panose="020B0604020202020204" pitchFamily="34" charset="0"/>
              <a:cs typeface="Arial" panose="020B0604020202020204" pitchFamily="34" charset="0"/>
            </a:endParaRPr>
          </a:p>
          <a:p>
            <a:pPr marL="388620" indent="-342900">
              <a:buSzPct val="100000"/>
              <a:buAutoNum type="arabicPeriod" startAt="3"/>
            </a:pPr>
            <a:r>
              <a:rPr lang="en-US" sz="1800" b="1" dirty="0">
                <a:latin typeface="Arial" panose="020B0604020202020204" pitchFamily="34" charset="0"/>
                <a:cs typeface="Arial" panose="020B0604020202020204" pitchFamily="34" charset="0"/>
              </a:rPr>
              <a:t>Ijma’ </a:t>
            </a:r>
            <a:r>
              <a:rPr lang="en-US" sz="1800" b="1" dirty="0" err="1">
                <a:latin typeface="Arial" panose="020B0604020202020204" pitchFamily="34" charset="0"/>
                <a:cs typeface="Arial" panose="020B0604020202020204" pitchFamily="34" charset="0"/>
              </a:rPr>
              <a:t>Qawli</a:t>
            </a:r>
            <a:r>
              <a:rPr lang="en-US" sz="1800" b="1" dirty="0">
                <a:latin typeface="Arial" panose="020B0604020202020204" pitchFamily="34" charset="0"/>
                <a:cs typeface="Arial" panose="020B0604020202020204" pitchFamily="34" charset="0"/>
              </a:rPr>
              <a:t> (Explicit Ijma’) </a:t>
            </a:r>
          </a:p>
          <a:p>
            <a:pPr marL="45720" indent="0">
              <a:buNone/>
            </a:pPr>
            <a:r>
              <a:rPr lang="en-US" sz="1800" dirty="0">
                <a:latin typeface="Arial" panose="020B0604020202020204" pitchFamily="34" charset="0"/>
                <a:cs typeface="Arial" panose="020B0604020202020204" pitchFamily="34" charset="0"/>
              </a:rPr>
              <a:t>- Where each and every scholar voices their agreement over a certain matter</a:t>
            </a:r>
          </a:p>
          <a:p>
            <a:pPr marL="388620" indent="-342900">
              <a:buSzPct val="100000"/>
              <a:buAutoNum type="arabicPeriod" startAt="4"/>
            </a:pPr>
            <a:r>
              <a:rPr lang="en-US" sz="1800" b="1" dirty="0">
                <a:latin typeface="Arial" panose="020B0604020202020204" pitchFamily="34" charset="0"/>
                <a:cs typeface="Arial" panose="020B0604020202020204" pitchFamily="34" charset="0"/>
              </a:rPr>
              <a:t>Ijma’ </a:t>
            </a:r>
            <a:r>
              <a:rPr lang="en-US" sz="1800" b="1" dirty="0" err="1">
                <a:latin typeface="Arial" panose="020B0604020202020204" pitchFamily="34" charset="0"/>
                <a:cs typeface="Arial" panose="020B0604020202020204" pitchFamily="34" charset="0"/>
              </a:rPr>
              <a:t>Sukuti</a:t>
            </a:r>
            <a:r>
              <a:rPr lang="en-US" sz="1800" b="1" dirty="0">
                <a:latin typeface="Arial" panose="020B0604020202020204" pitchFamily="34" charset="0"/>
                <a:cs typeface="Arial" panose="020B0604020202020204" pitchFamily="34" charset="0"/>
              </a:rPr>
              <a:t> (Silent/Implicit Ijma’)</a:t>
            </a:r>
          </a:p>
          <a:p>
            <a:pPr marL="45720" indent="0">
              <a:buNone/>
            </a:pPr>
            <a:r>
              <a:rPr lang="en-US" sz="1800" dirty="0">
                <a:latin typeface="Arial" panose="020B0604020202020204" pitchFamily="34" charset="0"/>
                <a:cs typeface="Arial" panose="020B0604020202020204" pitchFamily="34" charset="0"/>
              </a:rPr>
              <a:t>- Where no one voices their disagreement</a:t>
            </a:r>
          </a:p>
          <a:p>
            <a:pPr marL="45720" indent="0">
              <a:buNone/>
            </a:pPr>
            <a:r>
              <a:rPr lang="en-US" sz="1800" dirty="0">
                <a:latin typeface="Arial" panose="020B0604020202020204" pitchFamily="34" charset="0"/>
                <a:cs typeface="Arial" panose="020B0604020202020204" pitchFamily="34" charset="0"/>
              </a:rPr>
              <a:t>- Lack of disagreement</a:t>
            </a:r>
          </a:p>
          <a:p>
            <a:pPr>
              <a:buFont typeface="Wingdings" panose="05000000000000000000" pitchFamily="2" charset="2"/>
              <a:buChar char="§"/>
            </a:pPr>
            <a:endParaRPr lang="en-US" sz="1800" dirty="0">
              <a:latin typeface="Arial" panose="020B0604020202020204" pitchFamily="34" charset="0"/>
              <a:cs typeface="Arial" panose="020B0604020202020204" pitchFamily="34" charset="0"/>
            </a:endParaRPr>
          </a:p>
          <a:p>
            <a:pPr marL="45720" indent="0">
              <a:buNone/>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0190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62885"/>
            <a:ext cx="10138893" cy="5233115"/>
          </a:xfrm>
        </p:spPr>
        <p:txBody>
          <a:bodyPr>
            <a:normAutofit/>
          </a:bodyPr>
          <a:lstStyle/>
          <a:p>
            <a:pPr marL="45720" indent="0">
              <a:buNone/>
            </a:pPr>
            <a:r>
              <a:rPr lang="en-US" sz="1800" b="1" u="sng" dirty="0">
                <a:latin typeface="Arial" panose="020B0604020202020204" pitchFamily="34" charset="0"/>
                <a:cs typeface="Arial" panose="020B0604020202020204" pitchFamily="34" charset="0"/>
              </a:rPr>
              <a:t>The Evolution of the Concept of Ijma’</a:t>
            </a:r>
          </a:p>
          <a:p>
            <a:pPr>
              <a:buFont typeface="Wingdings" panose="05000000000000000000" pitchFamily="2" charset="2"/>
              <a:buChar char="§"/>
            </a:pPr>
            <a:r>
              <a:rPr lang="en-US" sz="1800" dirty="0">
                <a:latin typeface="Arial" panose="020B0604020202020204" pitchFamily="34" charset="0"/>
                <a:cs typeface="Arial" panose="020B0604020202020204" pitchFamily="34" charset="0"/>
              </a:rPr>
              <a:t>Ijma’ was first practiced by the companions</a:t>
            </a:r>
          </a:p>
          <a:p>
            <a:pPr>
              <a:buFont typeface="Wingdings" panose="05000000000000000000" pitchFamily="2" charset="2"/>
              <a:buChar char="§"/>
            </a:pPr>
            <a:r>
              <a:rPr lang="en-US" sz="1800" dirty="0">
                <a:latin typeface="Arial" panose="020B0604020202020204" pitchFamily="34" charset="0"/>
                <a:cs typeface="Arial" panose="020B0604020202020204" pitchFamily="34" charset="0"/>
              </a:rPr>
              <a:t>The first ever Ijma’ was electing Abubakar R.A as the Prophet’s caliph</a:t>
            </a:r>
          </a:p>
          <a:p>
            <a:pPr>
              <a:buFont typeface="Wingdings" panose="05000000000000000000" pitchFamily="2" charset="2"/>
              <a:buChar char="§"/>
            </a:pPr>
            <a:r>
              <a:rPr lang="en-US" sz="1800" dirty="0">
                <a:latin typeface="Arial" panose="020B0604020202020204" pitchFamily="34" charset="0"/>
                <a:cs typeface="Arial" panose="020B0604020202020204" pitchFamily="34" charset="0"/>
              </a:rPr>
              <a:t>The need to provide a rule on new issues during the companions’ period </a:t>
            </a:r>
          </a:p>
          <a:p>
            <a:pPr>
              <a:buFont typeface="Wingdings" panose="05000000000000000000" pitchFamily="2" charset="2"/>
              <a:buChar char="§"/>
            </a:pPr>
            <a:r>
              <a:rPr lang="en-US" sz="1800" dirty="0">
                <a:latin typeface="Arial" panose="020B0604020202020204" pitchFamily="34" charset="0"/>
                <a:cs typeface="Arial" panose="020B0604020202020204" pitchFamily="34" charset="0"/>
              </a:rPr>
              <a:t>The practice of the rightly guided caliphs to consult the leading companions and to have their unanimous decisions</a:t>
            </a:r>
          </a:p>
          <a:p>
            <a:pPr>
              <a:buFont typeface="Wingdings" panose="05000000000000000000" pitchFamily="2" charset="2"/>
              <a:buChar char="§"/>
            </a:pPr>
            <a:r>
              <a:rPr lang="en-US" sz="1800" dirty="0">
                <a:latin typeface="Arial" panose="020B0604020202020204" pitchFamily="34" charset="0"/>
                <a:cs typeface="Arial" panose="020B0604020202020204" pitchFamily="34" charset="0"/>
              </a:rPr>
              <a:t>Later on, different Muslim jurists viewed Ijma’ differently</a:t>
            </a:r>
          </a:p>
          <a:p>
            <a:pPr>
              <a:buFont typeface="Wingdings" panose="05000000000000000000" pitchFamily="2" charset="2"/>
              <a:buChar char="§"/>
            </a:pPr>
            <a:r>
              <a:rPr lang="en-US" sz="1800" dirty="0">
                <a:latin typeface="Arial" panose="020B0604020202020204" pitchFamily="34" charset="0"/>
                <a:cs typeface="Arial" panose="020B0604020202020204" pitchFamily="34" charset="0"/>
              </a:rPr>
              <a:t>According to Imam Malik , the only authoritative form of Ijma’ is the Ijma’ of the people of Madinah</a:t>
            </a:r>
          </a:p>
          <a:p>
            <a:pPr>
              <a:buFont typeface="Wingdings" panose="05000000000000000000" pitchFamily="2" charset="2"/>
              <a:buChar char="§"/>
            </a:pPr>
            <a:r>
              <a:rPr lang="en-US" sz="1800" dirty="0">
                <a:latin typeface="Arial" panose="020B0604020202020204" pitchFamily="34" charset="0"/>
                <a:cs typeface="Arial" panose="020B0604020202020204" pitchFamily="34" charset="0"/>
              </a:rPr>
              <a:t>According to Imam Shafa’i, Ijma’ does not mean merely the agreement of a few scholars of a certain locality, like  an Ijma’ of the people of Madinah, rather it refers to the Ijma’ of the entire Muslim community (Ummah) at large</a:t>
            </a:r>
          </a:p>
          <a:p>
            <a:pPr>
              <a:buFont typeface="Wingdings" panose="05000000000000000000" pitchFamily="2" charset="2"/>
              <a:buChar char="§"/>
            </a:pPr>
            <a:r>
              <a:rPr lang="en-US" sz="1800" dirty="0">
                <a:latin typeface="Arial" panose="020B0604020202020204" pitchFamily="34" charset="0"/>
                <a:cs typeface="Arial" panose="020B0604020202020204" pitchFamily="34" charset="0"/>
              </a:rPr>
              <a:t>According to Imam Ahmad </a:t>
            </a:r>
            <a:r>
              <a:rPr lang="en-US" sz="1800" dirty="0" err="1">
                <a:latin typeface="Arial" panose="020B0604020202020204" pitchFamily="34" charset="0"/>
                <a:cs typeface="Arial" panose="020B0604020202020204" pitchFamily="34" charset="0"/>
              </a:rPr>
              <a:t>ibn</a:t>
            </a:r>
            <a:r>
              <a:rPr lang="en-US" sz="1800" dirty="0">
                <a:latin typeface="Arial" panose="020B0604020202020204" pitchFamily="34" charset="0"/>
                <a:cs typeface="Arial" panose="020B0604020202020204" pitchFamily="34" charset="0"/>
              </a:rPr>
              <a:t> Hanbal and </a:t>
            </a:r>
            <a:r>
              <a:rPr lang="en-US" sz="1800" dirty="0" err="1">
                <a:latin typeface="Arial" panose="020B0604020202020204" pitchFamily="34" charset="0"/>
                <a:cs typeface="Arial" panose="020B0604020202020204" pitchFamily="34" charset="0"/>
              </a:rPr>
              <a:t>Dawud</a:t>
            </a:r>
            <a:r>
              <a:rPr lang="en-US" sz="1800" dirty="0">
                <a:latin typeface="Arial" panose="020B0604020202020204" pitchFamily="34" charset="0"/>
                <a:cs typeface="Arial" panose="020B0604020202020204" pitchFamily="34" charset="0"/>
              </a:rPr>
              <a:t> al-</a:t>
            </a:r>
            <a:r>
              <a:rPr lang="en-US" sz="1800" dirty="0" err="1">
                <a:latin typeface="Arial" panose="020B0604020202020204" pitchFamily="34" charset="0"/>
                <a:cs typeface="Arial" panose="020B0604020202020204" pitchFamily="34" charset="0"/>
              </a:rPr>
              <a:t>Zahiri</a:t>
            </a:r>
            <a:r>
              <a:rPr lang="en-US" sz="1800" dirty="0">
                <a:latin typeface="Arial" panose="020B0604020202020204" pitchFamily="34" charset="0"/>
                <a:cs typeface="Arial" panose="020B0604020202020204" pitchFamily="34" charset="0"/>
              </a:rPr>
              <a:t>, Ijma’ is the exclusive jurisdiction of the companions</a:t>
            </a:r>
          </a:p>
          <a:p>
            <a:pPr>
              <a:buFont typeface="Wingdings" panose="05000000000000000000" pitchFamily="2" charset="2"/>
              <a:buChar char="§"/>
            </a:pPr>
            <a:endParaRPr lang="en-US" sz="1800" dirty="0">
              <a:latin typeface="Arial" panose="020B0604020202020204" pitchFamily="34" charset="0"/>
              <a:cs typeface="Arial" panose="020B0604020202020204" pitchFamily="34" charset="0"/>
            </a:endParaRPr>
          </a:p>
          <a:p>
            <a:pPr marL="45720" indent="0">
              <a:buNone/>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97252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62885"/>
            <a:ext cx="10138893" cy="5233115"/>
          </a:xfrm>
        </p:spPr>
        <p:txBody>
          <a:bodyPr>
            <a:normAutofit/>
          </a:bodyPr>
          <a:lstStyle/>
          <a:p>
            <a:pPr marL="45720" indent="0">
              <a:buNone/>
            </a:pPr>
            <a:r>
              <a:rPr lang="en-US" sz="1800" b="1" u="sng" dirty="0">
                <a:latin typeface="Arial" panose="020B0604020202020204" pitchFamily="34" charset="0"/>
                <a:cs typeface="Arial" panose="020B0604020202020204" pitchFamily="34" charset="0"/>
              </a:rPr>
              <a:t>Views of Later Scholars Over the Practicality &amp; Feasibility of Ijma’</a:t>
            </a:r>
          </a:p>
          <a:p>
            <a:pPr>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b="1" dirty="0">
                <a:latin typeface="Arial" panose="020B0604020202020204" pitchFamily="34" charset="0"/>
                <a:cs typeface="Arial" panose="020B0604020202020204" pitchFamily="34" charset="0"/>
              </a:rPr>
              <a:t> Shah </a:t>
            </a:r>
            <a:r>
              <a:rPr lang="en-US" sz="1800" b="1" dirty="0" err="1">
                <a:latin typeface="Arial" panose="020B0604020202020204" pitchFamily="34" charset="0"/>
                <a:cs typeface="Arial" panose="020B0604020202020204" pitchFamily="34" charset="0"/>
              </a:rPr>
              <a:t>Wali</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Ullah</a:t>
            </a:r>
            <a:endParaRPr lang="en-US" sz="1800" b="1" dirty="0">
              <a:latin typeface="Arial" panose="020B0604020202020204" pitchFamily="34" charset="0"/>
              <a:cs typeface="Arial" panose="020B0604020202020204" pitchFamily="34" charset="0"/>
            </a:endParaRPr>
          </a:p>
          <a:p>
            <a:pPr marL="45720" indent="0">
              <a:buNone/>
            </a:pPr>
            <a:r>
              <a:rPr lang="en-US" sz="1800" dirty="0">
                <a:latin typeface="Arial" panose="020B0604020202020204" pitchFamily="34" charset="0"/>
                <a:cs typeface="Arial" panose="020B0604020202020204" pitchFamily="34" charset="0"/>
              </a:rPr>
              <a:t>- Overruled the notion of a universal Ijma’ in favor of a relative Ijma’</a:t>
            </a:r>
          </a:p>
          <a:p>
            <a:pPr>
              <a:buFontTx/>
              <a:buChar char="-"/>
            </a:pPr>
            <a:r>
              <a:rPr lang="en-US" sz="1800" dirty="0">
                <a:latin typeface="Arial" panose="020B0604020202020204" pitchFamily="34" charset="0"/>
                <a:cs typeface="Arial" panose="020B0604020202020204" pitchFamily="34" charset="0"/>
              </a:rPr>
              <a:t>Was in favor of a consensus of Muslim scholars in a certain locality</a:t>
            </a:r>
          </a:p>
          <a:p>
            <a:pPr marL="45720" indent="0">
              <a:buNone/>
            </a:pP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b="1" dirty="0">
                <a:latin typeface="Arial" panose="020B0604020202020204" pitchFamily="34" charset="0"/>
                <a:cs typeface="Arial" panose="020B0604020202020204" pitchFamily="34" charset="0"/>
              </a:rPr>
              <a:t> Mohammad Iqbal</a:t>
            </a:r>
          </a:p>
          <a:p>
            <a:pPr>
              <a:buFontTx/>
              <a:buChar char="-"/>
            </a:pPr>
            <a:r>
              <a:rPr lang="en-US" sz="1800" dirty="0">
                <a:latin typeface="Arial" panose="020B0604020202020204" pitchFamily="34" charset="0"/>
                <a:cs typeface="Arial" panose="020B0604020202020204" pitchFamily="34" charset="0"/>
              </a:rPr>
              <a:t>Compared Ijma’ with the modern legislative process which is the only possible form Ijma’ can take place in modern times.</a:t>
            </a:r>
          </a:p>
          <a:p>
            <a:pPr>
              <a:buFontTx/>
              <a:buChar char="-"/>
            </a:pPr>
            <a:r>
              <a:rPr lang="en-US" sz="1800" dirty="0">
                <a:latin typeface="Arial" panose="020B0604020202020204" pitchFamily="34" charset="0"/>
                <a:cs typeface="Arial" panose="020B0604020202020204" pitchFamily="34" charset="0"/>
              </a:rPr>
              <a:t>According to him such an assembly should not only represent the jurists, but also other scholars from different fields</a:t>
            </a:r>
          </a:p>
          <a:p>
            <a:pPr marL="45720" indent="0">
              <a:buNone/>
            </a:pP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61082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62885"/>
            <a:ext cx="10138893" cy="5233115"/>
          </a:xfrm>
        </p:spPr>
        <p:txBody>
          <a:bodyPr>
            <a:normAutofit/>
          </a:bodyPr>
          <a:lstStyle/>
          <a:p>
            <a:pPr marL="45720" indent="0">
              <a:buNone/>
            </a:pPr>
            <a:r>
              <a:rPr lang="en-US" sz="1800" b="1" u="sng" dirty="0">
                <a:latin typeface="Arial" panose="020B0604020202020204" pitchFamily="34" charset="0"/>
                <a:cs typeface="Arial" panose="020B0604020202020204" pitchFamily="34" charset="0"/>
              </a:rPr>
              <a:t>Views of Later Scholars Over the Practicality &amp; Feasibility of Ijma’</a:t>
            </a:r>
          </a:p>
          <a:p>
            <a:pPr>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b="1" dirty="0">
                <a:latin typeface="Arial" panose="020B0604020202020204" pitchFamily="34" charset="0"/>
                <a:cs typeface="Arial" panose="020B0604020202020204" pitchFamily="34" charset="0"/>
              </a:rPr>
              <a:t> Muhammad </a:t>
            </a:r>
            <a:r>
              <a:rPr lang="en-US" sz="1800" b="1" dirty="0" err="1">
                <a:latin typeface="Arial" panose="020B0604020202020204" pitchFamily="34" charset="0"/>
                <a:cs typeface="Arial" panose="020B0604020202020204" pitchFamily="34" charset="0"/>
              </a:rPr>
              <a:t>Shaltut</a:t>
            </a:r>
            <a:endParaRPr lang="en-US" sz="1800" b="1" dirty="0">
              <a:latin typeface="Arial" panose="020B0604020202020204" pitchFamily="34" charset="0"/>
              <a:cs typeface="Arial" panose="020B0604020202020204" pitchFamily="34" charset="0"/>
            </a:endParaRPr>
          </a:p>
          <a:p>
            <a:pPr marL="45720" indent="0">
              <a:buNone/>
            </a:pPr>
            <a:r>
              <a:rPr lang="en-US" sz="1800" dirty="0">
                <a:latin typeface="Arial" panose="020B0604020202020204" pitchFamily="34" charset="0"/>
                <a:cs typeface="Arial" panose="020B0604020202020204" pitchFamily="34" charset="0"/>
              </a:rPr>
              <a:t>- Universal Ijma’ is a theoretical proposition which was never expressed in reality</a:t>
            </a:r>
          </a:p>
          <a:p>
            <a:pPr marL="45720" indent="0">
              <a:buNone/>
            </a:pPr>
            <a:r>
              <a:rPr lang="en-US" sz="1800" dirty="0">
                <a:latin typeface="Arial" panose="020B0604020202020204" pitchFamily="34" charset="0"/>
                <a:cs typeface="Arial" panose="020B0604020202020204" pitchFamily="34" charset="0"/>
              </a:rPr>
              <a:t>- There was either the absence of disagreement or the majority agreement</a:t>
            </a:r>
          </a:p>
          <a:p>
            <a:pPr>
              <a:buFontTx/>
              <a:buChar char="-"/>
            </a:pPr>
            <a:r>
              <a:rPr lang="en-US" sz="1800" dirty="0">
                <a:latin typeface="Arial" panose="020B0604020202020204" pitchFamily="34" charset="0"/>
                <a:cs typeface="Arial" panose="020B0604020202020204" pitchFamily="34" charset="0"/>
              </a:rPr>
              <a:t>Ijma’ is to realize a benefit, it may change from place to place and from time to time</a:t>
            </a:r>
          </a:p>
          <a:p>
            <a:pPr marL="45720" indent="0">
              <a:buNone/>
            </a:pP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b="1" dirty="0">
                <a:latin typeface="Arial" panose="020B0604020202020204" pitchFamily="34" charset="0"/>
                <a:cs typeface="Arial" panose="020B0604020202020204" pitchFamily="34" charset="0"/>
              </a:rPr>
              <a:t> Abdul </a:t>
            </a:r>
            <a:r>
              <a:rPr lang="en-US" sz="1800" b="1" dirty="0" err="1">
                <a:latin typeface="Arial" panose="020B0604020202020204" pitchFamily="34" charset="0"/>
                <a:cs typeface="Arial" panose="020B0604020202020204" pitchFamily="34" charset="0"/>
              </a:rPr>
              <a:t>Wahab</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Khallaf</a:t>
            </a:r>
            <a:endParaRPr lang="en-US" sz="1800" b="1" dirty="0">
              <a:latin typeface="Arial" panose="020B0604020202020204" pitchFamily="34" charset="0"/>
              <a:cs typeface="Arial" panose="020B0604020202020204" pitchFamily="34" charset="0"/>
            </a:endParaRPr>
          </a:p>
          <a:p>
            <a:pPr marL="45720" indent="0">
              <a:buNone/>
            </a:pPr>
            <a:r>
              <a:rPr lang="en-US" sz="1800" dirty="0">
                <a:latin typeface="Arial" panose="020B0604020202020204" pitchFamily="34" charset="0"/>
                <a:cs typeface="Arial" panose="020B0604020202020204" pitchFamily="34" charset="0"/>
              </a:rPr>
              <a:t>- Ijma’ could be facilitated by government by specifying conditions for a person to become a </a:t>
            </a:r>
            <a:r>
              <a:rPr lang="en-US" sz="1800" dirty="0" err="1">
                <a:latin typeface="Arial" panose="020B0604020202020204" pitchFamily="34" charset="0"/>
                <a:cs typeface="Arial" panose="020B0604020202020204" pitchFamily="34" charset="0"/>
              </a:rPr>
              <a:t>mujtahid</a:t>
            </a:r>
            <a:endParaRPr lang="en-US" sz="1800" dirty="0">
              <a:latin typeface="Arial" panose="020B0604020202020204" pitchFamily="34" charset="0"/>
              <a:cs typeface="Arial" panose="020B0604020202020204" pitchFamily="34" charset="0"/>
            </a:endParaRPr>
          </a:p>
          <a:p>
            <a:pPr marL="45720" indent="0">
              <a:buNone/>
            </a:pPr>
            <a:r>
              <a:rPr lang="en-US" sz="1800" dirty="0">
                <a:latin typeface="Arial" panose="020B0604020202020204" pitchFamily="34" charset="0"/>
                <a:cs typeface="Arial" panose="020B0604020202020204" pitchFamily="34" charset="0"/>
              </a:rPr>
              <a:t>- When the rulings of these mujtahids concur, there will be Ijma’</a:t>
            </a:r>
          </a:p>
          <a:p>
            <a:pPr>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87912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62885"/>
            <a:ext cx="10138893" cy="5233115"/>
          </a:xfrm>
        </p:spPr>
        <p:txBody>
          <a:bodyPr>
            <a:normAutofit/>
          </a:bodyPr>
          <a:lstStyle/>
          <a:p>
            <a:pPr marL="45720" indent="0">
              <a:buNone/>
            </a:pPr>
            <a:r>
              <a:rPr lang="en-US" sz="1800" b="1" u="sng" dirty="0">
                <a:latin typeface="Arial" panose="020B0604020202020204" pitchFamily="34" charset="0"/>
                <a:cs typeface="Arial" panose="020B0604020202020204" pitchFamily="34" charset="0"/>
              </a:rPr>
              <a:t>Pre-Requisites for a Valid Ijma’</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Must be a consensus, not merely a majority opinion</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Must be a consensus of </a:t>
            </a:r>
            <a:r>
              <a:rPr lang="en-US" sz="1800" b="1" dirty="0">
                <a:latin typeface="Arial" panose="020B0604020202020204" pitchFamily="34" charset="0"/>
                <a:cs typeface="Arial" panose="020B0604020202020204" pitchFamily="34" charset="0"/>
              </a:rPr>
              <a:t>Muslim</a:t>
            </a:r>
            <a:r>
              <a:rPr lang="en-US" sz="1800" dirty="0">
                <a:latin typeface="Arial" panose="020B0604020202020204" pitchFamily="34" charset="0"/>
                <a:cs typeface="Arial" panose="020B0604020202020204" pitchFamily="34" charset="0"/>
              </a:rPr>
              <a:t> </a:t>
            </a:r>
            <a:r>
              <a:rPr lang="en-US" sz="1800" b="1" dirty="0">
                <a:latin typeface="Arial" panose="020B0604020202020204" pitchFamily="34" charset="0"/>
                <a:cs typeface="Arial" panose="020B0604020202020204" pitchFamily="34" charset="0"/>
              </a:rPr>
              <a:t>jurists</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Must be based on a principle laid down by Quran &amp;/or Sunnah </a:t>
            </a:r>
          </a:p>
          <a:p>
            <a:pPr>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a:p>
            <a:pPr marL="45720" indent="0">
              <a:buNone/>
            </a:pPr>
            <a:r>
              <a:rPr lang="en-US" sz="1800" b="1" u="sng" dirty="0">
                <a:latin typeface="Arial" panose="020B0604020202020204" pitchFamily="34" charset="0"/>
                <a:cs typeface="Arial" panose="020B0604020202020204" pitchFamily="34" charset="0"/>
              </a:rPr>
              <a:t>Modern Institutions that Work for the Standardization of Rulings</a:t>
            </a:r>
          </a:p>
          <a:p>
            <a:pPr marL="45720" indent="0">
              <a:buNone/>
            </a:pPr>
            <a:endParaRPr lang="en-US" sz="1800" b="1" u="sng"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 The International Islamic Fiqh Academy of the OIC</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 Council of Islamic Ideology</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 Accounting &amp; Auditing Organization for Islamic Financial Institutions (AAOIFI)</a:t>
            </a:r>
          </a:p>
        </p:txBody>
      </p:sp>
    </p:spTree>
    <p:extLst>
      <p:ext uri="{BB962C8B-B14F-4D97-AF65-F5344CB8AC3E}">
        <p14:creationId xmlns:p14="http://schemas.microsoft.com/office/powerpoint/2010/main" val="37164297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62885"/>
            <a:ext cx="10138893" cy="5568060"/>
          </a:xfrm>
        </p:spPr>
        <p:txBody>
          <a:bodyPr>
            <a:normAutofit/>
          </a:bodyPr>
          <a:lstStyle/>
          <a:p>
            <a:pPr marL="45720" indent="0" algn="ctr">
              <a:lnSpc>
                <a:spcPct val="100000"/>
              </a:lnSpc>
              <a:buNone/>
            </a:pPr>
            <a:r>
              <a:rPr lang="en-US" sz="2000" b="1" u="sng" dirty="0">
                <a:latin typeface="Arial" panose="020B0604020202020204" pitchFamily="34" charset="0"/>
                <a:cs typeface="Arial" panose="020B0604020202020204" pitchFamily="34" charset="0"/>
              </a:rPr>
              <a:t>Can Legislation By A Parliament Of An Islamic State Be Regarded As A Valid Consensus?</a:t>
            </a:r>
            <a:r>
              <a:rPr lang="en-US" sz="1800" b="1" dirty="0">
                <a:latin typeface="Arial" panose="020B0604020202020204" pitchFamily="34" charset="0"/>
                <a:cs typeface="Arial" panose="020B0604020202020204" pitchFamily="34" charset="0"/>
              </a:rPr>
              <a:t> </a:t>
            </a:r>
          </a:p>
          <a:p>
            <a:pPr>
              <a:lnSpc>
                <a:spcPct val="100000"/>
              </a:lnSpc>
              <a:buFontTx/>
              <a:buChar char="-"/>
            </a:pPr>
            <a:r>
              <a:rPr lang="en-US" sz="1800" dirty="0">
                <a:latin typeface="Arial" panose="020B0604020202020204" pitchFamily="34" charset="0"/>
                <a:cs typeface="Arial" panose="020B0604020202020204" pitchFamily="34" charset="0"/>
              </a:rPr>
              <a:t>Before coming to a judgment of whether or not a legislation by a parliament of an Islamic state can be regarded as a valid consensus, the pre-requisites of a valid Ijma’ must be taken into account</a:t>
            </a:r>
          </a:p>
          <a:p>
            <a:pPr>
              <a:lnSpc>
                <a:spcPct val="100000"/>
              </a:lnSpc>
              <a:buFontTx/>
              <a:buChar char="-"/>
            </a:pPr>
            <a:r>
              <a:rPr lang="en-US" sz="1800" dirty="0">
                <a:latin typeface="Arial" panose="020B0604020202020204" pitchFamily="34" charset="0"/>
                <a:cs typeface="Arial" panose="020B0604020202020204" pitchFamily="34" charset="0"/>
              </a:rPr>
              <a:t> A valid consensus (Ijma’) requires the following:</a:t>
            </a:r>
          </a:p>
          <a:p>
            <a:pPr marL="388620" indent="-342900">
              <a:buAutoNum type="arabicPeriod"/>
            </a:pPr>
            <a:r>
              <a:rPr lang="en-US" sz="1800" dirty="0">
                <a:latin typeface="Arial" panose="020B0604020202020204" pitchFamily="34" charset="0"/>
                <a:cs typeface="Arial" panose="020B0604020202020204" pitchFamily="34" charset="0"/>
              </a:rPr>
              <a:t>Must be a consensus, not merely a majority opinion</a:t>
            </a:r>
          </a:p>
          <a:p>
            <a:pPr marL="388620" indent="-342900">
              <a:buAutoNum type="arabicPeriod"/>
            </a:pPr>
            <a:r>
              <a:rPr lang="en-US" sz="1800" dirty="0">
                <a:latin typeface="Arial" panose="020B0604020202020204" pitchFamily="34" charset="0"/>
                <a:cs typeface="Arial" panose="020B0604020202020204" pitchFamily="34" charset="0"/>
              </a:rPr>
              <a:t>Must be a consensus of </a:t>
            </a:r>
            <a:r>
              <a:rPr lang="en-US" sz="1800" b="1" dirty="0">
                <a:latin typeface="Arial" panose="020B0604020202020204" pitchFamily="34" charset="0"/>
                <a:cs typeface="Arial" panose="020B0604020202020204" pitchFamily="34" charset="0"/>
              </a:rPr>
              <a:t>Muslim</a:t>
            </a:r>
            <a:r>
              <a:rPr lang="en-US" sz="1800" dirty="0">
                <a:latin typeface="Arial" panose="020B0604020202020204" pitchFamily="34" charset="0"/>
                <a:cs typeface="Arial" panose="020B0604020202020204" pitchFamily="34" charset="0"/>
              </a:rPr>
              <a:t> </a:t>
            </a:r>
            <a:r>
              <a:rPr lang="en-US" sz="1800" b="1" dirty="0">
                <a:latin typeface="Arial" panose="020B0604020202020204" pitchFamily="34" charset="0"/>
                <a:cs typeface="Arial" panose="020B0604020202020204" pitchFamily="34" charset="0"/>
              </a:rPr>
              <a:t>jurists</a:t>
            </a:r>
          </a:p>
          <a:p>
            <a:pPr marL="388620" indent="-342900">
              <a:buAutoNum type="arabicPeriod"/>
            </a:pPr>
            <a:r>
              <a:rPr lang="en-US" sz="1800" dirty="0">
                <a:latin typeface="Arial" panose="020B0604020202020204" pitchFamily="34" charset="0"/>
                <a:cs typeface="Arial" panose="020B0604020202020204" pitchFamily="34" charset="0"/>
              </a:rPr>
              <a:t>Must be based on a principle laid down by Quran &amp;/or Sunnah</a:t>
            </a:r>
          </a:p>
          <a:p>
            <a:pPr marL="45720" indent="0">
              <a:buNone/>
            </a:pPr>
            <a:endParaRPr lang="en-US" sz="1800" dirty="0">
              <a:latin typeface="Arial" panose="020B0604020202020204" pitchFamily="34" charset="0"/>
              <a:cs typeface="Arial" panose="020B0604020202020204" pitchFamily="34" charset="0"/>
            </a:endParaRPr>
          </a:p>
          <a:p>
            <a:pPr>
              <a:buFontTx/>
              <a:buChar char="-"/>
            </a:pPr>
            <a:r>
              <a:rPr lang="en-US" sz="1800" dirty="0">
                <a:latin typeface="Arial" panose="020B0604020202020204" pitchFamily="34" charset="0"/>
                <a:cs typeface="Arial" panose="020B0604020202020204" pitchFamily="34" charset="0"/>
              </a:rPr>
              <a:t>Therefore, in order for an Ijma’ to be recognized as a valid one, the above mentioned conditions must be met</a:t>
            </a:r>
          </a:p>
          <a:p>
            <a:pPr>
              <a:buFontTx/>
              <a:buChar char="-"/>
            </a:pPr>
            <a:r>
              <a:rPr lang="en-US" sz="1800" dirty="0">
                <a:latin typeface="Arial" panose="020B0604020202020204" pitchFamily="34" charset="0"/>
                <a:cs typeface="Arial" panose="020B0604020202020204" pitchFamily="34" charset="0"/>
              </a:rPr>
              <a:t>Now, let’s take a look at the process of legislation by a parliament to see whether or not it fulfills the criteria of a valid Ijma’ </a:t>
            </a:r>
          </a:p>
          <a:p>
            <a:pPr marL="45720" indent="0">
              <a:lnSpc>
                <a:spcPct val="100000"/>
              </a:lnSpc>
              <a:buNone/>
            </a:pPr>
            <a:endParaRPr lang="en-US" sz="1800" dirty="0">
              <a:latin typeface="Arial" panose="020B0604020202020204" pitchFamily="34" charset="0"/>
              <a:cs typeface="Arial" panose="020B0604020202020204" pitchFamily="34" charset="0"/>
            </a:endParaRPr>
          </a:p>
          <a:p>
            <a:pPr marL="45720" indent="0">
              <a:lnSpc>
                <a:spcPct val="100000"/>
              </a:lnSpc>
              <a:buNone/>
            </a:pPr>
            <a:endParaRPr lang="en-US"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42849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643095"/>
            <a:ext cx="10138893" cy="5888334"/>
          </a:xfrm>
        </p:spPr>
        <p:txBody>
          <a:bodyPr>
            <a:normAutofit fontScale="92500" lnSpcReduction="10000"/>
          </a:bodyPr>
          <a:lstStyle/>
          <a:p>
            <a:pPr marL="45720" indent="0" algn="ctr">
              <a:lnSpc>
                <a:spcPct val="110000"/>
              </a:lnSpc>
              <a:buNone/>
            </a:pPr>
            <a:r>
              <a:rPr lang="en-US" sz="2000" b="1" dirty="0">
                <a:latin typeface="Arial" panose="020B0604020202020204" pitchFamily="34" charset="0"/>
                <a:cs typeface="Arial" panose="020B0604020202020204" pitchFamily="34" charset="0"/>
              </a:rPr>
              <a:t>Can Legislation By A Parliament Of An Islamic State Be Regarded As A Valid Consensus? </a:t>
            </a:r>
            <a:endParaRPr lang="en-US" sz="1800" dirty="0">
              <a:latin typeface="Arial" panose="020B0604020202020204" pitchFamily="34" charset="0"/>
              <a:cs typeface="Arial" panose="020B0604020202020204" pitchFamily="34" charset="0"/>
            </a:endParaRPr>
          </a:p>
          <a:p>
            <a:pPr marL="45720" indent="0">
              <a:lnSpc>
                <a:spcPct val="100000"/>
              </a:lnSpc>
              <a:buNone/>
            </a:pPr>
            <a:endParaRPr lang="en-US" sz="1800" b="1" dirty="0">
              <a:latin typeface="Arial" panose="020B0604020202020204" pitchFamily="34" charset="0"/>
              <a:cs typeface="Arial" panose="020B0604020202020204" pitchFamily="34" charset="0"/>
            </a:endParaRPr>
          </a:p>
          <a:p>
            <a:pPr marL="45720" indent="0">
              <a:lnSpc>
                <a:spcPct val="100000"/>
              </a:lnSpc>
              <a:buNone/>
            </a:pPr>
            <a:endParaRPr lang="en-US" sz="1800" b="1" dirty="0">
              <a:latin typeface="Arial" panose="020B0604020202020204" pitchFamily="34" charset="0"/>
              <a:cs typeface="Arial" panose="020B0604020202020204" pitchFamily="34" charset="0"/>
            </a:endParaRPr>
          </a:p>
          <a:p>
            <a:pPr marL="45720" indent="0">
              <a:lnSpc>
                <a:spcPct val="100000"/>
              </a:lnSpc>
              <a:buNone/>
            </a:pPr>
            <a:endParaRPr lang="en-US" sz="1800" b="1" dirty="0">
              <a:latin typeface="Arial" panose="020B0604020202020204" pitchFamily="34" charset="0"/>
              <a:cs typeface="Arial" panose="020B0604020202020204" pitchFamily="34" charset="0"/>
            </a:endParaRPr>
          </a:p>
          <a:p>
            <a:pPr marL="45720" indent="0">
              <a:lnSpc>
                <a:spcPct val="100000"/>
              </a:lnSpc>
              <a:buNone/>
            </a:pPr>
            <a:endParaRPr lang="en-US" sz="1800" b="1" dirty="0">
              <a:latin typeface="Arial" panose="020B0604020202020204" pitchFamily="34" charset="0"/>
              <a:cs typeface="Arial" panose="020B0604020202020204" pitchFamily="34" charset="0"/>
            </a:endParaRPr>
          </a:p>
          <a:p>
            <a:pPr marL="45720" indent="0">
              <a:lnSpc>
                <a:spcPct val="100000"/>
              </a:lnSpc>
              <a:buNone/>
            </a:pPr>
            <a:endParaRPr lang="en-US" sz="1800" b="1" dirty="0">
              <a:latin typeface="Arial" panose="020B0604020202020204" pitchFamily="34" charset="0"/>
              <a:cs typeface="Arial" panose="020B0604020202020204" pitchFamily="34" charset="0"/>
            </a:endParaRPr>
          </a:p>
          <a:p>
            <a:pPr marL="45720" indent="0">
              <a:lnSpc>
                <a:spcPct val="100000"/>
              </a:lnSpc>
              <a:buNone/>
            </a:pPr>
            <a:endParaRPr lang="en-US" sz="1800" b="1" dirty="0">
              <a:latin typeface="Arial" panose="020B0604020202020204" pitchFamily="34" charset="0"/>
              <a:cs typeface="Arial" panose="020B0604020202020204" pitchFamily="34" charset="0"/>
            </a:endParaRPr>
          </a:p>
          <a:p>
            <a:pPr>
              <a:lnSpc>
                <a:spcPct val="100000"/>
              </a:lnSpc>
              <a:buFontTx/>
              <a:buChar char="-"/>
            </a:pPr>
            <a:r>
              <a:rPr lang="en-US" sz="1800" dirty="0">
                <a:latin typeface="Arial" panose="020B0604020202020204" pitchFamily="34" charset="0"/>
                <a:cs typeface="Arial" panose="020B0604020202020204" pitchFamily="34" charset="0"/>
              </a:rPr>
              <a:t>2 out of 3 pre-requisites of a valid Ijma’ are not fulfilled</a:t>
            </a:r>
          </a:p>
          <a:p>
            <a:pPr>
              <a:lnSpc>
                <a:spcPct val="100000"/>
              </a:lnSpc>
              <a:buFontTx/>
              <a:buChar char="-"/>
            </a:pPr>
            <a:r>
              <a:rPr lang="en-US" sz="1800" dirty="0">
                <a:latin typeface="Arial" panose="020B0604020202020204" pitchFamily="34" charset="0"/>
                <a:cs typeface="Arial" panose="020B0604020202020204" pitchFamily="34" charset="0"/>
              </a:rPr>
              <a:t>Therefore, it is a little difficult to categorize the legislation of an Islamic state as a valid Ijma’</a:t>
            </a:r>
          </a:p>
          <a:p>
            <a:pPr>
              <a:lnSpc>
                <a:spcPct val="100000"/>
              </a:lnSpc>
              <a:buFontTx/>
              <a:buChar char="-"/>
            </a:pPr>
            <a:r>
              <a:rPr lang="en-US" sz="1800" dirty="0">
                <a:latin typeface="Arial" panose="020B0604020202020204" pitchFamily="34" charset="0"/>
                <a:cs typeface="Arial" panose="020B0604020202020204" pitchFamily="34" charset="0"/>
              </a:rPr>
              <a:t>However, it must be noted that even if a legislation is executed by a manner which does not fulfill the criteria of Ijma’, it CANNOT be considered against Islam</a:t>
            </a:r>
          </a:p>
          <a:p>
            <a:pPr>
              <a:lnSpc>
                <a:spcPct val="100000"/>
              </a:lnSpc>
              <a:buFontTx/>
              <a:buChar char="-"/>
            </a:pPr>
            <a:r>
              <a:rPr lang="en-US" sz="1800" dirty="0">
                <a:latin typeface="Arial" panose="020B0604020202020204" pitchFamily="34" charset="0"/>
                <a:cs typeface="Arial" panose="020B0604020202020204" pitchFamily="34" charset="0"/>
              </a:rPr>
              <a:t>Moreover, decisions based on majority can be regarded better than individual decisions. </a:t>
            </a:r>
          </a:p>
          <a:p>
            <a:pPr>
              <a:lnSpc>
                <a:spcPct val="100000"/>
              </a:lnSpc>
              <a:buFontTx/>
              <a:buChar char="-"/>
            </a:pPr>
            <a:r>
              <a:rPr lang="en-US" sz="1800" dirty="0">
                <a:latin typeface="Arial" panose="020B0604020202020204" pitchFamily="34" charset="0"/>
                <a:cs typeface="Arial" panose="020B0604020202020204" pitchFamily="34" charset="0"/>
              </a:rPr>
              <a:t>And Muslims, will be obligated to abide by them as long as they are not in contradiction with any of the explicit teachings of Quran &amp; Sunnah </a:t>
            </a:r>
          </a:p>
        </p:txBody>
      </p:sp>
      <p:graphicFrame>
        <p:nvGraphicFramePr>
          <p:cNvPr id="2" name="Table 1">
            <a:extLst>
              <a:ext uri="{FF2B5EF4-FFF2-40B4-BE49-F238E27FC236}">
                <a16:creationId xmlns:a16="http://schemas.microsoft.com/office/drawing/2014/main" id="{1EC84DCD-6937-F9F7-AF32-30B59A77C885}"/>
              </a:ext>
            </a:extLst>
          </p:cNvPr>
          <p:cNvGraphicFramePr>
            <a:graphicFrameLocks noGrp="1"/>
          </p:cNvGraphicFramePr>
          <p:nvPr>
            <p:extLst>
              <p:ext uri="{D42A27DB-BD31-4B8C-83A1-F6EECF244321}">
                <p14:modId xmlns:p14="http://schemas.microsoft.com/office/powerpoint/2010/main" val="1733722257"/>
              </p:ext>
            </p:extLst>
          </p:nvPr>
        </p:nvGraphicFramePr>
        <p:xfrm>
          <a:off x="1320101" y="1374559"/>
          <a:ext cx="9784689" cy="2291080"/>
        </p:xfrm>
        <a:graphic>
          <a:graphicData uri="http://schemas.openxmlformats.org/drawingml/2006/table">
            <a:tbl>
              <a:tblPr firstRow="1" bandRow="1">
                <a:tableStyleId>{BC89EF96-8CEA-46FF-86C4-4CE0E7609802}</a:tableStyleId>
              </a:tblPr>
              <a:tblGrid>
                <a:gridCol w="3261563">
                  <a:extLst>
                    <a:ext uri="{9D8B030D-6E8A-4147-A177-3AD203B41FA5}">
                      <a16:colId xmlns:a16="http://schemas.microsoft.com/office/drawing/2014/main" val="732799465"/>
                    </a:ext>
                  </a:extLst>
                </a:gridCol>
                <a:gridCol w="3261563">
                  <a:extLst>
                    <a:ext uri="{9D8B030D-6E8A-4147-A177-3AD203B41FA5}">
                      <a16:colId xmlns:a16="http://schemas.microsoft.com/office/drawing/2014/main" val="3322607064"/>
                    </a:ext>
                  </a:extLst>
                </a:gridCol>
                <a:gridCol w="3261563">
                  <a:extLst>
                    <a:ext uri="{9D8B030D-6E8A-4147-A177-3AD203B41FA5}">
                      <a16:colId xmlns:a16="http://schemas.microsoft.com/office/drawing/2014/main" val="2761856920"/>
                    </a:ext>
                  </a:extLst>
                </a:gridCol>
              </a:tblGrid>
              <a:tr h="407217">
                <a:tc>
                  <a:txBody>
                    <a:bodyPr/>
                    <a:lstStyle/>
                    <a:p>
                      <a:pPr algn="ctr"/>
                      <a:r>
                        <a:rPr lang="en-PK" dirty="0"/>
                        <a:t>Legislation by Parliament</a:t>
                      </a:r>
                    </a:p>
                  </a:txBody>
                  <a:tcPr anchor="ctr"/>
                </a:tc>
                <a:tc>
                  <a:txBody>
                    <a:bodyPr/>
                    <a:lstStyle/>
                    <a:p>
                      <a:pPr algn="ctr"/>
                      <a:r>
                        <a:rPr lang="en-PK" dirty="0"/>
                        <a:t>Ijma’ (Consensus)</a:t>
                      </a:r>
                    </a:p>
                  </a:txBody>
                  <a:tcPr anchor="ctr"/>
                </a:tc>
                <a:tc>
                  <a:txBody>
                    <a:bodyPr/>
                    <a:lstStyle/>
                    <a:p>
                      <a:pPr algn="ctr"/>
                      <a:r>
                        <a:rPr lang="en-PK" dirty="0"/>
                        <a:t>Criteria of Ijma - Fulfilled/Unfulfilled</a:t>
                      </a:r>
                    </a:p>
                  </a:txBody>
                  <a:tcPr anchor="ctr"/>
                </a:tc>
                <a:extLst>
                  <a:ext uri="{0D108BD9-81ED-4DB2-BD59-A6C34878D82A}">
                    <a16:rowId xmlns:a16="http://schemas.microsoft.com/office/drawing/2014/main" val="1876583207"/>
                  </a:ext>
                </a:extLst>
              </a:tr>
              <a:tr h="370840">
                <a:tc>
                  <a:txBody>
                    <a:bodyPr/>
                    <a:lstStyle/>
                    <a:p>
                      <a:pPr algn="ctr"/>
                      <a:r>
                        <a:rPr lang="en-PK" dirty="0"/>
                        <a:t>Achieving two thirds majority</a:t>
                      </a:r>
                    </a:p>
                  </a:txBody>
                  <a:tcPr anchor="ctr"/>
                </a:tc>
                <a:tc>
                  <a:txBody>
                    <a:bodyPr/>
                    <a:lstStyle/>
                    <a:p>
                      <a:pPr algn="ctr"/>
                      <a:r>
                        <a:rPr lang="en-PK" dirty="0"/>
                        <a:t>Achieving complete consensus</a:t>
                      </a:r>
                    </a:p>
                  </a:txBody>
                  <a:tcPr anchor="ctr"/>
                </a:tc>
                <a:tc>
                  <a:txBody>
                    <a:bodyPr/>
                    <a:lstStyle/>
                    <a:p>
                      <a:pPr algn="ctr"/>
                      <a:r>
                        <a:rPr lang="en-PK" dirty="0"/>
                        <a:t>Unfulfilled</a:t>
                      </a:r>
                    </a:p>
                  </a:txBody>
                  <a:tcPr anchor="ctr"/>
                </a:tc>
                <a:extLst>
                  <a:ext uri="{0D108BD9-81ED-4DB2-BD59-A6C34878D82A}">
                    <a16:rowId xmlns:a16="http://schemas.microsoft.com/office/drawing/2014/main" val="3375302366"/>
                  </a:ext>
                </a:extLst>
              </a:tr>
              <a:tr h="370840">
                <a:tc>
                  <a:txBody>
                    <a:bodyPr/>
                    <a:lstStyle/>
                    <a:p>
                      <a:pPr algn="ctr"/>
                      <a:r>
                        <a:rPr lang="en-PK" dirty="0"/>
                        <a:t>Members of the parliament are not necessarliy jurists</a:t>
                      </a:r>
                    </a:p>
                  </a:txBody>
                  <a:tcPr anchor="ctr"/>
                </a:tc>
                <a:tc>
                  <a:txBody>
                    <a:bodyPr/>
                    <a:lstStyle/>
                    <a:p>
                      <a:pPr algn="ctr"/>
                      <a:r>
                        <a:rPr lang="en-PK" dirty="0"/>
                        <a:t>Requires a consensus of Muslim jurists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PK" dirty="0"/>
                        <a:t>Unfulfilled</a:t>
                      </a:r>
                    </a:p>
                  </a:txBody>
                  <a:tcPr anchor="ctr"/>
                </a:tc>
                <a:extLst>
                  <a:ext uri="{0D108BD9-81ED-4DB2-BD59-A6C34878D82A}">
                    <a16:rowId xmlns:a16="http://schemas.microsoft.com/office/drawing/2014/main" val="3280702931"/>
                  </a:ext>
                </a:extLst>
              </a:tr>
              <a:tr h="370840">
                <a:tc>
                  <a:txBody>
                    <a:bodyPr/>
                    <a:lstStyle/>
                    <a:p>
                      <a:pPr algn="ctr"/>
                      <a:r>
                        <a:rPr lang="en-PK" dirty="0"/>
                        <a:t>Likely to be based on Quran &amp; Sunnah</a:t>
                      </a:r>
                    </a:p>
                  </a:txBody>
                  <a:tcPr anchor="ctr"/>
                </a:tc>
                <a:tc>
                  <a:txBody>
                    <a:bodyPr/>
                    <a:lstStyle/>
                    <a:p>
                      <a:pPr algn="ctr"/>
                      <a:r>
                        <a:rPr lang="en-PK" dirty="0"/>
                        <a:t>The decision must be based on Quran &amp; Sunnah</a:t>
                      </a:r>
                    </a:p>
                  </a:txBody>
                  <a:tcPr anchor="ctr"/>
                </a:tc>
                <a:tc>
                  <a:txBody>
                    <a:bodyPr/>
                    <a:lstStyle/>
                    <a:p>
                      <a:pPr algn="ctr"/>
                      <a:r>
                        <a:rPr lang="en-PK" dirty="0"/>
                        <a:t>Most likely to be fulfilled</a:t>
                      </a:r>
                    </a:p>
                  </a:txBody>
                  <a:tcPr anchor="ctr"/>
                </a:tc>
                <a:extLst>
                  <a:ext uri="{0D108BD9-81ED-4DB2-BD59-A6C34878D82A}">
                    <a16:rowId xmlns:a16="http://schemas.microsoft.com/office/drawing/2014/main" val="3426547902"/>
                  </a:ext>
                </a:extLst>
              </a:tr>
            </a:tbl>
          </a:graphicData>
        </a:graphic>
      </p:graphicFrame>
    </p:spTree>
    <p:extLst>
      <p:ext uri="{BB962C8B-B14F-4D97-AF65-F5344CB8AC3E}">
        <p14:creationId xmlns:p14="http://schemas.microsoft.com/office/powerpoint/2010/main" val="37243927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858592"/>
          </a:xfrm>
        </p:spPr>
        <p:txBody>
          <a:bodyPr>
            <a:normAutofit/>
          </a:bodyPr>
          <a:lstStyle/>
          <a:p>
            <a:pPr algn="ctr"/>
            <a:r>
              <a:rPr lang="en-US" sz="3600" dirty="0">
                <a:latin typeface="Arial" panose="020B0604020202020204" pitchFamily="34" charset="0"/>
                <a:cs typeface="Arial" panose="020B0604020202020204" pitchFamily="34" charset="0"/>
              </a:rPr>
              <a:t>IJTIHAD</a:t>
            </a:r>
            <a:endParaRPr lang="en-GB"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43000" y="1609859"/>
            <a:ext cx="9872871" cy="4486141"/>
          </a:xfrm>
        </p:spPr>
        <p:txBody>
          <a:bodyPr>
            <a:normAutofit/>
          </a:bodyPr>
          <a:lstStyle/>
          <a:p>
            <a:pPr marL="45720" indent="0">
              <a:buNone/>
            </a:pPr>
            <a:r>
              <a:rPr lang="en-US" sz="2000" b="1" u="sng" dirty="0">
                <a:latin typeface="Arial" panose="020B0604020202020204" pitchFamily="34" charset="0"/>
                <a:cs typeface="Arial" panose="020B0604020202020204" pitchFamily="34" charset="0"/>
              </a:rPr>
              <a:t>Definition</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Derived from the root word - </a:t>
            </a:r>
            <a:r>
              <a:rPr lang="ar-SA" sz="2000" dirty="0">
                <a:latin typeface="Arial" panose="020B0604020202020204" pitchFamily="34" charset="0"/>
                <a:cs typeface="Arial" panose="020B0604020202020204" pitchFamily="34" charset="0"/>
              </a:rPr>
              <a:t>جهد</a:t>
            </a:r>
            <a:r>
              <a:rPr lang="en-US" sz="2000" dirty="0">
                <a:latin typeface="Arial" panose="020B0604020202020204" pitchFamily="34" charset="0"/>
                <a:cs typeface="Arial" panose="020B0604020202020204" pitchFamily="34" charset="0"/>
              </a:rPr>
              <a:t> – which means to strive for something</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 In terminology, </a:t>
            </a:r>
            <a:r>
              <a:rPr lang="en-US" sz="2000" dirty="0" err="1">
                <a:latin typeface="Arial" panose="020B0604020202020204" pitchFamily="34" charset="0"/>
                <a:cs typeface="Arial" panose="020B0604020202020204" pitchFamily="34" charset="0"/>
              </a:rPr>
              <a:t>Ijtihad</a:t>
            </a:r>
            <a:r>
              <a:rPr lang="en-US" sz="2000" dirty="0">
                <a:latin typeface="Arial" panose="020B0604020202020204" pitchFamily="34" charset="0"/>
                <a:cs typeface="Arial" panose="020B0604020202020204" pitchFamily="34" charset="0"/>
              </a:rPr>
              <a:t> refers to reasoning or a Muslim jurist exercising his own judgment regarding a Shariah ruling</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It refers to the practice of formulating a Shariah ruling pertaining to an issue, the ruling of which is not found in the two primary sources, i.e. Quran &amp; Sunnah.</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The process through which a jurist/</a:t>
            </a:r>
            <a:r>
              <a:rPr lang="en-US" sz="2000" dirty="0" err="1">
                <a:latin typeface="Arial" panose="020B0604020202020204" pitchFamily="34" charset="0"/>
                <a:cs typeface="Arial" panose="020B0604020202020204" pitchFamily="34" charset="0"/>
              </a:rPr>
              <a:t>Mujtahid</a:t>
            </a:r>
            <a:r>
              <a:rPr lang="en-US" sz="2000" dirty="0">
                <a:latin typeface="Arial" panose="020B0604020202020204" pitchFamily="34" charset="0"/>
                <a:cs typeface="Arial" panose="020B0604020202020204" pitchFamily="34" charset="0"/>
              </a:rPr>
              <a:t> reaches to a conclusion or a ruling is termed as ‘</a:t>
            </a:r>
            <a:r>
              <a:rPr lang="en-US" sz="2000" dirty="0" err="1">
                <a:latin typeface="Arial" panose="020B0604020202020204" pitchFamily="34" charset="0"/>
                <a:cs typeface="Arial" panose="020B0604020202020204" pitchFamily="34" charset="0"/>
              </a:rPr>
              <a:t>Ijtihad</a:t>
            </a:r>
            <a:r>
              <a:rPr lang="en-US" sz="2000" dirty="0">
                <a:latin typeface="Arial" panose="020B0604020202020204" pitchFamily="34" charset="0"/>
                <a:cs typeface="Arial" panose="020B0604020202020204" pitchFamily="34" charset="0"/>
              </a:rPr>
              <a:t>’ </a:t>
            </a:r>
          </a:p>
          <a:p>
            <a:pPr>
              <a:buFont typeface="Wingdings" panose="05000000000000000000" pitchFamily="2" charset="2"/>
              <a:buChar char="Ø"/>
            </a:pP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6999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976" y="495321"/>
            <a:ext cx="8911687" cy="773616"/>
          </a:xfrm>
        </p:spPr>
        <p:txBody>
          <a:bodyPr/>
          <a:lstStyle/>
          <a:p>
            <a:pPr algn="ctr"/>
            <a:r>
              <a:rPr lang="en-US" dirty="0">
                <a:latin typeface="Arial" panose="020B0604020202020204" pitchFamily="34" charset="0"/>
                <a:cs typeface="Arial" panose="020B0604020202020204" pitchFamily="34" charset="0"/>
              </a:rPr>
              <a:t>Sources of Islamic Law</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499469" y="1397726"/>
            <a:ext cx="9392194" cy="4924697"/>
          </a:xfrm>
        </p:spPr>
        <p:txBody>
          <a:bodyPr>
            <a:normAutofit/>
          </a:bodyPr>
          <a:lstStyle/>
          <a:p>
            <a:pPr>
              <a:buFontTx/>
              <a:buChar char="-"/>
            </a:pPr>
            <a:r>
              <a:rPr lang="en-US" sz="2000" dirty="0">
                <a:latin typeface="Arial" panose="020B0604020202020204" pitchFamily="34" charset="0"/>
                <a:cs typeface="Arial" panose="020B0604020202020204" pitchFamily="34" charset="0"/>
              </a:rPr>
              <a:t>Islamic is a complete code of life and thus, provides guidance in every walk of life</a:t>
            </a:r>
          </a:p>
          <a:p>
            <a:pPr>
              <a:buFontTx/>
              <a:buChar char="-"/>
            </a:pPr>
            <a:r>
              <a:rPr lang="en-US" sz="2000" dirty="0">
                <a:latin typeface="Arial" panose="020B0604020202020204" pitchFamily="34" charset="0"/>
                <a:cs typeface="Arial" panose="020B0604020202020204" pitchFamily="34" charset="0"/>
              </a:rPr>
              <a:t>Laws and principles for each and every kind of system can be found in the Islamic literature</a:t>
            </a:r>
          </a:p>
          <a:p>
            <a:pPr>
              <a:buFontTx/>
              <a:buChar char="-"/>
            </a:pPr>
            <a:r>
              <a:rPr lang="en-US" sz="2000" dirty="0">
                <a:latin typeface="Arial" panose="020B0604020202020204" pitchFamily="34" charset="0"/>
                <a:cs typeface="Arial" panose="020B0604020202020204" pitchFamily="34" charset="0"/>
              </a:rPr>
              <a:t>These laws are derived from a number of sources in an organized and disciplined manner</a:t>
            </a:r>
          </a:p>
          <a:p>
            <a:pPr>
              <a:buFontTx/>
              <a:buChar char="-"/>
            </a:pPr>
            <a:endParaRPr lang="en-US" sz="2000" b="1" dirty="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rPr>
              <a:t>Primary Sources</a:t>
            </a:r>
            <a:r>
              <a:rPr lang="en-US" sz="2000" dirty="0">
                <a:latin typeface="Arial" panose="020B0604020202020204" pitchFamily="34" charset="0"/>
                <a:cs typeface="Arial" panose="020B0604020202020204" pitchFamily="34" charset="0"/>
              </a:rPr>
              <a:t>; Quran &amp; Sunnah</a:t>
            </a:r>
          </a:p>
          <a:p>
            <a:pPr marL="0" indent="0">
              <a:buNone/>
            </a:pPr>
            <a:r>
              <a:rPr lang="en-US" sz="2000" b="1" dirty="0">
                <a:latin typeface="Arial" panose="020B0604020202020204" pitchFamily="34" charset="0"/>
                <a:cs typeface="Arial" panose="020B0604020202020204" pitchFamily="34" charset="0"/>
              </a:rPr>
              <a:t>Secondary Sources</a:t>
            </a:r>
            <a:r>
              <a:rPr lang="en-US" sz="2000" dirty="0">
                <a:latin typeface="Arial" panose="020B0604020202020204" pitchFamily="34" charset="0"/>
                <a:cs typeface="Arial" panose="020B0604020202020204" pitchFamily="34" charset="0"/>
              </a:rPr>
              <a:t>; Ijma’, Qiyas &amp; Ijtihad</a:t>
            </a:r>
          </a:p>
          <a:p>
            <a:pPr marL="0" indent="0">
              <a:buNone/>
            </a:pPr>
            <a:r>
              <a:rPr lang="en-US" sz="2000" b="1" dirty="0">
                <a:latin typeface="Arial" panose="020B0604020202020204" pitchFamily="34" charset="0"/>
                <a:cs typeface="Arial" panose="020B0604020202020204" pitchFamily="34" charset="0"/>
              </a:rPr>
              <a:t>Tertiary Sources</a:t>
            </a:r>
            <a:r>
              <a:rPr lang="en-US" sz="2000" dirty="0">
                <a:latin typeface="Arial" panose="020B0604020202020204" pitchFamily="34" charset="0"/>
                <a:cs typeface="Arial" panose="020B0604020202020204" pitchFamily="34" charset="0"/>
              </a:rPr>
              <a:t>; Istihsan, </a:t>
            </a:r>
            <a:r>
              <a:rPr lang="en-US" sz="2000" dirty="0" err="1">
                <a:latin typeface="Arial" panose="020B0604020202020204" pitchFamily="34" charset="0"/>
                <a:cs typeface="Arial" panose="020B0604020202020204" pitchFamily="34" charset="0"/>
              </a:rPr>
              <a:t>Istis’hab</a:t>
            </a:r>
            <a:r>
              <a:rPr lang="en-US" sz="2000" dirty="0">
                <a:latin typeface="Arial" panose="020B0604020202020204" pitchFamily="34" charset="0"/>
                <a:cs typeface="Arial" panose="020B0604020202020204" pitchFamily="34" charset="0"/>
              </a:rPr>
              <a:t>, Maslahah </a:t>
            </a:r>
            <a:r>
              <a:rPr lang="en-US" sz="2000" dirty="0" err="1">
                <a:latin typeface="Arial" panose="020B0604020202020204" pitchFamily="34" charset="0"/>
                <a:cs typeface="Arial" panose="020B0604020202020204" pitchFamily="34" charset="0"/>
              </a:rPr>
              <a:t>Mursalah</a:t>
            </a:r>
            <a:r>
              <a:rPr lang="en-US" sz="2000" dirty="0">
                <a:latin typeface="Arial" panose="020B0604020202020204" pitchFamily="34" charset="0"/>
                <a:cs typeface="Arial" panose="020B0604020202020204" pitchFamily="34" charset="0"/>
              </a:rPr>
              <a:t>, Urf etc. </a:t>
            </a:r>
            <a:endParaRPr lang="en-GB"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09420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194479"/>
          </a:xfrm>
        </p:spPr>
        <p:txBody>
          <a:bodyPr>
            <a:normAutofit/>
          </a:bodyPr>
          <a:lstStyle/>
          <a:p>
            <a:pPr marL="45720" indent="0">
              <a:buNone/>
            </a:pPr>
            <a:r>
              <a:rPr lang="en-US" sz="2000" b="1" u="sng" dirty="0" err="1">
                <a:latin typeface="Arial" panose="020B0604020202020204" pitchFamily="34" charset="0"/>
                <a:cs typeface="Arial" panose="020B0604020202020204" pitchFamily="34" charset="0"/>
              </a:rPr>
              <a:t>Ijtihad</a:t>
            </a:r>
            <a:r>
              <a:rPr lang="en-US" sz="2000" b="1" u="sng" dirty="0">
                <a:latin typeface="Arial" panose="020B0604020202020204" pitchFamily="34" charset="0"/>
                <a:cs typeface="Arial" panose="020B0604020202020204" pitchFamily="34" charset="0"/>
              </a:rPr>
              <a:t> in Prophet’s Era</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 The Prophet SAW encouraged his companions to apply logical reasoning to problems not directly found in Quran &amp; Sunnah </a:t>
            </a:r>
          </a:p>
          <a:p>
            <a:pPr marL="45720" indent="0">
              <a:buNone/>
            </a:pPr>
            <a:r>
              <a:rPr lang="en-US" sz="1800" i="1" dirty="0">
                <a:latin typeface="Arial" panose="020B0604020202020204" pitchFamily="34" charset="0"/>
                <a:cs typeface="Arial" panose="020B0604020202020204" pitchFamily="34" charset="0"/>
              </a:rPr>
              <a:t>When the Messenger of Allah</a:t>
            </a:r>
            <a:r>
              <a:rPr lang="ar-SA" sz="1800" i="1" dirty="0">
                <a:latin typeface="Arial" panose="020B0604020202020204" pitchFamily="34" charset="0"/>
                <a:cs typeface="Arial" panose="020B0604020202020204" pitchFamily="34" charset="0"/>
              </a:rPr>
              <a:t> </a:t>
            </a:r>
            <a:r>
              <a:rPr lang="en-US" sz="1800" i="1" dirty="0">
                <a:latin typeface="Arial" panose="020B0604020202020204" pitchFamily="34" charset="0"/>
                <a:cs typeface="Arial" panose="020B0604020202020204" pitchFamily="34" charset="0"/>
              </a:rPr>
              <a:t>intended to send </a:t>
            </a:r>
            <a:r>
              <a:rPr lang="en-US" sz="1800" i="1" dirty="0" err="1">
                <a:latin typeface="Arial" panose="020B0604020202020204" pitchFamily="34" charset="0"/>
                <a:cs typeface="Arial" panose="020B0604020202020204" pitchFamily="34" charset="0"/>
              </a:rPr>
              <a:t>Mu'adh</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ibn</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Jabal</a:t>
            </a:r>
            <a:r>
              <a:rPr lang="en-US" sz="1800" i="1" dirty="0">
                <a:latin typeface="Arial" panose="020B0604020202020204" pitchFamily="34" charset="0"/>
                <a:cs typeface="Arial" panose="020B0604020202020204" pitchFamily="34" charset="0"/>
              </a:rPr>
              <a:t> to the Yemen, he asked: How will you judge when the occasion of deciding a case arises?</a:t>
            </a:r>
          </a:p>
          <a:p>
            <a:pPr marL="45720" indent="0">
              <a:buNone/>
            </a:pPr>
            <a:r>
              <a:rPr lang="en-US" sz="1800" i="1" dirty="0">
                <a:latin typeface="Arial" panose="020B0604020202020204" pitchFamily="34" charset="0"/>
                <a:cs typeface="Arial" panose="020B0604020202020204" pitchFamily="34" charset="0"/>
              </a:rPr>
              <a:t>He replied: I shall judge in accordance with Allah's Book. He asked: (What will you do) if you do not find any guidance in Allah's Book? He replied: (I shall act) in accordance with the Sunnah of the Messenger of Allah</a:t>
            </a:r>
            <a:endParaRPr lang="ar-SA" sz="1800" i="1" dirty="0">
              <a:latin typeface="Arial" panose="020B0604020202020204" pitchFamily="34" charset="0"/>
              <a:cs typeface="Arial" panose="020B0604020202020204" pitchFamily="34" charset="0"/>
            </a:endParaRPr>
          </a:p>
          <a:p>
            <a:pPr marL="45720" indent="0">
              <a:buNone/>
            </a:pPr>
            <a:r>
              <a:rPr lang="en-US" sz="1800" i="1" dirty="0">
                <a:latin typeface="Arial" panose="020B0604020202020204" pitchFamily="34" charset="0"/>
                <a:cs typeface="Arial" panose="020B0604020202020204" pitchFamily="34" charset="0"/>
              </a:rPr>
              <a:t>He asked: (What will you do) if you do not find any guidance in the Sunnah of the Messenger of Allah and in Allah's Book?</a:t>
            </a:r>
          </a:p>
          <a:p>
            <a:pPr marL="45720" indent="0">
              <a:buNone/>
            </a:pPr>
            <a:r>
              <a:rPr lang="en-US" sz="1800" i="1" dirty="0">
                <a:latin typeface="Arial" panose="020B0604020202020204" pitchFamily="34" charset="0"/>
                <a:cs typeface="Arial" panose="020B0604020202020204" pitchFamily="34" charset="0"/>
              </a:rPr>
              <a:t>He replied: I shall do my best to form an opinion and I shall spare no effort.</a:t>
            </a:r>
          </a:p>
          <a:p>
            <a:pPr marL="45720" indent="0">
              <a:buNone/>
            </a:pPr>
            <a:r>
              <a:rPr lang="en-US" sz="1800" i="1" dirty="0">
                <a:latin typeface="Arial" panose="020B0604020202020204" pitchFamily="34" charset="0"/>
                <a:cs typeface="Arial" panose="020B0604020202020204" pitchFamily="34" charset="0"/>
              </a:rPr>
              <a:t>The Messenger of Allah</a:t>
            </a:r>
            <a:r>
              <a:rPr lang="ar-SA" sz="1800" i="1" dirty="0">
                <a:latin typeface="Arial" panose="020B0604020202020204" pitchFamily="34" charset="0"/>
                <a:cs typeface="Arial" panose="020B0604020202020204" pitchFamily="34" charset="0"/>
              </a:rPr>
              <a:t> </a:t>
            </a:r>
            <a:r>
              <a:rPr lang="en-US" sz="1800" i="1" dirty="0">
                <a:latin typeface="Arial" panose="020B0604020202020204" pitchFamily="34" charset="0"/>
                <a:cs typeface="Arial" panose="020B0604020202020204" pitchFamily="34" charset="0"/>
              </a:rPr>
              <a:t>then patted him on the breast and said: Praise be to Allah Who has helped the messenger of the Messenger of Allah to find something which pleases the Messenger of Allah.</a:t>
            </a:r>
            <a:r>
              <a:rPr lang="en-US" sz="1800" dirty="0">
                <a:latin typeface="Arial" panose="020B0604020202020204" pitchFamily="34" charset="0"/>
                <a:cs typeface="Arial" panose="020B0604020202020204" pitchFamily="34" charset="0"/>
              </a:rPr>
              <a:t> (Abu Dawood - 3592)</a:t>
            </a:r>
          </a:p>
          <a:p>
            <a:pPr marL="45720" indent="0">
              <a:buNone/>
            </a:pP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57082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194479"/>
          </a:xfrm>
        </p:spPr>
        <p:txBody>
          <a:bodyPr>
            <a:normAutofit/>
          </a:bodyPr>
          <a:lstStyle/>
          <a:p>
            <a:pPr marL="45720" indent="0">
              <a:lnSpc>
                <a:spcPct val="100000"/>
              </a:lnSpc>
              <a:buNone/>
            </a:pPr>
            <a:r>
              <a:rPr lang="en-US" sz="1800" b="1" dirty="0">
                <a:latin typeface="Arial" panose="020B0604020202020204" pitchFamily="34" charset="0"/>
                <a:cs typeface="Arial" panose="020B0604020202020204" pitchFamily="34" charset="0"/>
              </a:rPr>
              <a:t>How the Prophet SAW encouraged his companions to perform Ijtihad</a:t>
            </a:r>
          </a:p>
          <a:p>
            <a:pPr marL="45720" indent="0">
              <a:lnSpc>
                <a:spcPct val="100000"/>
              </a:lnSpc>
              <a:buNone/>
            </a:pPr>
            <a:r>
              <a:rPr lang="en-US" sz="1800" i="1" dirty="0">
                <a:latin typeface="Arial" panose="020B0604020202020204" pitchFamily="34" charset="0"/>
                <a:cs typeface="Arial" panose="020B0604020202020204" pitchFamily="34" charset="0"/>
              </a:rPr>
              <a:t>“If a judge passes judgment and strives to reach the right conclusion and gets it right, he will  have two rewards; if he strives to reach the right conclusion but gets it wrong, he will still have one reward.” </a:t>
            </a:r>
            <a:r>
              <a:rPr lang="en-US" sz="1800" dirty="0">
                <a:latin typeface="Arial" panose="020B0604020202020204" pitchFamily="34" charset="0"/>
                <a:cs typeface="Arial" panose="020B0604020202020204" pitchFamily="34" charset="0"/>
              </a:rPr>
              <a:t>(</a:t>
            </a:r>
            <a:r>
              <a:rPr lang="en-US" sz="1800" dirty="0" err="1">
                <a:latin typeface="Arial" panose="020B0604020202020204" pitchFamily="34" charset="0"/>
                <a:cs typeface="Arial" panose="020B0604020202020204" pitchFamily="34" charset="0"/>
              </a:rPr>
              <a:t>Nasaai</a:t>
            </a:r>
            <a:r>
              <a:rPr lang="en-US" sz="1800" dirty="0">
                <a:latin typeface="Arial" panose="020B0604020202020204" pitchFamily="34" charset="0"/>
                <a:cs typeface="Arial" panose="020B0604020202020204" pitchFamily="34" charset="0"/>
              </a:rPr>
              <a:t> - 5381)</a:t>
            </a:r>
          </a:p>
          <a:p>
            <a:pPr marL="45720" indent="0">
              <a:lnSpc>
                <a:spcPct val="100000"/>
              </a:lnSpc>
              <a:buNone/>
            </a:pPr>
            <a:endParaRPr lang="en-US" sz="1800" dirty="0">
              <a:latin typeface="Arial" panose="020B0604020202020204" pitchFamily="34" charset="0"/>
              <a:cs typeface="Arial" panose="020B0604020202020204" pitchFamily="34" charset="0"/>
            </a:endParaRPr>
          </a:p>
          <a:p>
            <a:pPr marL="45720" indent="0">
              <a:lnSpc>
                <a:spcPct val="100000"/>
              </a:lnSpc>
              <a:buNone/>
            </a:pPr>
            <a:r>
              <a:rPr lang="en-US" sz="1800" b="1" dirty="0">
                <a:latin typeface="Arial" panose="020B0604020202020204" pitchFamily="34" charset="0"/>
                <a:cs typeface="Arial" panose="020B0604020202020204" pitchFamily="34" charset="0"/>
              </a:rPr>
              <a:t>Example of Ijtihad during his (SAW) Time </a:t>
            </a:r>
            <a:endParaRPr lang="en-US" sz="1800" dirty="0">
              <a:latin typeface="Arial" panose="020B0604020202020204" pitchFamily="34" charset="0"/>
              <a:cs typeface="Arial" panose="020B0604020202020204" pitchFamily="34" charset="0"/>
            </a:endParaRPr>
          </a:p>
          <a:p>
            <a:pPr marL="45720" indent="0">
              <a:lnSpc>
                <a:spcPct val="100000"/>
              </a:lnSpc>
              <a:buNone/>
            </a:pPr>
            <a:r>
              <a:rPr lang="en-US" sz="1800" i="1" dirty="0">
                <a:latin typeface="Arial" panose="020B0604020202020204" pitchFamily="34" charset="0"/>
                <a:cs typeface="Arial" panose="020B0604020202020204" pitchFamily="34" charset="0"/>
              </a:rPr>
              <a:t>“When the Prophet returned from the battle of Al-</a:t>
            </a:r>
            <a:r>
              <a:rPr lang="en-US" sz="1800" i="1" dirty="0" err="1">
                <a:latin typeface="Arial" panose="020B0604020202020204" pitchFamily="34" charset="0"/>
                <a:cs typeface="Arial" panose="020B0604020202020204" pitchFamily="34" charset="0"/>
              </a:rPr>
              <a:t>Ahzab</a:t>
            </a:r>
            <a:r>
              <a:rPr lang="en-US" sz="1800" i="1" dirty="0">
                <a:latin typeface="Arial" panose="020B0604020202020204" pitchFamily="34" charset="0"/>
                <a:cs typeface="Arial" panose="020B0604020202020204" pitchFamily="34" charset="0"/>
              </a:rPr>
              <a:t>, he said to us, "None should offer the 'Asr prayer but at Bani </a:t>
            </a:r>
            <a:r>
              <a:rPr lang="en-US" sz="1800" i="1" dirty="0" err="1">
                <a:latin typeface="Arial" panose="020B0604020202020204" pitchFamily="34" charset="0"/>
                <a:cs typeface="Arial" panose="020B0604020202020204" pitchFamily="34" charset="0"/>
              </a:rPr>
              <a:t>Quraiza</a:t>
            </a:r>
            <a:r>
              <a:rPr lang="en-US" sz="1800" i="1" dirty="0">
                <a:latin typeface="Arial" panose="020B0604020202020204" pitchFamily="34" charset="0"/>
                <a:cs typeface="Arial" panose="020B0604020202020204" pitchFamily="34" charset="0"/>
              </a:rPr>
              <a:t>." The 'Asr prayer became due for some of them on the way. Some of them decided not to offer the Salat but at </a:t>
            </a:r>
            <a:r>
              <a:rPr lang="en-US" sz="1800" i="1" dirty="0" err="1">
                <a:latin typeface="Arial" panose="020B0604020202020204" pitchFamily="34" charset="0"/>
                <a:cs typeface="Arial" panose="020B0604020202020204" pitchFamily="34" charset="0"/>
              </a:rPr>
              <a:t>Bani</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Quraiza</a:t>
            </a:r>
            <a:r>
              <a:rPr lang="en-US" sz="1800" i="1" dirty="0">
                <a:latin typeface="Arial" panose="020B0604020202020204" pitchFamily="34" charset="0"/>
                <a:cs typeface="Arial" panose="020B0604020202020204" pitchFamily="34" charset="0"/>
              </a:rPr>
              <a:t> while others decided to offer the Salat on the spot and said that the intention of the Prophet was not what the former party had understood. And when that was told to the Prophet he did not blame anyone of them.” </a:t>
            </a:r>
            <a:r>
              <a:rPr lang="en-US" sz="1800" dirty="0">
                <a:latin typeface="Arial" panose="020B0604020202020204" pitchFamily="34" charset="0"/>
                <a:cs typeface="Arial" panose="020B0604020202020204" pitchFamily="34" charset="0"/>
              </a:rPr>
              <a:t>(Bukhari - 946)</a:t>
            </a:r>
            <a:endParaRPr lang="en-US" sz="18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78610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194479"/>
          </a:xfrm>
        </p:spPr>
        <p:txBody>
          <a:bodyPr>
            <a:normAutofit/>
          </a:bodyPr>
          <a:lstStyle/>
          <a:p>
            <a:pPr marL="45720" indent="0">
              <a:buNone/>
            </a:pPr>
            <a:r>
              <a:rPr lang="en-US" sz="1800" b="1" u="sng" dirty="0">
                <a:latin typeface="Arial" panose="020B0604020202020204" pitchFamily="34" charset="0"/>
                <a:cs typeface="Arial" panose="020B0604020202020204" pitchFamily="34" charset="0"/>
              </a:rPr>
              <a:t>On Logical Grounds</a:t>
            </a:r>
          </a:p>
          <a:p>
            <a:pPr>
              <a:buFontTx/>
              <a:buChar char="-"/>
            </a:pPr>
            <a:r>
              <a:rPr lang="en-US" sz="1800" dirty="0">
                <a:latin typeface="Arial" panose="020B0604020202020204" pitchFamily="34" charset="0"/>
                <a:cs typeface="Arial" panose="020B0604020202020204" pitchFamily="34" charset="0"/>
              </a:rPr>
              <a:t>Even though Quran is a complete code of life and provides guidance in all spheres of life, it is not necessary that it addresses each and every issue or problem</a:t>
            </a:r>
          </a:p>
          <a:p>
            <a:pPr>
              <a:buFontTx/>
              <a:buChar char="-"/>
            </a:pPr>
            <a:r>
              <a:rPr lang="en-US" sz="1800" dirty="0">
                <a:latin typeface="Arial" panose="020B0604020202020204" pitchFamily="34" charset="0"/>
                <a:cs typeface="Arial" panose="020B0604020202020204" pitchFamily="34" charset="0"/>
              </a:rPr>
              <a:t>It provides principles for jurists to base their laws upon</a:t>
            </a:r>
          </a:p>
          <a:p>
            <a:pPr>
              <a:buFontTx/>
              <a:buChar char="-"/>
            </a:pPr>
            <a:r>
              <a:rPr lang="en-US" sz="1800" dirty="0">
                <a:latin typeface="Arial" panose="020B0604020202020204" pitchFamily="34" charset="0"/>
                <a:cs typeface="Arial" panose="020B0604020202020204" pitchFamily="34" charset="0"/>
              </a:rPr>
              <a:t>Same goes for Sunnah</a:t>
            </a:r>
          </a:p>
          <a:p>
            <a:pPr>
              <a:buFontTx/>
              <a:buChar char="-"/>
            </a:pPr>
            <a:r>
              <a:rPr lang="en-US" sz="1800" dirty="0">
                <a:latin typeface="Arial" panose="020B0604020202020204" pitchFamily="34" charset="0"/>
                <a:cs typeface="Arial" panose="020B0604020202020204" pitchFamily="34" charset="0"/>
              </a:rPr>
              <a:t>The beauty of these two sources is that they provide principles to base Shariah rulings upon</a:t>
            </a:r>
          </a:p>
          <a:p>
            <a:pPr>
              <a:buFontTx/>
              <a:buChar char="-"/>
            </a:pPr>
            <a:r>
              <a:rPr lang="en-US" sz="1800" dirty="0">
                <a:latin typeface="Arial" panose="020B0604020202020204" pitchFamily="34" charset="0"/>
                <a:cs typeface="Arial" panose="020B0604020202020204" pitchFamily="34" charset="0"/>
              </a:rPr>
              <a:t>Muslims have been facing a diverse number of new issues since the passing of the Prophet SAW. And their </a:t>
            </a:r>
            <a:r>
              <a:rPr lang="en-US" sz="1800" b="1" u="sng" dirty="0">
                <a:latin typeface="Arial" panose="020B0604020202020204" pitchFamily="34" charset="0"/>
                <a:cs typeface="Arial" panose="020B0604020202020204" pitchFamily="34" charset="0"/>
              </a:rPr>
              <a:t>direct</a:t>
            </a:r>
            <a:r>
              <a:rPr lang="en-US" sz="1800" dirty="0">
                <a:latin typeface="Arial" panose="020B0604020202020204" pitchFamily="34" charset="0"/>
                <a:cs typeface="Arial" panose="020B0604020202020204" pitchFamily="34" charset="0"/>
              </a:rPr>
              <a:t> ruling cannot be found in Quran or Sunnah</a:t>
            </a:r>
          </a:p>
          <a:p>
            <a:pPr>
              <a:buFontTx/>
              <a:buChar char="-"/>
            </a:pPr>
            <a:r>
              <a:rPr lang="en-US" sz="1800" dirty="0">
                <a:latin typeface="Arial" panose="020B0604020202020204" pitchFamily="34" charset="0"/>
                <a:cs typeface="Arial" panose="020B0604020202020204" pitchFamily="34" charset="0"/>
              </a:rPr>
              <a:t>The only logical conclusion in such conditions is to allow Muslim jurists to form their own opinion, provided that they are based upon Quran &amp; Sunnah</a:t>
            </a:r>
            <a:endParaRPr lang="en-GB" sz="1800" dirty="0">
              <a:latin typeface="Arial" panose="020B0604020202020204" pitchFamily="34" charset="0"/>
              <a:cs typeface="Arial" panose="020B0604020202020204" pitchFamily="34" charset="0"/>
            </a:endParaRPr>
          </a:p>
          <a:p>
            <a:pPr marL="45720" indent="0">
              <a:buNone/>
            </a:pP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58959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194479"/>
          </a:xfrm>
        </p:spPr>
        <p:txBody>
          <a:bodyPr>
            <a:normAutofit/>
          </a:bodyPr>
          <a:lstStyle/>
          <a:p>
            <a:pPr marL="45720" indent="0">
              <a:buNone/>
            </a:pPr>
            <a:r>
              <a:rPr lang="en-US" sz="1800" b="1" u="sng" dirty="0" err="1">
                <a:latin typeface="Arial" panose="020B0604020202020204" pitchFamily="34" charset="0"/>
                <a:cs typeface="Arial" panose="020B0604020202020204" pitchFamily="34" charset="0"/>
              </a:rPr>
              <a:t>Ijtihad</a:t>
            </a:r>
            <a:r>
              <a:rPr lang="en-US" sz="1800" b="1" u="sng" dirty="0">
                <a:latin typeface="Arial" panose="020B0604020202020204" pitchFamily="34" charset="0"/>
                <a:cs typeface="Arial" panose="020B0604020202020204" pitchFamily="34" charset="0"/>
              </a:rPr>
              <a:t> During the Era of Abubakar R.A.</a:t>
            </a:r>
            <a:endParaRPr lang="en-GB" sz="1800" dirty="0">
              <a:latin typeface="Arial" panose="020B0604020202020204" pitchFamily="34" charset="0"/>
              <a:cs typeface="Arial" panose="020B0604020202020204" pitchFamily="34" charset="0"/>
            </a:endParaRPr>
          </a:p>
          <a:p>
            <a:pPr>
              <a:buFontTx/>
              <a:buChar char="-"/>
            </a:pPr>
            <a:r>
              <a:rPr lang="en-GB" sz="1800" dirty="0">
                <a:latin typeface="Arial" panose="020B0604020202020204" pitchFamily="34" charset="0"/>
                <a:cs typeface="Arial" panose="020B0604020202020204" pitchFamily="34" charset="0"/>
              </a:rPr>
              <a:t>First he would refer to the Quran and the Sunnah</a:t>
            </a:r>
          </a:p>
          <a:p>
            <a:pPr>
              <a:buFontTx/>
              <a:buChar char="-"/>
            </a:pPr>
            <a:r>
              <a:rPr lang="en-GB" sz="1800" dirty="0">
                <a:latin typeface="Arial" panose="020B0604020202020204" pitchFamily="34" charset="0"/>
                <a:cs typeface="Arial" panose="020B0604020202020204" pitchFamily="34" charset="0"/>
              </a:rPr>
              <a:t>If a solution was not found he would refer to companions if they knew of the Sunnah of the Prophet on the point</a:t>
            </a:r>
          </a:p>
          <a:p>
            <a:pPr>
              <a:buFontTx/>
              <a:buChar char="-"/>
            </a:pPr>
            <a:r>
              <a:rPr lang="en-GB" sz="1800" dirty="0">
                <a:latin typeface="Arial" panose="020B0604020202020204" pitchFamily="34" charset="0"/>
                <a:cs typeface="Arial" panose="020B0604020202020204" pitchFamily="34" charset="0"/>
              </a:rPr>
              <a:t>If found he would give judgment according to the Sunnah</a:t>
            </a:r>
          </a:p>
          <a:p>
            <a:pPr>
              <a:buFontTx/>
              <a:buChar char="-"/>
            </a:pPr>
            <a:r>
              <a:rPr lang="en-GB" sz="1800" dirty="0">
                <a:latin typeface="Arial" panose="020B0604020202020204" pitchFamily="34" charset="0"/>
                <a:cs typeface="Arial" panose="020B0604020202020204" pitchFamily="34" charset="0"/>
              </a:rPr>
              <a:t>If not he would consult with the leaders of the companions and based on their agreement he would give the judgment</a:t>
            </a:r>
          </a:p>
          <a:p>
            <a:pPr>
              <a:buFontTx/>
              <a:buChar char="-"/>
            </a:pPr>
            <a:r>
              <a:rPr lang="en-GB" sz="1800" dirty="0">
                <a:latin typeface="Arial" panose="020B0604020202020204" pitchFamily="34" charset="0"/>
                <a:cs typeface="Arial" panose="020B0604020202020204" pitchFamily="34" charset="0"/>
              </a:rPr>
              <a:t>If consensus is not achieved, he would use his personal opinion or </a:t>
            </a:r>
            <a:r>
              <a:rPr lang="en-GB" sz="1800" dirty="0" err="1">
                <a:latin typeface="Arial" panose="020B0604020202020204" pitchFamily="34" charset="0"/>
                <a:cs typeface="Arial" panose="020B0604020202020204" pitchFamily="34" charset="0"/>
              </a:rPr>
              <a:t>ijtihad</a:t>
            </a:r>
            <a:r>
              <a:rPr lang="en-GB" sz="1800" dirty="0">
                <a:latin typeface="Arial" panose="020B0604020202020204" pitchFamily="34" charset="0"/>
                <a:cs typeface="Arial" panose="020B0604020202020204" pitchFamily="34" charset="0"/>
              </a:rPr>
              <a:t>, either by interpreting a text, or by providing his own opinion</a:t>
            </a:r>
          </a:p>
          <a:p>
            <a:pPr marL="45720" indent="0">
              <a:buNone/>
            </a:pPr>
            <a:r>
              <a:rPr lang="en-GB" sz="1800" dirty="0">
                <a:latin typeface="Arial" panose="020B0604020202020204" pitchFamily="34" charset="0"/>
                <a:cs typeface="Arial" panose="020B0604020202020204" pitchFamily="34" charset="0"/>
              </a:rPr>
              <a:t>        E.g. waging war against those tribes who refused to pay zakat</a:t>
            </a:r>
          </a:p>
          <a:p>
            <a:pPr marL="45720" indent="0">
              <a:buNone/>
            </a:pP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64862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194479"/>
          </a:xfrm>
        </p:spPr>
        <p:txBody>
          <a:bodyPr>
            <a:normAutofit/>
          </a:bodyPr>
          <a:lstStyle/>
          <a:p>
            <a:pPr marL="45720" indent="0">
              <a:buNone/>
            </a:pPr>
            <a:r>
              <a:rPr lang="en-US" sz="1800" b="1" u="sng" dirty="0" err="1">
                <a:latin typeface="Arial" panose="020B0604020202020204" pitchFamily="34" charset="0"/>
                <a:cs typeface="Arial" panose="020B0604020202020204" pitchFamily="34" charset="0"/>
              </a:rPr>
              <a:t>Ijtihad</a:t>
            </a:r>
            <a:r>
              <a:rPr lang="en-US" sz="1800" b="1" u="sng" dirty="0">
                <a:latin typeface="Arial" panose="020B0604020202020204" pitchFamily="34" charset="0"/>
                <a:cs typeface="Arial" panose="020B0604020202020204" pitchFamily="34" charset="0"/>
              </a:rPr>
              <a:t> During the Era of Umar R.A.</a:t>
            </a:r>
            <a:endParaRPr lang="en-US" sz="1800" dirty="0">
              <a:latin typeface="Arial" panose="020B0604020202020204" pitchFamily="34" charset="0"/>
              <a:cs typeface="Arial" panose="020B0604020202020204" pitchFamily="34" charset="0"/>
            </a:endParaRPr>
          </a:p>
          <a:p>
            <a:pPr marL="45720" indent="0">
              <a:buNone/>
            </a:pPr>
            <a:r>
              <a:rPr lang="en-US" sz="1800" dirty="0">
                <a:latin typeface="Arial" panose="020B0604020202020204" pitchFamily="34" charset="0"/>
                <a:cs typeface="Arial" panose="020B0604020202020204" pitchFamily="34" charset="0"/>
              </a:rPr>
              <a:t>In addition to the methods used by the first Caliph</a:t>
            </a:r>
          </a:p>
          <a:p>
            <a:pPr>
              <a:buFontTx/>
              <a:buChar char="-"/>
            </a:pPr>
            <a:r>
              <a:rPr lang="en-US" sz="1800" dirty="0">
                <a:latin typeface="Arial" panose="020B0604020202020204" pitchFamily="34" charset="0"/>
                <a:cs typeface="Arial" panose="020B0604020202020204" pitchFamily="34" charset="0"/>
              </a:rPr>
              <a:t>Umar R.A. would also refer to the purpose and objectives of Shariah</a:t>
            </a:r>
          </a:p>
          <a:p>
            <a:pPr>
              <a:buFontTx/>
              <a:buChar char="-"/>
            </a:pPr>
            <a:r>
              <a:rPr lang="en-US" sz="1800" dirty="0">
                <a:latin typeface="Arial" panose="020B0604020202020204" pitchFamily="34" charset="0"/>
                <a:cs typeface="Arial" panose="020B0604020202020204" pitchFamily="34" charset="0"/>
              </a:rPr>
              <a:t>Focused on principles such as; prevent wrong doings or corruption</a:t>
            </a:r>
          </a:p>
          <a:p>
            <a:pPr>
              <a:buFontTx/>
              <a:buChar char="-"/>
            </a:pPr>
            <a:r>
              <a:rPr lang="en-US" sz="1800" dirty="0">
                <a:latin typeface="Arial" panose="020B0604020202020204" pitchFamily="34" charset="0"/>
                <a:cs typeface="Arial" panose="020B0604020202020204" pitchFamily="34" charset="0"/>
              </a:rPr>
              <a:t>And promoting public interest</a:t>
            </a:r>
          </a:p>
          <a:p>
            <a:pPr>
              <a:buFontTx/>
              <a:buChar char="-"/>
            </a:pPr>
            <a:endParaRPr lang="en-US" sz="1800" dirty="0">
              <a:latin typeface="Arial" panose="020B0604020202020204" pitchFamily="34" charset="0"/>
              <a:cs typeface="Arial" panose="020B0604020202020204" pitchFamily="34" charset="0"/>
            </a:endParaRPr>
          </a:p>
          <a:p>
            <a:pPr marL="45720" indent="0">
              <a:buNone/>
            </a:pPr>
            <a:r>
              <a:rPr lang="en-US" sz="1800" b="1" u="sng" dirty="0">
                <a:latin typeface="Arial" panose="020B0604020202020204" pitchFamily="34" charset="0"/>
                <a:cs typeface="Arial" panose="020B0604020202020204" pitchFamily="34" charset="0"/>
              </a:rPr>
              <a:t>Examples</a:t>
            </a:r>
            <a:endParaRPr lang="en-US" sz="1800" dirty="0">
              <a:latin typeface="Arial" panose="020B0604020202020204" pitchFamily="34" charset="0"/>
              <a:cs typeface="Arial" panose="020B0604020202020204" pitchFamily="34" charset="0"/>
            </a:endParaRPr>
          </a:p>
          <a:p>
            <a:pPr>
              <a:buFontTx/>
              <a:buChar char="-"/>
            </a:pPr>
            <a:r>
              <a:rPr lang="en-US" sz="1800" dirty="0">
                <a:latin typeface="Arial" panose="020B0604020202020204" pitchFamily="34" charset="0"/>
                <a:cs typeface="Arial" panose="020B0604020202020204" pitchFamily="34" charset="0"/>
              </a:rPr>
              <a:t>Suspension of the Hadd punishment for theft during famine</a:t>
            </a:r>
          </a:p>
          <a:p>
            <a:pPr>
              <a:buFontTx/>
              <a:buChar char="-"/>
            </a:pPr>
            <a:r>
              <a:rPr lang="en-US" sz="1800" dirty="0">
                <a:latin typeface="Arial" panose="020B0604020202020204" pitchFamily="34" charset="0"/>
                <a:cs typeface="Arial" panose="020B0604020202020204" pitchFamily="34" charset="0"/>
              </a:rPr>
              <a:t>Permission to the women to remarry in case if their husbands are not heard of for a period of 4 years- in place of the condition of information of the husband's death</a:t>
            </a:r>
          </a:p>
        </p:txBody>
      </p:sp>
    </p:spTree>
    <p:extLst>
      <p:ext uri="{BB962C8B-B14F-4D97-AF65-F5344CB8AC3E}">
        <p14:creationId xmlns:p14="http://schemas.microsoft.com/office/powerpoint/2010/main" val="19750665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194479"/>
          </a:xfrm>
        </p:spPr>
        <p:txBody>
          <a:bodyPr>
            <a:normAutofit/>
          </a:bodyPr>
          <a:lstStyle/>
          <a:p>
            <a:pPr marL="45720" indent="0" algn="ctr">
              <a:buNone/>
            </a:pPr>
            <a:r>
              <a:rPr lang="en-US" sz="1800" b="1" u="sng" dirty="0">
                <a:latin typeface="Arial" panose="020B0604020202020204" pitchFamily="34" charset="0"/>
                <a:cs typeface="Arial" panose="020B0604020202020204" pitchFamily="34" charset="0"/>
              </a:rPr>
              <a:t>Scope of </a:t>
            </a:r>
            <a:r>
              <a:rPr lang="en-US" sz="1800" b="1" u="sng" dirty="0" err="1">
                <a:latin typeface="Arial" panose="020B0604020202020204" pitchFamily="34" charset="0"/>
                <a:cs typeface="Arial" panose="020B0604020202020204" pitchFamily="34" charset="0"/>
              </a:rPr>
              <a:t>Ijtihad</a:t>
            </a:r>
            <a:endParaRPr lang="en-US" sz="1800" b="1" u="sng"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b="1" u="sng" dirty="0">
                <a:latin typeface="Arial" panose="020B0604020202020204" pitchFamily="34" charset="0"/>
                <a:cs typeface="Arial" panose="020B0604020202020204" pitchFamily="34" charset="0"/>
              </a:rPr>
              <a:t>NOT</a:t>
            </a:r>
            <a:r>
              <a:rPr lang="en-US" sz="1800" dirty="0">
                <a:latin typeface="Arial" panose="020B0604020202020204" pitchFamily="34" charset="0"/>
                <a:cs typeface="Arial" panose="020B0604020202020204" pitchFamily="34" charset="0"/>
              </a:rPr>
              <a:t> in the matters of Islamic beliefs or ideologies. There cannot be any </a:t>
            </a:r>
            <a:r>
              <a:rPr lang="en-US" sz="1800" dirty="0" err="1">
                <a:latin typeface="Arial" panose="020B0604020202020204" pitchFamily="34" charset="0"/>
                <a:cs typeface="Arial" panose="020B0604020202020204" pitchFamily="34" charset="0"/>
              </a:rPr>
              <a:t>Ijtihad</a:t>
            </a:r>
            <a:r>
              <a:rPr lang="en-US" sz="1800" dirty="0">
                <a:latin typeface="Arial" panose="020B0604020202020204" pitchFamily="34" charset="0"/>
                <a:cs typeface="Arial" panose="020B0604020202020204" pitchFamily="34" charset="0"/>
              </a:rPr>
              <a:t> on </a:t>
            </a:r>
            <a:r>
              <a:rPr lang="en-US" sz="1800" dirty="0" err="1">
                <a:latin typeface="Arial" panose="020B0604020202020204" pitchFamily="34" charset="0"/>
                <a:cs typeface="Arial" panose="020B0604020202020204" pitchFamily="34" charset="0"/>
              </a:rPr>
              <a:t>Tawheed</a:t>
            </a:r>
            <a:r>
              <a:rPr lang="en-US" sz="1800" dirty="0">
                <a:latin typeface="Arial" panose="020B0604020202020204" pitchFamily="34" charset="0"/>
                <a:cs typeface="Arial" panose="020B0604020202020204" pitchFamily="34" charset="0"/>
              </a:rPr>
              <a:t> or the finality of Prophet hood etc.</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Only in matters in which the direct ruling is not found in Quran or Sunnah</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Must be based on the principles provided by Quran &amp; Sunnah</a:t>
            </a:r>
          </a:p>
          <a:p>
            <a:pPr marL="45720" indent="0">
              <a:buNone/>
            </a:pPr>
            <a:endParaRPr lang="en-US" sz="1800" dirty="0">
              <a:latin typeface="Arial" panose="020B0604020202020204" pitchFamily="34" charset="0"/>
              <a:cs typeface="Arial" panose="020B0604020202020204" pitchFamily="34" charset="0"/>
            </a:endParaRPr>
          </a:p>
          <a:p>
            <a:pPr marL="45720" indent="0" algn="ctr">
              <a:buNone/>
            </a:pPr>
            <a:r>
              <a:rPr lang="en-US" sz="1800" b="1" u="sng" dirty="0">
                <a:latin typeface="Arial" panose="020B0604020202020204" pitchFamily="34" charset="0"/>
                <a:cs typeface="Arial" panose="020B0604020202020204" pitchFamily="34" charset="0"/>
              </a:rPr>
              <a:t>Who Can Perform </a:t>
            </a:r>
            <a:r>
              <a:rPr lang="en-US" sz="1800" b="1" u="sng" dirty="0" err="1">
                <a:latin typeface="Arial" panose="020B0604020202020204" pitchFamily="34" charset="0"/>
                <a:cs typeface="Arial" panose="020B0604020202020204" pitchFamily="34" charset="0"/>
              </a:rPr>
              <a:t>Ijtihad</a:t>
            </a:r>
            <a:r>
              <a:rPr lang="en-US" sz="1800" b="1" u="sng" dirty="0">
                <a:latin typeface="Arial" panose="020B0604020202020204" pitchFamily="34" charset="0"/>
                <a:cs typeface="Arial" panose="020B0604020202020204" pitchFamily="34" charset="0"/>
              </a:rPr>
              <a:t>?</a:t>
            </a:r>
          </a:p>
          <a:p>
            <a:pPr>
              <a:buFont typeface="Wingdings" panose="05000000000000000000" pitchFamily="2" charset="2"/>
              <a:buChar char="Ø"/>
            </a:pPr>
            <a:r>
              <a:rPr lang="en-US" sz="1800" b="1" dirty="0">
                <a:latin typeface="Arial" panose="020B0604020202020204" pitchFamily="34" charset="0"/>
                <a:cs typeface="Arial" panose="020B0604020202020204" pitchFamily="34" charset="0"/>
              </a:rPr>
              <a:t>Shah </a:t>
            </a:r>
            <a:r>
              <a:rPr lang="en-US" sz="1800" b="1" dirty="0" err="1">
                <a:latin typeface="Arial" panose="020B0604020202020204" pitchFamily="34" charset="0"/>
                <a:cs typeface="Arial" panose="020B0604020202020204" pitchFamily="34" charset="0"/>
              </a:rPr>
              <a:t>Wali</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Ullah</a:t>
            </a:r>
            <a:r>
              <a:rPr lang="en-US" sz="1800" dirty="0">
                <a:latin typeface="Arial" panose="020B0604020202020204" pitchFamily="34" charset="0"/>
                <a:cs typeface="Arial" panose="020B0604020202020204" pitchFamily="34" charset="0"/>
              </a:rPr>
              <a:t> in his book- </a:t>
            </a:r>
            <a:r>
              <a:rPr lang="en-US" sz="1800" b="1" i="1" dirty="0" err="1">
                <a:latin typeface="Arial" panose="020B0604020202020204" pitchFamily="34" charset="0"/>
                <a:cs typeface="Arial" panose="020B0604020202020204" pitchFamily="34" charset="0"/>
              </a:rPr>
              <a:t>Hujjatullah</a:t>
            </a:r>
            <a:r>
              <a:rPr lang="en-US" sz="1800" b="1" i="1" dirty="0">
                <a:latin typeface="Arial" panose="020B0604020202020204" pitchFamily="34" charset="0"/>
                <a:cs typeface="Arial" panose="020B0604020202020204" pitchFamily="34" charset="0"/>
              </a:rPr>
              <a:t> Al-</a:t>
            </a:r>
            <a:r>
              <a:rPr lang="en-US" sz="1800" b="1" i="1" dirty="0" err="1">
                <a:latin typeface="Arial" panose="020B0604020202020204" pitchFamily="34" charset="0"/>
                <a:cs typeface="Arial" panose="020B0604020202020204" pitchFamily="34" charset="0"/>
              </a:rPr>
              <a:t>Balighah</a:t>
            </a:r>
            <a:r>
              <a:rPr lang="en-US" sz="1800" i="1"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has prescribed 33 branches of knowledge for a jurist to acquire before he can be allowed to perform </a:t>
            </a:r>
            <a:r>
              <a:rPr lang="en-US" sz="1800" dirty="0" err="1">
                <a:latin typeface="Arial" panose="020B0604020202020204" pitchFamily="34" charset="0"/>
                <a:cs typeface="Arial" panose="020B0604020202020204" pitchFamily="34" charset="0"/>
              </a:rPr>
              <a:t>Ijtihad</a:t>
            </a:r>
            <a:r>
              <a:rPr lang="en-US" sz="1800" dirty="0">
                <a:latin typeface="Arial" panose="020B0604020202020204" pitchFamily="34" charset="0"/>
                <a:cs typeface="Arial" panose="020B0604020202020204" pitchFamily="34" charset="0"/>
              </a:rPr>
              <a:t>. 15 of them pertain to Arabic language alone</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Must be a practicing Muslim</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Mature, of sane mind</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Knowledge of Hadith, Hadith Sciences, Islamic law &amp; jurisprudence etc. </a:t>
            </a:r>
          </a:p>
        </p:txBody>
      </p:sp>
    </p:spTree>
    <p:extLst>
      <p:ext uri="{BB962C8B-B14F-4D97-AF65-F5344CB8AC3E}">
        <p14:creationId xmlns:p14="http://schemas.microsoft.com/office/powerpoint/2010/main" val="26588644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194479"/>
          </a:xfrm>
        </p:spPr>
        <p:txBody>
          <a:bodyPr>
            <a:normAutofit/>
          </a:bodyPr>
          <a:lstStyle/>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According to </a:t>
            </a:r>
            <a:r>
              <a:rPr lang="en-US" sz="1800" b="1" dirty="0" err="1">
                <a:latin typeface="Arial" panose="020B0604020202020204" pitchFamily="34" charset="0"/>
                <a:cs typeface="Arial" panose="020B0604020202020204" pitchFamily="34" charset="0"/>
              </a:rPr>
              <a:t>Allama</a:t>
            </a:r>
            <a:r>
              <a:rPr lang="en-US" sz="1800" b="1" dirty="0">
                <a:latin typeface="Arial" panose="020B0604020202020204" pitchFamily="34" charset="0"/>
                <a:cs typeface="Arial" panose="020B0604020202020204" pitchFamily="34" charset="0"/>
              </a:rPr>
              <a:t> Iqbal</a:t>
            </a:r>
            <a:r>
              <a:rPr lang="en-US" sz="1800" dirty="0">
                <a:latin typeface="Arial" panose="020B0604020202020204" pitchFamily="34" charset="0"/>
                <a:cs typeface="Arial" panose="020B0604020202020204" pitchFamily="34" charset="0"/>
              </a:rPr>
              <a:t>, parliament should have the right to perform </a:t>
            </a:r>
            <a:r>
              <a:rPr lang="en-US" sz="1800" dirty="0" err="1">
                <a:latin typeface="Arial" panose="020B0604020202020204" pitchFamily="34" charset="0"/>
                <a:cs typeface="Arial" panose="020B0604020202020204" pitchFamily="34" charset="0"/>
              </a:rPr>
              <a:t>Ijtihad</a:t>
            </a:r>
            <a:r>
              <a:rPr lang="en-US" sz="1800" dirty="0">
                <a:latin typeface="Arial" panose="020B0604020202020204" pitchFamily="34" charset="0"/>
                <a:cs typeface="Arial" panose="020B0604020202020204" pitchFamily="34" charset="0"/>
              </a:rPr>
              <a:t>. He basically sees that an institution should perform </a:t>
            </a:r>
            <a:r>
              <a:rPr lang="en-US" sz="1800" dirty="0" err="1">
                <a:latin typeface="Arial" panose="020B0604020202020204" pitchFamily="34" charset="0"/>
                <a:cs typeface="Arial" panose="020B0604020202020204" pitchFamily="34" charset="0"/>
              </a:rPr>
              <a:t>Ijtihad</a:t>
            </a:r>
            <a:r>
              <a:rPr lang="en-US" sz="1800" dirty="0">
                <a:latin typeface="Arial" panose="020B0604020202020204" pitchFamily="34" charset="0"/>
                <a:cs typeface="Arial" panose="020B0604020202020204" pitchFamily="34" charset="0"/>
              </a:rPr>
              <a:t> instead of individuals</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According to </a:t>
            </a:r>
            <a:r>
              <a:rPr lang="en-US" sz="1800" b="1" dirty="0">
                <a:latin typeface="Arial" panose="020B0604020202020204" pitchFamily="34" charset="0"/>
                <a:cs typeface="Arial" panose="020B0604020202020204" pitchFamily="34" charset="0"/>
              </a:rPr>
              <a:t>Abul </a:t>
            </a:r>
            <a:r>
              <a:rPr lang="en-US" sz="1800" b="1" dirty="0" err="1">
                <a:latin typeface="Arial" panose="020B0604020202020204" pitchFamily="34" charset="0"/>
                <a:cs typeface="Arial" panose="020B0604020202020204" pitchFamily="34" charset="0"/>
              </a:rPr>
              <a:t>Kalaam</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Azaad</a:t>
            </a:r>
            <a:r>
              <a:rPr lang="en-US" sz="1800" dirty="0">
                <a:latin typeface="Arial" panose="020B0604020202020204" pitchFamily="34" charset="0"/>
                <a:cs typeface="Arial" panose="020B0604020202020204" pitchFamily="34" charset="0"/>
              </a:rPr>
              <a:t>, the cabinet of an elected government should have the right to perform </a:t>
            </a:r>
            <a:r>
              <a:rPr lang="en-US" sz="1800" dirty="0" err="1">
                <a:latin typeface="Arial" panose="020B0604020202020204" pitchFamily="34" charset="0"/>
                <a:cs typeface="Arial" panose="020B0604020202020204" pitchFamily="34" charset="0"/>
              </a:rPr>
              <a:t>Ijtihad</a:t>
            </a: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However, the above two do not ignore the pre-requisites required in order for one to become a </a:t>
            </a:r>
            <a:r>
              <a:rPr lang="en-US" sz="1800" dirty="0" err="1">
                <a:latin typeface="Arial" panose="020B0604020202020204" pitchFamily="34" charset="0"/>
                <a:cs typeface="Arial" panose="020B0604020202020204" pitchFamily="34" charset="0"/>
              </a:rPr>
              <a:t>Mujtahid</a:t>
            </a: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a:p>
            <a:pPr marL="45720" indent="0" algn="ctr">
              <a:buNone/>
            </a:pPr>
            <a:r>
              <a:rPr lang="en-US" sz="1800" b="1" u="sng" dirty="0">
                <a:latin typeface="Arial" panose="020B0604020202020204" pitchFamily="34" charset="0"/>
                <a:cs typeface="Arial" panose="020B0604020202020204" pitchFamily="34" charset="0"/>
              </a:rPr>
              <a:t>Institutions in Pakistan Having the Right to Perform Ijtihad</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National Assembly</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Senate</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Supreme Court</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Council of Islamic Ideology</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Federal Shariah Court</a:t>
            </a:r>
          </a:p>
        </p:txBody>
      </p:sp>
    </p:spTree>
    <p:extLst>
      <p:ext uri="{BB962C8B-B14F-4D97-AF65-F5344CB8AC3E}">
        <p14:creationId xmlns:p14="http://schemas.microsoft.com/office/powerpoint/2010/main" val="22671414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509327"/>
          </a:xfrm>
        </p:spPr>
        <p:txBody>
          <a:bodyPr>
            <a:normAutofit fontScale="92500" lnSpcReduction="20000"/>
          </a:bodyPr>
          <a:lstStyle/>
          <a:p>
            <a:pPr marL="45720" indent="0" algn="ctr">
              <a:buNone/>
            </a:pPr>
            <a:r>
              <a:rPr lang="en-US" sz="2000" b="1" u="sng" dirty="0">
                <a:latin typeface="Arial" panose="020B0604020202020204" pitchFamily="34" charset="0"/>
                <a:cs typeface="Arial" panose="020B0604020202020204" pitchFamily="34" charset="0"/>
              </a:rPr>
              <a:t>Importance of Ijtihad</a:t>
            </a:r>
          </a:p>
          <a:p>
            <a:pPr marL="45720" indent="0" algn="ctr">
              <a:buNone/>
            </a:pPr>
            <a:endParaRPr lang="en-US" sz="2000" b="1" u="sng" dirty="0">
              <a:latin typeface="Arial" panose="020B0604020202020204" pitchFamily="34" charset="0"/>
              <a:cs typeface="Arial" panose="020B0604020202020204" pitchFamily="34" charset="0"/>
            </a:endParaRPr>
          </a:p>
          <a:p>
            <a:pPr>
              <a:lnSpc>
                <a:spcPct val="110000"/>
              </a:lnSpc>
              <a:buFont typeface="Arial" panose="020B0604020202020204" pitchFamily="34" charset="0"/>
              <a:buChar char="•"/>
            </a:pPr>
            <a:r>
              <a:rPr lang="en-US" sz="1900" dirty="0">
                <a:latin typeface="Arial" panose="020B0604020202020204" pitchFamily="34" charset="0"/>
                <a:cs typeface="Arial" panose="020B0604020202020204" pitchFamily="34" charset="0"/>
              </a:rPr>
              <a:t>The Prophet’s authentication of Ijtihad (Abu Dawood - 3592)</a:t>
            </a:r>
          </a:p>
          <a:p>
            <a:pPr>
              <a:lnSpc>
                <a:spcPct val="110000"/>
              </a:lnSpc>
              <a:buFont typeface="Arial" panose="020B0604020202020204" pitchFamily="34" charset="0"/>
              <a:buChar char="•"/>
            </a:pPr>
            <a:r>
              <a:rPr lang="en-US" sz="1900" dirty="0">
                <a:latin typeface="Arial" panose="020B0604020202020204" pitchFamily="34" charset="0"/>
                <a:cs typeface="Arial" panose="020B0604020202020204" pitchFamily="34" charset="0"/>
              </a:rPr>
              <a:t>The Prophet’s SAW encouragement of </a:t>
            </a:r>
            <a:r>
              <a:rPr lang="en-US" sz="1900" dirty="0" err="1">
                <a:latin typeface="Arial" panose="020B0604020202020204" pitchFamily="34" charset="0"/>
                <a:cs typeface="Arial" panose="020B0604020202020204" pitchFamily="34" charset="0"/>
              </a:rPr>
              <a:t>perfomring</a:t>
            </a:r>
            <a:r>
              <a:rPr lang="en-US" sz="1900" dirty="0">
                <a:latin typeface="Arial" panose="020B0604020202020204" pitchFamily="34" charset="0"/>
                <a:cs typeface="Arial" panose="020B0604020202020204" pitchFamily="34" charset="0"/>
              </a:rPr>
              <a:t> Ijtihad (</a:t>
            </a:r>
            <a:r>
              <a:rPr lang="en-US" sz="1900" dirty="0" err="1">
                <a:latin typeface="Arial" panose="020B0604020202020204" pitchFamily="34" charset="0"/>
                <a:cs typeface="Arial" panose="020B0604020202020204" pitchFamily="34" charset="0"/>
              </a:rPr>
              <a:t>Nasaai</a:t>
            </a:r>
            <a:r>
              <a:rPr lang="en-US" sz="1900" dirty="0">
                <a:latin typeface="Arial" panose="020B0604020202020204" pitchFamily="34" charset="0"/>
                <a:cs typeface="Arial" panose="020B0604020202020204" pitchFamily="34" charset="0"/>
              </a:rPr>
              <a:t> - 5381)</a:t>
            </a:r>
          </a:p>
          <a:p>
            <a:pPr>
              <a:lnSpc>
                <a:spcPct val="110000"/>
              </a:lnSpc>
              <a:buFont typeface="Arial" panose="020B0604020202020204" pitchFamily="34" charset="0"/>
              <a:buChar char="•"/>
            </a:pPr>
            <a:r>
              <a:rPr lang="en-US" sz="1900" dirty="0">
                <a:latin typeface="Arial" panose="020B0604020202020204" pitchFamily="34" charset="0"/>
                <a:cs typeface="Arial" panose="020B0604020202020204" pitchFamily="34" charset="0"/>
              </a:rPr>
              <a:t>How Ijtihad has been an ongoing process till the time of the Prophet SAW till date.</a:t>
            </a:r>
          </a:p>
          <a:p>
            <a:pPr>
              <a:lnSpc>
                <a:spcPct val="110000"/>
              </a:lnSpc>
              <a:buFont typeface="Arial" panose="020B0604020202020204" pitchFamily="34" charset="0"/>
              <a:buChar char="•"/>
            </a:pPr>
            <a:r>
              <a:rPr lang="en-US" sz="1900" dirty="0">
                <a:latin typeface="Arial" panose="020B0604020202020204" pitchFamily="34" charset="0"/>
                <a:cs typeface="Arial" panose="020B0604020202020204" pitchFamily="34" charset="0"/>
              </a:rPr>
              <a:t>Its existence during the Rightly-Guided Caliphate</a:t>
            </a:r>
          </a:p>
          <a:p>
            <a:pPr>
              <a:lnSpc>
                <a:spcPct val="110000"/>
              </a:lnSpc>
              <a:buFont typeface="Arial" panose="020B0604020202020204" pitchFamily="34" charset="0"/>
              <a:buChar char="•"/>
            </a:pPr>
            <a:r>
              <a:rPr lang="en-US" sz="1900" dirty="0">
                <a:latin typeface="Arial" panose="020B0604020202020204" pitchFamily="34" charset="0"/>
                <a:cs typeface="Arial" panose="020B0604020202020204" pitchFamily="34" charset="0"/>
              </a:rPr>
              <a:t>Its important existence in the 2nd &amp; 3rd Centuries; the time when our Deen was being compiled.</a:t>
            </a:r>
          </a:p>
          <a:p>
            <a:pPr>
              <a:lnSpc>
                <a:spcPct val="110000"/>
              </a:lnSpc>
              <a:buFont typeface="Arial" panose="020B0604020202020204" pitchFamily="34" charset="0"/>
              <a:buChar char="•"/>
            </a:pPr>
            <a:r>
              <a:rPr lang="en-US" sz="1900" dirty="0">
                <a:latin typeface="Arial" panose="020B0604020202020204" pitchFamily="34" charset="0"/>
                <a:cs typeface="Arial" panose="020B0604020202020204" pitchFamily="34" charset="0"/>
              </a:rPr>
              <a:t>It helped the Muslims grow intellectually in the Abbasid Caliphate; known as the Golden Era of the Muslim Empire</a:t>
            </a:r>
          </a:p>
          <a:p>
            <a:pPr>
              <a:lnSpc>
                <a:spcPct val="110000"/>
              </a:lnSpc>
              <a:buFont typeface="Arial" panose="020B0604020202020204" pitchFamily="34" charset="0"/>
              <a:buChar char="•"/>
            </a:pPr>
            <a:r>
              <a:rPr lang="en-US" sz="1900" dirty="0">
                <a:latin typeface="Arial" panose="020B0604020202020204" pitchFamily="34" charset="0"/>
                <a:cs typeface="Arial" panose="020B0604020202020204" pitchFamily="34" charset="0"/>
              </a:rPr>
              <a:t>It was in use in the Ottoman Caliphate (</a:t>
            </a:r>
            <a:r>
              <a:rPr lang="en-US" sz="1900" dirty="0" err="1">
                <a:latin typeface="Arial" panose="020B0604020202020204" pitchFamily="34" charset="0"/>
                <a:cs typeface="Arial" panose="020B0604020202020204" pitchFamily="34" charset="0"/>
              </a:rPr>
              <a:t>Majalla</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tul</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Ahkaam</a:t>
            </a:r>
            <a:r>
              <a:rPr lang="en-US" sz="1900" dirty="0">
                <a:latin typeface="Arial" panose="020B0604020202020204" pitchFamily="34" charset="0"/>
                <a:cs typeface="Arial" panose="020B0604020202020204" pitchFamily="34" charset="0"/>
              </a:rPr>
              <a:t> Al-</a:t>
            </a:r>
            <a:r>
              <a:rPr lang="en-US" sz="1900" dirty="0" err="1">
                <a:latin typeface="Arial" panose="020B0604020202020204" pitchFamily="34" charset="0"/>
                <a:cs typeface="Arial" panose="020B0604020202020204" pitchFamily="34" charset="0"/>
              </a:rPr>
              <a:t>Adaliyyah</a:t>
            </a:r>
            <a:r>
              <a:rPr lang="en-US" sz="1900" dirty="0">
                <a:latin typeface="Arial" panose="020B0604020202020204" pitchFamily="34" charset="0"/>
                <a:cs typeface="Arial" panose="020B0604020202020204" pitchFamily="34" charset="0"/>
              </a:rPr>
              <a:t>; Al-</a:t>
            </a:r>
            <a:r>
              <a:rPr lang="en-US" sz="1900" dirty="0" err="1">
                <a:latin typeface="Arial" panose="020B0604020202020204" pitchFamily="34" charset="0"/>
                <a:cs typeface="Arial" panose="020B0604020202020204" pitchFamily="34" charset="0"/>
              </a:rPr>
              <a:t>Majelle</a:t>
            </a:r>
            <a:r>
              <a:rPr lang="en-US" sz="1900" dirty="0">
                <a:latin typeface="Arial" panose="020B0604020202020204" pitchFamily="34" charset="0"/>
                <a:cs typeface="Arial" panose="020B0604020202020204" pitchFamily="34" charset="0"/>
              </a:rPr>
              <a:t>)</a:t>
            </a:r>
          </a:p>
          <a:p>
            <a:pPr>
              <a:lnSpc>
                <a:spcPct val="110000"/>
              </a:lnSpc>
              <a:buFont typeface="Arial" panose="020B0604020202020204" pitchFamily="34" charset="0"/>
              <a:buChar char="•"/>
            </a:pPr>
            <a:r>
              <a:rPr lang="en-US" sz="1900" dirty="0">
                <a:latin typeface="Arial" panose="020B0604020202020204" pitchFamily="34" charset="0"/>
                <a:cs typeface="Arial" panose="020B0604020202020204" pitchFamily="34" charset="0"/>
              </a:rPr>
              <a:t>How it is in use currently; so many new issues and how scholars deal with them and find solutions in the light of Quran &amp; Sunnah. </a:t>
            </a:r>
          </a:p>
          <a:p>
            <a:pPr>
              <a:lnSpc>
                <a:spcPct val="110000"/>
              </a:lnSpc>
              <a:buFont typeface="Arial" panose="020B0604020202020204" pitchFamily="34" charset="0"/>
              <a:buChar char="•"/>
            </a:pPr>
            <a:r>
              <a:rPr lang="en-US" sz="1900" dirty="0">
                <a:latin typeface="Arial" panose="020B0604020202020204" pitchFamily="34" charset="0"/>
                <a:cs typeface="Arial" panose="020B0604020202020204" pitchFamily="34" charset="0"/>
              </a:rPr>
              <a:t>Islamic Financial System; A Fine Product of Ijtihad</a:t>
            </a:r>
          </a:p>
          <a:p>
            <a:pPr marL="45720"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54317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509327"/>
          </a:xfrm>
        </p:spPr>
        <p:txBody>
          <a:bodyPr>
            <a:normAutofit/>
          </a:bodyPr>
          <a:lstStyle/>
          <a:p>
            <a:pPr marL="45720" indent="0" algn="ctr">
              <a:buNone/>
            </a:pPr>
            <a:r>
              <a:rPr lang="en-US" sz="2000" b="1" u="sng" dirty="0">
                <a:latin typeface="Arial" panose="020B0604020202020204" pitchFamily="34" charset="0"/>
                <a:cs typeface="Arial" panose="020B0604020202020204" pitchFamily="34" charset="0"/>
              </a:rPr>
              <a:t>Importance of Ijtihad</a:t>
            </a:r>
          </a:p>
          <a:p>
            <a:pPr marL="45720" indent="0" algn="ctr">
              <a:buNone/>
            </a:pPr>
            <a:endParaRPr lang="en-US" sz="2000" b="1" u="sng" dirty="0">
              <a:latin typeface="Arial" panose="020B0604020202020204" pitchFamily="34" charset="0"/>
              <a:cs typeface="Arial" panose="020B0604020202020204" pitchFamily="34" charset="0"/>
            </a:endParaRPr>
          </a:p>
          <a:p>
            <a:pPr marL="0" lvl="0" indent="0" rtl="0">
              <a:lnSpc>
                <a:spcPct val="115000"/>
              </a:lnSpc>
              <a:buNone/>
            </a:pPr>
            <a:r>
              <a:rPr lang="en-US" sz="1800" b="1" kern="100" dirty="0">
                <a:effectLst/>
                <a:latin typeface="Arial" panose="020B0604020202020204" pitchFamily="34" charset="0"/>
                <a:ea typeface="Calibri" panose="020F0502020204030204" pitchFamily="34" charset="0"/>
                <a:cs typeface="Arial" panose="020B0604020202020204" pitchFamily="34" charset="0"/>
              </a:rPr>
              <a:t>Problems If Ijtihad Was Not Recognized</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endParaRPr lang="en-PK" sz="18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buFont typeface="Courier New" panose="02070309020205020404" pitchFamily="49" charset="0"/>
              <a:buChar char="o"/>
            </a:pPr>
            <a:r>
              <a:rPr lang="en-US" sz="1800" kern="100" dirty="0">
                <a:effectLst/>
                <a:latin typeface="Arial" panose="020B0604020202020204" pitchFamily="34" charset="0"/>
                <a:ea typeface="Calibri" panose="020F0502020204030204" pitchFamily="34" charset="0"/>
                <a:cs typeface="Arial" panose="020B0604020202020204" pitchFamily="34" charset="0"/>
              </a:rPr>
              <a:t>Ijma’ is somewhat difficult to achieve, how would Muslim scholars come up with answers for modern day questions?</a:t>
            </a:r>
            <a:endParaRPr lang="en-PK" sz="18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buFont typeface="Courier New" panose="02070309020205020404" pitchFamily="49" charset="0"/>
              <a:buChar char="o"/>
            </a:pPr>
            <a:r>
              <a:rPr lang="en-US" sz="1800" kern="100" dirty="0">
                <a:effectLst/>
                <a:latin typeface="Arial" panose="020B0604020202020204" pitchFamily="34" charset="0"/>
                <a:ea typeface="Calibri" panose="020F0502020204030204" pitchFamily="34" charset="0"/>
                <a:cs typeface="Arial" panose="020B0604020202020204" pitchFamily="34" charset="0"/>
              </a:rPr>
              <a:t>Rigidity would prevail.</a:t>
            </a:r>
            <a:endParaRPr lang="en-PK" sz="18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buFont typeface="Courier New" panose="02070309020205020404" pitchFamily="49" charset="0"/>
              <a:buChar char="o"/>
            </a:pPr>
            <a:r>
              <a:rPr lang="en-US" sz="1800" kern="100" dirty="0">
                <a:effectLst/>
                <a:latin typeface="Arial" panose="020B0604020202020204" pitchFamily="34" charset="0"/>
                <a:ea typeface="Calibri" panose="020F0502020204030204" pitchFamily="34" charset="0"/>
                <a:cs typeface="Arial" panose="020B0604020202020204" pitchFamily="34" charset="0"/>
              </a:rPr>
              <a:t>Muslims would have been limited and might not have been able to employ modern technologies.</a:t>
            </a:r>
            <a:endParaRPr lang="en-PK" sz="18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buFont typeface="Courier New" panose="02070309020205020404" pitchFamily="49" charset="0"/>
              <a:buChar char="o"/>
              <a:tabLst>
                <a:tab pos="900430" algn="l"/>
              </a:tabLst>
            </a:pPr>
            <a:r>
              <a:rPr lang="en-US" sz="1800" kern="100" dirty="0">
                <a:effectLst/>
                <a:latin typeface="Arial" panose="020B0604020202020204" pitchFamily="34" charset="0"/>
                <a:ea typeface="Calibri" panose="020F0502020204030204" pitchFamily="34" charset="0"/>
                <a:cs typeface="Arial" panose="020B0604020202020204" pitchFamily="34" charset="0"/>
              </a:rPr>
              <a:t>It would have been difficult to practice Islam on a daily basis.</a:t>
            </a:r>
            <a:endParaRPr lang="en-PK" sz="18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buFont typeface="Courier New" panose="02070309020205020404" pitchFamily="49" charset="0"/>
              <a:buChar char="o"/>
              <a:tabLst>
                <a:tab pos="900430" algn="l"/>
              </a:tabLst>
            </a:pPr>
            <a:r>
              <a:rPr lang="en-US" sz="1800" kern="100" dirty="0">
                <a:effectLst/>
                <a:latin typeface="Arial" panose="020B0604020202020204" pitchFamily="34" charset="0"/>
                <a:ea typeface="Calibri" panose="020F0502020204030204" pitchFamily="34" charset="0"/>
                <a:cs typeface="Arial" panose="020B0604020202020204" pitchFamily="34" charset="0"/>
              </a:rPr>
              <a:t>It might have put off many non-Muslims from reverting back to Islam due to its rigidity &amp; impracticality.</a:t>
            </a:r>
            <a:endParaRPr lang="en-PK" sz="1800" kern="100" dirty="0">
              <a:effectLst/>
              <a:latin typeface="Arial" panose="020B0604020202020204" pitchFamily="34" charset="0"/>
              <a:ea typeface="Calibri" panose="020F0502020204030204" pitchFamily="34" charset="0"/>
              <a:cs typeface="Arial" panose="020B0604020202020204" pitchFamily="34" charset="0"/>
            </a:endParaRPr>
          </a:p>
          <a:p>
            <a:pPr marL="45720"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91807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729803"/>
          </a:xfrm>
        </p:spPr>
        <p:txBody>
          <a:bodyPr>
            <a:normAutofit/>
          </a:bodyPr>
          <a:lstStyle/>
          <a:p>
            <a:pPr algn="ctr"/>
            <a:r>
              <a:rPr lang="en-US" sz="3600" dirty="0">
                <a:latin typeface="Arial" panose="020B0604020202020204" pitchFamily="34" charset="0"/>
                <a:cs typeface="Arial" panose="020B0604020202020204" pitchFamily="34" charset="0"/>
              </a:rPr>
              <a:t>QIYAS (Analogy)</a:t>
            </a:r>
            <a:endParaRPr lang="en-GB"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43000" y="1519707"/>
            <a:ext cx="9872871" cy="4576293"/>
          </a:xfrm>
        </p:spPr>
        <p:txBody>
          <a:bodyPr>
            <a:normAutofit/>
          </a:bodyPr>
          <a:lstStyle/>
          <a:p>
            <a:r>
              <a:rPr lang="en-US" sz="1800" dirty="0">
                <a:latin typeface="Arial" panose="020B0604020202020204" pitchFamily="34" charset="0"/>
                <a:cs typeface="Arial" panose="020B0604020202020204" pitchFamily="34" charset="0"/>
              </a:rPr>
              <a:t>Qiyas literally means to measuring or to ascertain</a:t>
            </a:r>
          </a:p>
          <a:p>
            <a:r>
              <a:rPr lang="en-US" sz="1800" dirty="0">
                <a:latin typeface="Arial" panose="020B0604020202020204" pitchFamily="34" charset="0"/>
                <a:cs typeface="Arial" panose="020B0604020202020204" pitchFamily="34" charset="0"/>
              </a:rPr>
              <a:t>In terminology, it refers to The extension of a </a:t>
            </a:r>
            <a:r>
              <a:rPr lang="en-US" sz="1800" dirty="0" err="1">
                <a:latin typeface="Arial" panose="020B0604020202020204" pitchFamily="34" charset="0"/>
                <a:cs typeface="Arial" panose="020B0604020202020204" pitchFamily="34" charset="0"/>
              </a:rPr>
              <a:t>Shari’ah</a:t>
            </a:r>
            <a:r>
              <a:rPr lang="en-US" sz="1800" dirty="0">
                <a:latin typeface="Arial" panose="020B0604020202020204" pitchFamily="34" charset="0"/>
                <a:cs typeface="Arial" panose="020B0604020202020204" pitchFamily="34" charset="0"/>
              </a:rPr>
              <a:t> value from an original case to a new case</a:t>
            </a:r>
            <a:r>
              <a:rPr lang="ar-SA" sz="180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because the latter has the same effective cause as the former.</a:t>
            </a:r>
          </a:p>
          <a:p>
            <a:r>
              <a:rPr lang="en-US" sz="1800" dirty="0">
                <a:latin typeface="Arial" panose="020B0604020202020204" pitchFamily="34" charset="0"/>
                <a:cs typeface="Arial" panose="020B0604020202020204" pitchFamily="34" charset="0"/>
              </a:rPr>
              <a:t>Extension of an existing Shariah ruling found in Quran or Sunnah, to a new case based on the similarity of the effective cause/rationale of a given ruling in both the cases</a:t>
            </a:r>
          </a:p>
          <a:p>
            <a:pPr marL="45720" indent="0">
              <a:buNone/>
            </a:pPr>
            <a:endParaRPr lang="en-US" sz="1800" dirty="0">
              <a:latin typeface="Arial" panose="020B0604020202020204" pitchFamily="34" charset="0"/>
              <a:cs typeface="Arial" panose="020B0604020202020204" pitchFamily="34" charset="0"/>
            </a:endParaRPr>
          </a:p>
          <a:p>
            <a:pPr marL="45720" indent="0">
              <a:buNone/>
            </a:pPr>
            <a:r>
              <a:rPr lang="en-US" sz="1800" b="1" u="sng" dirty="0">
                <a:latin typeface="Arial" panose="020B0604020202020204" pitchFamily="34" charset="0"/>
                <a:cs typeface="Arial" panose="020B0604020202020204" pitchFamily="34" charset="0"/>
              </a:rPr>
              <a:t>Illustration</a:t>
            </a:r>
          </a:p>
          <a:p>
            <a:pPr>
              <a:buFontTx/>
              <a:buChar char="-"/>
            </a:pPr>
            <a:r>
              <a:rPr lang="en-US" sz="1800" dirty="0">
                <a:latin typeface="Arial" panose="020B0604020202020204" pitchFamily="34" charset="0"/>
                <a:cs typeface="Arial" panose="020B0604020202020204" pitchFamily="34" charset="0"/>
              </a:rPr>
              <a:t>Act/thing “A” is prohibited by the Quran or Sunnah</a:t>
            </a:r>
          </a:p>
          <a:p>
            <a:pPr>
              <a:buFontTx/>
              <a:buChar char="-"/>
            </a:pPr>
            <a:r>
              <a:rPr lang="en-US" sz="1800" dirty="0">
                <a:latin typeface="Arial" panose="020B0604020202020204" pitchFamily="34" charset="0"/>
                <a:cs typeface="Arial" panose="020B0604020202020204" pitchFamily="34" charset="0"/>
              </a:rPr>
              <a:t>Act/thing “A” is prohibited because of “X”</a:t>
            </a:r>
          </a:p>
          <a:p>
            <a:pPr>
              <a:buFontTx/>
              <a:buChar char="-"/>
            </a:pPr>
            <a:r>
              <a:rPr lang="en-US" sz="1800" dirty="0">
                <a:latin typeface="Arial" panose="020B0604020202020204" pitchFamily="34" charset="0"/>
                <a:cs typeface="Arial" panose="020B0604020202020204" pitchFamily="34" charset="0"/>
              </a:rPr>
              <a:t>Act/thing “B” has “X”, but is not found in Quran or Sunnah</a:t>
            </a:r>
          </a:p>
          <a:p>
            <a:pPr>
              <a:buFontTx/>
              <a:buChar char="-"/>
            </a:pPr>
            <a:r>
              <a:rPr lang="en-US" sz="1800" dirty="0">
                <a:latin typeface="Arial" panose="020B0604020202020204" pitchFamily="34" charset="0"/>
                <a:cs typeface="Arial" panose="020B0604020202020204" pitchFamily="34" charset="0"/>
              </a:rPr>
              <a:t>On Act/thing “B”, the same ruling will be applied as on Act/Thing A </a:t>
            </a:r>
            <a:r>
              <a:rPr lang="en-US" sz="1800">
                <a:latin typeface="Arial" panose="020B0604020202020204" pitchFamily="34" charset="0"/>
                <a:cs typeface="Arial" panose="020B0604020202020204" pitchFamily="34" charset="0"/>
              </a:rPr>
              <a:t>(Prohibition)</a:t>
            </a:r>
            <a:endParaRPr lang="en-US" sz="1800" dirty="0">
              <a:latin typeface="Arial" panose="020B0604020202020204" pitchFamily="34" charset="0"/>
              <a:cs typeface="Arial" panose="020B0604020202020204" pitchFamily="34" charset="0"/>
            </a:endParaRPr>
          </a:p>
          <a:p>
            <a:pPr marL="45720" indent="0">
              <a:buNone/>
            </a:pPr>
            <a:endParaRPr lang="en-GB" sz="1800" b="1"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3744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7466" y="546837"/>
            <a:ext cx="8911687" cy="721364"/>
          </a:xfrm>
        </p:spPr>
        <p:txBody>
          <a:bodyPr/>
          <a:lstStyle/>
          <a:p>
            <a:pPr algn="ctr"/>
            <a:r>
              <a:rPr lang="en-US" dirty="0">
                <a:latin typeface="Arial" panose="020B0604020202020204" pitchFamily="34" charset="0"/>
                <a:cs typeface="Arial" panose="020B0604020202020204" pitchFamily="34" charset="0"/>
              </a:rPr>
              <a:t>QURAN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650680" y="1555033"/>
            <a:ext cx="9405257" cy="4820194"/>
          </a:xfrm>
        </p:spPr>
        <p:txBody>
          <a:bodyPr>
            <a:normAutofit lnSpcReduction="10000"/>
          </a:bodyPr>
          <a:lstStyle/>
          <a:p>
            <a:pPr>
              <a:lnSpc>
                <a:spcPct val="100000"/>
              </a:lnSpc>
              <a:buFontTx/>
              <a:buChar char="-"/>
            </a:pPr>
            <a:r>
              <a:rPr lang="en-US" sz="2000" dirty="0">
                <a:latin typeface="Arial" panose="020B0604020202020204" pitchFamily="34" charset="0"/>
                <a:cs typeface="Arial" panose="020B0604020202020204" pitchFamily="34" charset="0"/>
              </a:rPr>
              <a:t>The word of Allah SWT </a:t>
            </a:r>
            <a:r>
              <a:rPr lang="ar-SA" sz="2000" dirty="0">
                <a:latin typeface="Arial" panose="020B0604020202020204" pitchFamily="34" charset="0"/>
                <a:cs typeface="Arial" panose="020B0604020202020204" pitchFamily="34" charset="0"/>
              </a:rPr>
              <a:t>كلام الله</a:t>
            </a:r>
            <a:endParaRPr lang="en-US" sz="2000" dirty="0">
              <a:latin typeface="Arial" panose="020B0604020202020204" pitchFamily="34" charset="0"/>
              <a:cs typeface="Arial" panose="020B0604020202020204" pitchFamily="34" charset="0"/>
            </a:endParaRPr>
          </a:p>
          <a:p>
            <a:pPr>
              <a:lnSpc>
                <a:spcPct val="100000"/>
              </a:lnSpc>
              <a:buFontTx/>
              <a:buChar char="-"/>
            </a:pPr>
            <a:r>
              <a:rPr lang="en-US" sz="2000" dirty="0">
                <a:latin typeface="Arial" panose="020B0604020202020204" pitchFamily="34" charset="0"/>
                <a:cs typeface="Arial" panose="020B0604020202020204" pitchFamily="34" charset="0"/>
              </a:rPr>
              <a:t>Not His creation (</a:t>
            </a:r>
            <a:r>
              <a:rPr lang="ar-SA" sz="2000" dirty="0">
                <a:latin typeface="Arial" panose="020B0604020202020204" pitchFamily="34" charset="0"/>
                <a:cs typeface="Arial" panose="020B0604020202020204" pitchFamily="34" charset="0"/>
              </a:rPr>
              <a:t>(مخلوق</a:t>
            </a:r>
          </a:p>
          <a:p>
            <a:pPr>
              <a:lnSpc>
                <a:spcPct val="100000"/>
              </a:lnSpc>
              <a:buFontTx/>
              <a:buChar char="-"/>
            </a:pPr>
            <a:r>
              <a:rPr lang="en-US" sz="2000" dirty="0">
                <a:latin typeface="Arial" panose="020B0604020202020204" pitchFamily="34" charset="0"/>
                <a:cs typeface="Arial" panose="020B0604020202020204" pitchFamily="34" charset="0"/>
              </a:rPr>
              <a:t>Literally means something which is read</a:t>
            </a:r>
          </a:p>
          <a:p>
            <a:pPr>
              <a:lnSpc>
                <a:spcPct val="100000"/>
              </a:lnSpc>
              <a:buFontTx/>
              <a:buChar char="-"/>
            </a:pPr>
            <a:r>
              <a:rPr lang="en-US" sz="2000" dirty="0">
                <a:latin typeface="Arial" panose="020B0604020202020204" pitchFamily="34" charset="0"/>
                <a:cs typeface="Arial" panose="020B0604020202020204" pitchFamily="34" charset="0"/>
              </a:rPr>
              <a:t>Has five names as mentioned in the Quran; Al-Quran, Al-</a:t>
            </a:r>
            <a:r>
              <a:rPr lang="en-US" sz="2000" dirty="0" err="1">
                <a:latin typeface="Arial" panose="020B0604020202020204" pitchFamily="34" charset="0"/>
                <a:cs typeface="Arial" panose="020B0604020202020204" pitchFamily="34" charset="0"/>
              </a:rPr>
              <a:t>Furqan</a:t>
            </a:r>
            <a:r>
              <a:rPr lang="en-US" sz="2000" dirty="0">
                <a:latin typeface="Arial" panose="020B0604020202020204" pitchFamily="34" charset="0"/>
                <a:cs typeface="Arial" panose="020B0604020202020204" pitchFamily="34" charset="0"/>
              </a:rPr>
              <a:t>, At-</a:t>
            </a:r>
            <a:r>
              <a:rPr lang="en-US" sz="2000" dirty="0" err="1">
                <a:latin typeface="Arial" panose="020B0604020202020204" pitchFamily="34" charset="0"/>
                <a:cs typeface="Arial" panose="020B0604020202020204" pitchFamily="34" charset="0"/>
              </a:rPr>
              <a:t>Tanzeel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Az-Zikr</a:t>
            </a:r>
            <a:r>
              <a:rPr lang="en-US" sz="2000" dirty="0">
                <a:latin typeface="Arial" panose="020B0604020202020204" pitchFamily="34" charset="0"/>
                <a:cs typeface="Arial" panose="020B0604020202020204" pitchFamily="34" charset="0"/>
              </a:rPr>
              <a:t> &amp; Al-</a:t>
            </a:r>
            <a:r>
              <a:rPr lang="en-US" sz="2000" dirty="0" err="1">
                <a:latin typeface="Arial" panose="020B0604020202020204" pitchFamily="34" charset="0"/>
                <a:cs typeface="Arial" panose="020B0604020202020204" pitchFamily="34" charset="0"/>
              </a:rPr>
              <a:t>Kitaab</a:t>
            </a:r>
            <a:endParaRPr lang="en-US" sz="2000" dirty="0">
              <a:latin typeface="Arial" panose="020B0604020202020204" pitchFamily="34" charset="0"/>
              <a:cs typeface="Arial" panose="020B0604020202020204" pitchFamily="34" charset="0"/>
            </a:endParaRPr>
          </a:p>
          <a:p>
            <a:pPr>
              <a:lnSpc>
                <a:spcPct val="100000"/>
              </a:lnSpc>
              <a:buFontTx/>
              <a:buChar char="-"/>
            </a:pPr>
            <a:r>
              <a:rPr lang="en-US" sz="2000" dirty="0">
                <a:latin typeface="Arial" panose="020B0604020202020204" pitchFamily="34" charset="0"/>
                <a:cs typeface="Arial" panose="020B0604020202020204" pitchFamily="34" charset="0"/>
              </a:rPr>
              <a:t>Revealed in the time span of 23 years</a:t>
            </a:r>
          </a:p>
          <a:p>
            <a:pPr>
              <a:lnSpc>
                <a:spcPct val="100000"/>
              </a:lnSpc>
              <a:buFontTx/>
              <a:buChar char="-"/>
            </a:pPr>
            <a:r>
              <a:rPr lang="en-US" sz="2000" dirty="0">
                <a:latin typeface="Arial" panose="020B0604020202020204" pitchFamily="34" charset="0"/>
                <a:cs typeface="Arial" panose="020B0604020202020204" pitchFamily="34" charset="0"/>
              </a:rPr>
              <a:t>Difference between </a:t>
            </a:r>
            <a:r>
              <a:rPr lang="en-US" sz="2000" i="1" dirty="0" err="1">
                <a:latin typeface="Arial" panose="020B0604020202020204" pitchFamily="34" charset="0"/>
                <a:cs typeface="Arial" panose="020B0604020202020204" pitchFamily="34" charset="0"/>
              </a:rPr>
              <a:t>Inzaal</a:t>
            </a:r>
            <a:r>
              <a:rPr lang="en-US" sz="2000" i="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&amp; </a:t>
            </a:r>
            <a:r>
              <a:rPr lang="en-US" sz="2000" i="1" dirty="0" err="1">
                <a:latin typeface="Arial" panose="020B0604020202020204" pitchFamily="34" charset="0"/>
                <a:cs typeface="Arial" panose="020B0604020202020204" pitchFamily="34" charset="0"/>
              </a:rPr>
              <a:t>Tanzeel</a:t>
            </a:r>
            <a:r>
              <a:rPr lang="en-US" sz="2000" i="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a:t>
            </a:r>
            <a:r>
              <a:rPr lang="ar-SA" sz="2000" dirty="0">
                <a:latin typeface="Arial" panose="020B0604020202020204" pitchFamily="34" charset="0"/>
                <a:cs typeface="Arial" panose="020B0604020202020204" pitchFamily="34" charset="0"/>
              </a:rPr>
              <a:t>(انزال، تنزيل</a:t>
            </a:r>
            <a:endParaRPr lang="en-US" sz="2000" dirty="0">
              <a:latin typeface="Arial" panose="020B0604020202020204" pitchFamily="34" charset="0"/>
              <a:cs typeface="Arial" panose="020B0604020202020204" pitchFamily="34" charset="0"/>
            </a:endParaRPr>
          </a:p>
          <a:p>
            <a:pPr>
              <a:lnSpc>
                <a:spcPct val="100000"/>
              </a:lnSpc>
              <a:buFontTx/>
              <a:buChar char="-"/>
            </a:pPr>
            <a:r>
              <a:rPr lang="en-US" sz="2000" dirty="0">
                <a:latin typeface="Arial" panose="020B0604020202020204" pitchFamily="34" charset="0"/>
                <a:cs typeface="Arial" panose="020B0604020202020204" pitchFamily="34" charset="0"/>
              </a:rPr>
              <a:t>Definition – “</a:t>
            </a:r>
            <a:r>
              <a:rPr lang="en-US" sz="2000" i="1" dirty="0">
                <a:latin typeface="Arial" panose="020B0604020202020204" pitchFamily="34" charset="0"/>
                <a:cs typeface="Arial" panose="020B0604020202020204" pitchFamily="34" charset="0"/>
              </a:rPr>
              <a:t>The word of Allah SWT transmitted to the heart of the Prophet SAW through </a:t>
            </a:r>
            <a:r>
              <a:rPr lang="en-US" sz="2000" i="1" dirty="0" err="1">
                <a:latin typeface="Arial" panose="020B0604020202020204" pitchFamily="34" charset="0"/>
                <a:cs typeface="Arial" panose="020B0604020202020204" pitchFamily="34" charset="0"/>
              </a:rPr>
              <a:t>Jibreel</a:t>
            </a:r>
            <a:r>
              <a:rPr lang="en-US" sz="2000" i="1" dirty="0">
                <a:latin typeface="Arial" panose="020B0604020202020204" pitchFamily="34" charset="0"/>
                <a:cs typeface="Arial" panose="020B0604020202020204" pitchFamily="34" charset="0"/>
              </a:rPr>
              <a:t> A.S, and is reported from the time Prophet SAW till now without any doubts.”</a:t>
            </a:r>
          </a:p>
          <a:p>
            <a:pPr>
              <a:lnSpc>
                <a:spcPct val="100000"/>
              </a:lnSpc>
              <a:buFontTx/>
              <a:buChar char="-"/>
            </a:pPr>
            <a:r>
              <a:rPr lang="en-US" sz="2000" dirty="0">
                <a:latin typeface="Arial" panose="020B0604020202020204" pitchFamily="34" charset="0"/>
                <a:cs typeface="Arial" panose="020B0604020202020204" pitchFamily="34" charset="0"/>
              </a:rPr>
              <a:t>Consists of 30 volumes and 114 chapters</a:t>
            </a:r>
          </a:p>
          <a:p>
            <a:pPr>
              <a:lnSpc>
                <a:spcPct val="100000"/>
              </a:lnSpc>
              <a:buFontTx/>
              <a:buChar char="-"/>
            </a:pPr>
            <a:r>
              <a:rPr lang="en-US" sz="2000" dirty="0">
                <a:latin typeface="Arial" panose="020B0604020202020204" pitchFamily="34" charset="0"/>
                <a:cs typeface="Arial" panose="020B0604020202020204" pitchFamily="34" charset="0"/>
              </a:rPr>
              <a:t>A complete guide/manual for all humanity </a:t>
            </a:r>
            <a:r>
              <a:rPr lang="en-US" sz="2000" i="1" dirty="0">
                <a:latin typeface="Arial" panose="020B0604020202020204" pitchFamily="34" charset="0"/>
                <a:cs typeface="Arial" panose="020B0604020202020204" pitchFamily="34" charset="0"/>
              </a:rPr>
              <a:t> </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257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37127"/>
            <a:ext cx="9872871" cy="5258873"/>
          </a:xfrm>
        </p:spPr>
        <p:txBody>
          <a:bodyPr>
            <a:normAutofit/>
          </a:bodyPr>
          <a:lstStyle/>
          <a:p>
            <a:pPr marL="45720" indent="0">
              <a:buNone/>
            </a:pPr>
            <a:r>
              <a:rPr lang="en-US" sz="2000" b="1" u="sng" dirty="0">
                <a:latin typeface="Arial" panose="020B0604020202020204" pitchFamily="34" charset="0"/>
                <a:cs typeface="Arial" panose="020B0604020202020204" pitchFamily="34" charset="0"/>
              </a:rPr>
              <a:t>The Essential Elements of Qiyas</a:t>
            </a:r>
          </a:p>
          <a:p>
            <a:pPr>
              <a:buFont typeface="Wingdings" panose="05000000000000000000" pitchFamily="2" charset="2"/>
              <a:buChar char="Ø"/>
            </a:pPr>
            <a:r>
              <a:rPr lang="en-GB" sz="1800" dirty="0">
                <a:latin typeface="Arial" panose="020B0604020202020204" pitchFamily="34" charset="0"/>
                <a:cs typeface="Arial" panose="020B0604020202020204" pitchFamily="34" charset="0"/>
              </a:rPr>
              <a:t>The original case (</a:t>
            </a:r>
            <a:r>
              <a:rPr lang="ar-SA" sz="1800" dirty="0">
                <a:latin typeface="Arial" panose="020B0604020202020204" pitchFamily="34" charset="0"/>
                <a:cs typeface="Arial" panose="020B0604020202020204" pitchFamily="34" charset="0"/>
              </a:rPr>
              <a:t>اصل</a:t>
            </a:r>
            <a:r>
              <a:rPr lang="en-US" sz="1800" dirty="0">
                <a:latin typeface="Arial" panose="020B0604020202020204" pitchFamily="34" charset="0"/>
                <a:cs typeface="Arial" panose="020B0604020202020204" pitchFamily="34" charset="0"/>
              </a:rPr>
              <a:t>)</a:t>
            </a:r>
            <a:r>
              <a:rPr lang="ar-SA" sz="1800" dirty="0">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rPr>
              <a:t>on which a ruling is given in the text of the Quran or Hadith</a:t>
            </a:r>
          </a:p>
          <a:p>
            <a:pPr>
              <a:buFont typeface="Wingdings" panose="05000000000000000000" pitchFamily="2" charset="2"/>
              <a:buChar char="Ø"/>
            </a:pPr>
            <a:r>
              <a:rPr lang="en-GB" sz="1800" dirty="0">
                <a:latin typeface="Arial" panose="020B0604020202020204" pitchFamily="34" charset="0"/>
                <a:cs typeface="Arial" panose="020B0604020202020204" pitchFamily="34" charset="0"/>
              </a:rPr>
              <a:t>The rule (</a:t>
            </a:r>
            <a:r>
              <a:rPr lang="ar-SA" sz="1800" dirty="0">
                <a:latin typeface="Arial" panose="020B0604020202020204" pitchFamily="34" charset="0"/>
                <a:cs typeface="Arial" panose="020B0604020202020204" pitchFamily="34" charset="0"/>
              </a:rPr>
              <a:t>حكم</a:t>
            </a:r>
            <a:r>
              <a:rPr lang="en-US" sz="1800" dirty="0">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rPr>
              <a:t>governing the original case</a:t>
            </a:r>
          </a:p>
          <a:p>
            <a:pPr>
              <a:buFont typeface="Wingdings" panose="05000000000000000000" pitchFamily="2" charset="2"/>
              <a:buChar char="Ø"/>
            </a:pPr>
            <a:r>
              <a:rPr lang="en-GB" sz="1800" dirty="0">
                <a:latin typeface="Arial" panose="020B0604020202020204" pitchFamily="34" charset="0"/>
                <a:cs typeface="Arial" panose="020B0604020202020204" pitchFamily="34" charset="0"/>
              </a:rPr>
              <a:t>The new case</a:t>
            </a:r>
            <a:r>
              <a:rPr lang="ar-SA" sz="1800" dirty="0">
                <a:latin typeface="Arial" panose="020B0604020202020204" pitchFamily="34" charset="0"/>
                <a:cs typeface="Arial" panose="020B0604020202020204" pitchFamily="34" charset="0"/>
              </a:rPr>
              <a:t>فرع) </a:t>
            </a:r>
            <a:r>
              <a:rPr lang="en-US" sz="1800" dirty="0">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rPr>
              <a:t>on which a ruling is needed</a:t>
            </a:r>
          </a:p>
          <a:p>
            <a:pPr>
              <a:buFont typeface="Wingdings" panose="05000000000000000000" pitchFamily="2" charset="2"/>
              <a:buChar char="Ø"/>
            </a:pPr>
            <a:r>
              <a:rPr lang="en-GB" sz="1800" dirty="0">
                <a:latin typeface="Arial" panose="020B0604020202020204" pitchFamily="34" charset="0"/>
                <a:cs typeface="Arial" panose="020B0604020202020204" pitchFamily="34" charset="0"/>
              </a:rPr>
              <a:t>The effective cause or the rationale</a:t>
            </a:r>
            <a:r>
              <a:rPr lang="ar-SA" sz="1800" dirty="0">
                <a:latin typeface="Arial" panose="020B0604020202020204" pitchFamily="34" charset="0"/>
                <a:cs typeface="Arial" panose="020B0604020202020204" pitchFamily="34" charset="0"/>
              </a:rPr>
              <a:t>علة) </a:t>
            </a:r>
            <a:r>
              <a:rPr lang="en-US" sz="1800" dirty="0">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rPr>
              <a:t>which is an </a:t>
            </a:r>
            <a:r>
              <a:rPr lang="en-US" sz="1800" dirty="0">
                <a:latin typeface="Arial" panose="020B0604020202020204" pitchFamily="34" charset="0"/>
                <a:cs typeface="Arial" panose="020B0604020202020204" pitchFamily="34" charset="0"/>
              </a:rPr>
              <a:t>attribute o</a:t>
            </a:r>
            <a:r>
              <a:rPr lang="en-GB" sz="1800" dirty="0">
                <a:latin typeface="Arial" panose="020B0604020202020204" pitchFamily="34" charset="0"/>
                <a:cs typeface="Arial" panose="020B0604020202020204" pitchFamily="34" charset="0"/>
              </a:rPr>
              <a:t>f the original case</a:t>
            </a:r>
          </a:p>
          <a:p>
            <a:pPr marL="45720" indent="0">
              <a:buNone/>
            </a:pP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60966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194479"/>
          </a:xfrm>
        </p:spPr>
        <p:txBody>
          <a:bodyPr>
            <a:normAutofit/>
          </a:bodyPr>
          <a:lstStyle/>
          <a:p>
            <a:pPr marL="45720" indent="0" algn="ctr">
              <a:buNone/>
            </a:pPr>
            <a:r>
              <a:rPr lang="en-US" sz="3200" u="sng" dirty="0">
                <a:latin typeface="Arial" panose="020B0604020202020204" pitchFamily="34" charset="0"/>
                <a:cs typeface="Arial" panose="020B0604020202020204" pitchFamily="34" charset="0"/>
              </a:rPr>
              <a:t>TERTIARY SOURCES</a:t>
            </a:r>
          </a:p>
          <a:p>
            <a:pPr marL="45720" indent="0">
              <a:buNone/>
            </a:pP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b="1" dirty="0">
                <a:latin typeface="Arial" panose="020B0604020202020204" pitchFamily="34" charset="0"/>
                <a:cs typeface="Arial" panose="020B0604020202020204" pitchFamily="34" charset="0"/>
              </a:rPr>
              <a:t>Istihsan (Juristic Preference) </a:t>
            </a:r>
            <a:r>
              <a:rPr lang="en-US" sz="1800" dirty="0">
                <a:latin typeface="Arial" panose="020B0604020202020204" pitchFamily="34" charset="0"/>
                <a:cs typeface="Arial" panose="020B0604020202020204" pitchFamily="34" charset="0"/>
              </a:rPr>
              <a:t>- refers to a method of reasoning by which a rule derived based on an analogy which results in harm or rigidity is set aside in favor of another rule based on public interest or custom that removes harm and satisfies the requirement of justice and equity</a:t>
            </a:r>
          </a:p>
          <a:p>
            <a:pPr>
              <a:buFont typeface="Wingdings" panose="05000000000000000000" pitchFamily="2" charset="2"/>
              <a:buChar char="Ø"/>
            </a:pPr>
            <a:r>
              <a:rPr lang="en-US" sz="1800" b="1" dirty="0">
                <a:latin typeface="Arial" panose="020B0604020202020204" pitchFamily="34" charset="0"/>
                <a:cs typeface="Arial" panose="020B0604020202020204" pitchFamily="34" charset="0"/>
              </a:rPr>
              <a:t>‘Urf (Custom) </a:t>
            </a:r>
            <a:r>
              <a:rPr lang="en-US" sz="1800" dirty="0">
                <a:latin typeface="Arial" panose="020B0604020202020204" pitchFamily="34" charset="0"/>
                <a:cs typeface="Arial" panose="020B0604020202020204" pitchFamily="34" charset="0"/>
              </a:rPr>
              <a:t>- refers to recurring practices which are acceptable to people of sound nature and which is not in conflict with Shariah</a:t>
            </a:r>
            <a:endParaRPr lang="en-US" sz="1800"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b="1" dirty="0" err="1">
                <a:latin typeface="Arial" panose="020B0604020202020204" pitchFamily="34" charset="0"/>
                <a:cs typeface="Arial" panose="020B0604020202020204" pitchFamily="34" charset="0"/>
              </a:rPr>
              <a:t>Istis’hab</a:t>
            </a:r>
            <a:r>
              <a:rPr lang="en-US" sz="1800" b="1" dirty="0">
                <a:latin typeface="Arial" panose="020B0604020202020204" pitchFamily="34" charset="0"/>
                <a:cs typeface="Arial" panose="020B0604020202020204" pitchFamily="34" charset="0"/>
              </a:rPr>
              <a:t> (Presumption of Continuity) – </a:t>
            </a:r>
            <a:r>
              <a:rPr lang="en-US" sz="1800" dirty="0">
                <a:latin typeface="Arial" panose="020B0604020202020204" pitchFamily="34" charset="0"/>
                <a:cs typeface="Arial" panose="020B0604020202020204" pitchFamily="34" charset="0"/>
              </a:rPr>
              <a:t>refers to the continuation of that which had been proven and the negation of that which had not existed</a:t>
            </a:r>
          </a:p>
          <a:p>
            <a:pPr>
              <a:buFont typeface="Wingdings" panose="05000000000000000000" pitchFamily="2" charset="2"/>
              <a:buChar char="Ø"/>
            </a:pPr>
            <a:r>
              <a:rPr lang="en-US" sz="1800" b="1" dirty="0" err="1">
                <a:latin typeface="Arial" panose="020B0604020202020204" pitchFamily="34" charset="0"/>
                <a:cs typeface="Arial" panose="020B0604020202020204" pitchFamily="34" charset="0"/>
              </a:rPr>
              <a:t>Sadd</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uz</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Zaraai</a:t>
            </a:r>
            <a:r>
              <a:rPr lang="en-US" sz="1800" b="1" dirty="0">
                <a:latin typeface="Arial" panose="020B0604020202020204" pitchFamily="34" charset="0"/>
                <a:cs typeface="Arial" panose="020B0604020202020204" pitchFamily="34" charset="0"/>
              </a:rPr>
              <a:t>’ (Blocking of the Means) - </a:t>
            </a:r>
            <a:r>
              <a:rPr lang="en-US" sz="1800" dirty="0">
                <a:latin typeface="Arial" panose="020B0604020202020204" pitchFamily="34" charset="0"/>
                <a:cs typeface="Arial" panose="020B0604020202020204" pitchFamily="34" charset="0"/>
              </a:rPr>
              <a:t>refers to a method by which the means that lead to an evil or haram end is prohibited</a:t>
            </a:r>
          </a:p>
          <a:p>
            <a:pPr>
              <a:buFont typeface="Wingdings" panose="05000000000000000000" pitchFamily="2" charset="2"/>
              <a:buChar char="Ø"/>
            </a:pP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Maslaha</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Mursalah</a:t>
            </a:r>
            <a:r>
              <a:rPr lang="en-US" sz="1800" b="1" dirty="0">
                <a:latin typeface="Arial" panose="020B0604020202020204" pitchFamily="34" charset="0"/>
                <a:cs typeface="Arial" panose="020B0604020202020204" pitchFamily="34" charset="0"/>
              </a:rPr>
              <a:t> (Public Interest) - </a:t>
            </a:r>
            <a:r>
              <a:rPr lang="en-US" sz="1800" dirty="0">
                <a:latin typeface="Arial" panose="020B0604020202020204" pitchFamily="34" charset="0"/>
                <a:cs typeface="Arial" panose="020B0604020202020204" pitchFamily="34" charset="0"/>
              </a:rPr>
              <a:t>refers to a consideration which is proper and harmonious with the objectives of Shariah and which secures a benefit or prevents a harm</a:t>
            </a:r>
          </a:p>
          <a:p>
            <a:pPr>
              <a:buFont typeface="Wingdings" panose="05000000000000000000" pitchFamily="2" charset="2"/>
              <a:buChar char="Ø"/>
            </a:pPr>
            <a:endParaRPr lang="en-US"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9399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0191" y="387338"/>
            <a:ext cx="8911687" cy="734427"/>
          </a:xfrm>
        </p:spPr>
        <p:txBody>
          <a:bodyPr>
            <a:normAutofit fontScale="90000"/>
          </a:bodyPr>
          <a:lstStyle/>
          <a:p>
            <a:pPr algn="ctr"/>
            <a:r>
              <a:rPr lang="en-US" dirty="0">
                <a:latin typeface="Arial" panose="020B0604020202020204" pitchFamily="34" charset="0"/>
                <a:cs typeface="Arial" panose="020B0604020202020204" pitchFamily="34" charset="0"/>
              </a:rPr>
              <a:t>Protection &amp; Collection of the Quran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692855" y="1332781"/>
            <a:ext cx="9166361" cy="5238940"/>
          </a:xfrm>
        </p:spPr>
        <p:txBody>
          <a:bodyPr>
            <a:normAutofit fontScale="85000" lnSpcReduction="20000"/>
          </a:bodyPr>
          <a:lstStyle/>
          <a:p>
            <a:pPr marL="0" indent="0" algn="ctr">
              <a:buNone/>
            </a:pPr>
            <a:r>
              <a:rPr lang="en-US" sz="2400" u="sng" dirty="0">
                <a:latin typeface="Arial" panose="020B0604020202020204" pitchFamily="34" charset="0"/>
                <a:cs typeface="Arial" panose="020B0604020202020204" pitchFamily="34" charset="0"/>
              </a:rPr>
              <a:t>PROTECTION</a:t>
            </a:r>
            <a:endParaRPr lang="en-US" u="sng" dirty="0">
              <a:latin typeface="Arial" panose="020B0604020202020204" pitchFamily="34" charset="0"/>
              <a:cs typeface="Arial" panose="020B0604020202020204" pitchFamily="34" charset="0"/>
            </a:endParaRPr>
          </a:p>
          <a:p>
            <a:pPr marL="0" indent="0" algn="ctr">
              <a:buNone/>
            </a:pPr>
            <a:endParaRPr lang="en-US" b="1" dirty="0">
              <a:latin typeface="Arial" panose="020B0604020202020204" pitchFamily="34" charset="0"/>
              <a:cs typeface="Arial" panose="020B0604020202020204" pitchFamily="34" charset="0"/>
            </a:endParaRPr>
          </a:p>
          <a:p>
            <a:pPr>
              <a:lnSpc>
                <a:spcPct val="120000"/>
              </a:lnSpc>
              <a:buFontTx/>
              <a:buChar char="-"/>
            </a:pPr>
            <a:r>
              <a:rPr lang="en-US" dirty="0">
                <a:latin typeface="Arial" panose="020B0604020202020204" pitchFamily="34" charset="0"/>
                <a:cs typeface="Arial" panose="020B0604020202020204" pitchFamily="34" charset="0"/>
              </a:rPr>
              <a:t>Allah SWT Himself took responsibility of protecting it</a:t>
            </a:r>
          </a:p>
          <a:p>
            <a:pPr marL="0" indent="0">
              <a:lnSpc>
                <a:spcPct val="120000"/>
              </a:lnSpc>
              <a:buNone/>
            </a:pPr>
            <a:r>
              <a:rPr lang="en-US" b="1" i="1" dirty="0">
                <a:latin typeface="Arial" panose="020B0604020202020204" pitchFamily="34" charset="0"/>
                <a:cs typeface="Arial" panose="020B0604020202020204" pitchFamily="34" charset="0"/>
              </a:rPr>
              <a:t>“We ourselves have sent down the </a:t>
            </a:r>
            <a:r>
              <a:rPr lang="en-US" b="1" i="1" dirty="0" err="1">
                <a:latin typeface="Arial" panose="020B0604020202020204" pitchFamily="34" charset="0"/>
                <a:cs typeface="Arial" panose="020B0604020202020204" pitchFamily="34" charset="0"/>
              </a:rPr>
              <a:t>Zikr</a:t>
            </a:r>
            <a:r>
              <a:rPr lang="en-US" b="1" i="1" dirty="0">
                <a:latin typeface="Arial" panose="020B0604020202020204" pitchFamily="34" charset="0"/>
                <a:cs typeface="Arial" panose="020B0604020202020204" pitchFamily="34" charset="0"/>
              </a:rPr>
              <a:t>, and We are there to protect it.”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Hijr</a:t>
            </a:r>
            <a:r>
              <a:rPr lang="en-US" dirty="0">
                <a:latin typeface="Arial" panose="020B0604020202020204" pitchFamily="34" charset="0"/>
                <a:cs typeface="Arial" panose="020B0604020202020204" pitchFamily="34" charset="0"/>
              </a:rPr>
              <a:t>: 9) </a:t>
            </a:r>
          </a:p>
          <a:p>
            <a:pPr>
              <a:lnSpc>
                <a:spcPct val="120000"/>
              </a:lnSpc>
              <a:buFontTx/>
              <a:buChar char="-"/>
            </a:pPr>
            <a:r>
              <a:rPr lang="en-US" dirty="0">
                <a:latin typeface="Arial" panose="020B0604020202020204" pitchFamily="34" charset="0"/>
                <a:cs typeface="Arial" panose="020B0604020202020204" pitchFamily="34" charset="0"/>
              </a:rPr>
              <a:t>The Prophet SAW was discouraged to recite it when it was being revealed, instead, he was instructed to listen to it carefully. This proves that Allah had taken it upon </a:t>
            </a:r>
            <a:r>
              <a:rPr lang="en-US" dirty="0" err="1">
                <a:latin typeface="Arial" panose="020B0604020202020204" pitchFamily="34" charset="0"/>
                <a:cs typeface="Arial" panose="020B0604020202020204" pitchFamily="34" charset="0"/>
              </a:rPr>
              <a:t>Himslef</a:t>
            </a:r>
            <a:r>
              <a:rPr lang="en-US" dirty="0">
                <a:latin typeface="Arial" panose="020B0604020202020204" pitchFamily="34" charset="0"/>
                <a:cs typeface="Arial" panose="020B0604020202020204" pitchFamily="34" charset="0"/>
              </a:rPr>
              <a:t> that He Himself will protect it.</a:t>
            </a:r>
          </a:p>
          <a:p>
            <a:pPr marL="0" indent="0">
              <a:lnSpc>
                <a:spcPct val="120000"/>
              </a:lnSpc>
              <a:buNone/>
            </a:pPr>
            <a:r>
              <a:rPr lang="en-US" b="1" i="1" dirty="0">
                <a:latin typeface="Arial" panose="020B0604020202020204" pitchFamily="34" charset="0"/>
                <a:cs typeface="Arial" panose="020B0604020202020204" pitchFamily="34" charset="0"/>
              </a:rPr>
              <a:t>“Do not rush your tongue trying to memorize ˹a revelation of˺ the Quran. It is certainly upon Us to ˹make you˺ memorize and recite it. So when We have recited it [through Gabriel], then follow its recitation. Then it is surely upon Us to make it clear ˹to you.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Qiyamah</a:t>
            </a:r>
            <a:r>
              <a:rPr lang="en-US" dirty="0">
                <a:latin typeface="Arial" panose="020B0604020202020204" pitchFamily="34" charset="0"/>
                <a:cs typeface="Arial" panose="020B0604020202020204" pitchFamily="34" charset="0"/>
              </a:rPr>
              <a:t>: 16 – 19)</a:t>
            </a:r>
            <a:endParaRPr lang="en-US" b="1" i="1" dirty="0">
              <a:latin typeface="Arial" panose="020B0604020202020204" pitchFamily="34" charset="0"/>
              <a:cs typeface="Arial" panose="020B0604020202020204" pitchFamily="34" charset="0"/>
            </a:endParaRPr>
          </a:p>
          <a:p>
            <a:pPr>
              <a:lnSpc>
                <a:spcPct val="120000"/>
              </a:lnSpc>
              <a:buFontTx/>
              <a:buChar char="-"/>
            </a:pPr>
            <a:r>
              <a:rPr lang="en-US" dirty="0">
                <a:latin typeface="Arial" panose="020B0604020202020204" pitchFamily="34" charset="0"/>
                <a:cs typeface="Arial" panose="020B0604020202020204" pitchFamily="34" charset="0"/>
              </a:rPr>
              <a:t>The Prophet SAW used to recite all of what was revealed every Ramadan in front of </a:t>
            </a:r>
            <a:r>
              <a:rPr lang="en-US" dirty="0" err="1">
                <a:latin typeface="Arial" panose="020B0604020202020204" pitchFamily="34" charset="0"/>
                <a:cs typeface="Arial" panose="020B0604020202020204" pitchFamily="34" charset="0"/>
              </a:rPr>
              <a:t>Jibreel</a:t>
            </a:r>
            <a:r>
              <a:rPr lang="en-US" dirty="0">
                <a:latin typeface="Arial" panose="020B0604020202020204" pitchFamily="34" charset="0"/>
                <a:cs typeface="Arial" panose="020B0604020202020204" pitchFamily="34" charset="0"/>
              </a:rPr>
              <a:t> A.S, and </a:t>
            </a:r>
            <a:r>
              <a:rPr lang="en-US" dirty="0" err="1">
                <a:latin typeface="Arial" panose="020B0604020202020204" pitchFamily="34" charset="0"/>
                <a:cs typeface="Arial" panose="020B0604020202020204" pitchFamily="34" charset="0"/>
              </a:rPr>
              <a:t>Jibreel</a:t>
            </a:r>
            <a:r>
              <a:rPr lang="en-US" dirty="0">
                <a:latin typeface="Arial" panose="020B0604020202020204" pitchFamily="34" charset="0"/>
                <a:cs typeface="Arial" panose="020B0604020202020204" pitchFamily="34" charset="0"/>
              </a:rPr>
              <a:t> A.S would do the same</a:t>
            </a:r>
          </a:p>
        </p:txBody>
      </p:sp>
    </p:spTree>
    <p:extLst>
      <p:ext uri="{BB962C8B-B14F-4D97-AF65-F5344CB8AC3E}">
        <p14:creationId xmlns:p14="http://schemas.microsoft.com/office/powerpoint/2010/main" val="2107717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70293" y="795914"/>
            <a:ext cx="9257801" cy="5643154"/>
          </a:xfrm>
        </p:spPr>
        <p:txBody>
          <a:bodyPr>
            <a:normAutofit fontScale="92500"/>
          </a:bodyPr>
          <a:lstStyle/>
          <a:p>
            <a:pPr marL="0" indent="0" algn="ctr">
              <a:buNone/>
            </a:pPr>
            <a:r>
              <a:rPr lang="en-US" sz="2400" b="1" dirty="0">
                <a:latin typeface="Arial" panose="020B0604020202020204" pitchFamily="34" charset="0"/>
                <a:cs typeface="Arial" panose="020B0604020202020204" pitchFamily="34" charset="0"/>
              </a:rPr>
              <a:t>COLLECTION</a:t>
            </a:r>
          </a:p>
          <a:p>
            <a:pPr marL="0" indent="0" algn="ctr">
              <a:buNone/>
            </a:pPr>
            <a:r>
              <a:rPr lang="en-US" sz="2400" b="1" dirty="0">
                <a:latin typeface="Arial" panose="020B0604020202020204" pitchFamily="34" charset="0"/>
                <a:cs typeface="Arial" panose="020B0604020202020204" pitchFamily="34" charset="0"/>
              </a:rPr>
              <a:t>During the Era of the Prophet SAW</a:t>
            </a:r>
          </a:p>
          <a:p>
            <a:pPr marL="0" indent="0">
              <a:buNone/>
            </a:pPr>
            <a:endParaRPr lang="en-US" u="sng" dirty="0">
              <a:latin typeface="Arial" panose="020B0604020202020204" pitchFamily="34" charset="0"/>
              <a:cs typeface="Arial" panose="020B0604020202020204" pitchFamily="34" charset="0"/>
            </a:endParaRPr>
          </a:p>
          <a:p>
            <a:pPr>
              <a:lnSpc>
                <a:spcPct val="110000"/>
              </a:lnSpc>
              <a:buFontTx/>
              <a:buChar char="-"/>
            </a:pPr>
            <a:r>
              <a:rPr lang="en-US" sz="2000" dirty="0">
                <a:latin typeface="Arial" panose="020B0604020202020204" pitchFamily="34" charset="0"/>
                <a:cs typeface="Arial" panose="020B0604020202020204" pitchFamily="34" charset="0"/>
              </a:rPr>
              <a:t>Proper collection (in writing) during the time of the Prophet SAW was not possible as the Quran was constantly being revealed</a:t>
            </a:r>
          </a:p>
          <a:p>
            <a:pPr>
              <a:lnSpc>
                <a:spcPct val="110000"/>
              </a:lnSpc>
              <a:buFontTx/>
              <a:buChar char="-"/>
            </a:pPr>
            <a:r>
              <a:rPr lang="en-US" sz="2000" dirty="0">
                <a:latin typeface="Arial" panose="020B0604020202020204" pitchFamily="34" charset="0"/>
                <a:cs typeface="Arial" panose="020B0604020202020204" pitchFamily="34" charset="0"/>
              </a:rPr>
              <a:t>However, it was being collected in the hearts of the Companions</a:t>
            </a:r>
          </a:p>
          <a:p>
            <a:pPr marL="0" indent="0">
              <a:lnSpc>
                <a:spcPct val="110000"/>
              </a:lnSpc>
              <a:buNone/>
            </a:pPr>
            <a:r>
              <a:rPr lang="en-US" sz="2000" b="1" i="1" dirty="0">
                <a:latin typeface="Arial" panose="020B0604020202020204" pitchFamily="34" charset="0"/>
                <a:cs typeface="Arial" panose="020B0604020202020204" pitchFamily="34" charset="0"/>
              </a:rPr>
              <a:t>“And I am sending down a book on you which will not be washed away with water.” </a:t>
            </a:r>
            <a:r>
              <a:rPr lang="en-US" sz="2000" dirty="0">
                <a:latin typeface="Arial" panose="020B0604020202020204" pitchFamily="34" charset="0"/>
                <a:cs typeface="Arial" panose="020B0604020202020204" pitchFamily="34" charset="0"/>
              </a:rPr>
              <a:t>(Muslim - 2865)</a:t>
            </a:r>
          </a:p>
          <a:p>
            <a:pPr>
              <a:lnSpc>
                <a:spcPct val="110000"/>
              </a:lnSpc>
              <a:buFontTx/>
              <a:buChar char="-"/>
            </a:pPr>
            <a:r>
              <a:rPr lang="en-US" sz="2000" dirty="0">
                <a:latin typeface="Arial" panose="020B0604020202020204" pitchFamily="34" charset="0"/>
                <a:cs typeface="Arial" panose="020B0604020202020204" pitchFamily="34" charset="0"/>
              </a:rPr>
              <a:t>Majority of the collection was by memorization. There existed a number of </a:t>
            </a:r>
            <a:r>
              <a:rPr lang="en-US" sz="2000" i="1" dirty="0" err="1">
                <a:latin typeface="Arial" panose="020B0604020202020204" pitchFamily="34" charset="0"/>
                <a:cs typeface="Arial" panose="020B0604020202020204" pitchFamily="34" charset="0"/>
              </a:rPr>
              <a:t>Huffaz</a:t>
            </a:r>
            <a:endParaRPr lang="en-US" sz="2000" i="1" dirty="0">
              <a:latin typeface="Arial" panose="020B0604020202020204" pitchFamily="34" charset="0"/>
              <a:cs typeface="Arial" panose="020B0604020202020204" pitchFamily="34" charset="0"/>
            </a:endParaRPr>
          </a:p>
          <a:p>
            <a:pPr>
              <a:lnSpc>
                <a:spcPct val="110000"/>
              </a:lnSpc>
              <a:buFontTx/>
              <a:buChar char="-"/>
            </a:pPr>
            <a:r>
              <a:rPr lang="en-US" sz="2000" dirty="0">
                <a:latin typeface="Arial" panose="020B0604020202020204" pitchFamily="34" charset="0"/>
                <a:cs typeface="Arial" panose="020B0604020202020204" pitchFamily="34" charset="0"/>
              </a:rPr>
              <a:t>Simultaneously, it was being written down as well by the companions who knew how to write. They amount to around 40 including; Abubakar, Umar, Usman, Ali, Zaid bin Thabit, Zubair, </a:t>
            </a:r>
            <a:r>
              <a:rPr lang="en-US" sz="2000" dirty="0" err="1">
                <a:latin typeface="Arial" panose="020B0604020202020204" pitchFamily="34" charset="0"/>
                <a:cs typeface="Arial" panose="020B0604020202020204" pitchFamily="34" charset="0"/>
              </a:rPr>
              <a:t>Mu’awiyah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Mugheerah</a:t>
            </a:r>
            <a:r>
              <a:rPr lang="en-US" sz="2000" dirty="0">
                <a:latin typeface="Arial" panose="020B0604020202020204" pitchFamily="34" charset="0"/>
                <a:cs typeface="Arial" panose="020B0604020202020204" pitchFamily="34" charset="0"/>
              </a:rPr>
              <a:t> R.A among many others.</a:t>
            </a:r>
          </a:p>
          <a:p>
            <a:pPr>
              <a:lnSpc>
                <a:spcPct val="110000"/>
              </a:lnSpc>
              <a:buFontTx/>
              <a:buChar char="-"/>
            </a:pPr>
            <a:r>
              <a:rPr lang="en-US" sz="2000" dirty="0">
                <a:latin typeface="Arial" panose="020B0604020202020204" pitchFamily="34" charset="0"/>
                <a:cs typeface="Arial" panose="020B0604020202020204" pitchFamily="34" charset="0"/>
              </a:rPr>
              <a:t>Written on leaves, bones, animal hides, rocks etc. </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3664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3160" y="704658"/>
            <a:ext cx="9140235" cy="5747657"/>
          </a:xfrm>
        </p:spPr>
        <p:txBody>
          <a:bodyPr>
            <a:normAutofit fontScale="92500" lnSpcReduction="20000"/>
          </a:bodyPr>
          <a:lstStyle/>
          <a:p>
            <a:pPr marL="0" indent="0" algn="ctr">
              <a:buNone/>
            </a:pPr>
            <a:r>
              <a:rPr lang="en-US" sz="2400" b="1" dirty="0">
                <a:latin typeface="Arial" panose="020B0604020202020204" pitchFamily="34" charset="0"/>
                <a:cs typeface="Arial" panose="020B0604020202020204" pitchFamily="34" charset="0"/>
              </a:rPr>
              <a:t>During the Era of Abubakar R.A</a:t>
            </a:r>
          </a:p>
          <a:p>
            <a:pPr marL="0" indent="0">
              <a:buNone/>
            </a:pPr>
            <a:endParaRPr lang="en-US" sz="2400" dirty="0">
              <a:latin typeface="Arial" panose="020B0604020202020204" pitchFamily="34" charset="0"/>
              <a:cs typeface="Arial" panose="020B0604020202020204" pitchFamily="34" charset="0"/>
            </a:endParaRPr>
          </a:p>
          <a:p>
            <a:pPr>
              <a:lnSpc>
                <a:spcPct val="120000"/>
              </a:lnSpc>
              <a:buFontTx/>
              <a:buChar char="-"/>
            </a:pPr>
            <a:r>
              <a:rPr lang="en-US" dirty="0">
                <a:latin typeface="Arial" panose="020B0604020202020204" pitchFamily="34" charset="0"/>
                <a:cs typeface="Arial" panose="020B0604020202020204" pitchFamily="34" charset="0"/>
              </a:rPr>
              <a:t>A considerable number of </a:t>
            </a:r>
            <a:r>
              <a:rPr lang="en-US" i="1" dirty="0" err="1">
                <a:latin typeface="Arial" panose="020B0604020202020204" pitchFamily="34" charset="0"/>
                <a:cs typeface="Arial" panose="020B0604020202020204" pitchFamily="34" charset="0"/>
              </a:rPr>
              <a:t>huffaz</a:t>
            </a:r>
            <a:r>
              <a:rPr lang="en-US" dirty="0">
                <a:latin typeface="Arial" panose="020B0604020202020204" pitchFamily="34" charset="0"/>
                <a:cs typeface="Arial" panose="020B0604020202020204" pitchFamily="34" charset="0"/>
              </a:rPr>
              <a:t> martyred in the Battle of </a:t>
            </a:r>
            <a:r>
              <a:rPr lang="en-US" dirty="0" err="1">
                <a:latin typeface="Arial" panose="020B0604020202020204" pitchFamily="34" charset="0"/>
                <a:cs typeface="Arial" panose="020B0604020202020204" pitchFamily="34" charset="0"/>
              </a:rPr>
              <a:t>Yamamah</a:t>
            </a:r>
            <a:endParaRPr lang="en-US" dirty="0">
              <a:latin typeface="Arial" panose="020B0604020202020204" pitchFamily="34" charset="0"/>
              <a:cs typeface="Arial" panose="020B0604020202020204" pitchFamily="34" charset="0"/>
            </a:endParaRPr>
          </a:p>
          <a:p>
            <a:pPr>
              <a:lnSpc>
                <a:spcPct val="120000"/>
              </a:lnSpc>
              <a:buFontTx/>
              <a:buChar char="-"/>
            </a:pPr>
            <a:r>
              <a:rPr lang="en-US" dirty="0">
                <a:latin typeface="Arial" panose="020B0604020202020204" pitchFamily="34" charset="0"/>
                <a:cs typeface="Arial" panose="020B0604020202020204" pitchFamily="34" charset="0"/>
              </a:rPr>
              <a:t>Umar R.A convinced Abubakar that the Quran should be compiled at one place in writing</a:t>
            </a:r>
          </a:p>
          <a:p>
            <a:pPr>
              <a:lnSpc>
                <a:spcPct val="120000"/>
              </a:lnSpc>
              <a:buFontTx/>
              <a:buChar char="-"/>
            </a:pPr>
            <a:r>
              <a:rPr lang="en-US" dirty="0">
                <a:latin typeface="Arial" panose="020B0604020202020204" pitchFamily="34" charset="0"/>
                <a:cs typeface="Arial" panose="020B0604020202020204" pitchFamily="34" charset="0"/>
              </a:rPr>
              <a:t>Zaid bin Thabit was chosen to head the committee responsible for the compilation</a:t>
            </a:r>
          </a:p>
          <a:p>
            <a:pPr>
              <a:lnSpc>
                <a:spcPct val="120000"/>
              </a:lnSpc>
              <a:buFontTx/>
              <a:buChar char="-"/>
            </a:pPr>
            <a:r>
              <a:rPr lang="en-US" dirty="0">
                <a:latin typeface="Arial" panose="020B0604020202020204" pitchFamily="34" charset="0"/>
                <a:cs typeface="Arial" panose="020B0604020202020204" pitchFamily="34" charset="0"/>
              </a:rPr>
              <a:t>Selected based on the following criteria;</a:t>
            </a:r>
          </a:p>
          <a:p>
            <a:pPr lvl="1">
              <a:lnSpc>
                <a:spcPct val="120000"/>
              </a:lnSpc>
              <a:buSzPct val="100000"/>
              <a:buAutoNum type="arabicPeriod"/>
            </a:pPr>
            <a:r>
              <a:rPr lang="en-US" dirty="0">
                <a:latin typeface="Arial" panose="020B0604020202020204" pitchFamily="34" charset="0"/>
                <a:cs typeface="Arial" panose="020B0604020202020204" pitchFamily="34" charset="0"/>
              </a:rPr>
              <a:t>Young </a:t>
            </a:r>
          </a:p>
          <a:p>
            <a:pPr lvl="1">
              <a:lnSpc>
                <a:spcPct val="120000"/>
              </a:lnSpc>
              <a:buSzPct val="100000"/>
              <a:buAutoNum type="arabicPeriod"/>
            </a:pPr>
            <a:r>
              <a:rPr lang="en-US" dirty="0">
                <a:latin typeface="Arial" panose="020B0604020202020204" pitchFamily="34" charset="0"/>
                <a:cs typeface="Arial" panose="020B0604020202020204" pitchFamily="34" charset="0"/>
              </a:rPr>
              <a:t>Wise </a:t>
            </a:r>
          </a:p>
          <a:p>
            <a:pPr lvl="1">
              <a:lnSpc>
                <a:spcPct val="120000"/>
              </a:lnSpc>
              <a:buSzPct val="100000"/>
              <a:buAutoNum type="arabicPeriod"/>
            </a:pPr>
            <a:r>
              <a:rPr lang="en-US" dirty="0">
                <a:latin typeface="Arial" panose="020B0604020202020204" pitchFamily="34" charset="0"/>
                <a:cs typeface="Arial" panose="020B0604020202020204" pitchFamily="34" charset="0"/>
              </a:rPr>
              <a:t>Blameless </a:t>
            </a:r>
          </a:p>
          <a:p>
            <a:pPr lvl="1">
              <a:lnSpc>
                <a:spcPct val="120000"/>
              </a:lnSpc>
              <a:buSzPct val="100000"/>
              <a:buAutoNum type="arabicPeriod"/>
            </a:pPr>
            <a:r>
              <a:rPr lang="en-US" dirty="0">
                <a:latin typeface="Arial" panose="020B0604020202020204" pitchFamily="34" charset="0"/>
                <a:cs typeface="Arial" panose="020B0604020202020204" pitchFamily="34" charset="0"/>
              </a:rPr>
              <a:t>Experience</a:t>
            </a:r>
          </a:p>
          <a:p>
            <a:pPr>
              <a:lnSpc>
                <a:spcPct val="120000"/>
              </a:lnSpc>
              <a:buFontTx/>
              <a:buChar char="-"/>
            </a:pPr>
            <a:r>
              <a:rPr lang="en-US" dirty="0">
                <a:latin typeface="Arial" panose="020B0604020202020204" pitchFamily="34" charset="0"/>
                <a:cs typeface="Arial" panose="020B0604020202020204" pitchFamily="34" charset="0"/>
              </a:rPr>
              <a:t>It was announced that whoever has a verse written with them, should bring it to Zaid</a:t>
            </a:r>
          </a:p>
        </p:txBody>
      </p:sp>
    </p:spTree>
    <p:extLst>
      <p:ext uri="{BB962C8B-B14F-4D97-AF65-F5344CB8AC3E}">
        <p14:creationId xmlns:p14="http://schemas.microsoft.com/office/powerpoint/2010/main" val="4265796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additive="base">
                                        <p:cTn id="4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3">
                                            <p:txEl>
                                              <p:pRg st="10" end="10"/>
                                            </p:txEl>
                                          </p:spTgt>
                                        </p:tgtEl>
                                        <p:attrNameLst>
                                          <p:attrName>style.visibility</p:attrName>
                                        </p:attrNameLst>
                                      </p:cBhvr>
                                      <p:to>
                                        <p:strVal val="visible"/>
                                      </p:to>
                                    </p:set>
                                    <p:anim calcmode="lin" valueType="num">
                                      <p:cBhvr additive="base">
                                        <p:cTn id="5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46811" y="849085"/>
            <a:ext cx="9257801" cy="5538651"/>
          </a:xfrm>
        </p:spPr>
        <p:txBody>
          <a:bodyPr>
            <a:normAutofit/>
          </a:bodyPr>
          <a:lstStyle/>
          <a:p>
            <a:pPr>
              <a:lnSpc>
                <a:spcPct val="120000"/>
              </a:lnSpc>
              <a:buFontTx/>
              <a:buChar char="-"/>
            </a:pPr>
            <a:r>
              <a:rPr lang="en-US" sz="2000" dirty="0">
                <a:latin typeface="Arial" panose="020B0604020202020204" pitchFamily="34" charset="0"/>
                <a:cs typeface="Arial" panose="020B0604020202020204" pitchFamily="34" charset="0"/>
              </a:rPr>
              <a:t>The verse/s were certified by;</a:t>
            </a:r>
          </a:p>
          <a:p>
            <a:pPr lvl="1">
              <a:lnSpc>
                <a:spcPct val="120000"/>
              </a:lnSpc>
              <a:buFont typeface="Arial" panose="020B0604020202020204" pitchFamily="34" charset="0"/>
              <a:buChar char="•"/>
            </a:pPr>
            <a:r>
              <a:rPr lang="en-US" dirty="0">
                <a:latin typeface="Arial" panose="020B0604020202020204" pitchFamily="34" charset="0"/>
                <a:cs typeface="Arial" panose="020B0604020202020204" pitchFamily="34" charset="0"/>
              </a:rPr>
              <a:t>Zaid himself by his memory</a:t>
            </a:r>
          </a:p>
          <a:p>
            <a:pPr lvl="1">
              <a:lnSpc>
                <a:spcPct val="120000"/>
              </a:lnSpc>
              <a:buFont typeface="Arial" panose="020B0604020202020204" pitchFamily="34" charset="0"/>
              <a:buChar char="•"/>
            </a:pPr>
            <a:r>
              <a:rPr lang="en-US" dirty="0">
                <a:latin typeface="Arial" panose="020B0604020202020204" pitchFamily="34" charset="0"/>
                <a:cs typeface="Arial" panose="020B0604020202020204" pitchFamily="34" charset="0"/>
              </a:rPr>
              <a:t>Umar, by his memory</a:t>
            </a:r>
          </a:p>
          <a:p>
            <a:pPr lvl="1">
              <a:lnSpc>
                <a:spcPct val="120000"/>
              </a:lnSpc>
              <a:buFont typeface="Arial" panose="020B0604020202020204" pitchFamily="34" charset="0"/>
              <a:buChar char="•"/>
            </a:pPr>
            <a:r>
              <a:rPr lang="en-US" dirty="0">
                <a:latin typeface="Arial" panose="020B0604020202020204" pitchFamily="34" charset="0"/>
                <a:cs typeface="Arial" panose="020B0604020202020204" pitchFamily="34" charset="0"/>
              </a:rPr>
              <a:t>2 witnesses were to be produced who would testify that these verses were indeed written in front of the Prophet SAW</a:t>
            </a:r>
          </a:p>
          <a:p>
            <a:pPr lvl="1">
              <a:lnSpc>
                <a:spcPct val="120000"/>
              </a:lnSpc>
              <a:buFont typeface="Arial" panose="020B0604020202020204" pitchFamily="34" charset="0"/>
              <a:buChar char="•"/>
            </a:pPr>
            <a:r>
              <a:rPr lang="en-US" dirty="0">
                <a:latin typeface="Arial" panose="020B0604020202020204" pitchFamily="34" charset="0"/>
                <a:cs typeface="Arial" panose="020B0604020202020204" pitchFamily="34" charset="0"/>
              </a:rPr>
              <a:t>The verse/s were compared with other written compilations  </a:t>
            </a:r>
            <a:endParaRPr lang="en-GB" dirty="0">
              <a:latin typeface="Arial" panose="020B0604020202020204" pitchFamily="34" charset="0"/>
              <a:cs typeface="Arial" panose="020B0604020202020204" pitchFamily="34" charset="0"/>
            </a:endParaRPr>
          </a:p>
          <a:p>
            <a:pPr marL="45720" indent="0">
              <a:buNone/>
            </a:pPr>
            <a:r>
              <a:rPr lang="en-US" u="sng" dirty="0">
                <a:latin typeface="Arial" panose="020B0604020202020204" pitchFamily="34" charset="0"/>
                <a:cs typeface="Arial" panose="020B0604020202020204" pitchFamily="34" charset="0"/>
              </a:rPr>
              <a:t>									</a:t>
            </a:r>
          </a:p>
          <a:p>
            <a:pPr>
              <a:buFontTx/>
              <a:buChar char="-"/>
            </a:pPr>
            <a:r>
              <a:rPr lang="en-US" sz="2000" dirty="0">
                <a:latin typeface="Arial" panose="020B0604020202020204" pitchFamily="34" charset="0"/>
                <a:cs typeface="Arial" panose="020B0604020202020204" pitchFamily="34" charset="0"/>
              </a:rPr>
              <a:t>Through this process, Quran was compiled in a single book</a:t>
            </a:r>
          </a:p>
          <a:p>
            <a:pPr>
              <a:buFontTx/>
              <a:buChar char="-"/>
            </a:pPr>
            <a:r>
              <a:rPr lang="en-US" sz="2000" dirty="0">
                <a:latin typeface="Arial" panose="020B0604020202020204" pitchFamily="34" charset="0"/>
                <a:cs typeface="Arial" panose="020B0604020202020204" pitchFamily="34" charset="0"/>
              </a:rPr>
              <a:t>Passed on to Umar R.A at the time of </a:t>
            </a:r>
            <a:r>
              <a:rPr lang="en-US" sz="2000" dirty="0" err="1">
                <a:latin typeface="Arial" panose="020B0604020202020204" pitchFamily="34" charset="0"/>
                <a:cs typeface="Arial" panose="020B0604020202020204" pitchFamily="34" charset="0"/>
              </a:rPr>
              <a:t>Abubakar’s</a:t>
            </a:r>
            <a:r>
              <a:rPr lang="en-US" sz="2000" dirty="0">
                <a:latin typeface="Arial" panose="020B0604020202020204" pitchFamily="34" charset="0"/>
                <a:cs typeface="Arial" panose="020B0604020202020204" pitchFamily="34" charset="0"/>
              </a:rPr>
              <a:t> death</a:t>
            </a:r>
          </a:p>
          <a:p>
            <a:pPr>
              <a:buFontTx/>
              <a:buChar char="-"/>
            </a:pPr>
            <a:r>
              <a:rPr lang="en-US" sz="2000" dirty="0">
                <a:latin typeface="Arial" panose="020B0604020202020204" pitchFamily="34" charset="0"/>
                <a:cs typeface="Arial" panose="020B0604020202020204" pitchFamily="34" charset="0"/>
              </a:rPr>
              <a:t>Umar R.A passed it on to Hafsa R.A.</a:t>
            </a:r>
          </a:p>
          <a:p>
            <a:pPr>
              <a:buFontTx/>
              <a:buChar char="-"/>
            </a:pPr>
            <a:r>
              <a:rPr lang="en-US" sz="2000" dirty="0">
                <a:latin typeface="Arial" panose="020B0604020202020204" pitchFamily="34" charset="0"/>
                <a:cs typeface="Arial" panose="020B0604020202020204" pitchFamily="34" charset="0"/>
              </a:rPr>
              <a:t>Burnt after the compilation process done by Usman</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35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8075" y="1003080"/>
            <a:ext cx="9114109" cy="5577840"/>
          </a:xfrm>
        </p:spPr>
        <p:txBody>
          <a:bodyPr>
            <a:normAutofit fontScale="70000" lnSpcReduction="20000"/>
          </a:bodyPr>
          <a:lstStyle/>
          <a:p>
            <a:pPr marL="0" indent="0" algn="ctr">
              <a:buNone/>
            </a:pPr>
            <a:r>
              <a:rPr lang="en-US" sz="3800" dirty="0">
                <a:latin typeface="Arial" panose="020B0604020202020204" pitchFamily="34" charset="0"/>
                <a:cs typeface="Arial" panose="020B0604020202020204" pitchFamily="34" charset="0"/>
              </a:rPr>
              <a:t>During the Era of Usman R.A</a:t>
            </a:r>
            <a:endParaRPr lang="en-US" sz="2900" dirty="0">
              <a:latin typeface="Arial" panose="020B0604020202020204" pitchFamily="34" charset="0"/>
              <a:cs typeface="Arial" panose="020B0604020202020204" pitchFamily="34" charset="0"/>
            </a:endParaRPr>
          </a:p>
          <a:p>
            <a:pPr marL="0" indent="0" algn="ctr">
              <a:buNone/>
            </a:pPr>
            <a:endParaRPr lang="en-US" sz="2400" dirty="0">
              <a:latin typeface="Arial" panose="020B0604020202020204" pitchFamily="34" charset="0"/>
              <a:cs typeface="Arial" panose="020B0604020202020204" pitchFamily="34" charset="0"/>
            </a:endParaRPr>
          </a:p>
          <a:p>
            <a:pPr>
              <a:lnSpc>
                <a:spcPct val="120000"/>
              </a:lnSpc>
              <a:buFontTx/>
              <a:buChar char="-"/>
            </a:pPr>
            <a:r>
              <a:rPr lang="en-US" sz="2900" dirty="0">
                <a:latin typeface="Arial" panose="020B0604020202020204" pitchFamily="34" charset="0"/>
                <a:cs typeface="Arial" panose="020B0604020202020204" pitchFamily="34" charset="0"/>
              </a:rPr>
              <a:t>A conflict arose in the different styles of recitation</a:t>
            </a:r>
          </a:p>
          <a:p>
            <a:pPr>
              <a:lnSpc>
                <a:spcPct val="120000"/>
              </a:lnSpc>
              <a:buFontTx/>
              <a:buChar char="-"/>
            </a:pPr>
            <a:r>
              <a:rPr lang="en-US" sz="2900" dirty="0">
                <a:latin typeface="Arial" panose="020B0604020202020204" pitchFamily="34" charset="0"/>
                <a:cs typeface="Arial" panose="020B0604020202020204" pitchFamily="34" charset="0"/>
              </a:rPr>
              <a:t>Usman R.A was advised by </a:t>
            </a:r>
            <a:r>
              <a:rPr lang="en-US" sz="2900" dirty="0" err="1">
                <a:latin typeface="Arial" panose="020B0604020202020204" pitchFamily="34" charset="0"/>
                <a:cs typeface="Arial" panose="020B0604020202020204" pitchFamily="34" charset="0"/>
              </a:rPr>
              <a:t>Huzaifah</a:t>
            </a:r>
            <a:r>
              <a:rPr lang="en-US" sz="2900" dirty="0">
                <a:latin typeface="Arial" panose="020B0604020202020204" pitchFamily="34" charset="0"/>
                <a:cs typeface="Arial" panose="020B0604020202020204" pitchFamily="34" charset="0"/>
              </a:rPr>
              <a:t> R.A. to look into this matter or else there will be extreme consequences</a:t>
            </a:r>
          </a:p>
          <a:p>
            <a:pPr>
              <a:lnSpc>
                <a:spcPct val="120000"/>
              </a:lnSpc>
              <a:buFontTx/>
              <a:buChar char="-"/>
            </a:pPr>
            <a:r>
              <a:rPr lang="en-US" sz="2900" dirty="0">
                <a:latin typeface="Arial" panose="020B0604020202020204" pitchFamily="34" charset="0"/>
                <a:cs typeface="Arial" panose="020B0604020202020204" pitchFamily="34" charset="0"/>
              </a:rPr>
              <a:t>Asked Hafsa R.A for the compilation of Abubakar R.A and made a committee of four including, Zaid, Abdullah bin Zubair, Abdur Rahman bin </a:t>
            </a:r>
            <a:r>
              <a:rPr lang="en-US" sz="2900" dirty="0" err="1">
                <a:latin typeface="Arial" panose="020B0604020202020204" pitchFamily="34" charset="0"/>
                <a:cs typeface="Arial" panose="020B0604020202020204" pitchFamily="34" charset="0"/>
              </a:rPr>
              <a:t>Haris</a:t>
            </a:r>
            <a:r>
              <a:rPr lang="en-US" sz="2900" dirty="0">
                <a:latin typeface="Arial" panose="020B0604020202020204" pitchFamily="34" charset="0"/>
                <a:cs typeface="Arial" panose="020B0604020202020204" pitchFamily="34" charset="0"/>
              </a:rPr>
              <a:t> and Saeed bin Aas</a:t>
            </a:r>
          </a:p>
          <a:p>
            <a:pPr>
              <a:lnSpc>
                <a:spcPct val="120000"/>
              </a:lnSpc>
              <a:buFontTx/>
              <a:buChar char="-"/>
            </a:pPr>
            <a:r>
              <a:rPr lang="en-US" sz="2900" dirty="0">
                <a:latin typeface="Arial" panose="020B0604020202020204" pitchFamily="34" charset="0"/>
                <a:cs typeface="Arial" panose="020B0604020202020204" pitchFamily="34" charset="0"/>
              </a:rPr>
              <a:t>Quran was compiled with a certain font which accommodated all sorts of Arabic dialects</a:t>
            </a:r>
          </a:p>
          <a:p>
            <a:pPr>
              <a:lnSpc>
                <a:spcPct val="120000"/>
              </a:lnSpc>
              <a:buFontTx/>
              <a:buChar char="-"/>
            </a:pPr>
            <a:r>
              <a:rPr lang="en-US" sz="2900" dirty="0">
                <a:latin typeface="Arial" panose="020B0604020202020204" pitchFamily="34" charset="0"/>
                <a:cs typeface="Arial" panose="020B0604020202020204" pitchFamily="34" charset="0"/>
              </a:rPr>
              <a:t>7 copies were made and distributed to Makkah, Syria Yemen, Bahrain, Basra, </a:t>
            </a:r>
            <a:r>
              <a:rPr lang="en-US" sz="2900" dirty="0" err="1">
                <a:latin typeface="Arial" panose="020B0604020202020204" pitchFamily="34" charset="0"/>
                <a:cs typeface="Arial" panose="020B0604020202020204" pitchFamily="34" charset="0"/>
              </a:rPr>
              <a:t>Kufa</a:t>
            </a:r>
            <a:r>
              <a:rPr lang="en-US" sz="2900" dirty="0">
                <a:latin typeface="Arial" panose="020B0604020202020204" pitchFamily="34" charset="0"/>
                <a:cs typeface="Arial" panose="020B0604020202020204" pitchFamily="34" charset="0"/>
              </a:rPr>
              <a:t> &amp; Madinah</a:t>
            </a:r>
          </a:p>
          <a:p>
            <a:pPr>
              <a:lnSpc>
                <a:spcPct val="120000"/>
              </a:lnSpc>
              <a:buFontTx/>
              <a:buChar char="-"/>
            </a:pPr>
            <a:r>
              <a:rPr lang="en-US" sz="2900" dirty="0">
                <a:latin typeface="Arial" panose="020B0604020202020204" pitchFamily="34" charset="0"/>
                <a:cs typeface="Arial" panose="020B0604020202020204" pitchFamily="34" charset="0"/>
              </a:rPr>
              <a:t>Conflict resolved</a:t>
            </a: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0013955"/>
      </p:ext>
    </p:extLst>
  </p:cSld>
  <p:clrMapOvr>
    <a:masterClrMapping/>
  </p:clrMapOvr>
</p:sld>
</file>

<file path=ppt/theme/theme1.xml><?xml version="1.0" encoding="utf-8"?>
<a:theme xmlns:a="http://schemas.openxmlformats.org/drawingml/2006/main" name="Basis">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
  <TotalTime>2611</TotalTime>
  <Words>4662</Words>
  <Application>Microsoft Macintosh PowerPoint</Application>
  <PresentationFormat>Widescreen</PresentationFormat>
  <Paragraphs>381</Paragraphs>
  <Slides>41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Corbel</vt:lpstr>
      <vt:lpstr>Courier New</vt:lpstr>
      <vt:lpstr>Wingdings</vt:lpstr>
      <vt:lpstr>Basis</vt:lpstr>
      <vt:lpstr>Sources of Islamic law</vt:lpstr>
      <vt:lpstr>Past Paper Questions </vt:lpstr>
      <vt:lpstr>Sources of Islamic Law</vt:lpstr>
      <vt:lpstr>QURAN</vt:lpstr>
      <vt:lpstr>Protection &amp; Collection of the Quran</vt:lpstr>
      <vt:lpstr>PowerPoint Presentation</vt:lpstr>
      <vt:lpstr>PowerPoint Presentation</vt:lpstr>
      <vt:lpstr>PowerPoint Presentation</vt:lpstr>
      <vt:lpstr>PowerPoint Presentation</vt:lpstr>
      <vt:lpstr>PowerPoint Presentation</vt:lpstr>
      <vt:lpstr>PowerPoint Presentation</vt:lpstr>
      <vt:lpstr>SUNNAH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IJMA’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IJTIHAD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QIYAS (Analogy)</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Sources of Islamic law</dc:title>
  <dc:creator>Abubakr</dc:creator>
  <cp:lastModifiedBy>Abubakar Ilyas</cp:lastModifiedBy>
  <cp:revision>23</cp:revision>
  <dcterms:created xsi:type="dcterms:W3CDTF">2021-07-24T21:44:08Z</dcterms:created>
  <dcterms:modified xsi:type="dcterms:W3CDTF">2024-09-16T04:32:03Z</dcterms:modified>
</cp:coreProperties>
</file>