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73" r:id="rId6"/>
    <p:sldId id="262" r:id="rId7"/>
    <p:sldId id="260" r:id="rId8"/>
    <p:sldId id="266" r:id="rId9"/>
    <p:sldId id="267" r:id="rId10"/>
    <p:sldId id="269" r:id="rId11"/>
    <p:sldId id="272" r:id="rId12"/>
    <p:sldId id="270" r:id="rId13"/>
    <p:sldId id="271"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7E1-12DA-411D-8A62-26BE1DD73DA9}"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BF8CF-98A2-422B-9B74-10D3433D95D1}" type="slidenum">
              <a:rPr lang="en-US" smtClean="0"/>
              <a:t>‹#›</a:t>
            </a:fld>
            <a:endParaRPr lang="en-US"/>
          </a:p>
        </p:txBody>
      </p:sp>
    </p:spTree>
    <p:extLst>
      <p:ext uri="{BB962C8B-B14F-4D97-AF65-F5344CB8AC3E}">
        <p14:creationId xmlns:p14="http://schemas.microsoft.com/office/powerpoint/2010/main" val="237841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5CEEA83-27DB-45C6-869D-083937CFDDC9}" type="datetime1">
              <a:rPr lang="en-US" smtClean="0"/>
              <a:t>8/24/2023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ED268-D7E1-44FD-B7FA-781EA208B781}" type="datetime1">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0595431-2201-4E33-A1E6-3E29D33DB719}" type="datetime1">
              <a:rPr lang="en-US" smtClean="0"/>
              <a:t>8/24/2023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261F9-298E-48A0-B988-ED148A5DEF3B}" type="datetime1">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9F20739-34D0-4A82-B04D-59C028CD77D5}" type="datetime1">
              <a:rPr lang="en-US" smtClean="0"/>
              <a:t>8/24/2023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74060-E5C4-422C-B3B1-B08DFD0F9FB7}" type="datetime1">
              <a:rPr lang="en-US" smtClean="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DB7F02-2581-456D-994F-49F34866DA36}" type="datetime1">
              <a:rPr lang="en-US" smtClean="0"/>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682231-1068-458B-A688-6E62BF2797ED}" type="datetime1">
              <a:rPr lang="en-US" smtClean="0"/>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9FF3A-9924-4597-8A29-ADA47E299922}" type="datetime1">
              <a:rPr lang="en-US" smtClean="0"/>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5478594-AD28-4B68-808E-89DA83AA4D30}" type="datetime1">
              <a:rPr lang="en-US" smtClean="0"/>
              <a:t>8/24/2023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E9904C-DE94-4ABD-9018-D7F87A336D99}" type="datetime1">
              <a:rPr lang="en-US" smtClean="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ECFA4E0-BB8F-48AA-825A-FCF253FB1C74}" type="datetime1">
              <a:rPr lang="en-US" smtClean="0"/>
              <a:t>8/24/2023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Title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478790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moon</a:t>
            </a:r>
            <a:endParaRPr lang="en-US" dirty="0"/>
          </a:p>
        </p:txBody>
      </p:sp>
      <p:sp>
        <p:nvSpPr>
          <p:cNvPr id="3" name="Content Placeholder 2"/>
          <p:cNvSpPr>
            <a:spLocks noGrp="1"/>
          </p:cNvSpPr>
          <p:nvPr>
            <p:ph sz="half" idx="1"/>
          </p:nvPr>
        </p:nvSpPr>
        <p:spPr/>
        <p:txBody>
          <a:bodyPr/>
          <a:lstStyle/>
          <a:p>
            <a:r>
              <a:rPr lang="en-US" dirty="0"/>
              <a:t>A total lunar eclipse is sometimes called a Blood Moon, because of the reddish tinge the Full Moon takes on when fully </a:t>
            </a:r>
            <a:r>
              <a:rPr lang="en-US" dirty="0" smtClean="0"/>
              <a:t>eclipsed</a:t>
            </a:r>
          </a:p>
          <a:p>
            <a:r>
              <a:rPr lang="en-US" dirty="0" smtClean="0"/>
              <a:t>This happens when the </a:t>
            </a:r>
            <a:r>
              <a:rPr lang="en-US" dirty="0"/>
              <a:t>Sun's rays pass through the atmosphere, </a:t>
            </a:r>
            <a:r>
              <a:rPr lang="en-US" dirty="0" smtClean="0"/>
              <a:t>most colors </a:t>
            </a:r>
            <a:r>
              <a:rPr lang="en-US" dirty="0"/>
              <a:t>in the light </a:t>
            </a:r>
            <a:r>
              <a:rPr lang="en-US" dirty="0" smtClean="0"/>
              <a:t>spectrum are filtered out. However, </a:t>
            </a:r>
            <a:r>
              <a:rPr lang="en-US" dirty="0"/>
              <a:t>r</a:t>
            </a:r>
            <a:r>
              <a:rPr lang="en-US" dirty="0" smtClean="0"/>
              <a:t>ed </a:t>
            </a:r>
            <a:r>
              <a:rPr lang="en-US" dirty="0"/>
              <a:t>wavelengths are least affected by this effect, so the light </a:t>
            </a:r>
            <a:r>
              <a:rPr lang="en-US" dirty="0" smtClean="0"/>
              <a:t>refracted from Earth’s atmosphere and reaching </a:t>
            </a:r>
            <a:r>
              <a:rPr lang="en-US" dirty="0"/>
              <a:t>the Moon's surface has a reddish hue, causing the fully eclipsed Moon to take on a red </a:t>
            </a:r>
            <a:r>
              <a:rPr lang="en-US" dirty="0" smtClean="0"/>
              <a:t>color and hence, a blood moon</a:t>
            </a:r>
            <a:endParaRPr lang="en-US" dirty="0"/>
          </a:p>
          <a:p>
            <a:endParaRPr lang="en-US" dirty="0"/>
          </a:p>
        </p:txBody>
      </p:sp>
      <p:pic>
        <p:nvPicPr>
          <p:cNvPr id="6" name="Content Placeholder 5"/>
          <p:cNvPicPr>
            <a:picLocks noGrp="1" noChangeAspect="1"/>
          </p:cNvPicPr>
          <p:nvPr>
            <p:ph sz="half" idx="2"/>
          </p:nvPr>
        </p:nvPicPr>
        <p:blipFill>
          <a:blip r:embed="rId2"/>
          <a:stretch>
            <a:fillRect/>
          </a:stretch>
        </p:blipFill>
        <p:spPr>
          <a:xfrm>
            <a:off x="6188075" y="2228004"/>
            <a:ext cx="5422900" cy="409325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6313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smtClean="0"/>
              <a:t>horizontal eclipse?</a:t>
            </a:r>
            <a:endParaRPr lang="en-US" dirty="0"/>
          </a:p>
        </p:txBody>
      </p:sp>
      <p:sp>
        <p:nvSpPr>
          <p:cNvPr id="3" name="Content Placeholder 2"/>
          <p:cNvSpPr>
            <a:spLocks noGrp="1"/>
          </p:cNvSpPr>
          <p:nvPr>
            <p:ph sz="half" idx="1"/>
          </p:nvPr>
        </p:nvSpPr>
        <p:spPr/>
        <p:txBody>
          <a:bodyPr/>
          <a:lstStyle/>
          <a:p>
            <a:r>
              <a:rPr lang="en-US" dirty="0"/>
              <a:t>A </a:t>
            </a:r>
            <a:r>
              <a:rPr lang="en-US" dirty="0" err="1"/>
              <a:t>selenelion</a:t>
            </a:r>
            <a:r>
              <a:rPr lang="en-US" dirty="0"/>
              <a:t> or </a:t>
            </a:r>
            <a:r>
              <a:rPr lang="en-US" dirty="0" err="1"/>
              <a:t>selenehelion</a:t>
            </a:r>
            <a:r>
              <a:rPr lang="en-US" dirty="0"/>
              <a:t>, also called a horizontal eclipse, occurs where and when both the Sun and an eclipsed Moon can be observed at the same time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Content Placeholder 7"/>
          <p:cNvPicPr>
            <a:picLocks noGrp="1" noChangeAspect="1"/>
          </p:cNvPicPr>
          <p:nvPr>
            <p:ph sz="half" idx="2"/>
          </p:nvPr>
        </p:nvPicPr>
        <p:blipFill>
          <a:blip r:embed="rId2"/>
          <a:stretch>
            <a:fillRect/>
          </a:stretch>
        </p:blipFill>
        <p:spPr>
          <a:xfrm>
            <a:off x="6234748" y="2227263"/>
            <a:ext cx="5329554" cy="3633787"/>
          </a:xfrm>
          <a:prstGeom prst="rect">
            <a:avLst/>
          </a:prstGeom>
        </p:spPr>
      </p:pic>
    </p:spTree>
    <p:extLst>
      <p:ext uri="{BB962C8B-B14F-4D97-AF65-F5344CB8AC3E}">
        <p14:creationId xmlns:p14="http://schemas.microsoft.com/office/powerpoint/2010/main" val="424791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Bailey’s beads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As </a:t>
            </a:r>
            <a:r>
              <a:rPr lang="en-US" dirty="0"/>
              <a:t>the Moon covers the Sun during a solar eclipse, the rugged topography of the lunar limb allows beads of sunlight to shine through in some places while not in others. The effect is named after Francis Baily, who explained the phenomenon in </a:t>
            </a:r>
            <a:r>
              <a:rPr lang="en-US" dirty="0" smtClean="0"/>
              <a:t>1836</a:t>
            </a:r>
          </a:p>
          <a:p>
            <a:r>
              <a:rPr lang="en-US" dirty="0"/>
              <a:t>Lunar </a:t>
            </a:r>
            <a:r>
              <a:rPr lang="en-US" dirty="0" smtClean="0"/>
              <a:t>topography is not smooth </a:t>
            </a:r>
            <a:r>
              <a:rPr lang="en-US" dirty="0"/>
              <a:t>has considerable </a:t>
            </a:r>
            <a:r>
              <a:rPr lang="en-US" dirty="0" smtClean="0"/>
              <a:t>irregularity and it has highs and lows because </a:t>
            </a:r>
            <a:r>
              <a:rPr lang="en-US" dirty="0"/>
              <a:t>of the presence of mountains, craters, valleys, and other topographical </a:t>
            </a:r>
            <a:r>
              <a:rPr lang="en-US" dirty="0" smtClean="0"/>
              <a:t>features</a:t>
            </a:r>
          </a:p>
          <a:p>
            <a:r>
              <a:rPr lang="en-US" dirty="0" smtClean="0"/>
              <a:t>The sunlight from behind shines through craters and valleys on moon’s surface and they appear like bright beads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8" name="Content Placeholder 7"/>
          <p:cNvPicPr>
            <a:picLocks noGrp="1" noChangeAspect="1"/>
          </p:cNvPicPr>
          <p:nvPr>
            <p:ph sz="half" idx="2"/>
          </p:nvPr>
        </p:nvPicPr>
        <p:blipFill>
          <a:blip r:embed="rId2"/>
          <a:stretch>
            <a:fillRect/>
          </a:stretch>
        </p:blipFill>
        <p:spPr>
          <a:xfrm>
            <a:off x="6530109" y="2885362"/>
            <a:ext cx="5080700" cy="2318327"/>
          </a:xfrm>
          <a:prstGeom prst="rect">
            <a:avLst/>
          </a:prstGeom>
        </p:spPr>
      </p:pic>
    </p:spTree>
    <p:extLst>
      <p:ext uri="{BB962C8B-B14F-4D97-AF65-F5344CB8AC3E}">
        <p14:creationId xmlns:p14="http://schemas.microsoft.com/office/powerpoint/2010/main" val="396087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Diamond ring effect</a:t>
            </a:r>
            <a:endParaRPr lang="en-US" dirty="0"/>
          </a:p>
        </p:txBody>
      </p:sp>
      <p:sp>
        <p:nvSpPr>
          <p:cNvPr id="3" name="Content Placeholder 2"/>
          <p:cNvSpPr>
            <a:spLocks noGrp="1"/>
          </p:cNvSpPr>
          <p:nvPr>
            <p:ph sz="half" idx="1"/>
          </p:nvPr>
        </p:nvSpPr>
        <p:spPr/>
        <p:txBody>
          <a:bodyPr/>
          <a:lstStyle/>
          <a:p>
            <a:r>
              <a:rPr lang="en-US" dirty="0"/>
              <a:t>The diamond-ring effect occurs at the beginning and end of totality during a total solar eclipse. As the last bits of sunlight pass through the valleys on the moon's surface. </a:t>
            </a:r>
            <a:r>
              <a:rPr lang="en-US" dirty="0" smtClean="0"/>
              <a:t>It </a:t>
            </a:r>
            <a:r>
              <a:rPr lang="en-US" dirty="0"/>
              <a:t>looks like a </a:t>
            </a:r>
            <a:r>
              <a:rPr lang="en-US" dirty="0" smtClean="0"/>
              <a:t>glittering diamond is set on a ring</a:t>
            </a:r>
            <a:endParaRPr lang="en-US" dirty="0"/>
          </a:p>
        </p:txBody>
      </p:sp>
      <p:pic>
        <p:nvPicPr>
          <p:cNvPr id="6" name="Content Placeholder 5"/>
          <p:cNvPicPr>
            <a:picLocks noGrp="1" noChangeAspect="1"/>
          </p:cNvPicPr>
          <p:nvPr>
            <p:ph sz="half" idx="2"/>
          </p:nvPr>
        </p:nvPicPr>
        <p:blipFill>
          <a:blip r:embed="rId2"/>
          <a:stretch>
            <a:fillRect/>
          </a:stretch>
        </p:blipFill>
        <p:spPr>
          <a:xfrm>
            <a:off x="6530109" y="2228002"/>
            <a:ext cx="5181600" cy="409325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36862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02" y="2911155"/>
            <a:ext cx="11029616" cy="988332"/>
          </a:xfrm>
        </p:spPr>
        <p:txBody>
          <a:bodyPr/>
          <a:lstStyle/>
          <a:p>
            <a:pPr algn="ctr"/>
            <a:r>
              <a:rPr lang="en-US" dirty="0" smtClean="0">
                <a:solidFill>
                  <a:schemeClr val="tx1"/>
                </a:solidFill>
                <a:latin typeface="Arial Black" panose="020B0A04020102020204" pitchFamily="34" charset="0"/>
              </a:rPr>
              <a:t>THANK YOU!</a:t>
            </a:r>
            <a:endParaRPr lang="en-US" dirty="0">
              <a:solidFill>
                <a:schemeClr val="tx1"/>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03989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u="sng" dirty="0" smtClean="0"/>
              <a:t>Any celestial body which fulfills the criteria set up by International Astronomical Union (IAU) for </a:t>
            </a:r>
            <a:r>
              <a:rPr lang="en-US" b="1" dirty="0" smtClean="0"/>
              <a:t>	</a:t>
            </a:r>
            <a:r>
              <a:rPr lang="en-US" b="1" u="sng" dirty="0" smtClean="0"/>
              <a:t>planets can be treated as a planet:</a:t>
            </a:r>
          </a:p>
          <a:p>
            <a:r>
              <a:rPr lang="en-US" dirty="0" smtClean="0"/>
              <a:t>It revolves in an orbit around the Sun</a:t>
            </a:r>
          </a:p>
          <a:p>
            <a:r>
              <a:rPr lang="en-US" dirty="0" smtClean="0"/>
              <a:t>Has a sufficient mass so it is nearly spherical in shape</a:t>
            </a:r>
          </a:p>
          <a:p>
            <a:r>
              <a:rPr lang="en-US" dirty="0" smtClean="0"/>
              <a:t>Has cleared it </a:t>
            </a:r>
            <a:r>
              <a:rPr lang="en-US" dirty="0" err="1" smtClean="0"/>
              <a:t>neighbourhood</a:t>
            </a:r>
            <a:r>
              <a:rPr lang="en-US" dirty="0" smtClean="0"/>
              <a:t> around its orbit</a:t>
            </a:r>
          </a:p>
          <a:p>
            <a:r>
              <a:rPr lang="en-US" dirty="0" smtClean="0"/>
              <a:t>Is not itself a satellite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28380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DWARF PLANETS</a:t>
            </a: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b="1" u="sng" dirty="0" smtClean="0"/>
              <a:t>Any </a:t>
            </a:r>
            <a:r>
              <a:rPr lang="en-US" b="1" u="sng" dirty="0"/>
              <a:t>celestial body which fulfills the criteria set up by International Astronomical Union (IAU) </a:t>
            </a:r>
            <a:r>
              <a:rPr lang="en-US" b="1" u="sng" dirty="0" smtClean="0"/>
              <a:t>for </a:t>
            </a:r>
            <a:r>
              <a:rPr lang="en-US" b="1" dirty="0" smtClean="0"/>
              <a:t>	</a:t>
            </a:r>
            <a:r>
              <a:rPr lang="en-US" b="1" u="sng" dirty="0" smtClean="0"/>
              <a:t>dwarf planets can be </a:t>
            </a:r>
            <a:r>
              <a:rPr lang="en-US" b="1" u="sng" dirty="0"/>
              <a:t>treated as a </a:t>
            </a:r>
            <a:r>
              <a:rPr lang="en-US" b="1" u="sng" dirty="0" smtClean="0"/>
              <a:t>dwarf planet:</a:t>
            </a:r>
          </a:p>
          <a:p>
            <a:r>
              <a:rPr lang="en-US" dirty="0" smtClean="0"/>
              <a:t>It </a:t>
            </a:r>
            <a:r>
              <a:rPr lang="en-US" dirty="0"/>
              <a:t>revolves in an orbit around </a:t>
            </a:r>
            <a:r>
              <a:rPr lang="en-US" dirty="0" smtClean="0"/>
              <a:t>a star </a:t>
            </a:r>
            <a:endParaRPr lang="en-US" dirty="0"/>
          </a:p>
          <a:p>
            <a:r>
              <a:rPr lang="en-US" dirty="0"/>
              <a:t>Has a sufficient mass so it is nearly spherical in shape</a:t>
            </a:r>
          </a:p>
          <a:p>
            <a:r>
              <a:rPr lang="en-US" dirty="0" smtClean="0"/>
              <a:t>Has not </a:t>
            </a:r>
            <a:r>
              <a:rPr lang="en-US" dirty="0"/>
              <a:t>cleared it </a:t>
            </a:r>
            <a:r>
              <a:rPr lang="en-US" dirty="0" err="1"/>
              <a:t>neighbourhood</a:t>
            </a:r>
            <a:r>
              <a:rPr lang="en-US" dirty="0"/>
              <a:t> around its orbit</a:t>
            </a:r>
          </a:p>
          <a:p>
            <a:r>
              <a:rPr lang="en-US" dirty="0"/>
              <a:t>Is not itself a satellite</a:t>
            </a:r>
          </a:p>
          <a:p>
            <a:endParaRPr lang="en-US" b="1" u="sng" dirty="0" smtClean="0"/>
          </a:p>
          <a:p>
            <a:endParaRPr lang="en-US" b="1" u="sng"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5011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a:t>
            </a:r>
            <a:r>
              <a:rPr lang="en-US" dirty="0" err="1" smtClean="0"/>
              <a:t>pluto</a:t>
            </a:r>
            <a:r>
              <a:rPr lang="en-US" dirty="0" smtClean="0"/>
              <a:t> rightly demoted? </a:t>
            </a:r>
            <a:endParaRPr lang="en-US" dirty="0"/>
          </a:p>
        </p:txBody>
      </p:sp>
      <p:sp>
        <p:nvSpPr>
          <p:cNvPr id="3" name="Content Placeholder 2"/>
          <p:cNvSpPr>
            <a:spLocks noGrp="1"/>
          </p:cNvSpPr>
          <p:nvPr>
            <p:ph idx="1"/>
          </p:nvPr>
        </p:nvSpPr>
        <p:spPr/>
        <p:txBody>
          <a:bodyPr/>
          <a:lstStyle/>
          <a:p>
            <a:r>
              <a:rPr lang="en-US" dirty="0" smtClean="0"/>
              <a:t>Pluto is stationed in </a:t>
            </a:r>
            <a:r>
              <a:rPr lang="en-US" dirty="0"/>
              <a:t>the Kuiper </a:t>
            </a:r>
            <a:r>
              <a:rPr lang="en-US" dirty="0" smtClean="0"/>
              <a:t>belt</a:t>
            </a:r>
          </a:p>
          <a:p>
            <a:r>
              <a:rPr lang="en-US" dirty="0" smtClean="0"/>
              <a:t>Pluto </a:t>
            </a:r>
            <a:r>
              <a:rPr lang="en-US" dirty="0"/>
              <a:t>was discovered in </a:t>
            </a:r>
            <a:r>
              <a:rPr lang="en-US" dirty="0" smtClean="0"/>
              <a:t>1930 and readily declared </a:t>
            </a:r>
            <a:r>
              <a:rPr lang="en-US" dirty="0"/>
              <a:t>the ninth </a:t>
            </a:r>
            <a:r>
              <a:rPr lang="en-US" dirty="0" smtClean="0"/>
              <a:t>planet.</a:t>
            </a:r>
          </a:p>
          <a:p>
            <a:r>
              <a:rPr lang="en-US" dirty="0" smtClean="0"/>
              <a:t>However,  in </a:t>
            </a:r>
            <a:r>
              <a:rPr lang="en-US" dirty="0"/>
              <a:t>the 1990s, its status as a planet was questioned following the discovery of several objects of similar size in the Kuiper </a:t>
            </a:r>
            <a:r>
              <a:rPr lang="en-US" dirty="0" smtClean="0"/>
              <a:t>belt</a:t>
            </a:r>
          </a:p>
          <a:p>
            <a:r>
              <a:rPr lang="en-US" dirty="0" smtClean="0"/>
              <a:t>Either Pluto had to be demoted or all the newly discovered bodies had to be </a:t>
            </a:r>
            <a:r>
              <a:rPr lang="en-US" dirty="0"/>
              <a:t>d</a:t>
            </a:r>
            <a:r>
              <a:rPr lang="en-US" dirty="0" smtClean="0"/>
              <a:t>eclared as planets</a:t>
            </a:r>
          </a:p>
          <a:p>
            <a:r>
              <a:rPr lang="en-US" dirty="0"/>
              <a:t>T</a:t>
            </a:r>
            <a:r>
              <a:rPr lang="en-US" dirty="0" smtClean="0"/>
              <a:t>he </a:t>
            </a:r>
            <a:r>
              <a:rPr lang="en-US" dirty="0"/>
              <a:t>International Astronomical Union (IAU) in 2006 to define the term planet formally—excluding Pluto and reclassifying it as a dwarf </a:t>
            </a:r>
            <a:r>
              <a:rPr lang="en-US" dirty="0" smtClean="0"/>
              <a:t>planet</a:t>
            </a:r>
          </a:p>
          <a:p>
            <a:r>
              <a:rPr lang="en-US" dirty="0" smtClean="0"/>
              <a:t>So yes, Pluto was rightly demoted!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0441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notable dwarf planets</a:t>
            </a:r>
            <a:endParaRPr lang="en-US" dirty="0"/>
          </a:p>
        </p:txBody>
      </p:sp>
      <p:sp>
        <p:nvSpPr>
          <p:cNvPr id="3" name="Content Placeholder 2"/>
          <p:cNvSpPr>
            <a:spLocks noGrp="1"/>
          </p:cNvSpPr>
          <p:nvPr>
            <p:ph idx="1"/>
          </p:nvPr>
        </p:nvSpPr>
        <p:spPr/>
        <p:txBody>
          <a:bodyPr/>
          <a:lstStyle/>
          <a:p>
            <a:r>
              <a:rPr lang="en-US" dirty="0" smtClean="0"/>
              <a:t>Ceres</a:t>
            </a:r>
          </a:p>
          <a:p>
            <a:r>
              <a:rPr lang="en-US" dirty="0" smtClean="0"/>
              <a:t>Eris</a:t>
            </a:r>
          </a:p>
          <a:p>
            <a:r>
              <a:rPr lang="en-US" dirty="0" smtClean="0"/>
              <a:t>Haumea</a:t>
            </a:r>
          </a:p>
          <a:p>
            <a:r>
              <a:rPr lang="en-US" dirty="0" err="1" smtClean="0"/>
              <a:t>makemake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91985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vs. planet</a:t>
            </a:r>
            <a:endParaRPr lang="en-US" dirty="0"/>
          </a:p>
        </p:txBody>
      </p:sp>
      <p:sp>
        <p:nvSpPr>
          <p:cNvPr id="3" name="Content Placeholder 2"/>
          <p:cNvSpPr>
            <a:spLocks noGrp="1"/>
          </p:cNvSpPr>
          <p:nvPr>
            <p:ph sz="half" idx="1"/>
          </p:nvPr>
        </p:nvSpPr>
        <p:spPr/>
        <p:txBody>
          <a:bodyPr/>
          <a:lstStyle/>
          <a:p>
            <a:pPr marL="324000" lvl="1" indent="0">
              <a:buNone/>
            </a:pPr>
            <a:r>
              <a:rPr lang="en-US" sz="1800" b="1" u="sng" dirty="0" smtClean="0"/>
              <a:t>Star:</a:t>
            </a:r>
          </a:p>
          <a:p>
            <a:r>
              <a:rPr lang="en-US" dirty="0" smtClean="0"/>
              <a:t>Star is a massive shinning sphere of hot gas</a:t>
            </a:r>
          </a:p>
          <a:p>
            <a:r>
              <a:rPr lang="en-US" dirty="0" smtClean="0"/>
              <a:t>Stars shine</a:t>
            </a:r>
          </a:p>
          <a:p>
            <a:r>
              <a:rPr lang="en-US" dirty="0" smtClean="0"/>
              <a:t>Objects which revolve around a star are called planets, dwarf planets and solar system bodies</a:t>
            </a:r>
          </a:p>
          <a:p>
            <a:r>
              <a:rPr lang="en-US" dirty="0" smtClean="0"/>
              <a:t>Stars revolve around a galactic center</a:t>
            </a:r>
          </a:p>
          <a:p>
            <a:r>
              <a:rPr lang="en-US" dirty="0" smtClean="0"/>
              <a:t>Stars are very hot</a:t>
            </a:r>
          </a:p>
          <a:p>
            <a:r>
              <a:rPr lang="en-US" dirty="0" smtClean="0"/>
              <a:t>Examples: Sun, Alpha </a:t>
            </a:r>
            <a:r>
              <a:rPr lang="en-US" dirty="0" err="1" smtClean="0"/>
              <a:t>centuri</a:t>
            </a:r>
            <a:r>
              <a:rPr lang="en-US" dirty="0" smtClean="0"/>
              <a:t>, </a:t>
            </a:r>
            <a:r>
              <a:rPr lang="en-US" dirty="0"/>
              <a:t>B</a:t>
            </a:r>
            <a:r>
              <a:rPr lang="en-US" dirty="0" smtClean="0"/>
              <a:t>etelgeuse</a:t>
            </a:r>
            <a:endParaRPr lang="en-US" dirty="0"/>
          </a:p>
        </p:txBody>
      </p:sp>
      <p:sp>
        <p:nvSpPr>
          <p:cNvPr id="4" name="Content Placeholder 3"/>
          <p:cNvSpPr>
            <a:spLocks noGrp="1"/>
          </p:cNvSpPr>
          <p:nvPr>
            <p:ph sz="half" idx="2"/>
          </p:nvPr>
        </p:nvSpPr>
        <p:spPr/>
        <p:txBody>
          <a:bodyPr/>
          <a:lstStyle/>
          <a:p>
            <a:pPr marL="0" indent="0">
              <a:buNone/>
            </a:pPr>
            <a:r>
              <a:rPr lang="en-US" b="1" dirty="0" smtClean="0"/>
              <a:t>	</a:t>
            </a:r>
            <a:r>
              <a:rPr lang="en-US" b="1" u="sng" dirty="0" smtClean="0"/>
              <a:t>Planet:</a:t>
            </a:r>
          </a:p>
          <a:p>
            <a:r>
              <a:rPr lang="en-US" dirty="0" smtClean="0"/>
              <a:t>Planet is a round body in space which orbits a star</a:t>
            </a:r>
          </a:p>
          <a:p>
            <a:r>
              <a:rPr lang="en-US" dirty="0" smtClean="0"/>
              <a:t>A planet does not shine</a:t>
            </a:r>
          </a:p>
          <a:p>
            <a:r>
              <a:rPr lang="en-US" dirty="0" smtClean="0"/>
              <a:t>Objects </a:t>
            </a:r>
            <a:r>
              <a:rPr lang="en-US" dirty="0"/>
              <a:t>w</a:t>
            </a:r>
            <a:r>
              <a:rPr lang="en-US" dirty="0" smtClean="0"/>
              <a:t>hich revolve around a planet are called satellites </a:t>
            </a:r>
          </a:p>
          <a:p>
            <a:r>
              <a:rPr lang="en-US" dirty="0" smtClean="0"/>
              <a:t>Planets revolve around stars</a:t>
            </a:r>
          </a:p>
          <a:p>
            <a:r>
              <a:rPr lang="en-US" dirty="0" smtClean="0"/>
              <a:t>Planets are not as hot</a:t>
            </a:r>
          </a:p>
          <a:p>
            <a:r>
              <a:rPr lang="en-US" dirty="0" smtClean="0"/>
              <a:t>Examples : Venus, Mercury, Earth, Mars </a:t>
            </a:r>
            <a:r>
              <a:rPr lang="en-US" dirty="0" err="1" smtClean="0"/>
              <a:t>etc</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7973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p:txBody>
          <a:bodyPr/>
          <a:lstStyle/>
          <a:p>
            <a:r>
              <a:rPr lang="en-US" dirty="0" smtClean="0"/>
              <a:t>An eclipse is an astronomical event in which one astronomical object is temporarily obscured either by passing into the shadow of another body or having another body pass between it and the viewer</a:t>
            </a:r>
          </a:p>
          <a:p>
            <a:r>
              <a:rPr lang="en-US" dirty="0" smtClean="0"/>
              <a:t>An eclipse occurs during a “syzygy”</a:t>
            </a:r>
          </a:p>
          <a:p>
            <a:r>
              <a:rPr lang="en-US" dirty="0" smtClean="0"/>
              <a:t>In astronomy, a syzygy is a straight line configuration of three celestial bodies</a:t>
            </a:r>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3205018" y="3691898"/>
            <a:ext cx="5532581" cy="3166101"/>
          </a:xfrm>
          <a:prstGeom prst="rect">
            <a:avLst/>
          </a:prstGeom>
        </p:spPr>
      </p:pic>
    </p:spTree>
    <p:extLst>
      <p:ext uri="{BB962C8B-B14F-4D97-AF65-F5344CB8AC3E}">
        <p14:creationId xmlns:p14="http://schemas.microsoft.com/office/powerpoint/2010/main" val="79928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PARTIAL &amp; ANNULAR ECLIPSE</a:t>
            </a:r>
            <a:endParaRPr lang="en-US" dirty="0"/>
          </a:p>
        </p:txBody>
      </p:sp>
      <p:sp>
        <p:nvSpPr>
          <p:cNvPr id="3" name="Content Placeholder 2"/>
          <p:cNvSpPr>
            <a:spLocks noGrp="1"/>
          </p:cNvSpPr>
          <p:nvPr>
            <p:ph sz="half" idx="1"/>
          </p:nvPr>
        </p:nvSpPr>
        <p:spPr/>
        <p:txBody>
          <a:bodyPr/>
          <a:lstStyle/>
          <a:p>
            <a:r>
              <a:rPr lang="en-US" dirty="0" smtClean="0"/>
              <a:t>UMBRA </a:t>
            </a:r>
          </a:p>
          <a:p>
            <a:r>
              <a:rPr lang="en-US" dirty="0" smtClean="0"/>
              <a:t>PENUMBRA</a:t>
            </a:r>
          </a:p>
          <a:p>
            <a:r>
              <a:rPr lang="en-US" dirty="0" smtClean="0"/>
              <a:t>ANTUMBRA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1" name="Content Placeholder 10"/>
          <p:cNvPicPr>
            <a:picLocks noGrp="1" noChangeAspect="1"/>
          </p:cNvPicPr>
          <p:nvPr>
            <p:ph sz="half" idx="2"/>
          </p:nvPr>
        </p:nvPicPr>
        <p:blipFill>
          <a:blip r:embed="rId2"/>
          <a:stretch>
            <a:fillRect/>
          </a:stretch>
        </p:blipFill>
        <p:spPr>
          <a:xfrm>
            <a:off x="4414981" y="2105891"/>
            <a:ext cx="6779491" cy="3850245"/>
          </a:xfrm>
          <a:prstGeom prst="rect">
            <a:avLst/>
          </a:prstGeom>
        </p:spPr>
      </p:pic>
    </p:spTree>
    <p:extLst>
      <p:ext uri="{BB962C8B-B14F-4D97-AF65-F5344CB8AC3E}">
        <p14:creationId xmlns:p14="http://schemas.microsoft.com/office/powerpoint/2010/main" val="411151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LUNAR ECLIPSE DOESN’T OCCUR EVERY MONTH WITH FULL MOON ?</a:t>
            </a:r>
            <a:endParaRPr lang="en-US" dirty="0"/>
          </a:p>
        </p:txBody>
      </p:sp>
      <p:sp>
        <p:nvSpPr>
          <p:cNvPr id="3" name="Content Placeholder 2"/>
          <p:cNvSpPr>
            <a:spLocks noGrp="1"/>
          </p:cNvSpPr>
          <p:nvPr>
            <p:ph idx="1"/>
          </p:nvPr>
        </p:nvSpPr>
        <p:spPr/>
        <p:txBody>
          <a:bodyPr/>
          <a:lstStyle/>
          <a:p>
            <a:r>
              <a:rPr lang="en-US" dirty="0"/>
              <a:t>Lunar eclipses can happen only when the Moon is opposite the Sun in the sky, a monthly occurrence we know as a full Moon. But lunar eclipses do not occur every month </a:t>
            </a:r>
            <a:r>
              <a:rPr lang="en-US" dirty="0" smtClean="0"/>
              <a:t>with full Moon because </a:t>
            </a:r>
            <a:r>
              <a:rPr lang="en-US" dirty="0"/>
              <a:t>the Moon's orbit is tilted five degrees from Earth's orbit around the Sun, so most of the time the Moon passes above or below the </a:t>
            </a:r>
            <a:r>
              <a:rPr lang="en-US" dirty="0" smtClean="0"/>
              <a:t>shadow!</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96913023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537</TotalTime>
  <Words>591</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Black</vt:lpstr>
      <vt:lpstr>Calibri</vt:lpstr>
      <vt:lpstr>Gill Sans MT</vt:lpstr>
      <vt:lpstr>Wingdings 2</vt:lpstr>
      <vt:lpstr>Dividend</vt:lpstr>
      <vt:lpstr>Title</vt:lpstr>
      <vt:lpstr>planets</vt:lpstr>
      <vt:lpstr>DWARF PLANETS</vt:lpstr>
      <vt:lpstr>Was pluto rightly demoted? </vt:lpstr>
      <vt:lpstr>Other notable dwarf planets</vt:lpstr>
      <vt:lpstr>Star vs. planet</vt:lpstr>
      <vt:lpstr>eclipse</vt:lpstr>
      <vt:lpstr>TOTAL, PARTIAL &amp; ANNULAR ECLIPSE</vt:lpstr>
      <vt:lpstr>Why a LUNAR ECLIPSE DOESN’T OCCUR EVERY MONTH WITH FULL MOON ?</vt:lpstr>
      <vt:lpstr>Blood moon</vt:lpstr>
      <vt:lpstr>What is a horizontal eclipse?</vt:lpstr>
      <vt:lpstr>Bailey’s beads</vt:lpstr>
      <vt:lpstr>Diamond ring effect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Majida</dc:creator>
  <cp:lastModifiedBy>LENOVO</cp:lastModifiedBy>
  <cp:revision>36</cp:revision>
  <dcterms:created xsi:type="dcterms:W3CDTF">2022-04-04T12:05:26Z</dcterms:created>
  <dcterms:modified xsi:type="dcterms:W3CDTF">2023-08-23T19:26:21Z</dcterms:modified>
</cp:coreProperties>
</file>