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sldIdLst>
    <p:sldId id="256" r:id="rId2"/>
    <p:sldId id="265" r:id="rId3"/>
    <p:sldId id="257" r:id="rId4"/>
    <p:sldId id="258" r:id="rId5"/>
    <p:sldId id="259" r:id="rId6"/>
    <p:sldId id="260" r:id="rId7"/>
    <p:sldId id="291" r:id="rId8"/>
    <p:sldId id="261" r:id="rId9"/>
    <p:sldId id="292" r:id="rId10"/>
    <p:sldId id="262" r:id="rId11"/>
    <p:sldId id="263" r:id="rId12"/>
    <p:sldId id="266" r:id="rId13"/>
    <p:sldId id="267" r:id="rId14"/>
    <p:sldId id="293" r:id="rId15"/>
    <p:sldId id="268" r:id="rId16"/>
    <p:sldId id="269" r:id="rId17"/>
    <p:sldId id="270" r:id="rId18"/>
    <p:sldId id="271" r:id="rId19"/>
    <p:sldId id="272" r:id="rId20"/>
    <p:sldId id="273" r:id="rId21"/>
    <p:sldId id="274" r:id="rId22"/>
    <p:sldId id="276" r:id="rId23"/>
    <p:sldId id="277" r:id="rId24"/>
    <p:sldId id="275" r:id="rId25"/>
    <p:sldId id="278" r:id="rId26"/>
    <p:sldId id="279" r:id="rId27"/>
    <p:sldId id="280" r:id="rId28"/>
    <p:sldId id="290" r:id="rId29"/>
    <p:sldId id="281" r:id="rId30"/>
    <p:sldId id="282" r:id="rId31"/>
    <p:sldId id="284" r:id="rId32"/>
    <p:sldId id="283" r:id="rId33"/>
    <p:sldId id="286" r:id="rId34"/>
    <p:sldId id="287" r:id="rId35"/>
    <p:sldId id="288" r:id="rId36"/>
    <p:sldId id="289"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55308-60F1-D949-B650-A48B9E0FE71D}" v="26" dt="2024-09-16T03:34:24.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p:cViewPr varScale="1">
        <p:scale>
          <a:sx n="127" d="100"/>
          <a:sy n="127"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ubakar Ilyas" userId="08e58344d610965c" providerId="LiveId" clId="{20160F98-2539-C84A-B384-493D8956978E}"/>
    <pc:docChg chg="modSld">
      <pc:chgData name="Abubakar Ilyas" userId="08e58344d610965c" providerId="LiveId" clId="{20160F98-2539-C84A-B384-493D8956978E}" dt="2023-03-12T08:29:04.682" v="1" actId="20577"/>
      <pc:docMkLst>
        <pc:docMk/>
      </pc:docMkLst>
      <pc:sldChg chg="modSp mod">
        <pc:chgData name="Abubakar Ilyas" userId="08e58344d610965c" providerId="LiveId" clId="{20160F98-2539-C84A-B384-493D8956978E}" dt="2023-03-12T08:29:04.682" v="1" actId="20577"/>
        <pc:sldMkLst>
          <pc:docMk/>
          <pc:sldMk cId="2911268934" sldId="282"/>
        </pc:sldMkLst>
        <pc:spChg chg="mod">
          <ac:chgData name="Abubakar Ilyas" userId="08e58344d610965c" providerId="LiveId" clId="{20160F98-2539-C84A-B384-493D8956978E}" dt="2023-03-12T08:29:04.682" v="1" actId="20577"/>
          <ac:spMkLst>
            <pc:docMk/>
            <pc:sldMk cId="2911268934" sldId="282"/>
            <ac:spMk id="3" creationId="{00000000-0000-0000-0000-000000000000}"/>
          </ac:spMkLst>
        </pc:spChg>
      </pc:sldChg>
    </pc:docChg>
  </pc:docChgLst>
  <pc:docChgLst>
    <pc:chgData name="Abubakar Ilyas" userId="08e58344d610965c" providerId="LiveId" clId="{47F0F796-3668-E544-8E09-03EBB3C8A88C}"/>
    <pc:docChg chg="modSld">
      <pc:chgData name="Abubakar Ilyas" userId="08e58344d610965c" providerId="LiveId" clId="{47F0F796-3668-E544-8E09-03EBB3C8A88C}" dt="2023-01-05T14:29:51.206" v="12" actId="20577"/>
      <pc:docMkLst>
        <pc:docMk/>
      </pc:docMkLst>
      <pc:sldChg chg="modSp mod">
        <pc:chgData name="Abubakar Ilyas" userId="08e58344d610965c" providerId="LiveId" clId="{47F0F796-3668-E544-8E09-03EBB3C8A88C}" dt="2023-01-05T14:29:51.206" v="12" actId="20577"/>
        <pc:sldMkLst>
          <pc:docMk/>
          <pc:sldMk cId="2087786777" sldId="277"/>
        </pc:sldMkLst>
        <pc:spChg chg="mod">
          <ac:chgData name="Abubakar Ilyas" userId="08e58344d610965c" providerId="LiveId" clId="{47F0F796-3668-E544-8E09-03EBB3C8A88C}" dt="2023-01-05T14:29:51.206" v="12" actId="20577"/>
          <ac:spMkLst>
            <pc:docMk/>
            <pc:sldMk cId="2087786777" sldId="277"/>
            <ac:spMk id="3" creationId="{00000000-0000-0000-0000-000000000000}"/>
          </ac:spMkLst>
        </pc:spChg>
      </pc:sldChg>
    </pc:docChg>
  </pc:docChgLst>
  <pc:docChgLst>
    <pc:chgData name="Abubakar Ilyas" userId="08e58344d610965c" providerId="LiveId" clId="{3F5E08D0-9D4F-E846-8C44-007E8F1F563D}"/>
    <pc:docChg chg="undo custSel addSld modSld">
      <pc:chgData name="Abubakar Ilyas" userId="08e58344d610965c" providerId="LiveId" clId="{3F5E08D0-9D4F-E846-8C44-007E8F1F563D}" dt="2023-11-07T14:06:58.005" v="42" actId="20577"/>
      <pc:docMkLst>
        <pc:docMk/>
      </pc:docMkLst>
      <pc:sldChg chg="delSp modSp mod">
        <pc:chgData name="Abubakar Ilyas" userId="08e58344d610965c" providerId="LiveId" clId="{3F5E08D0-9D4F-E846-8C44-007E8F1F563D}" dt="2023-11-06T15:05:03.954" v="41" actId="478"/>
        <pc:sldMkLst>
          <pc:docMk/>
          <pc:sldMk cId="3837613875" sldId="267"/>
        </pc:sldMkLst>
        <pc:spChg chg="mod">
          <ac:chgData name="Abubakar Ilyas" userId="08e58344d610965c" providerId="LiveId" clId="{3F5E08D0-9D4F-E846-8C44-007E8F1F563D}" dt="2023-11-06T15:05:01.361" v="40" actId="27636"/>
          <ac:spMkLst>
            <pc:docMk/>
            <pc:sldMk cId="3837613875" sldId="267"/>
            <ac:spMk id="3" creationId="{00000000-0000-0000-0000-000000000000}"/>
          </ac:spMkLst>
        </pc:spChg>
        <pc:cxnChg chg="del">
          <ac:chgData name="Abubakar Ilyas" userId="08e58344d610965c" providerId="LiveId" clId="{3F5E08D0-9D4F-E846-8C44-007E8F1F563D}" dt="2023-11-06T15:05:03.954" v="41" actId="478"/>
          <ac:cxnSpMkLst>
            <pc:docMk/>
            <pc:sldMk cId="3837613875" sldId="267"/>
            <ac:cxnSpMk id="5" creationId="{00000000-0000-0000-0000-000000000000}"/>
          </ac:cxnSpMkLst>
        </pc:cxnChg>
      </pc:sldChg>
      <pc:sldChg chg="modSp mod">
        <pc:chgData name="Abubakar Ilyas" userId="08e58344d610965c" providerId="LiveId" clId="{3F5E08D0-9D4F-E846-8C44-007E8F1F563D}" dt="2023-09-25T15:15:10.496" v="14" actId="20577"/>
        <pc:sldMkLst>
          <pc:docMk/>
          <pc:sldMk cId="1603419517" sldId="269"/>
        </pc:sldMkLst>
        <pc:spChg chg="mod">
          <ac:chgData name="Abubakar Ilyas" userId="08e58344d610965c" providerId="LiveId" clId="{3F5E08D0-9D4F-E846-8C44-007E8F1F563D}" dt="2023-09-25T15:15:10.496" v="14" actId="20577"/>
          <ac:spMkLst>
            <pc:docMk/>
            <pc:sldMk cId="1603419517" sldId="269"/>
            <ac:spMk id="3" creationId="{00000000-0000-0000-0000-000000000000}"/>
          </ac:spMkLst>
        </pc:spChg>
      </pc:sldChg>
      <pc:sldChg chg="modSp mod">
        <pc:chgData name="Abubakar Ilyas" userId="08e58344d610965c" providerId="LiveId" clId="{3F5E08D0-9D4F-E846-8C44-007E8F1F563D}" dt="2023-11-07T14:06:58.005" v="42" actId="20577"/>
        <pc:sldMkLst>
          <pc:docMk/>
          <pc:sldMk cId="3008314206" sldId="289"/>
        </pc:sldMkLst>
        <pc:spChg chg="mod">
          <ac:chgData name="Abubakar Ilyas" userId="08e58344d610965c" providerId="LiveId" clId="{3F5E08D0-9D4F-E846-8C44-007E8F1F563D}" dt="2023-11-07T14:06:58.005" v="42" actId="20577"/>
          <ac:spMkLst>
            <pc:docMk/>
            <pc:sldMk cId="3008314206" sldId="289"/>
            <ac:spMk id="3" creationId="{00000000-0000-0000-0000-000000000000}"/>
          </ac:spMkLst>
        </pc:spChg>
      </pc:sldChg>
      <pc:sldChg chg="modSp add mod">
        <pc:chgData name="Abubakar Ilyas" userId="08e58344d610965c" providerId="LiveId" clId="{3F5E08D0-9D4F-E846-8C44-007E8F1F563D}" dt="2023-10-01T10:32:24.776" v="30" actId="114"/>
        <pc:sldMkLst>
          <pc:docMk/>
          <pc:sldMk cId="3986478039" sldId="290"/>
        </pc:sldMkLst>
        <pc:spChg chg="mod">
          <ac:chgData name="Abubakar Ilyas" userId="08e58344d610965c" providerId="LiveId" clId="{3F5E08D0-9D4F-E846-8C44-007E8F1F563D}" dt="2023-10-01T10:32:24.776" v="30" actId="114"/>
          <ac:spMkLst>
            <pc:docMk/>
            <pc:sldMk cId="3986478039" sldId="290"/>
            <ac:spMk id="3" creationId="{00000000-0000-0000-0000-000000000000}"/>
          </ac:spMkLst>
        </pc:spChg>
      </pc:sldChg>
    </pc:docChg>
  </pc:docChgLst>
  <pc:docChgLst>
    <pc:chgData name="Abubakar Ilyas" userId="08e58344d610965c" providerId="LiveId" clId="{B53B36EA-DC69-1C4C-AC55-DEBD7F59A042}"/>
    <pc:docChg chg="modSld">
      <pc:chgData name="Abubakar Ilyas" userId="08e58344d610965c" providerId="LiveId" clId="{B53B36EA-DC69-1C4C-AC55-DEBD7F59A042}" dt="2023-12-31T08:09:13.296" v="0" actId="20577"/>
      <pc:docMkLst>
        <pc:docMk/>
      </pc:docMkLst>
      <pc:sldChg chg="modSp mod">
        <pc:chgData name="Abubakar Ilyas" userId="08e58344d610965c" providerId="LiveId" clId="{B53B36EA-DC69-1C4C-AC55-DEBD7F59A042}" dt="2023-12-31T08:09:13.296" v="0" actId="20577"/>
        <pc:sldMkLst>
          <pc:docMk/>
          <pc:sldMk cId="1736234551" sldId="279"/>
        </pc:sldMkLst>
        <pc:spChg chg="mod">
          <ac:chgData name="Abubakar Ilyas" userId="08e58344d610965c" providerId="LiveId" clId="{B53B36EA-DC69-1C4C-AC55-DEBD7F59A042}" dt="2023-12-31T08:09:13.296" v="0" actId="20577"/>
          <ac:spMkLst>
            <pc:docMk/>
            <pc:sldMk cId="1736234551" sldId="279"/>
            <ac:spMk id="3" creationId="{00000000-0000-0000-0000-000000000000}"/>
          </ac:spMkLst>
        </pc:spChg>
      </pc:sldChg>
    </pc:docChg>
  </pc:docChgLst>
  <pc:docChgLst>
    <pc:chgData name="Abubakar Ilyas" userId="08e58344d610965c" providerId="LiveId" clId="{8ADB0854-1013-BF4F-93BE-941394FDD033}"/>
    <pc:docChg chg="modSld">
      <pc:chgData name="Abubakar Ilyas" userId="08e58344d610965c" providerId="LiveId" clId="{8ADB0854-1013-BF4F-93BE-941394FDD033}" dt="2024-05-26T14:38:43.532" v="24" actId="20577"/>
      <pc:docMkLst>
        <pc:docMk/>
      </pc:docMkLst>
      <pc:sldChg chg="modSp mod">
        <pc:chgData name="Abubakar Ilyas" userId="08e58344d610965c" providerId="LiveId" clId="{8ADB0854-1013-BF4F-93BE-941394FDD033}" dt="2024-05-26T14:38:43.532" v="24" actId="20577"/>
        <pc:sldMkLst>
          <pc:docMk/>
          <pc:sldMk cId="947683413" sldId="274"/>
        </pc:sldMkLst>
        <pc:spChg chg="mod">
          <ac:chgData name="Abubakar Ilyas" userId="08e58344d610965c" providerId="LiveId" clId="{8ADB0854-1013-BF4F-93BE-941394FDD033}" dt="2024-05-26T14:38:43.532" v="24" actId="20577"/>
          <ac:spMkLst>
            <pc:docMk/>
            <pc:sldMk cId="947683413" sldId="274"/>
            <ac:spMk id="3" creationId="{00000000-0000-0000-0000-000000000000}"/>
          </ac:spMkLst>
        </pc:spChg>
      </pc:sldChg>
    </pc:docChg>
  </pc:docChgLst>
  <pc:docChgLst>
    <pc:chgData name="Abubakar Ilyas" userId="08e58344d610965c" providerId="LiveId" clId="{ED932F6A-0DA3-7240-994C-B423AE9DF58A}"/>
    <pc:docChg chg="undo custSel modSld">
      <pc:chgData name="Abubakar Ilyas" userId="08e58344d610965c" providerId="LiveId" clId="{ED932F6A-0DA3-7240-994C-B423AE9DF58A}" dt="2024-02-27T15:43:26.881" v="216" actId="115"/>
      <pc:docMkLst>
        <pc:docMk/>
      </pc:docMkLst>
      <pc:sldChg chg="modSp mod">
        <pc:chgData name="Abubakar Ilyas" userId="08e58344d610965c" providerId="LiveId" clId="{ED932F6A-0DA3-7240-994C-B423AE9DF58A}" dt="2024-02-27T13:23:04.988" v="200" actId="1076"/>
        <pc:sldMkLst>
          <pc:docMk/>
          <pc:sldMk cId="1905989885" sldId="256"/>
        </pc:sldMkLst>
        <pc:spChg chg="mod">
          <ac:chgData name="Abubakar Ilyas" userId="08e58344d610965c" providerId="LiveId" clId="{ED932F6A-0DA3-7240-994C-B423AE9DF58A}" dt="2024-02-27T13:23:04.988" v="200" actId="1076"/>
          <ac:spMkLst>
            <pc:docMk/>
            <pc:sldMk cId="1905989885" sldId="256"/>
            <ac:spMk id="3" creationId="{00000000-0000-0000-0000-000000000000}"/>
          </ac:spMkLst>
        </pc:spChg>
      </pc:sldChg>
      <pc:sldChg chg="modSp mod">
        <pc:chgData name="Abubakar Ilyas" userId="08e58344d610965c" providerId="LiveId" clId="{ED932F6A-0DA3-7240-994C-B423AE9DF58A}" dt="2024-02-27T13:30:17.630" v="202" actId="113"/>
        <pc:sldMkLst>
          <pc:docMk/>
          <pc:sldMk cId="4011415512" sldId="259"/>
        </pc:sldMkLst>
        <pc:spChg chg="mod">
          <ac:chgData name="Abubakar Ilyas" userId="08e58344d610965c" providerId="LiveId" clId="{ED932F6A-0DA3-7240-994C-B423AE9DF58A}" dt="2024-02-27T13:30:17.630" v="202" actId="113"/>
          <ac:spMkLst>
            <pc:docMk/>
            <pc:sldMk cId="4011415512" sldId="259"/>
            <ac:spMk id="3" creationId="{00000000-0000-0000-0000-000000000000}"/>
          </ac:spMkLst>
        </pc:spChg>
      </pc:sldChg>
      <pc:sldChg chg="modSp mod">
        <pc:chgData name="Abubakar Ilyas" userId="08e58344d610965c" providerId="LiveId" clId="{ED932F6A-0DA3-7240-994C-B423AE9DF58A}" dt="2024-02-21T09:56:35.939" v="132" actId="20577"/>
        <pc:sldMkLst>
          <pc:docMk/>
          <pc:sldMk cId="2658257938" sldId="260"/>
        </pc:sldMkLst>
        <pc:spChg chg="mod">
          <ac:chgData name="Abubakar Ilyas" userId="08e58344d610965c" providerId="LiveId" clId="{ED932F6A-0DA3-7240-994C-B423AE9DF58A}" dt="2024-02-21T09:56:35.939" v="132" actId="20577"/>
          <ac:spMkLst>
            <pc:docMk/>
            <pc:sldMk cId="2658257938" sldId="260"/>
            <ac:spMk id="3" creationId="{00000000-0000-0000-0000-000000000000}"/>
          </ac:spMkLst>
        </pc:spChg>
      </pc:sldChg>
      <pc:sldChg chg="modSp mod">
        <pc:chgData name="Abubakar Ilyas" userId="08e58344d610965c" providerId="LiveId" clId="{ED932F6A-0DA3-7240-994C-B423AE9DF58A}" dt="2024-02-21T10:54:55.285" v="197" actId="20577"/>
        <pc:sldMkLst>
          <pc:docMk/>
          <pc:sldMk cId="4216667787" sldId="271"/>
        </pc:sldMkLst>
        <pc:spChg chg="mod">
          <ac:chgData name="Abubakar Ilyas" userId="08e58344d610965c" providerId="LiveId" clId="{ED932F6A-0DA3-7240-994C-B423AE9DF58A}" dt="2024-02-21T10:54:55.285" v="197" actId="20577"/>
          <ac:spMkLst>
            <pc:docMk/>
            <pc:sldMk cId="4216667787" sldId="271"/>
            <ac:spMk id="3" creationId="{00000000-0000-0000-0000-000000000000}"/>
          </ac:spMkLst>
        </pc:spChg>
      </pc:sldChg>
      <pc:sldChg chg="modSp mod">
        <pc:chgData name="Abubakar Ilyas" userId="08e58344d610965c" providerId="LiveId" clId="{ED932F6A-0DA3-7240-994C-B423AE9DF58A}" dt="2024-02-27T14:56:47.068" v="212" actId="20577"/>
        <pc:sldMkLst>
          <pc:docMk/>
          <pc:sldMk cId="2087786777" sldId="277"/>
        </pc:sldMkLst>
        <pc:spChg chg="mod">
          <ac:chgData name="Abubakar Ilyas" userId="08e58344d610965c" providerId="LiveId" clId="{ED932F6A-0DA3-7240-994C-B423AE9DF58A}" dt="2024-02-27T14:56:47.068" v="212" actId="20577"/>
          <ac:spMkLst>
            <pc:docMk/>
            <pc:sldMk cId="2087786777" sldId="277"/>
            <ac:spMk id="3" creationId="{00000000-0000-0000-0000-000000000000}"/>
          </ac:spMkLst>
        </pc:spChg>
      </pc:sldChg>
      <pc:sldChg chg="modSp mod">
        <pc:chgData name="Abubakar Ilyas" userId="08e58344d610965c" providerId="LiveId" clId="{ED932F6A-0DA3-7240-994C-B423AE9DF58A}" dt="2024-02-27T15:43:26.881" v="216" actId="115"/>
        <pc:sldMkLst>
          <pc:docMk/>
          <pc:sldMk cId="2911268934" sldId="282"/>
        </pc:sldMkLst>
        <pc:spChg chg="mod">
          <ac:chgData name="Abubakar Ilyas" userId="08e58344d610965c" providerId="LiveId" clId="{ED932F6A-0DA3-7240-994C-B423AE9DF58A}" dt="2024-02-27T15:43:26.881" v="216" actId="115"/>
          <ac:spMkLst>
            <pc:docMk/>
            <pc:sldMk cId="2911268934" sldId="282"/>
            <ac:spMk id="3" creationId="{00000000-0000-0000-0000-000000000000}"/>
          </ac:spMkLst>
        </pc:spChg>
      </pc:sldChg>
      <pc:sldChg chg="modSp mod">
        <pc:chgData name="Abubakar Ilyas" userId="08e58344d610965c" providerId="LiveId" clId="{ED932F6A-0DA3-7240-994C-B423AE9DF58A}" dt="2024-02-21T12:18:52.541" v="199" actId="313"/>
        <pc:sldMkLst>
          <pc:docMk/>
          <pc:sldMk cId="3362075033" sldId="284"/>
        </pc:sldMkLst>
        <pc:spChg chg="mod">
          <ac:chgData name="Abubakar Ilyas" userId="08e58344d610965c" providerId="LiveId" clId="{ED932F6A-0DA3-7240-994C-B423AE9DF58A}" dt="2024-02-21T12:18:52.541" v="199" actId="313"/>
          <ac:spMkLst>
            <pc:docMk/>
            <pc:sldMk cId="3362075033" sldId="284"/>
            <ac:spMk id="3" creationId="{00000000-0000-0000-0000-000000000000}"/>
          </ac:spMkLst>
        </pc:spChg>
      </pc:sldChg>
    </pc:docChg>
  </pc:docChgLst>
  <pc:docChgLst>
    <pc:chgData name="Abubakar Ilyas" userId="08e58344d610965c" providerId="LiveId" clId="{01B55308-60F1-D949-B650-A48B9E0FE71D}"/>
    <pc:docChg chg="undo custSel addSld delSld modSld">
      <pc:chgData name="Abubakar Ilyas" userId="08e58344d610965c" providerId="LiveId" clId="{01B55308-60F1-D949-B650-A48B9E0FE71D}" dt="2024-10-01T07:06:50.339" v="10181" actId="20577"/>
      <pc:docMkLst>
        <pc:docMk/>
      </pc:docMkLst>
      <pc:sldChg chg="addSp delSp modSp mod setBg setClrOvrMap delDesignElem chgLayout">
        <pc:chgData name="Abubakar Ilyas" userId="08e58344d610965c" providerId="LiveId" clId="{01B55308-60F1-D949-B650-A48B9E0FE71D}" dt="2024-09-16T03:35:26.451" v="383" actId="1076"/>
        <pc:sldMkLst>
          <pc:docMk/>
          <pc:sldMk cId="1905989885" sldId="256"/>
        </pc:sldMkLst>
        <pc:spChg chg="del mod ord">
          <ac:chgData name="Abubakar Ilyas" userId="08e58344d610965c" providerId="LiveId" clId="{01B55308-60F1-D949-B650-A48B9E0FE71D}" dt="2024-09-16T03:26:17.553" v="69" actId="478"/>
          <ac:spMkLst>
            <pc:docMk/>
            <pc:sldMk cId="1905989885" sldId="256"/>
            <ac:spMk id="3" creationId="{00000000-0000-0000-0000-000000000000}"/>
          </ac:spMkLst>
        </pc:spChg>
        <pc:spChg chg="add del mod">
          <ac:chgData name="Abubakar Ilyas" userId="08e58344d610965c" providerId="LiveId" clId="{01B55308-60F1-D949-B650-A48B9E0FE71D}" dt="2024-09-16T03:26:20.482" v="70" actId="478"/>
          <ac:spMkLst>
            <pc:docMk/>
            <pc:sldMk cId="1905989885" sldId="256"/>
            <ac:spMk id="4" creationId="{9C9927BA-C8C7-F0A6-B8D0-CCF7664EB88F}"/>
          </ac:spMkLst>
        </pc:spChg>
        <pc:spChg chg="mod">
          <ac:chgData name="Abubakar Ilyas" userId="08e58344d610965c" providerId="LiveId" clId="{01B55308-60F1-D949-B650-A48B9E0FE71D}" dt="2024-09-16T03:35:04.582" v="374" actId="1076"/>
          <ac:spMkLst>
            <pc:docMk/>
            <pc:sldMk cId="1905989885" sldId="256"/>
            <ac:spMk id="5" creationId="{00000000-0000-0000-0000-000000000000}"/>
          </ac:spMkLst>
        </pc:spChg>
        <pc:spChg chg="add mod ord">
          <ac:chgData name="Abubakar Ilyas" userId="08e58344d610965c" providerId="LiveId" clId="{01B55308-60F1-D949-B650-A48B9E0FE71D}" dt="2024-09-16T03:35:26.451" v="383" actId="1076"/>
          <ac:spMkLst>
            <pc:docMk/>
            <pc:sldMk cId="1905989885" sldId="256"/>
            <ac:spMk id="6" creationId="{5F1E4BF1-F43C-9C31-FDB0-4BE57524B830}"/>
          </ac:spMkLst>
        </pc:spChg>
        <pc:spChg chg="add mod ord">
          <ac:chgData name="Abubakar Ilyas" userId="08e58344d610965c" providerId="LiveId" clId="{01B55308-60F1-D949-B650-A48B9E0FE71D}" dt="2024-09-16T03:35:20.539" v="382" actId="27636"/>
          <ac:spMkLst>
            <pc:docMk/>
            <pc:sldMk cId="1905989885" sldId="256"/>
            <ac:spMk id="8" creationId="{9F931E9B-36B2-9462-DCE0-2D334071DEA2}"/>
          </ac:spMkLst>
        </pc:spChg>
        <pc:spChg chg="add del">
          <ac:chgData name="Abubakar Ilyas" userId="08e58344d610965c" providerId="LiveId" clId="{01B55308-60F1-D949-B650-A48B9E0FE71D}" dt="2024-09-16T03:26:03.944" v="67" actId="26606"/>
          <ac:spMkLst>
            <pc:docMk/>
            <pc:sldMk cId="1905989885" sldId="256"/>
            <ac:spMk id="10" creationId="{2A97F59D-628C-4053-B41F-489D0045FD5C}"/>
          </ac:spMkLst>
        </pc:spChg>
        <pc:spChg chg="add del">
          <ac:chgData name="Abubakar Ilyas" userId="08e58344d610965c" providerId="LiveId" clId="{01B55308-60F1-D949-B650-A48B9E0FE71D}" dt="2024-09-16T03:25:54.419" v="63" actId="26606"/>
          <ac:spMkLst>
            <pc:docMk/>
            <pc:sldMk cId="1905989885" sldId="256"/>
            <ac:spMk id="11" creationId="{310B1DD0-264A-47E3-A16A-C87AFA51E68A}"/>
          </ac:spMkLst>
        </pc:spChg>
        <pc:spChg chg="add del">
          <ac:chgData name="Abubakar Ilyas" userId="08e58344d610965c" providerId="LiveId" clId="{01B55308-60F1-D949-B650-A48B9E0FE71D}" dt="2024-09-16T03:26:03.944" v="67" actId="26606"/>
          <ac:spMkLst>
            <pc:docMk/>
            <pc:sldMk cId="1905989885" sldId="256"/>
            <ac:spMk id="12" creationId="{3362DFFC-4DCC-48EE-B781-94D04B95F1E8}"/>
          </ac:spMkLst>
        </pc:spChg>
        <pc:spChg chg="add del">
          <ac:chgData name="Abubakar Ilyas" userId="08e58344d610965c" providerId="LiveId" clId="{01B55308-60F1-D949-B650-A48B9E0FE71D}" dt="2024-09-16T03:25:54.419" v="63" actId="26606"/>
          <ac:spMkLst>
            <pc:docMk/>
            <pc:sldMk cId="1905989885" sldId="256"/>
            <ac:spMk id="13" creationId="{69C1BB7B-F21E-41A2-B30C-D8507B960282}"/>
          </ac:spMkLst>
        </pc:spChg>
        <pc:spChg chg="add del">
          <ac:chgData name="Abubakar Ilyas" userId="08e58344d610965c" providerId="LiveId" clId="{01B55308-60F1-D949-B650-A48B9E0FE71D}" dt="2024-09-16T03:26:03.944" v="67" actId="26606"/>
          <ac:spMkLst>
            <pc:docMk/>
            <pc:sldMk cId="1905989885" sldId="256"/>
            <ac:spMk id="14" creationId="{18B8B265-E68C-4B64-9238-781F0102C57B}"/>
          </ac:spMkLst>
        </pc:spChg>
        <pc:spChg chg="add del">
          <ac:chgData name="Abubakar Ilyas" userId="08e58344d610965c" providerId="LiveId" clId="{01B55308-60F1-D949-B650-A48B9E0FE71D}" dt="2024-09-16T03:25:54.419" v="63" actId="26606"/>
          <ac:spMkLst>
            <pc:docMk/>
            <pc:sldMk cId="1905989885" sldId="256"/>
            <ac:spMk id="15" creationId="{DF6D7DDE-F8A1-4105-9729-F9EB5F81A360}"/>
          </ac:spMkLst>
        </pc:spChg>
        <pc:spChg chg="add del">
          <ac:chgData name="Abubakar Ilyas" userId="08e58344d610965c" providerId="LiveId" clId="{01B55308-60F1-D949-B650-A48B9E0FE71D}" dt="2024-09-16T03:26:57.838" v="73" actId="26606"/>
          <ac:spMkLst>
            <pc:docMk/>
            <pc:sldMk cId="1905989885" sldId="256"/>
            <ac:spMk id="16" creationId="{2A97F59D-628C-4053-B41F-489D0045FD5C}"/>
          </ac:spMkLst>
        </pc:spChg>
        <pc:spChg chg="add del">
          <ac:chgData name="Abubakar Ilyas" userId="08e58344d610965c" providerId="LiveId" clId="{01B55308-60F1-D949-B650-A48B9E0FE71D}" dt="2024-09-16T03:25:59.346" v="65" actId="26606"/>
          <ac:spMkLst>
            <pc:docMk/>
            <pc:sldMk cId="1905989885" sldId="256"/>
            <ac:spMk id="17" creationId="{B709ADC9-6EAF-4268-9415-1ED5ECFA2218}"/>
          </ac:spMkLst>
        </pc:spChg>
        <pc:spChg chg="add del">
          <ac:chgData name="Abubakar Ilyas" userId="08e58344d610965c" providerId="LiveId" clId="{01B55308-60F1-D949-B650-A48B9E0FE71D}" dt="2024-09-16T03:26:57.838" v="73" actId="26606"/>
          <ac:spMkLst>
            <pc:docMk/>
            <pc:sldMk cId="1905989885" sldId="256"/>
            <ac:spMk id="19" creationId="{450E2206-E8AA-4BAF-B011-EDB32E45DF9F}"/>
          </ac:spMkLst>
        </pc:spChg>
        <pc:spChg chg="add del">
          <ac:chgData name="Abubakar Ilyas" userId="08e58344d610965c" providerId="LiveId" clId="{01B55308-60F1-D949-B650-A48B9E0FE71D}" dt="2024-09-16T03:26:57.838" v="73" actId="26606"/>
          <ac:spMkLst>
            <pc:docMk/>
            <pc:sldMk cId="1905989885" sldId="256"/>
            <ac:spMk id="20" creationId="{7E0CB0BD-5B6D-409A-BAF7-F97D58CB1EFC}"/>
          </ac:spMkLst>
        </pc:spChg>
        <pc:spChg chg="add del">
          <ac:chgData name="Abubakar Ilyas" userId="08e58344d610965c" providerId="LiveId" clId="{01B55308-60F1-D949-B650-A48B9E0FE71D}" dt="2024-09-16T03:26:57.831" v="72" actId="26606"/>
          <ac:spMkLst>
            <pc:docMk/>
            <pc:sldMk cId="1905989885" sldId="256"/>
            <ac:spMk id="26" creationId="{ED9C10B4-E6CF-4138-A430-ADE3DCF0FE70}"/>
          </ac:spMkLst>
        </pc:spChg>
        <pc:spChg chg="add del">
          <ac:chgData name="Abubakar Ilyas" userId="08e58344d610965c" providerId="LiveId" clId="{01B55308-60F1-D949-B650-A48B9E0FE71D}" dt="2024-09-16T03:26:57.831" v="72" actId="26606"/>
          <ac:spMkLst>
            <pc:docMk/>
            <pc:sldMk cId="1905989885" sldId="256"/>
            <ac:spMk id="28" creationId="{59A08B30-802F-44BB-8817-40AAE17DBE8A}"/>
          </ac:spMkLst>
        </pc:spChg>
        <pc:spChg chg="add del">
          <ac:chgData name="Abubakar Ilyas" userId="08e58344d610965c" providerId="LiveId" clId="{01B55308-60F1-D949-B650-A48B9E0FE71D}" dt="2024-09-16T03:26:57.831" v="72" actId="26606"/>
          <ac:spMkLst>
            <pc:docMk/>
            <pc:sldMk cId="1905989885" sldId="256"/>
            <ac:spMk id="30" creationId="{FB93F8E6-40C5-4DF8-B869-00349BD4600F}"/>
          </ac:spMkLst>
        </pc:spChg>
        <pc:spChg chg="add del">
          <ac:chgData name="Abubakar Ilyas" userId="08e58344d610965c" providerId="LiveId" clId="{01B55308-60F1-D949-B650-A48B9E0FE71D}" dt="2024-09-16T03:27:27.014" v="84"/>
          <ac:spMkLst>
            <pc:docMk/>
            <pc:sldMk cId="1905989885" sldId="256"/>
            <ac:spMk id="33" creationId="{F33867FC-EB8E-4B00-B7D5-7967D9DF1C62}"/>
          </ac:spMkLst>
        </pc:spChg>
        <pc:spChg chg="add del">
          <ac:chgData name="Abubakar Ilyas" userId="08e58344d610965c" providerId="LiveId" clId="{01B55308-60F1-D949-B650-A48B9E0FE71D}" dt="2024-09-16T03:27:27.014" v="84"/>
          <ac:spMkLst>
            <pc:docMk/>
            <pc:sldMk cId="1905989885" sldId="256"/>
            <ac:spMk id="34" creationId="{D69E00ED-B0F1-4570-A74E-E05D0E9A86C9}"/>
          </ac:spMkLst>
        </pc:spChg>
        <pc:spChg chg="add del">
          <ac:chgData name="Abubakar Ilyas" userId="08e58344d610965c" providerId="LiveId" clId="{01B55308-60F1-D949-B650-A48B9E0FE71D}" dt="2024-09-16T03:27:27.014" v="84"/>
          <ac:spMkLst>
            <pc:docMk/>
            <pc:sldMk cId="1905989885" sldId="256"/>
            <ac:spMk id="35" creationId="{074D0BE7-DDD8-46AB-A2C1-5B7FFD921AE2}"/>
          </ac:spMkLst>
        </pc:spChg>
        <pc:spChg chg="add del">
          <ac:chgData name="Abubakar Ilyas" userId="08e58344d610965c" providerId="LiveId" clId="{01B55308-60F1-D949-B650-A48B9E0FE71D}" dt="2024-09-16T03:31:41.007" v="233" actId="700"/>
          <ac:spMkLst>
            <pc:docMk/>
            <pc:sldMk cId="1905989885" sldId="256"/>
            <ac:spMk id="37" creationId="{310B1DD0-264A-47E3-A16A-C87AFA51E68A}"/>
          </ac:spMkLst>
        </pc:spChg>
        <pc:spChg chg="add del">
          <ac:chgData name="Abubakar Ilyas" userId="08e58344d610965c" providerId="LiveId" clId="{01B55308-60F1-D949-B650-A48B9E0FE71D}" dt="2024-09-16T03:31:41.007" v="233" actId="700"/>
          <ac:spMkLst>
            <pc:docMk/>
            <pc:sldMk cId="1905989885" sldId="256"/>
            <ac:spMk id="39" creationId="{69C1BB7B-F21E-41A2-B30C-D8507B960282}"/>
          </ac:spMkLst>
        </pc:spChg>
        <pc:spChg chg="add del">
          <ac:chgData name="Abubakar Ilyas" userId="08e58344d610965c" providerId="LiveId" clId="{01B55308-60F1-D949-B650-A48B9E0FE71D}" dt="2024-09-16T03:31:41.007" v="233" actId="700"/>
          <ac:spMkLst>
            <pc:docMk/>
            <pc:sldMk cId="1905989885" sldId="256"/>
            <ac:spMk id="41" creationId="{DF6D7DDE-F8A1-4105-9729-F9EB5F81A360}"/>
          </ac:spMkLst>
        </pc:spChg>
        <pc:picChg chg="add del">
          <ac:chgData name="Abubakar Ilyas" userId="08e58344d610965c" providerId="LiveId" clId="{01B55308-60F1-D949-B650-A48B9E0FE71D}" dt="2024-09-16T03:25:54.419" v="63" actId="26606"/>
          <ac:picMkLst>
            <pc:docMk/>
            <pc:sldMk cId="1905989885" sldId="256"/>
            <ac:picMk id="7" creationId="{E8C94663-2BBD-A268-2A0B-3E983A63CA87}"/>
          </ac:picMkLst>
        </pc:picChg>
        <pc:picChg chg="add del">
          <ac:chgData name="Abubakar Ilyas" userId="08e58344d610965c" providerId="LiveId" clId="{01B55308-60F1-D949-B650-A48B9E0FE71D}" dt="2024-09-16T03:25:59.346" v="65" actId="26606"/>
          <ac:picMkLst>
            <pc:docMk/>
            <pc:sldMk cId="1905989885" sldId="256"/>
            <ac:picMk id="18" creationId="{8750F074-4CD1-9989-36E4-AF367644BB15}"/>
          </ac:picMkLst>
        </pc:picChg>
        <pc:picChg chg="add del">
          <ac:chgData name="Abubakar Ilyas" userId="08e58344d610965c" providerId="LiveId" clId="{01B55308-60F1-D949-B650-A48B9E0FE71D}" dt="2024-09-16T03:26:57.831" v="72" actId="26606"/>
          <ac:picMkLst>
            <pc:docMk/>
            <pc:sldMk cId="1905989885" sldId="256"/>
            <ac:picMk id="22" creationId="{3372BBF4-78A6-71FD-8054-2D95A0D8FDEB}"/>
          </ac:picMkLst>
        </pc:picChg>
        <pc:picChg chg="add mod">
          <ac:chgData name="Abubakar Ilyas" userId="08e58344d610965c" providerId="LiveId" clId="{01B55308-60F1-D949-B650-A48B9E0FE71D}" dt="2024-09-16T03:35:00.550" v="373" actId="1076"/>
          <ac:picMkLst>
            <pc:docMk/>
            <pc:sldMk cId="1905989885" sldId="256"/>
            <ac:picMk id="32" creationId="{9FB29769-A4CD-2733-6324-AEA1DC90E6D7}"/>
          </ac:picMkLst>
        </pc:picChg>
      </pc:sldChg>
      <pc:sldChg chg="modSp mod">
        <pc:chgData name="Abubakar Ilyas" userId="08e58344d610965c" providerId="LiveId" clId="{01B55308-60F1-D949-B650-A48B9E0FE71D}" dt="2024-09-16T03:44:17.788" v="503" actId="20577"/>
        <pc:sldMkLst>
          <pc:docMk/>
          <pc:sldMk cId="162900066" sldId="257"/>
        </pc:sldMkLst>
        <pc:spChg chg="mod">
          <ac:chgData name="Abubakar Ilyas" userId="08e58344d610965c" providerId="LiveId" clId="{01B55308-60F1-D949-B650-A48B9E0FE71D}" dt="2024-09-16T03:43:40.576" v="494" actId="255"/>
          <ac:spMkLst>
            <pc:docMk/>
            <pc:sldMk cId="162900066" sldId="257"/>
            <ac:spMk id="2" creationId="{00000000-0000-0000-0000-000000000000}"/>
          </ac:spMkLst>
        </pc:spChg>
        <pc:spChg chg="mod">
          <ac:chgData name="Abubakar Ilyas" userId="08e58344d610965c" providerId="LiveId" clId="{01B55308-60F1-D949-B650-A48B9E0FE71D}" dt="2024-09-16T03:44:17.788" v="503" actId="20577"/>
          <ac:spMkLst>
            <pc:docMk/>
            <pc:sldMk cId="162900066" sldId="257"/>
            <ac:spMk id="3" creationId="{00000000-0000-0000-0000-000000000000}"/>
          </ac:spMkLst>
        </pc:spChg>
      </pc:sldChg>
      <pc:sldChg chg="modSp mod">
        <pc:chgData name="Abubakar Ilyas" userId="08e58344d610965c" providerId="LiveId" clId="{01B55308-60F1-D949-B650-A48B9E0FE71D}" dt="2024-09-16T03:44:47.684" v="514" actId="113"/>
        <pc:sldMkLst>
          <pc:docMk/>
          <pc:sldMk cId="3508961165" sldId="258"/>
        </pc:sldMkLst>
        <pc:spChg chg="mod">
          <ac:chgData name="Abubakar Ilyas" userId="08e58344d610965c" providerId="LiveId" clId="{01B55308-60F1-D949-B650-A48B9E0FE71D}" dt="2024-09-16T03:44:47.684" v="514" actId="113"/>
          <ac:spMkLst>
            <pc:docMk/>
            <pc:sldMk cId="3508961165" sldId="258"/>
            <ac:spMk id="3" creationId="{00000000-0000-0000-0000-000000000000}"/>
          </ac:spMkLst>
        </pc:spChg>
      </pc:sldChg>
      <pc:sldChg chg="modSp mod">
        <pc:chgData name="Abubakar Ilyas" userId="08e58344d610965c" providerId="LiveId" clId="{01B55308-60F1-D949-B650-A48B9E0FE71D}" dt="2024-09-16T03:54:58.612" v="1017" actId="20577"/>
        <pc:sldMkLst>
          <pc:docMk/>
          <pc:sldMk cId="4011415512" sldId="259"/>
        </pc:sldMkLst>
        <pc:spChg chg="mod">
          <ac:chgData name="Abubakar Ilyas" userId="08e58344d610965c" providerId="LiveId" clId="{01B55308-60F1-D949-B650-A48B9E0FE71D}" dt="2024-09-16T03:54:58.612" v="1017" actId="20577"/>
          <ac:spMkLst>
            <pc:docMk/>
            <pc:sldMk cId="4011415512" sldId="259"/>
            <ac:spMk id="3" creationId="{00000000-0000-0000-0000-000000000000}"/>
          </ac:spMkLst>
        </pc:spChg>
      </pc:sldChg>
      <pc:sldChg chg="modSp mod">
        <pc:chgData name="Abubakar Ilyas" userId="08e58344d610965c" providerId="LiveId" clId="{01B55308-60F1-D949-B650-A48B9E0FE71D}" dt="2024-09-16T03:55:40.738" v="1103" actId="27636"/>
        <pc:sldMkLst>
          <pc:docMk/>
          <pc:sldMk cId="2658257938" sldId="260"/>
        </pc:sldMkLst>
        <pc:spChg chg="mod">
          <ac:chgData name="Abubakar Ilyas" userId="08e58344d610965c" providerId="LiveId" clId="{01B55308-60F1-D949-B650-A48B9E0FE71D}" dt="2024-09-16T03:55:40.738" v="1103" actId="27636"/>
          <ac:spMkLst>
            <pc:docMk/>
            <pc:sldMk cId="2658257938" sldId="260"/>
            <ac:spMk id="3" creationId="{00000000-0000-0000-0000-000000000000}"/>
          </ac:spMkLst>
        </pc:spChg>
      </pc:sldChg>
      <pc:sldChg chg="modSp mod">
        <pc:chgData name="Abubakar Ilyas" userId="08e58344d610965c" providerId="LiveId" clId="{01B55308-60F1-D949-B650-A48B9E0FE71D}" dt="2024-09-16T04:04:04.010" v="2185" actId="5793"/>
        <pc:sldMkLst>
          <pc:docMk/>
          <pc:sldMk cId="518765112" sldId="261"/>
        </pc:sldMkLst>
        <pc:spChg chg="mod">
          <ac:chgData name="Abubakar Ilyas" userId="08e58344d610965c" providerId="LiveId" clId="{01B55308-60F1-D949-B650-A48B9E0FE71D}" dt="2024-09-16T04:04:04.010" v="2185" actId="5793"/>
          <ac:spMkLst>
            <pc:docMk/>
            <pc:sldMk cId="518765112" sldId="261"/>
            <ac:spMk id="3" creationId="{00000000-0000-0000-0000-000000000000}"/>
          </ac:spMkLst>
        </pc:spChg>
      </pc:sldChg>
      <pc:sldChg chg="modSp mod">
        <pc:chgData name="Abubakar Ilyas" userId="08e58344d610965c" providerId="LiveId" clId="{01B55308-60F1-D949-B650-A48B9E0FE71D}" dt="2024-09-16T04:12:20.120" v="2730" actId="27636"/>
        <pc:sldMkLst>
          <pc:docMk/>
          <pc:sldMk cId="2627094918" sldId="262"/>
        </pc:sldMkLst>
        <pc:spChg chg="mod">
          <ac:chgData name="Abubakar Ilyas" userId="08e58344d610965c" providerId="LiveId" clId="{01B55308-60F1-D949-B650-A48B9E0FE71D}" dt="2024-09-16T04:12:20.120" v="2730" actId="27636"/>
          <ac:spMkLst>
            <pc:docMk/>
            <pc:sldMk cId="2627094918" sldId="262"/>
            <ac:spMk id="3" creationId="{00000000-0000-0000-0000-000000000000}"/>
          </ac:spMkLst>
        </pc:spChg>
      </pc:sldChg>
      <pc:sldChg chg="modSp mod">
        <pc:chgData name="Abubakar Ilyas" userId="08e58344d610965c" providerId="LiveId" clId="{01B55308-60F1-D949-B650-A48B9E0FE71D}" dt="2024-10-01T04:13:59.885" v="2997" actId="20577"/>
        <pc:sldMkLst>
          <pc:docMk/>
          <pc:sldMk cId="3077544259" sldId="263"/>
        </pc:sldMkLst>
        <pc:spChg chg="mod">
          <ac:chgData name="Abubakar Ilyas" userId="08e58344d610965c" providerId="LiveId" clId="{01B55308-60F1-D949-B650-A48B9E0FE71D}" dt="2024-10-01T04:13:59.885" v="2997" actId="20577"/>
          <ac:spMkLst>
            <pc:docMk/>
            <pc:sldMk cId="3077544259" sldId="263"/>
            <ac:spMk id="3" creationId="{00000000-0000-0000-0000-000000000000}"/>
          </ac:spMkLst>
        </pc:spChg>
      </pc:sldChg>
      <pc:sldChg chg="modSp del mod">
        <pc:chgData name="Abubakar Ilyas" userId="08e58344d610965c" providerId="LiveId" clId="{01B55308-60F1-D949-B650-A48B9E0FE71D}" dt="2024-09-16T04:12:32.312" v="2731" actId="2696"/>
        <pc:sldMkLst>
          <pc:docMk/>
          <pc:sldMk cId="4291658043" sldId="264"/>
        </pc:sldMkLst>
        <pc:spChg chg="mod">
          <ac:chgData name="Abubakar Ilyas" userId="08e58344d610965c" providerId="LiveId" clId="{01B55308-60F1-D949-B650-A48B9E0FE71D}" dt="2024-09-16T03:22:45.795" v="38" actId="27636"/>
          <ac:spMkLst>
            <pc:docMk/>
            <pc:sldMk cId="4291658043" sldId="264"/>
            <ac:spMk id="3" creationId="{00000000-0000-0000-0000-000000000000}"/>
          </ac:spMkLst>
        </pc:spChg>
      </pc:sldChg>
      <pc:sldChg chg="modSp mod">
        <pc:chgData name="Abubakar Ilyas" userId="08e58344d610965c" providerId="LiveId" clId="{01B55308-60F1-D949-B650-A48B9E0FE71D}" dt="2024-09-16T03:38:14.716" v="446" actId="20577"/>
        <pc:sldMkLst>
          <pc:docMk/>
          <pc:sldMk cId="3503649564" sldId="265"/>
        </pc:sldMkLst>
        <pc:spChg chg="mod">
          <ac:chgData name="Abubakar Ilyas" userId="08e58344d610965c" providerId="LiveId" clId="{01B55308-60F1-D949-B650-A48B9E0FE71D}" dt="2024-09-16T03:38:14.716" v="446" actId="20577"/>
          <ac:spMkLst>
            <pc:docMk/>
            <pc:sldMk cId="3503649564" sldId="265"/>
            <ac:spMk id="3" creationId="{00000000-0000-0000-0000-000000000000}"/>
          </ac:spMkLst>
        </pc:spChg>
      </pc:sldChg>
      <pc:sldChg chg="modSp mod">
        <pc:chgData name="Abubakar Ilyas" userId="08e58344d610965c" providerId="LiveId" clId="{01B55308-60F1-D949-B650-A48B9E0FE71D}" dt="2024-10-01T04:14:40.787" v="3077" actId="20577"/>
        <pc:sldMkLst>
          <pc:docMk/>
          <pc:sldMk cId="2237662413" sldId="266"/>
        </pc:sldMkLst>
        <pc:spChg chg="mod">
          <ac:chgData name="Abubakar Ilyas" userId="08e58344d610965c" providerId="LiveId" clId="{01B55308-60F1-D949-B650-A48B9E0FE71D}" dt="2024-10-01T04:14:40.787" v="3077" actId="20577"/>
          <ac:spMkLst>
            <pc:docMk/>
            <pc:sldMk cId="2237662413" sldId="266"/>
            <ac:spMk id="3" creationId="{00000000-0000-0000-0000-000000000000}"/>
          </ac:spMkLst>
        </pc:spChg>
      </pc:sldChg>
      <pc:sldChg chg="modSp mod">
        <pc:chgData name="Abubakar Ilyas" userId="08e58344d610965c" providerId="LiveId" clId="{01B55308-60F1-D949-B650-A48B9E0FE71D}" dt="2024-10-01T04:30:10.164" v="4193" actId="115"/>
        <pc:sldMkLst>
          <pc:docMk/>
          <pc:sldMk cId="3837613875" sldId="267"/>
        </pc:sldMkLst>
        <pc:spChg chg="mod">
          <ac:chgData name="Abubakar Ilyas" userId="08e58344d610965c" providerId="LiveId" clId="{01B55308-60F1-D949-B650-A48B9E0FE71D}" dt="2024-10-01T04:30:10.164" v="4193" actId="115"/>
          <ac:spMkLst>
            <pc:docMk/>
            <pc:sldMk cId="3837613875" sldId="267"/>
            <ac:spMk id="3" creationId="{00000000-0000-0000-0000-000000000000}"/>
          </ac:spMkLst>
        </pc:spChg>
      </pc:sldChg>
      <pc:sldChg chg="modSp mod">
        <pc:chgData name="Abubakar Ilyas" userId="08e58344d610965c" providerId="LiveId" clId="{01B55308-60F1-D949-B650-A48B9E0FE71D}" dt="2024-10-01T06:59:36.282" v="10017" actId="255"/>
        <pc:sldMkLst>
          <pc:docMk/>
          <pc:sldMk cId="2507988684" sldId="268"/>
        </pc:sldMkLst>
        <pc:spChg chg="mod">
          <ac:chgData name="Abubakar Ilyas" userId="08e58344d610965c" providerId="LiveId" clId="{01B55308-60F1-D949-B650-A48B9E0FE71D}" dt="2024-10-01T04:30:50.286" v="4199" actId="1076"/>
          <ac:spMkLst>
            <pc:docMk/>
            <pc:sldMk cId="2507988684" sldId="268"/>
            <ac:spMk id="2" creationId="{00000000-0000-0000-0000-000000000000}"/>
          </ac:spMkLst>
        </pc:spChg>
        <pc:spChg chg="mod">
          <ac:chgData name="Abubakar Ilyas" userId="08e58344d610965c" providerId="LiveId" clId="{01B55308-60F1-D949-B650-A48B9E0FE71D}" dt="2024-10-01T06:59:36.282" v="10017" actId="255"/>
          <ac:spMkLst>
            <pc:docMk/>
            <pc:sldMk cId="2507988684" sldId="268"/>
            <ac:spMk id="3" creationId="{00000000-0000-0000-0000-000000000000}"/>
          </ac:spMkLst>
        </pc:spChg>
      </pc:sldChg>
      <pc:sldChg chg="modSp mod">
        <pc:chgData name="Abubakar Ilyas" userId="08e58344d610965c" providerId="LiveId" clId="{01B55308-60F1-D949-B650-A48B9E0FE71D}" dt="2024-10-01T04:36:21.720" v="4687" actId="14100"/>
        <pc:sldMkLst>
          <pc:docMk/>
          <pc:sldMk cId="1603419517" sldId="269"/>
        </pc:sldMkLst>
        <pc:spChg chg="mod">
          <ac:chgData name="Abubakar Ilyas" userId="08e58344d610965c" providerId="LiveId" clId="{01B55308-60F1-D949-B650-A48B9E0FE71D}" dt="2024-10-01T04:36:21.720" v="4687" actId="14100"/>
          <ac:spMkLst>
            <pc:docMk/>
            <pc:sldMk cId="1603419517" sldId="269"/>
            <ac:spMk id="3" creationId="{00000000-0000-0000-0000-000000000000}"/>
          </ac:spMkLst>
        </pc:spChg>
      </pc:sldChg>
      <pc:sldChg chg="modSp mod">
        <pc:chgData name="Abubakar Ilyas" userId="08e58344d610965c" providerId="LiveId" clId="{01B55308-60F1-D949-B650-A48B9E0FE71D}" dt="2024-10-01T04:37:28.073" v="4745" actId="27636"/>
        <pc:sldMkLst>
          <pc:docMk/>
          <pc:sldMk cId="2108418321" sldId="270"/>
        </pc:sldMkLst>
        <pc:spChg chg="mod">
          <ac:chgData name="Abubakar Ilyas" userId="08e58344d610965c" providerId="LiveId" clId="{01B55308-60F1-D949-B650-A48B9E0FE71D}" dt="2024-10-01T04:37:28.073" v="4745" actId="27636"/>
          <ac:spMkLst>
            <pc:docMk/>
            <pc:sldMk cId="2108418321" sldId="270"/>
            <ac:spMk id="3" creationId="{00000000-0000-0000-0000-000000000000}"/>
          </ac:spMkLst>
        </pc:spChg>
      </pc:sldChg>
      <pc:sldChg chg="modSp mod">
        <pc:chgData name="Abubakar Ilyas" userId="08e58344d610965c" providerId="LiveId" clId="{01B55308-60F1-D949-B650-A48B9E0FE71D}" dt="2024-10-01T04:44:11.424" v="5553" actId="20577"/>
        <pc:sldMkLst>
          <pc:docMk/>
          <pc:sldMk cId="4216667787" sldId="271"/>
        </pc:sldMkLst>
        <pc:spChg chg="mod">
          <ac:chgData name="Abubakar Ilyas" userId="08e58344d610965c" providerId="LiveId" clId="{01B55308-60F1-D949-B650-A48B9E0FE71D}" dt="2024-10-01T04:44:11.424" v="5553" actId="20577"/>
          <ac:spMkLst>
            <pc:docMk/>
            <pc:sldMk cId="4216667787" sldId="271"/>
            <ac:spMk id="3" creationId="{00000000-0000-0000-0000-000000000000}"/>
          </ac:spMkLst>
        </pc:spChg>
      </pc:sldChg>
      <pc:sldChg chg="modSp mod">
        <pc:chgData name="Abubakar Ilyas" userId="08e58344d610965c" providerId="LiveId" clId="{01B55308-60F1-D949-B650-A48B9E0FE71D}" dt="2024-10-01T04:45:12.317" v="5689" actId="20577"/>
        <pc:sldMkLst>
          <pc:docMk/>
          <pc:sldMk cId="2540093888" sldId="272"/>
        </pc:sldMkLst>
        <pc:spChg chg="mod">
          <ac:chgData name="Abubakar Ilyas" userId="08e58344d610965c" providerId="LiveId" clId="{01B55308-60F1-D949-B650-A48B9E0FE71D}" dt="2024-10-01T04:45:12.317" v="5689" actId="20577"/>
          <ac:spMkLst>
            <pc:docMk/>
            <pc:sldMk cId="2540093888" sldId="272"/>
            <ac:spMk id="3" creationId="{00000000-0000-0000-0000-000000000000}"/>
          </ac:spMkLst>
        </pc:spChg>
      </pc:sldChg>
      <pc:sldChg chg="modSp mod">
        <pc:chgData name="Abubakar Ilyas" userId="08e58344d610965c" providerId="LiveId" clId="{01B55308-60F1-D949-B650-A48B9E0FE71D}" dt="2024-10-01T05:02:33.734" v="7281" actId="27636"/>
        <pc:sldMkLst>
          <pc:docMk/>
          <pc:sldMk cId="396487772" sldId="273"/>
        </pc:sldMkLst>
        <pc:spChg chg="mod">
          <ac:chgData name="Abubakar Ilyas" userId="08e58344d610965c" providerId="LiveId" clId="{01B55308-60F1-D949-B650-A48B9E0FE71D}" dt="2024-10-01T04:46:55.715" v="5762" actId="1076"/>
          <ac:spMkLst>
            <pc:docMk/>
            <pc:sldMk cId="396487772" sldId="273"/>
            <ac:spMk id="2" creationId="{00000000-0000-0000-0000-000000000000}"/>
          </ac:spMkLst>
        </pc:spChg>
        <pc:spChg chg="mod">
          <ac:chgData name="Abubakar Ilyas" userId="08e58344d610965c" providerId="LiveId" clId="{01B55308-60F1-D949-B650-A48B9E0FE71D}" dt="2024-10-01T05:02:33.734" v="7281" actId="27636"/>
          <ac:spMkLst>
            <pc:docMk/>
            <pc:sldMk cId="396487772" sldId="273"/>
            <ac:spMk id="3" creationId="{00000000-0000-0000-0000-000000000000}"/>
          </ac:spMkLst>
        </pc:spChg>
      </pc:sldChg>
      <pc:sldChg chg="modSp mod">
        <pc:chgData name="Abubakar Ilyas" userId="08e58344d610965c" providerId="LiveId" clId="{01B55308-60F1-D949-B650-A48B9E0FE71D}" dt="2024-10-01T05:02:40.618" v="7282" actId="404"/>
        <pc:sldMkLst>
          <pc:docMk/>
          <pc:sldMk cId="947683413" sldId="274"/>
        </pc:sldMkLst>
        <pc:spChg chg="mod">
          <ac:chgData name="Abubakar Ilyas" userId="08e58344d610965c" providerId="LiveId" clId="{01B55308-60F1-D949-B650-A48B9E0FE71D}" dt="2024-10-01T05:02:40.618" v="7282" actId="404"/>
          <ac:spMkLst>
            <pc:docMk/>
            <pc:sldMk cId="947683413" sldId="274"/>
            <ac:spMk id="3" creationId="{00000000-0000-0000-0000-000000000000}"/>
          </ac:spMkLst>
        </pc:spChg>
      </pc:sldChg>
      <pc:sldChg chg="modSp mod">
        <pc:chgData name="Abubakar Ilyas" userId="08e58344d610965c" providerId="LiveId" clId="{01B55308-60F1-D949-B650-A48B9E0FE71D}" dt="2024-10-01T05:04:44.659" v="7309" actId="20577"/>
        <pc:sldMkLst>
          <pc:docMk/>
          <pc:sldMk cId="2264102534" sldId="275"/>
        </pc:sldMkLst>
        <pc:spChg chg="mod">
          <ac:chgData name="Abubakar Ilyas" userId="08e58344d610965c" providerId="LiveId" clId="{01B55308-60F1-D949-B650-A48B9E0FE71D}" dt="2024-10-01T05:04:44.659" v="7309" actId="20577"/>
          <ac:spMkLst>
            <pc:docMk/>
            <pc:sldMk cId="2264102534" sldId="275"/>
            <ac:spMk id="3" creationId="{00000000-0000-0000-0000-000000000000}"/>
          </ac:spMkLst>
        </pc:spChg>
      </pc:sldChg>
      <pc:sldChg chg="modSp mod">
        <pc:chgData name="Abubakar Ilyas" userId="08e58344d610965c" providerId="LiveId" clId="{01B55308-60F1-D949-B650-A48B9E0FE71D}" dt="2024-10-01T05:02:49.483" v="7283" actId="255"/>
        <pc:sldMkLst>
          <pc:docMk/>
          <pc:sldMk cId="1131062679" sldId="276"/>
        </pc:sldMkLst>
        <pc:spChg chg="mod">
          <ac:chgData name="Abubakar Ilyas" userId="08e58344d610965c" providerId="LiveId" clId="{01B55308-60F1-D949-B650-A48B9E0FE71D}" dt="2024-10-01T04:50:46.352" v="6120" actId="242"/>
          <ac:spMkLst>
            <pc:docMk/>
            <pc:sldMk cId="1131062679" sldId="276"/>
            <ac:spMk id="2" creationId="{00000000-0000-0000-0000-000000000000}"/>
          </ac:spMkLst>
        </pc:spChg>
        <pc:spChg chg="mod">
          <ac:chgData name="Abubakar Ilyas" userId="08e58344d610965c" providerId="LiveId" clId="{01B55308-60F1-D949-B650-A48B9E0FE71D}" dt="2024-10-01T05:02:49.483" v="7283" actId="255"/>
          <ac:spMkLst>
            <pc:docMk/>
            <pc:sldMk cId="1131062679" sldId="276"/>
            <ac:spMk id="3" creationId="{00000000-0000-0000-0000-000000000000}"/>
          </ac:spMkLst>
        </pc:spChg>
      </pc:sldChg>
      <pc:sldChg chg="modSp mod">
        <pc:chgData name="Abubakar Ilyas" userId="08e58344d610965c" providerId="LiveId" clId="{01B55308-60F1-D949-B650-A48B9E0FE71D}" dt="2024-10-01T05:03:04.318" v="7288" actId="255"/>
        <pc:sldMkLst>
          <pc:docMk/>
          <pc:sldMk cId="2087786777" sldId="277"/>
        </pc:sldMkLst>
        <pc:spChg chg="mod">
          <ac:chgData name="Abubakar Ilyas" userId="08e58344d610965c" providerId="LiveId" clId="{01B55308-60F1-D949-B650-A48B9E0FE71D}" dt="2024-10-01T05:03:04.318" v="7288" actId="255"/>
          <ac:spMkLst>
            <pc:docMk/>
            <pc:sldMk cId="2087786777" sldId="277"/>
            <ac:spMk id="3" creationId="{00000000-0000-0000-0000-000000000000}"/>
          </ac:spMkLst>
        </pc:spChg>
      </pc:sldChg>
      <pc:sldChg chg="modSp mod">
        <pc:chgData name="Abubakar Ilyas" userId="08e58344d610965c" providerId="LiveId" clId="{01B55308-60F1-D949-B650-A48B9E0FE71D}" dt="2024-10-01T05:07:39.896" v="7458" actId="20577"/>
        <pc:sldMkLst>
          <pc:docMk/>
          <pc:sldMk cId="2953367221" sldId="278"/>
        </pc:sldMkLst>
        <pc:spChg chg="mod">
          <ac:chgData name="Abubakar Ilyas" userId="08e58344d610965c" providerId="LiveId" clId="{01B55308-60F1-D949-B650-A48B9E0FE71D}" dt="2024-10-01T05:07:39.896" v="7458" actId="20577"/>
          <ac:spMkLst>
            <pc:docMk/>
            <pc:sldMk cId="2953367221" sldId="278"/>
            <ac:spMk id="3" creationId="{00000000-0000-0000-0000-000000000000}"/>
          </ac:spMkLst>
        </pc:spChg>
      </pc:sldChg>
      <pc:sldChg chg="modSp mod">
        <pc:chgData name="Abubakar Ilyas" userId="08e58344d610965c" providerId="LiveId" clId="{01B55308-60F1-D949-B650-A48B9E0FE71D}" dt="2024-10-01T05:10:28.928" v="7556" actId="113"/>
        <pc:sldMkLst>
          <pc:docMk/>
          <pc:sldMk cId="1736234551" sldId="279"/>
        </pc:sldMkLst>
        <pc:spChg chg="mod">
          <ac:chgData name="Abubakar Ilyas" userId="08e58344d610965c" providerId="LiveId" clId="{01B55308-60F1-D949-B650-A48B9E0FE71D}" dt="2024-10-01T05:10:28.928" v="7556" actId="113"/>
          <ac:spMkLst>
            <pc:docMk/>
            <pc:sldMk cId="1736234551" sldId="279"/>
            <ac:spMk id="3" creationId="{00000000-0000-0000-0000-000000000000}"/>
          </ac:spMkLst>
        </pc:spChg>
      </pc:sldChg>
      <pc:sldChg chg="modSp mod">
        <pc:chgData name="Abubakar Ilyas" userId="08e58344d610965c" providerId="LiveId" clId="{01B55308-60F1-D949-B650-A48B9E0FE71D}" dt="2024-10-01T05:11:31.862" v="7580" actId="20577"/>
        <pc:sldMkLst>
          <pc:docMk/>
          <pc:sldMk cId="2586013646" sldId="280"/>
        </pc:sldMkLst>
        <pc:spChg chg="mod">
          <ac:chgData name="Abubakar Ilyas" userId="08e58344d610965c" providerId="LiveId" clId="{01B55308-60F1-D949-B650-A48B9E0FE71D}" dt="2024-10-01T05:11:31.862" v="7580" actId="20577"/>
          <ac:spMkLst>
            <pc:docMk/>
            <pc:sldMk cId="2586013646" sldId="280"/>
            <ac:spMk id="3" creationId="{00000000-0000-0000-0000-000000000000}"/>
          </ac:spMkLst>
        </pc:spChg>
      </pc:sldChg>
      <pc:sldChg chg="modSp mod">
        <pc:chgData name="Abubakar Ilyas" userId="08e58344d610965c" providerId="LiveId" clId="{01B55308-60F1-D949-B650-A48B9E0FE71D}" dt="2024-10-01T05:16:34.687" v="7915" actId="20577"/>
        <pc:sldMkLst>
          <pc:docMk/>
          <pc:sldMk cId="4147084222" sldId="281"/>
        </pc:sldMkLst>
        <pc:spChg chg="mod">
          <ac:chgData name="Abubakar Ilyas" userId="08e58344d610965c" providerId="LiveId" clId="{01B55308-60F1-D949-B650-A48B9E0FE71D}" dt="2024-10-01T05:16:34.687" v="7915" actId="20577"/>
          <ac:spMkLst>
            <pc:docMk/>
            <pc:sldMk cId="4147084222" sldId="281"/>
            <ac:spMk id="3" creationId="{00000000-0000-0000-0000-000000000000}"/>
          </ac:spMkLst>
        </pc:spChg>
      </pc:sldChg>
      <pc:sldChg chg="modSp mod">
        <pc:chgData name="Abubakar Ilyas" userId="08e58344d610965c" providerId="LiveId" clId="{01B55308-60F1-D949-B650-A48B9E0FE71D}" dt="2024-10-01T05:23:09.100" v="7978" actId="14100"/>
        <pc:sldMkLst>
          <pc:docMk/>
          <pc:sldMk cId="2911268934" sldId="282"/>
        </pc:sldMkLst>
        <pc:spChg chg="mod">
          <ac:chgData name="Abubakar Ilyas" userId="08e58344d610965c" providerId="LiveId" clId="{01B55308-60F1-D949-B650-A48B9E0FE71D}" dt="2024-10-01T05:23:09.100" v="7978" actId="14100"/>
          <ac:spMkLst>
            <pc:docMk/>
            <pc:sldMk cId="2911268934" sldId="282"/>
            <ac:spMk id="3" creationId="{00000000-0000-0000-0000-000000000000}"/>
          </ac:spMkLst>
        </pc:spChg>
      </pc:sldChg>
      <pc:sldChg chg="modSp mod">
        <pc:chgData name="Abubakar Ilyas" userId="08e58344d610965c" providerId="LiveId" clId="{01B55308-60F1-D949-B650-A48B9E0FE71D}" dt="2024-10-01T07:05:08.180" v="10032" actId="113"/>
        <pc:sldMkLst>
          <pc:docMk/>
          <pc:sldMk cId="3633081874" sldId="283"/>
        </pc:sldMkLst>
        <pc:spChg chg="mod">
          <ac:chgData name="Abubakar Ilyas" userId="08e58344d610965c" providerId="LiveId" clId="{01B55308-60F1-D949-B650-A48B9E0FE71D}" dt="2024-10-01T07:05:08.180" v="10032" actId="113"/>
          <ac:spMkLst>
            <pc:docMk/>
            <pc:sldMk cId="3633081874" sldId="283"/>
            <ac:spMk id="2" creationId="{00000000-0000-0000-0000-000000000000}"/>
          </ac:spMkLst>
        </pc:spChg>
        <pc:spChg chg="mod">
          <ac:chgData name="Abubakar Ilyas" userId="08e58344d610965c" providerId="LiveId" clId="{01B55308-60F1-D949-B650-A48B9E0FE71D}" dt="2024-10-01T06:32:04.430" v="8522" actId="5793"/>
          <ac:spMkLst>
            <pc:docMk/>
            <pc:sldMk cId="3633081874" sldId="283"/>
            <ac:spMk id="3" creationId="{00000000-0000-0000-0000-000000000000}"/>
          </ac:spMkLst>
        </pc:spChg>
      </pc:sldChg>
      <pc:sldChg chg="modSp mod">
        <pc:chgData name="Abubakar Ilyas" userId="08e58344d610965c" providerId="LiveId" clId="{01B55308-60F1-D949-B650-A48B9E0FE71D}" dt="2024-10-01T07:05:20.243" v="10034" actId="14100"/>
        <pc:sldMkLst>
          <pc:docMk/>
          <pc:sldMk cId="3362075033" sldId="284"/>
        </pc:sldMkLst>
        <pc:spChg chg="mod">
          <ac:chgData name="Abubakar Ilyas" userId="08e58344d610965c" providerId="LiveId" clId="{01B55308-60F1-D949-B650-A48B9E0FE71D}" dt="2024-10-01T07:05:20.243" v="10034" actId="14100"/>
          <ac:spMkLst>
            <pc:docMk/>
            <pc:sldMk cId="3362075033" sldId="284"/>
            <ac:spMk id="3" creationId="{00000000-0000-0000-0000-000000000000}"/>
          </ac:spMkLst>
        </pc:spChg>
      </pc:sldChg>
      <pc:sldChg chg="modSp del mod">
        <pc:chgData name="Abubakar Ilyas" userId="08e58344d610965c" providerId="LiveId" clId="{01B55308-60F1-D949-B650-A48B9E0FE71D}" dt="2024-10-01T06:23:55.959" v="8009" actId="2696"/>
        <pc:sldMkLst>
          <pc:docMk/>
          <pc:sldMk cId="629354454" sldId="285"/>
        </pc:sldMkLst>
        <pc:spChg chg="mod">
          <ac:chgData name="Abubakar Ilyas" userId="08e58344d610965c" providerId="LiveId" clId="{01B55308-60F1-D949-B650-A48B9E0FE71D}" dt="2024-10-01T06:22:56.475" v="7979" actId="21"/>
          <ac:spMkLst>
            <pc:docMk/>
            <pc:sldMk cId="629354454" sldId="285"/>
            <ac:spMk id="3" creationId="{00000000-0000-0000-0000-000000000000}"/>
          </ac:spMkLst>
        </pc:spChg>
      </pc:sldChg>
      <pc:sldChg chg="modSp mod">
        <pc:chgData name="Abubakar Ilyas" userId="08e58344d610965c" providerId="LiveId" clId="{01B55308-60F1-D949-B650-A48B9E0FE71D}" dt="2024-10-01T06:32:16.754" v="8546" actId="27636"/>
        <pc:sldMkLst>
          <pc:docMk/>
          <pc:sldMk cId="4217553443" sldId="286"/>
        </pc:sldMkLst>
        <pc:spChg chg="mod">
          <ac:chgData name="Abubakar Ilyas" userId="08e58344d610965c" providerId="LiveId" clId="{01B55308-60F1-D949-B650-A48B9E0FE71D}" dt="2024-10-01T06:32:16.754" v="8546" actId="27636"/>
          <ac:spMkLst>
            <pc:docMk/>
            <pc:sldMk cId="4217553443" sldId="286"/>
            <ac:spMk id="3" creationId="{00000000-0000-0000-0000-000000000000}"/>
          </ac:spMkLst>
        </pc:spChg>
      </pc:sldChg>
      <pc:sldChg chg="modSp mod">
        <pc:chgData name="Abubakar Ilyas" userId="08e58344d610965c" providerId="LiveId" clId="{01B55308-60F1-D949-B650-A48B9E0FE71D}" dt="2024-10-01T07:06:41.380" v="10169" actId="20577"/>
        <pc:sldMkLst>
          <pc:docMk/>
          <pc:sldMk cId="2700706192" sldId="287"/>
        </pc:sldMkLst>
        <pc:spChg chg="mod">
          <ac:chgData name="Abubakar Ilyas" userId="08e58344d610965c" providerId="LiveId" clId="{01B55308-60F1-D949-B650-A48B9E0FE71D}" dt="2024-10-01T07:06:41.380" v="10169" actId="20577"/>
          <ac:spMkLst>
            <pc:docMk/>
            <pc:sldMk cId="2700706192" sldId="287"/>
            <ac:spMk id="3" creationId="{00000000-0000-0000-0000-000000000000}"/>
          </ac:spMkLst>
        </pc:spChg>
      </pc:sldChg>
      <pc:sldChg chg="modSp mod">
        <pc:chgData name="Abubakar Ilyas" userId="08e58344d610965c" providerId="LiveId" clId="{01B55308-60F1-D949-B650-A48B9E0FE71D}" dt="2024-10-01T07:06:50.339" v="10181" actId="20577"/>
        <pc:sldMkLst>
          <pc:docMk/>
          <pc:sldMk cId="2964112108" sldId="288"/>
        </pc:sldMkLst>
        <pc:spChg chg="mod">
          <ac:chgData name="Abubakar Ilyas" userId="08e58344d610965c" providerId="LiveId" clId="{01B55308-60F1-D949-B650-A48B9E0FE71D}" dt="2024-10-01T07:06:50.339" v="10181" actId="20577"/>
          <ac:spMkLst>
            <pc:docMk/>
            <pc:sldMk cId="2964112108" sldId="288"/>
            <ac:spMk id="3" creationId="{00000000-0000-0000-0000-000000000000}"/>
          </ac:spMkLst>
        </pc:spChg>
      </pc:sldChg>
      <pc:sldChg chg="modSp mod">
        <pc:chgData name="Abubakar Ilyas" userId="08e58344d610965c" providerId="LiveId" clId="{01B55308-60F1-D949-B650-A48B9E0FE71D}" dt="2024-10-01T06:46:22.079" v="9056" actId="20577"/>
        <pc:sldMkLst>
          <pc:docMk/>
          <pc:sldMk cId="3008314206" sldId="289"/>
        </pc:sldMkLst>
        <pc:spChg chg="mod">
          <ac:chgData name="Abubakar Ilyas" userId="08e58344d610965c" providerId="LiveId" clId="{01B55308-60F1-D949-B650-A48B9E0FE71D}" dt="2024-10-01T06:46:22.079" v="9056" actId="20577"/>
          <ac:spMkLst>
            <pc:docMk/>
            <pc:sldMk cId="3008314206" sldId="289"/>
            <ac:spMk id="3" creationId="{00000000-0000-0000-0000-000000000000}"/>
          </ac:spMkLst>
        </pc:spChg>
      </pc:sldChg>
      <pc:sldChg chg="modSp mod">
        <pc:chgData name="Abubakar Ilyas" userId="08e58344d610965c" providerId="LiveId" clId="{01B55308-60F1-D949-B650-A48B9E0FE71D}" dt="2024-10-01T05:16:18.870" v="7909" actId="27636"/>
        <pc:sldMkLst>
          <pc:docMk/>
          <pc:sldMk cId="3986478039" sldId="290"/>
        </pc:sldMkLst>
        <pc:spChg chg="mod">
          <ac:chgData name="Abubakar Ilyas" userId="08e58344d610965c" providerId="LiveId" clId="{01B55308-60F1-D949-B650-A48B9E0FE71D}" dt="2024-10-01T05:16:18.870" v="7909" actId="27636"/>
          <ac:spMkLst>
            <pc:docMk/>
            <pc:sldMk cId="3986478039" sldId="290"/>
            <ac:spMk id="3" creationId="{00000000-0000-0000-0000-000000000000}"/>
          </ac:spMkLst>
        </pc:spChg>
      </pc:sldChg>
      <pc:sldChg chg="modSp add mod">
        <pc:chgData name="Abubakar Ilyas" userId="08e58344d610965c" providerId="LiveId" clId="{01B55308-60F1-D949-B650-A48B9E0FE71D}" dt="2024-09-16T04:00:51.924" v="1801" actId="20577"/>
        <pc:sldMkLst>
          <pc:docMk/>
          <pc:sldMk cId="1532619778" sldId="291"/>
        </pc:sldMkLst>
        <pc:spChg chg="mod">
          <ac:chgData name="Abubakar Ilyas" userId="08e58344d610965c" providerId="LiveId" clId="{01B55308-60F1-D949-B650-A48B9E0FE71D}" dt="2024-09-16T04:00:51.924" v="1801" actId="20577"/>
          <ac:spMkLst>
            <pc:docMk/>
            <pc:sldMk cId="1532619778" sldId="291"/>
            <ac:spMk id="3" creationId="{00000000-0000-0000-0000-000000000000}"/>
          </ac:spMkLst>
        </pc:spChg>
      </pc:sldChg>
      <pc:sldChg chg="modSp add mod">
        <pc:chgData name="Abubakar Ilyas" userId="08e58344d610965c" providerId="LiveId" clId="{01B55308-60F1-D949-B650-A48B9E0FE71D}" dt="2024-09-16T04:07:34.865" v="2464" actId="27636"/>
        <pc:sldMkLst>
          <pc:docMk/>
          <pc:sldMk cId="1094581213" sldId="292"/>
        </pc:sldMkLst>
        <pc:spChg chg="mod">
          <ac:chgData name="Abubakar Ilyas" userId="08e58344d610965c" providerId="LiveId" clId="{01B55308-60F1-D949-B650-A48B9E0FE71D}" dt="2024-09-16T04:07:34.865" v="2464" actId="27636"/>
          <ac:spMkLst>
            <pc:docMk/>
            <pc:sldMk cId="1094581213" sldId="292"/>
            <ac:spMk id="3" creationId="{00000000-0000-0000-0000-000000000000}"/>
          </ac:spMkLst>
        </pc:spChg>
      </pc:sldChg>
      <pc:sldChg chg="modSp add mod">
        <pc:chgData name="Abubakar Ilyas" userId="08e58344d610965c" providerId="LiveId" clId="{01B55308-60F1-D949-B650-A48B9E0FE71D}" dt="2024-10-01T04:30:06.317" v="4192" actId="115"/>
        <pc:sldMkLst>
          <pc:docMk/>
          <pc:sldMk cId="1228707317" sldId="293"/>
        </pc:sldMkLst>
        <pc:spChg chg="mod">
          <ac:chgData name="Abubakar Ilyas" userId="08e58344d610965c" providerId="LiveId" clId="{01B55308-60F1-D949-B650-A48B9E0FE71D}" dt="2024-10-01T04:30:06.317" v="4192" actId="115"/>
          <ac:spMkLst>
            <pc:docMk/>
            <pc:sldMk cId="1228707317" sldId="293"/>
            <ac:spMk id="3" creationId="{ACA19033-9AA0-49BC-D669-1D77CC09095D}"/>
          </ac:spMkLst>
        </pc:spChg>
      </pc:sldChg>
      <pc:sldChg chg="modSp add mod">
        <pc:chgData name="Abubakar Ilyas" userId="08e58344d610965c" providerId="LiveId" clId="{01B55308-60F1-D949-B650-A48B9E0FE71D}" dt="2024-10-01T06:58:56.470" v="10014" actId="255"/>
        <pc:sldMkLst>
          <pc:docMk/>
          <pc:sldMk cId="3715414157" sldId="294"/>
        </pc:sldMkLst>
        <pc:spChg chg="mod">
          <ac:chgData name="Abubakar Ilyas" userId="08e58344d610965c" providerId="LiveId" clId="{01B55308-60F1-D949-B650-A48B9E0FE71D}" dt="2024-10-01T06:58:56.470" v="10014" actId="255"/>
          <ac:spMkLst>
            <pc:docMk/>
            <pc:sldMk cId="3715414157" sldId="294"/>
            <ac:spMk id="3" creationId="{29E7BC10-7561-E52C-C4D3-0ABA6480E9E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0E46C4C-51D5-4C6A-9BCC-092F61BC89FE}" type="datetimeFigureOut">
              <a:rPr lang="en-GB" smtClean="0"/>
              <a:t>01/10/2024</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F57F1B5-269A-49A0-BAD0-23269F096A06}"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122540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E46C4C-51D5-4C6A-9BCC-092F61BC89FE}"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400039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E46C4C-51D5-4C6A-9BCC-092F61BC89FE}"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96803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E46C4C-51D5-4C6A-9BCC-092F61BC89FE}"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299697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0E46C4C-51D5-4C6A-9BCC-092F61BC89FE}" type="datetimeFigureOut">
              <a:rPr lang="en-GB" smtClean="0"/>
              <a:t>01/10/2024</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F57F1B5-269A-49A0-BAD0-23269F096A06}"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675730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E46C4C-51D5-4C6A-9BCC-092F61BC89FE}" type="datetimeFigureOut">
              <a:rPr lang="en-GB" smtClean="0"/>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429292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E46C4C-51D5-4C6A-9BCC-092F61BC89FE}" type="datetimeFigureOut">
              <a:rPr lang="en-GB" smtClean="0"/>
              <a:t>01/10/2024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34009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E46C4C-51D5-4C6A-9BCC-092F61BC89FE}" type="datetimeFigureOut">
              <a:rPr lang="en-GB" smtClean="0"/>
              <a:t>01/10/2024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38603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6C4C-51D5-4C6A-9BCC-092F61BC89FE}" type="datetimeFigureOut">
              <a:rPr lang="en-GB" smtClean="0"/>
              <a:t>01/10/2024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57F1B5-269A-49A0-BAD0-23269F096A06}" type="slidenum">
              <a:rPr lang="en-GB" smtClean="0"/>
              <a:t>‹#›</a:t>
            </a:fld>
            <a:endParaRPr lang="en-GB"/>
          </a:p>
        </p:txBody>
      </p:sp>
    </p:spTree>
    <p:extLst>
      <p:ext uri="{BB962C8B-B14F-4D97-AF65-F5344CB8AC3E}">
        <p14:creationId xmlns:p14="http://schemas.microsoft.com/office/powerpoint/2010/main" val="183780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0E46C4C-51D5-4C6A-9BCC-092F61BC89FE}" type="datetimeFigureOut">
              <a:rPr lang="en-GB" smtClean="0"/>
              <a:t>01/10/2024</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F57F1B5-269A-49A0-BAD0-23269F096A06}"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536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0E46C4C-51D5-4C6A-9BCC-092F61BC89FE}" type="datetimeFigureOut">
              <a:rPr lang="en-GB" smtClean="0"/>
              <a:t>01/10/2024</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F57F1B5-269A-49A0-BAD0-23269F096A06}"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892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0E46C4C-51D5-4C6A-9BCC-092F61BC89FE}" type="datetimeFigureOut">
              <a:rPr lang="en-GB" smtClean="0"/>
              <a:t>01/10/2024</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F57F1B5-269A-49A0-BAD0-23269F096A06}"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370117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2" name="Picture 31" descr="Black pen against a sheet with shaded numbers">
            <a:extLst>
              <a:ext uri="{FF2B5EF4-FFF2-40B4-BE49-F238E27FC236}">
                <a16:creationId xmlns:a16="http://schemas.microsoft.com/office/drawing/2014/main" id="{9FB29769-A4CD-2733-6324-AEA1DC90E6D7}"/>
              </a:ext>
            </a:extLst>
          </p:cNvPr>
          <p:cNvPicPr>
            <a:picLocks noChangeAspect="1"/>
          </p:cNvPicPr>
          <p:nvPr/>
        </p:nvPicPr>
        <p:blipFill>
          <a:blip r:embed="rId2">
            <a:alphaModFix amt="0"/>
          </a:blip>
          <a:srcRect t="5434" b="10280"/>
          <a:stretch/>
        </p:blipFill>
        <p:spPr>
          <a:xfrm>
            <a:off x="20" y="-458500"/>
            <a:ext cx="12191980" cy="6859300"/>
          </a:xfrm>
          <a:prstGeom prst="rect">
            <a:avLst/>
          </a:prstGeom>
        </p:spPr>
      </p:pic>
      <p:sp>
        <p:nvSpPr>
          <p:cNvPr id="5" name="Title 1"/>
          <p:cNvSpPr txBox="1">
            <a:spLocks/>
          </p:cNvSpPr>
          <p:nvPr/>
        </p:nvSpPr>
        <p:spPr>
          <a:xfrm>
            <a:off x="1915385" y="1277976"/>
            <a:ext cx="8361229" cy="2482095"/>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89000"/>
              </a:lnSpc>
              <a:spcAft>
                <a:spcPts val="600"/>
              </a:spcAft>
            </a:pPr>
            <a:br>
              <a:rPr lang="en-US" sz="6700" b="1" cap="all" dirty="0">
                <a:solidFill>
                  <a:schemeClr val="bg2"/>
                </a:solidFill>
              </a:rPr>
            </a:br>
            <a:r>
              <a:rPr lang="en-US" sz="7000" b="1" cap="all" dirty="0">
                <a:solidFill>
                  <a:schemeClr val="bg2"/>
                </a:solidFill>
              </a:rPr>
              <a:t>section 7</a:t>
            </a:r>
          </a:p>
          <a:p>
            <a:pPr algn="ctr" defTabSz="914400">
              <a:lnSpc>
                <a:spcPct val="89000"/>
              </a:lnSpc>
              <a:spcAft>
                <a:spcPts val="600"/>
              </a:spcAft>
            </a:pPr>
            <a:endParaRPr lang="en-US" sz="7000" b="1" cap="all" dirty="0">
              <a:solidFill>
                <a:schemeClr val="bg2"/>
              </a:solidFill>
            </a:endParaRPr>
          </a:p>
          <a:p>
            <a:pPr algn="ctr" defTabSz="914400">
              <a:lnSpc>
                <a:spcPct val="89000"/>
              </a:lnSpc>
              <a:spcAft>
                <a:spcPts val="600"/>
              </a:spcAft>
            </a:pPr>
            <a:r>
              <a:rPr lang="en-US" sz="7000" b="1" cap="all" dirty="0">
                <a:solidFill>
                  <a:schemeClr val="bg2"/>
                </a:solidFill>
              </a:rPr>
              <a:t>Islamic Code of Life</a:t>
            </a:r>
          </a:p>
          <a:p>
            <a:pPr algn="ctr" defTabSz="914400">
              <a:lnSpc>
                <a:spcPct val="89000"/>
              </a:lnSpc>
              <a:spcAft>
                <a:spcPts val="600"/>
              </a:spcAft>
            </a:pPr>
            <a:endParaRPr lang="en-US" sz="6700" cap="all" dirty="0">
              <a:solidFill>
                <a:schemeClr val="bg2"/>
              </a:solidFill>
            </a:endParaRPr>
          </a:p>
        </p:txBody>
      </p:sp>
      <p:sp>
        <p:nvSpPr>
          <p:cNvPr id="6" name="Title 5">
            <a:extLst>
              <a:ext uri="{FF2B5EF4-FFF2-40B4-BE49-F238E27FC236}">
                <a16:creationId xmlns:a16="http://schemas.microsoft.com/office/drawing/2014/main" id="{5F1E4BF1-F43C-9C31-FDB0-4BE57524B830}"/>
              </a:ext>
            </a:extLst>
          </p:cNvPr>
          <p:cNvSpPr>
            <a:spLocks noGrp="1"/>
          </p:cNvSpPr>
          <p:nvPr>
            <p:ph type="title"/>
          </p:nvPr>
        </p:nvSpPr>
        <p:spPr>
          <a:xfrm>
            <a:off x="765025" y="576263"/>
            <a:ext cx="9612971" cy="2852737"/>
          </a:xfrm>
        </p:spPr>
        <p:txBody>
          <a:bodyPr>
            <a:normAutofit/>
          </a:bodyPr>
          <a:lstStyle/>
          <a:p>
            <a:pPr algn="ctr"/>
            <a:r>
              <a:rPr lang="en-GB" sz="6000" dirty="0"/>
              <a:t>S</a:t>
            </a:r>
            <a:r>
              <a:rPr lang="en-PK" sz="6000" dirty="0"/>
              <a:t>ection 7</a:t>
            </a:r>
            <a:br>
              <a:rPr lang="en-PK" sz="6000" dirty="0"/>
            </a:br>
            <a:r>
              <a:rPr lang="en-PK" sz="6000" dirty="0"/>
              <a:t>islamic code of life</a:t>
            </a:r>
          </a:p>
        </p:txBody>
      </p:sp>
      <p:sp>
        <p:nvSpPr>
          <p:cNvPr id="8" name="Text Placeholder 7">
            <a:extLst>
              <a:ext uri="{FF2B5EF4-FFF2-40B4-BE49-F238E27FC236}">
                <a16:creationId xmlns:a16="http://schemas.microsoft.com/office/drawing/2014/main" id="{9F931E9B-36B2-9462-DCE0-2D334071DEA2}"/>
              </a:ext>
            </a:extLst>
          </p:cNvPr>
          <p:cNvSpPr>
            <a:spLocks noGrp="1"/>
          </p:cNvSpPr>
          <p:nvPr>
            <p:ph type="body" idx="1"/>
          </p:nvPr>
        </p:nvSpPr>
        <p:spPr>
          <a:xfrm>
            <a:off x="765025" y="3918705"/>
            <a:ext cx="9612971" cy="2482095"/>
          </a:xfrm>
        </p:spPr>
        <p:txBody>
          <a:bodyPr>
            <a:normAutofit lnSpcReduction="10000"/>
          </a:bodyPr>
          <a:lstStyle/>
          <a:p>
            <a:pPr marL="342900" indent="-342900" algn="l" defTabSz="914400" rtl="0" eaLnBrk="1" latinLnBrk="0" hangingPunct="1">
              <a:lnSpc>
                <a:spcPct val="112000"/>
              </a:lnSpc>
              <a:spcBef>
                <a:spcPts val="0"/>
              </a:spcBef>
              <a:spcAft>
                <a:spcPts val="0"/>
              </a:spcAft>
              <a:buFont typeface="Courier New" panose="02070309020205020404" pitchFamily="49" charset="0"/>
              <a:buChar char="o"/>
            </a:pPr>
            <a:r>
              <a:rPr lang="en-PK" sz="3000" dirty="0"/>
              <a:t>Social System</a:t>
            </a:r>
          </a:p>
          <a:p>
            <a:pPr marL="342900" indent="-342900" algn="l" defTabSz="914400" rtl="0" eaLnBrk="1" latinLnBrk="0" hangingPunct="1">
              <a:lnSpc>
                <a:spcPct val="112000"/>
              </a:lnSpc>
              <a:spcBef>
                <a:spcPts val="0"/>
              </a:spcBef>
              <a:spcAft>
                <a:spcPts val="0"/>
              </a:spcAft>
              <a:buFont typeface="Courier New" panose="02070309020205020404" pitchFamily="49" charset="0"/>
              <a:buChar char="o"/>
            </a:pPr>
            <a:r>
              <a:rPr lang="en-PK" sz="3000" dirty="0"/>
              <a:t>Political System</a:t>
            </a:r>
          </a:p>
          <a:p>
            <a:pPr marL="342900" indent="-342900" algn="l" defTabSz="914400" rtl="0" eaLnBrk="1" latinLnBrk="0" hangingPunct="1">
              <a:lnSpc>
                <a:spcPct val="112000"/>
              </a:lnSpc>
              <a:spcBef>
                <a:spcPts val="0"/>
              </a:spcBef>
              <a:spcAft>
                <a:spcPts val="0"/>
              </a:spcAft>
              <a:buFont typeface="Courier New" panose="02070309020205020404" pitchFamily="49" charset="0"/>
              <a:buChar char="o"/>
            </a:pPr>
            <a:r>
              <a:rPr lang="en-PK" sz="3000" dirty="0"/>
              <a:t>Economic System</a:t>
            </a:r>
          </a:p>
          <a:p>
            <a:pPr marL="342900" indent="-342900" algn="l" defTabSz="914400" rtl="0" eaLnBrk="1" latinLnBrk="0" hangingPunct="1">
              <a:lnSpc>
                <a:spcPct val="112000"/>
              </a:lnSpc>
              <a:spcBef>
                <a:spcPts val="0"/>
              </a:spcBef>
              <a:spcAft>
                <a:spcPts val="0"/>
              </a:spcAft>
              <a:buFont typeface="Courier New" panose="02070309020205020404" pitchFamily="49" charset="0"/>
              <a:buChar char="o"/>
            </a:pPr>
            <a:r>
              <a:rPr lang="en-PK" sz="3000" dirty="0"/>
              <a:t>Judicial System</a:t>
            </a:r>
          </a:p>
          <a:p>
            <a:pPr marL="342900" indent="-342900" algn="l" defTabSz="914400" rtl="0" eaLnBrk="1" latinLnBrk="0" hangingPunct="1">
              <a:lnSpc>
                <a:spcPct val="112000"/>
              </a:lnSpc>
              <a:spcBef>
                <a:spcPts val="0"/>
              </a:spcBef>
              <a:spcAft>
                <a:spcPts val="0"/>
              </a:spcAft>
              <a:buFont typeface="Courier New" panose="02070309020205020404" pitchFamily="49" charset="0"/>
              <a:buChar char="o"/>
            </a:pPr>
            <a:r>
              <a:rPr lang="en-PK" sz="3000" dirty="0"/>
              <a:t>Administrative System</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endParaRPr lang="en-PK" dirty="0"/>
          </a:p>
        </p:txBody>
      </p:sp>
    </p:spTree>
    <p:extLst>
      <p:ext uri="{BB962C8B-B14F-4D97-AF65-F5344CB8AC3E}">
        <p14:creationId xmlns:p14="http://schemas.microsoft.com/office/powerpoint/2010/main" val="19059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95458"/>
            <a:ext cx="8915400" cy="6162541"/>
          </a:xfrm>
        </p:spPr>
        <p:txBody>
          <a:bodyPr>
            <a:normAutofit fontScale="85000" lnSpcReduction="20000"/>
          </a:bodyPr>
          <a:lstStyle/>
          <a:p>
            <a:pPr marL="0" indent="0">
              <a:lnSpc>
                <a:spcPct val="110000"/>
              </a:lnSpc>
              <a:buNone/>
            </a:pPr>
            <a:r>
              <a:rPr lang="en-US" b="1" i="1" dirty="0">
                <a:latin typeface="Arial" panose="020B0604020202020204" pitchFamily="34" charset="0"/>
                <a:cs typeface="Arial" panose="020B0604020202020204" pitchFamily="34" charset="0"/>
              </a:rPr>
              <a:t>“A man came to Allah's Messenger and said, "O Allah's Messenger! Who is more entitled to be treated with the best companionship by me?" The Prophet said, "Your mother." The man said. "Who is next?" The Prophet said, "Your mother." The man further said, "Who is next?" The Prophet said, "Your mother." The man asked for the fourth time, "Who is next?" The Prophet said, "Your father.” </a:t>
            </a:r>
            <a:r>
              <a:rPr lang="en-US" b="1" dirty="0">
                <a:latin typeface="Arial" panose="020B0604020202020204" pitchFamily="34" charset="0"/>
                <a:cs typeface="Arial" panose="020B0604020202020204" pitchFamily="34" charset="0"/>
              </a:rPr>
              <a:t>(Bukhari - 5971)</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Children</a:t>
            </a:r>
          </a:p>
          <a:p>
            <a:pPr>
              <a:buFontTx/>
              <a:buChar char="-"/>
            </a:pPr>
            <a:r>
              <a:rPr lang="en-US" dirty="0">
                <a:latin typeface="Arial" panose="020B0604020202020204" pitchFamily="34" charset="0"/>
                <a:cs typeface="Arial" panose="020B0604020202020204" pitchFamily="34" charset="0"/>
              </a:rPr>
              <a:t>Muslims are instructed to be kind to them and raise them well</a:t>
            </a:r>
          </a:p>
          <a:p>
            <a:pPr>
              <a:lnSpc>
                <a:spcPct val="120000"/>
              </a:lnSpc>
              <a:buFontTx/>
              <a:buChar char="-"/>
            </a:pPr>
            <a:r>
              <a:rPr lang="en-US" dirty="0">
                <a:latin typeface="Arial" panose="020B0604020202020204" pitchFamily="34" charset="0"/>
                <a:cs typeface="Arial" panose="020B0604020202020204" pitchFamily="34" charset="0"/>
              </a:rPr>
              <a:t>Allah SWT encourages us to look after them and not to take any kind of extreme step fearing poverty because of children</a:t>
            </a:r>
          </a:p>
          <a:p>
            <a:pPr marL="0" indent="0">
              <a:lnSpc>
                <a:spcPct val="120000"/>
              </a:lnSpc>
              <a:buNone/>
            </a:pPr>
            <a:r>
              <a:rPr lang="en-US" b="1" i="1" dirty="0">
                <a:latin typeface="Arial" panose="020B0604020202020204" pitchFamily="34" charset="0"/>
                <a:cs typeface="Arial" panose="020B0604020202020204" pitchFamily="34" charset="0"/>
              </a:rPr>
              <a:t>“And do not kill your children for fear of poverty. We provide for them, and for you. Killing them is a grave sin.” </a:t>
            </a:r>
            <a:r>
              <a:rPr lang="en-US" b="1" dirty="0">
                <a:latin typeface="Arial" panose="020B0604020202020204" pitchFamily="34" charset="0"/>
                <a:cs typeface="Arial" panose="020B0604020202020204" pitchFamily="34" charset="0"/>
              </a:rPr>
              <a:t>(Al-Isra - 31)</a:t>
            </a:r>
          </a:p>
          <a:p>
            <a:pPr>
              <a:lnSpc>
                <a:spcPct val="120000"/>
              </a:lnSpc>
              <a:buFontTx/>
              <a:buChar char="-"/>
            </a:pPr>
            <a:r>
              <a:rPr lang="en-US" dirty="0">
                <a:latin typeface="Arial" panose="020B0604020202020204" pitchFamily="34" charset="0"/>
                <a:cs typeface="Arial" panose="020B0604020202020204" pitchFamily="34" charset="0"/>
              </a:rPr>
              <a:t>The Prophet’s SAW attitude with Fatimah R.A. and her sons</a:t>
            </a:r>
          </a:p>
          <a:p>
            <a:pPr marL="0" indent="0">
              <a:lnSpc>
                <a:spcPct val="120000"/>
              </a:lnSpc>
              <a:buNone/>
            </a:pPr>
            <a:endParaRPr lang="en-US"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Relatives</a:t>
            </a:r>
          </a:p>
          <a:p>
            <a:pPr>
              <a:lnSpc>
                <a:spcPct val="120000"/>
              </a:lnSpc>
              <a:buFontTx/>
              <a:buChar char="-"/>
            </a:pPr>
            <a:r>
              <a:rPr lang="en-US" dirty="0">
                <a:latin typeface="Arial" panose="020B0604020202020204" pitchFamily="34" charset="0"/>
                <a:cs typeface="Arial" panose="020B0604020202020204" pitchFamily="34" charset="0"/>
              </a:rPr>
              <a:t>Recommended to be prioritized while giving zakat</a:t>
            </a:r>
          </a:p>
          <a:p>
            <a:pPr marL="0" indent="0">
              <a:lnSpc>
                <a:spcPct val="120000"/>
              </a:lnSpc>
              <a:buNone/>
            </a:pPr>
            <a:r>
              <a:rPr lang="en-US" b="1" i="1" dirty="0">
                <a:latin typeface="Arial" panose="020B0604020202020204" pitchFamily="34" charset="0"/>
                <a:cs typeface="Arial" panose="020B0604020202020204" pitchFamily="34" charset="0"/>
              </a:rPr>
              <a:t>“Umar, bear this in mind, the uncle of a person is like his father.” </a:t>
            </a:r>
            <a:r>
              <a:rPr lang="en-US" b="1" dirty="0">
                <a:latin typeface="Arial" panose="020B0604020202020204" pitchFamily="34" charset="0"/>
                <a:cs typeface="Arial" panose="020B0604020202020204" pitchFamily="34" charset="0"/>
              </a:rPr>
              <a:t>(Muslim - 983)</a:t>
            </a:r>
          </a:p>
          <a:p>
            <a:pPr marL="0" indent="0">
              <a:lnSpc>
                <a:spcPct val="120000"/>
              </a:lnSpc>
              <a:buNone/>
            </a:pPr>
            <a:r>
              <a:rPr lang="en-US" b="1" i="1" dirty="0">
                <a:latin typeface="Arial" panose="020B0604020202020204" pitchFamily="34" charset="0"/>
                <a:cs typeface="Arial" panose="020B0604020202020204" pitchFamily="34" charset="0"/>
              </a:rPr>
              <a:t>“The maternal aunt is like mother.” </a:t>
            </a:r>
            <a:r>
              <a:rPr lang="en-US" b="1" dirty="0">
                <a:latin typeface="Arial" panose="020B0604020202020204" pitchFamily="34" charset="0"/>
                <a:cs typeface="Arial" panose="020B0604020202020204" pitchFamily="34" charset="0"/>
              </a:rPr>
              <a:t>(Abu Dawood - 2278)</a:t>
            </a:r>
          </a:p>
          <a:p>
            <a:pPr marL="0" indent="0">
              <a:lnSpc>
                <a:spcPct val="120000"/>
              </a:lnSpc>
              <a:buNone/>
            </a:pPr>
            <a:endParaRPr lang="en-US" i="1" dirty="0">
              <a:latin typeface="Arial" panose="020B0604020202020204" pitchFamily="34" charset="0"/>
              <a:cs typeface="Arial" panose="020B0604020202020204" pitchFamily="34" charset="0"/>
            </a:endParaRPr>
          </a:p>
          <a:p>
            <a:pPr marL="0" indent="0">
              <a:buNone/>
            </a:pP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09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439" y="598352"/>
            <a:ext cx="8911687" cy="805445"/>
          </a:xfrm>
        </p:spPr>
        <p:txBody>
          <a:bodyPr/>
          <a:lstStyle/>
          <a:p>
            <a:pPr algn="ctr"/>
            <a:r>
              <a:rPr lang="en-US" dirty="0">
                <a:latin typeface="Arial" panose="020B0604020202020204" pitchFamily="34" charset="0"/>
                <a:cs typeface="Arial" panose="020B0604020202020204" pitchFamily="34" charset="0"/>
              </a:rPr>
              <a:t>Political System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92439" y="1609859"/>
            <a:ext cx="9440215" cy="4906851"/>
          </a:xfrm>
        </p:spPr>
        <p:txBody>
          <a:bodyPr>
            <a:normAutofit/>
          </a:bodyPr>
          <a:lstStyle/>
          <a:p>
            <a:pPr marL="0" indent="0" algn="ctr">
              <a:buNone/>
            </a:pPr>
            <a:r>
              <a:rPr lang="en-US" b="1" dirty="0">
                <a:latin typeface="Arial" panose="020B0604020202020204" pitchFamily="34" charset="0"/>
                <a:cs typeface="Arial" panose="020B0604020202020204" pitchFamily="34" charset="0"/>
              </a:rPr>
              <a:t>Two Fundamentals</a:t>
            </a:r>
            <a:endParaRPr lang="en-US" dirty="0">
              <a:latin typeface="Arial" panose="020B0604020202020204" pitchFamily="34" charset="0"/>
              <a:cs typeface="Arial" panose="020B0604020202020204" pitchFamily="34" charset="0"/>
            </a:endParaRPr>
          </a:p>
          <a:p>
            <a:pPr>
              <a:buAutoNum type="arabicPeriod"/>
            </a:pPr>
            <a:r>
              <a:rPr lang="en-US" b="1" dirty="0">
                <a:latin typeface="Arial" panose="020B0604020202020204" pitchFamily="34" charset="0"/>
                <a:cs typeface="Arial" panose="020B0604020202020204" pitchFamily="34" charset="0"/>
              </a:rPr>
              <a:t>Sovereignty of Allah SWT</a:t>
            </a:r>
          </a:p>
          <a:p>
            <a:pPr>
              <a:buFontTx/>
              <a:buChar char="-"/>
            </a:pPr>
            <a:r>
              <a:rPr lang="en-US" dirty="0">
                <a:latin typeface="Arial" panose="020B0604020202020204" pitchFamily="34" charset="0"/>
                <a:cs typeface="Arial" panose="020B0604020202020204" pitchFamily="34" charset="0"/>
              </a:rPr>
              <a:t>The basis for every Islamic system</a:t>
            </a:r>
          </a:p>
          <a:p>
            <a:pPr>
              <a:buFontTx/>
              <a:buChar char="-"/>
            </a:pPr>
            <a:r>
              <a:rPr lang="en-US" dirty="0">
                <a:latin typeface="Arial" panose="020B0604020202020204" pitchFamily="34" charset="0"/>
                <a:cs typeface="Arial" panose="020B0604020202020204" pitchFamily="34" charset="0"/>
              </a:rPr>
              <a:t>The political system will be based on upholding Shariah and avoiding/prohibiting everything that goes against it</a:t>
            </a:r>
          </a:p>
          <a:p>
            <a:pPr>
              <a:buFontTx/>
              <a:buChar char="-"/>
            </a:pPr>
            <a:r>
              <a:rPr lang="en-US" i="1" dirty="0">
                <a:latin typeface="Arial" panose="020B0604020202020204" pitchFamily="34" charset="0"/>
                <a:cs typeface="Arial" panose="020B0604020202020204" pitchFamily="34" charset="0"/>
              </a:rPr>
              <a:t>“the decision belongs solely to God.” </a:t>
            </a:r>
            <a:r>
              <a:rPr lang="en-US" dirty="0">
                <a:latin typeface="Arial" panose="020B0604020202020204" pitchFamily="34" charset="0"/>
                <a:cs typeface="Arial" panose="020B0604020202020204" pitchFamily="34" charset="0"/>
              </a:rPr>
              <a:t>(Al-</a:t>
            </a:r>
            <a:r>
              <a:rPr lang="en-US" dirty="0" err="1">
                <a:latin typeface="Arial" panose="020B0604020202020204" pitchFamily="34" charset="0"/>
                <a:cs typeface="Arial" panose="020B0604020202020204" pitchFamily="34" charset="0"/>
              </a:rPr>
              <a:t>Ana’am</a:t>
            </a:r>
            <a:r>
              <a:rPr lang="en-US" dirty="0">
                <a:latin typeface="Arial" panose="020B0604020202020204" pitchFamily="34" charset="0"/>
                <a:cs typeface="Arial" panose="020B0604020202020204" pitchFamily="34" charset="0"/>
              </a:rPr>
              <a:t> – 57)</a:t>
            </a:r>
          </a:p>
          <a:p>
            <a:pPr>
              <a:buFontTx/>
              <a:buChar char="-"/>
            </a:pPr>
            <a:r>
              <a:rPr lang="en-US" i="1" dirty="0">
                <a:latin typeface="Arial" panose="020B0604020202020204" pitchFamily="34" charset="0"/>
                <a:cs typeface="Arial" panose="020B0604020202020204" pitchFamily="34" charset="0"/>
              </a:rPr>
              <a:t>“To Him belongs the kingdom of the heavens and the earth. He gives life and causes death, and He has power over all things.” </a:t>
            </a:r>
            <a:r>
              <a:rPr lang="en-US" dirty="0">
                <a:latin typeface="Arial" panose="020B0604020202020204" pitchFamily="34" charset="0"/>
                <a:cs typeface="Arial" panose="020B0604020202020204" pitchFamily="34" charset="0"/>
              </a:rPr>
              <a:t>(Al-</a:t>
            </a:r>
            <a:r>
              <a:rPr lang="en-US" dirty="0" err="1">
                <a:latin typeface="Arial" panose="020B0604020202020204" pitchFamily="34" charset="0"/>
                <a:cs typeface="Arial" panose="020B0604020202020204" pitchFamily="34" charset="0"/>
              </a:rPr>
              <a:t>Hadeed</a:t>
            </a:r>
            <a:r>
              <a:rPr lang="en-US" dirty="0">
                <a:latin typeface="Arial" panose="020B0604020202020204" pitchFamily="34" charset="0"/>
                <a:cs typeface="Arial" panose="020B0604020202020204" pitchFamily="34" charset="0"/>
              </a:rPr>
              <a:t> – 2)</a:t>
            </a:r>
          </a:p>
          <a:p>
            <a:pPr>
              <a:buFontTx/>
              <a:buChar char="-"/>
            </a:pPr>
            <a:r>
              <a:rPr lang="en-US" i="1" dirty="0">
                <a:latin typeface="Arial" panose="020B0604020202020204" pitchFamily="34" charset="0"/>
                <a:cs typeface="Arial" panose="020B0604020202020204" pitchFamily="34" charset="0"/>
              </a:rPr>
              <a:t>“His is the creation, and His is the command.” </a:t>
            </a:r>
            <a:r>
              <a:rPr lang="en-US" dirty="0">
                <a:latin typeface="Arial" panose="020B0604020202020204" pitchFamily="34" charset="0"/>
                <a:cs typeface="Arial" panose="020B0604020202020204" pitchFamily="34" charset="0"/>
              </a:rPr>
              <a:t>(Al-</a:t>
            </a:r>
            <a:r>
              <a:rPr lang="en-US" dirty="0" err="1">
                <a:latin typeface="Arial" panose="020B0604020202020204" pitchFamily="34" charset="0"/>
                <a:cs typeface="Arial" panose="020B0604020202020204" pitchFamily="34" charset="0"/>
              </a:rPr>
              <a:t>A’raf</a:t>
            </a:r>
            <a:r>
              <a:rPr lang="en-US" dirty="0">
                <a:latin typeface="Arial" panose="020B0604020202020204" pitchFamily="34" charset="0"/>
                <a:cs typeface="Arial" panose="020B0604020202020204" pitchFamily="34" charset="0"/>
              </a:rPr>
              <a:t> – 54)</a:t>
            </a:r>
          </a:p>
          <a:p>
            <a:pPr>
              <a:buFontTx/>
              <a:buChar char="-"/>
            </a:pPr>
            <a:r>
              <a:rPr lang="en-US" dirty="0">
                <a:latin typeface="Arial" panose="020B0604020202020204" pitchFamily="34" charset="0"/>
                <a:cs typeface="Arial" panose="020B0604020202020204" pitchFamily="34" charset="0"/>
              </a:rPr>
              <a:t>If everything belongs to Him, then only His commands will be followed and implemented</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54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713" y="991673"/>
            <a:ext cx="9259909" cy="5525037"/>
          </a:xfrm>
        </p:spPr>
        <p:txBody>
          <a:bodyPr>
            <a:normAutofit/>
          </a:bodyPr>
          <a:lstStyle/>
          <a:p>
            <a:pPr marL="0" indent="0">
              <a:buNone/>
            </a:pPr>
            <a:r>
              <a:rPr lang="en-US" b="1" dirty="0">
                <a:latin typeface="Arial" panose="020B0604020202020204" pitchFamily="34" charset="0"/>
                <a:cs typeface="Arial" panose="020B0604020202020204" pitchFamily="34" charset="0"/>
              </a:rPr>
              <a:t>2. </a:t>
            </a:r>
            <a:r>
              <a:rPr lang="en-US" b="1" dirty="0" err="1">
                <a:latin typeface="Arial" panose="020B0604020202020204" pitchFamily="34" charset="0"/>
                <a:cs typeface="Arial" panose="020B0604020202020204" pitchFamily="34" charset="0"/>
              </a:rPr>
              <a:t>Khilafat</a:t>
            </a:r>
            <a:r>
              <a:rPr lang="en-US" dirty="0">
                <a:latin typeface="Arial" panose="020B0604020202020204" pitchFamily="34" charset="0"/>
                <a:cs typeface="Arial" panose="020B0604020202020204" pitchFamily="34" charset="0"/>
              </a:rPr>
              <a:t> </a:t>
            </a:r>
          </a:p>
          <a:p>
            <a:pPr marL="0" indent="0">
              <a:buNone/>
            </a:pPr>
            <a:r>
              <a:rPr lang="en-US" i="1" dirty="0">
                <a:latin typeface="Arial" panose="020B0604020202020204" pitchFamily="34" charset="0"/>
                <a:cs typeface="Arial" panose="020B0604020202020204" pitchFamily="34" charset="0"/>
              </a:rPr>
              <a:t>“I am placing a successor on earth.” </a:t>
            </a:r>
            <a:r>
              <a:rPr lang="en-US" dirty="0">
                <a:latin typeface="Arial" panose="020B0604020202020204" pitchFamily="34" charset="0"/>
                <a:cs typeface="Arial" panose="020B0604020202020204" pitchFamily="34" charset="0"/>
              </a:rPr>
              <a:t>(Al-Baqarah - 30)</a:t>
            </a:r>
          </a:p>
          <a:p>
            <a:pPr>
              <a:buFontTx/>
              <a:buChar char="-"/>
            </a:pPr>
            <a:r>
              <a:rPr lang="en-US" dirty="0">
                <a:latin typeface="Arial" panose="020B0604020202020204" pitchFamily="34" charset="0"/>
                <a:cs typeface="Arial" panose="020B0604020202020204" pitchFamily="34" charset="0"/>
              </a:rPr>
              <a:t>It basically means that man will implement Allah’s SWT orders on earth</a:t>
            </a:r>
          </a:p>
          <a:p>
            <a:pPr>
              <a:buFontTx/>
              <a:buChar char="-"/>
            </a:pPr>
            <a:r>
              <a:rPr lang="en-US" dirty="0">
                <a:latin typeface="Arial" panose="020B0604020202020204" pitchFamily="34" charset="0"/>
                <a:cs typeface="Arial" panose="020B0604020202020204" pitchFamily="34" charset="0"/>
              </a:rPr>
              <a:t>This is the purpose of man’s life on this earth</a:t>
            </a:r>
          </a:p>
          <a:p>
            <a:pPr>
              <a:buFontTx/>
              <a:buChar char="-"/>
            </a:pPr>
            <a:r>
              <a:rPr lang="en-US" dirty="0">
                <a:latin typeface="Arial" panose="020B0604020202020204" pitchFamily="34" charset="0"/>
                <a:cs typeface="Arial" panose="020B0604020202020204" pitchFamily="34" charset="0"/>
              </a:rPr>
              <a:t>Mufti </a:t>
            </a:r>
            <a:r>
              <a:rPr lang="en-US" dirty="0" err="1">
                <a:latin typeface="Arial" panose="020B0604020202020204" pitchFamily="34" charset="0"/>
                <a:cs typeface="Arial" panose="020B0604020202020204" pitchFamily="34" charset="0"/>
              </a:rPr>
              <a:t>Shafi</a:t>
            </a:r>
            <a:r>
              <a:rPr lang="en-US" dirty="0">
                <a:latin typeface="Arial" panose="020B0604020202020204" pitchFamily="34" charset="0"/>
                <a:cs typeface="Arial" panose="020B0604020202020204" pitchFamily="34" charset="0"/>
              </a:rPr>
              <a:t> has derived three points from this verse</a:t>
            </a:r>
          </a:p>
          <a:p>
            <a:pPr lvl="1">
              <a:buAutoNum type="arabicPeriod"/>
            </a:pPr>
            <a:r>
              <a:rPr lang="en-US" dirty="0">
                <a:latin typeface="Arial" panose="020B0604020202020204" pitchFamily="34" charset="0"/>
                <a:cs typeface="Arial" panose="020B0604020202020204" pitchFamily="34" charset="0"/>
              </a:rPr>
              <a:t>Sovereignty of Allah</a:t>
            </a:r>
          </a:p>
          <a:p>
            <a:pPr lvl="1">
              <a:buAutoNum type="arabicPeriod"/>
            </a:pPr>
            <a:r>
              <a:rPr lang="en-US" dirty="0" err="1">
                <a:latin typeface="Arial" panose="020B0604020202020204" pitchFamily="34" charset="0"/>
                <a:cs typeface="Arial" panose="020B0604020202020204" pitchFamily="34" charset="0"/>
              </a:rPr>
              <a:t>Khilafat</a:t>
            </a:r>
            <a:endParaRPr lang="en-US" dirty="0">
              <a:latin typeface="Arial" panose="020B0604020202020204" pitchFamily="34" charset="0"/>
              <a:cs typeface="Arial" panose="020B0604020202020204" pitchFamily="34" charset="0"/>
            </a:endParaRPr>
          </a:p>
          <a:p>
            <a:pPr lvl="1">
              <a:buAutoNum type="arabicPeriod"/>
            </a:pPr>
            <a:r>
              <a:rPr lang="en-US" dirty="0">
                <a:latin typeface="Arial" panose="020B0604020202020204" pitchFamily="34" charset="0"/>
                <a:cs typeface="Arial" panose="020B0604020202020204" pitchFamily="34" charset="0"/>
              </a:rPr>
              <a:t>All the elected caliphs come under this verse</a:t>
            </a:r>
          </a:p>
          <a:p>
            <a:pPr marL="0" indent="0">
              <a:buNone/>
            </a:pPr>
            <a:endParaRPr lang="en-US"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The Prophets were directly Allah’s caliphs on earth</a:t>
            </a:r>
          </a:p>
          <a:p>
            <a:pPr>
              <a:buFontTx/>
              <a:buChar char="-"/>
            </a:pPr>
            <a:r>
              <a:rPr lang="en-US" dirty="0">
                <a:latin typeface="Arial" panose="020B0604020202020204" pitchFamily="34" charset="0"/>
                <a:cs typeface="Arial" panose="020B0604020202020204" pitchFamily="34" charset="0"/>
              </a:rPr>
              <a:t>Now, whoever is elected the caliphs of Muslims will be the caliph of the Prophet SAW, and indirectly, the caliph of Allah SWT</a:t>
            </a:r>
          </a:p>
          <a:p>
            <a:pPr>
              <a:buFontTx/>
              <a:buChar char="-"/>
            </a:pPr>
            <a:r>
              <a:rPr lang="en-US" dirty="0">
                <a:latin typeface="Arial" panose="020B0604020202020204" pitchFamily="34" charset="0"/>
                <a:cs typeface="Arial" panose="020B0604020202020204" pitchFamily="34" charset="0"/>
              </a:rPr>
              <a:t>This places a huge responsibility on the leaders of the Muslim world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66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713" y="437882"/>
            <a:ext cx="9173536" cy="6284890"/>
          </a:xfrm>
        </p:spPr>
        <p:txBody>
          <a:bodyPr>
            <a:normAutofit/>
          </a:bodyPr>
          <a:lstStyle/>
          <a:p>
            <a:pPr marL="0" indent="0" algn="ctr">
              <a:buNone/>
            </a:pPr>
            <a:r>
              <a:rPr lang="en-US" sz="2000" b="1" u="sng" dirty="0">
                <a:latin typeface="Arial" panose="020B0604020202020204" pitchFamily="34" charset="0"/>
                <a:cs typeface="Arial" panose="020B0604020202020204" pitchFamily="34" charset="0"/>
              </a:rPr>
              <a:t>Selection/Election of the Rightly-Guided Caliphs</a:t>
            </a:r>
          </a:p>
          <a:p>
            <a:pPr marL="0" indent="0">
              <a:buNone/>
            </a:pPr>
            <a:endParaRPr lang="en-US" sz="2000" u="sng" dirty="0">
              <a:latin typeface="Arial" panose="020B0604020202020204" pitchFamily="34" charset="0"/>
              <a:cs typeface="Arial" panose="020B0604020202020204" pitchFamily="34" charset="0"/>
            </a:endParaRPr>
          </a:p>
          <a:p>
            <a:pPr marL="0" indent="0">
              <a:buNone/>
            </a:pPr>
            <a:r>
              <a:rPr lang="en-US" b="1" u="sng" dirty="0">
                <a:latin typeface="Arial" panose="020B0604020202020204" pitchFamily="34" charset="0"/>
                <a:cs typeface="Arial" panose="020B0604020202020204" pitchFamily="34" charset="0"/>
              </a:rPr>
              <a:t>Abubakar R.A.</a:t>
            </a:r>
          </a:p>
          <a:p>
            <a:pPr>
              <a:buFontTx/>
              <a:buChar char="-"/>
            </a:pPr>
            <a:r>
              <a:rPr lang="en-US" dirty="0">
                <a:latin typeface="Arial" panose="020B0604020202020204" pitchFamily="34" charset="0"/>
                <a:cs typeface="Arial" panose="020B0604020202020204" pitchFamily="34" charset="0"/>
              </a:rPr>
              <a:t>Nominated through consensus (</a:t>
            </a:r>
            <a:r>
              <a:rPr lang="en-US" i="1" dirty="0">
                <a:latin typeface="Arial" panose="020B0604020202020204" pitchFamily="34" charset="0"/>
                <a:cs typeface="Arial" panose="020B0604020202020204" pitchFamily="34" charset="0"/>
              </a:rPr>
              <a:t>Ijma’</a:t>
            </a:r>
            <a:r>
              <a:rPr lang="en-US" dirty="0">
                <a:latin typeface="Arial" panose="020B0604020202020204" pitchFamily="34" charset="0"/>
                <a:cs typeface="Arial" panose="020B0604020202020204" pitchFamily="34" charset="0"/>
              </a:rPr>
              <a:t>) of the entire Ummah</a:t>
            </a:r>
          </a:p>
          <a:p>
            <a:pPr>
              <a:buFontTx/>
              <a:buChar char="-"/>
            </a:pPr>
            <a:r>
              <a:rPr lang="en-US" dirty="0">
                <a:latin typeface="Arial" panose="020B0604020202020204" pitchFamily="34" charset="0"/>
                <a:cs typeface="Arial" panose="020B0604020202020204" pitchFamily="34" charset="0"/>
              </a:rPr>
              <a:t>Initially the consensus was regional (</a:t>
            </a:r>
            <a:r>
              <a:rPr lang="en-US" i="1" dirty="0">
                <a:latin typeface="Arial" panose="020B0604020202020204" pitchFamily="34" charset="0"/>
                <a:cs typeface="Arial" panose="020B0604020202020204" pitchFamily="34" charset="0"/>
              </a:rPr>
              <a:t>Ijma’ e </a:t>
            </a:r>
            <a:r>
              <a:rPr lang="en-US" i="1" dirty="0" err="1">
                <a:latin typeface="Arial" panose="020B0604020202020204" pitchFamily="34" charset="0"/>
                <a:cs typeface="Arial" panose="020B0604020202020204" pitchFamily="34" charset="0"/>
              </a:rPr>
              <a:t>Khaas</a:t>
            </a:r>
            <a:r>
              <a:rPr lang="en-US" dirty="0">
                <a:latin typeface="Arial" panose="020B0604020202020204" pitchFamily="34" charset="0"/>
                <a:cs typeface="Arial" panose="020B0604020202020204" pitchFamily="34" charset="0"/>
              </a:rPr>
              <a:t>), then it was converted to universal (</a:t>
            </a:r>
            <a:r>
              <a:rPr lang="en-US" i="1" dirty="0">
                <a:latin typeface="Arial" panose="020B0604020202020204" pitchFamily="34" charset="0"/>
                <a:cs typeface="Arial" panose="020B0604020202020204" pitchFamily="34" charset="0"/>
              </a:rPr>
              <a:t>Ijma’ e ‘Aam</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u="sng" dirty="0">
                <a:latin typeface="Arial" panose="020B0604020202020204" pitchFamily="34" charset="0"/>
                <a:cs typeface="Arial" panose="020B0604020202020204" pitchFamily="34" charset="0"/>
              </a:rPr>
              <a:t>Umar R.A.</a:t>
            </a:r>
          </a:p>
          <a:p>
            <a:pPr>
              <a:buFontTx/>
              <a:buChar char="-"/>
            </a:pPr>
            <a:r>
              <a:rPr lang="en-US" dirty="0">
                <a:latin typeface="Arial" panose="020B0604020202020204" pitchFamily="34" charset="0"/>
                <a:cs typeface="Arial" panose="020B0604020202020204" pitchFamily="34" charset="0"/>
              </a:rPr>
              <a:t>Directly nominated and appointed by Abubakar R.A. before his death</a:t>
            </a:r>
          </a:p>
          <a:p>
            <a:pPr>
              <a:buFontTx/>
              <a:buChar char="-"/>
            </a:pPr>
            <a:endParaRPr lang="en-US" dirty="0">
              <a:latin typeface="Arial" panose="020B0604020202020204" pitchFamily="34" charset="0"/>
              <a:cs typeface="Arial" panose="020B0604020202020204" pitchFamily="34" charset="0"/>
            </a:endParaRPr>
          </a:p>
          <a:p>
            <a:pPr marL="0" indent="0">
              <a:buNone/>
            </a:pPr>
            <a:r>
              <a:rPr lang="en-US" b="1" u="sng" dirty="0">
                <a:latin typeface="Arial" panose="020B0604020202020204" pitchFamily="34" charset="0"/>
                <a:cs typeface="Arial" panose="020B0604020202020204" pitchFamily="34" charset="0"/>
              </a:rPr>
              <a:t>Usman R.A.</a:t>
            </a:r>
          </a:p>
          <a:p>
            <a:pPr>
              <a:buFontTx/>
              <a:buChar char="-"/>
            </a:pPr>
            <a:r>
              <a:rPr lang="en-US" dirty="0">
                <a:latin typeface="Arial" panose="020B0604020202020204" pitchFamily="34" charset="0"/>
                <a:cs typeface="Arial" panose="020B0604020202020204" pitchFamily="34" charset="0"/>
              </a:rPr>
              <a:t>Umar R.A. made a committee of six members; Usman bin </a:t>
            </a:r>
            <a:r>
              <a:rPr lang="en-US" dirty="0" err="1">
                <a:latin typeface="Arial" panose="020B0604020202020204" pitchFamily="34" charset="0"/>
                <a:cs typeface="Arial" panose="020B0604020202020204" pitchFamily="34" charset="0"/>
              </a:rPr>
              <a:t>Affan</a:t>
            </a:r>
            <a:r>
              <a:rPr lang="en-US" dirty="0">
                <a:latin typeface="Arial" panose="020B0604020202020204" pitchFamily="34" charset="0"/>
                <a:cs typeface="Arial" panose="020B0604020202020204" pitchFamily="34" charset="0"/>
              </a:rPr>
              <a:t>, Ali bin Abi Talib, Talha bin </a:t>
            </a:r>
            <a:r>
              <a:rPr lang="en-US" dirty="0" err="1">
                <a:latin typeface="Arial" panose="020B0604020202020204" pitchFamily="34" charset="0"/>
                <a:cs typeface="Arial" panose="020B0604020202020204" pitchFamily="34" charset="0"/>
              </a:rPr>
              <a:t>Ubaidullah</a:t>
            </a:r>
            <a:r>
              <a:rPr lang="en-US" dirty="0">
                <a:latin typeface="Arial" panose="020B0604020202020204" pitchFamily="34" charset="0"/>
                <a:cs typeface="Arial" panose="020B0604020202020204" pitchFamily="34" charset="0"/>
              </a:rPr>
              <a:t>, Zubair bin </a:t>
            </a:r>
            <a:r>
              <a:rPr lang="en-US" dirty="0" err="1">
                <a:latin typeface="Arial" panose="020B0604020202020204" pitchFamily="34" charset="0"/>
                <a:cs typeface="Arial" panose="020B0604020202020204" pitchFamily="34" charset="0"/>
              </a:rPr>
              <a:t>Awaam</a:t>
            </a:r>
            <a:r>
              <a:rPr lang="en-US" dirty="0">
                <a:latin typeface="Arial" panose="020B0604020202020204" pitchFamily="34" charset="0"/>
                <a:cs typeface="Arial" panose="020B0604020202020204" pitchFamily="34" charset="0"/>
              </a:rPr>
              <a:t>, Saad bin Abi Waqas &amp; Abdur Rehman bin Auf (may Allah be pleased with all of them) </a:t>
            </a:r>
          </a:p>
          <a:p>
            <a:pPr>
              <a:buFontTx/>
              <a:buChar char="-"/>
            </a:pPr>
            <a:r>
              <a:rPr lang="en-US" dirty="0">
                <a:latin typeface="Arial" panose="020B0604020202020204" pitchFamily="34" charset="0"/>
                <a:cs typeface="Arial" panose="020B0604020202020204" pitchFamily="34" charset="0"/>
              </a:rPr>
              <a:t>The caliph was to be elected from amongst these six</a:t>
            </a:r>
          </a:p>
        </p:txBody>
      </p:sp>
    </p:spTree>
    <p:extLst>
      <p:ext uri="{BB962C8B-B14F-4D97-AF65-F5344CB8AC3E}">
        <p14:creationId xmlns:p14="http://schemas.microsoft.com/office/powerpoint/2010/main" val="383761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F26F9-DDA9-62EB-F018-4A6EF756E7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19033-9AA0-49BC-D669-1D77CC09095D}"/>
              </a:ext>
            </a:extLst>
          </p:cNvPr>
          <p:cNvSpPr>
            <a:spLocks noGrp="1"/>
          </p:cNvSpPr>
          <p:nvPr>
            <p:ph idx="1"/>
          </p:nvPr>
        </p:nvSpPr>
        <p:spPr>
          <a:xfrm>
            <a:off x="2369713" y="437882"/>
            <a:ext cx="9173536" cy="6284890"/>
          </a:xfrm>
        </p:spPr>
        <p:txBody>
          <a:bodyPr>
            <a:normAutofit/>
          </a:bodyPr>
          <a:lstStyle/>
          <a:p>
            <a:pPr marL="0" indent="0" algn="ctr">
              <a:buNone/>
            </a:pPr>
            <a:r>
              <a:rPr lang="en-US" sz="2000" b="1" u="sng" dirty="0">
                <a:latin typeface="Arial" panose="020B0604020202020204" pitchFamily="34" charset="0"/>
                <a:cs typeface="Arial" panose="020B0604020202020204" pitchFamily="34" charset="0"/>
              </a:rPr>
              <a:t>Selection/Election of the Rightly-Guided Caliphs</a:t>
            </a:r>
          </a:p>
          <a:p>
            <a:pPr marL="0" indent="0" algn="ctr">
              <a:buNone/>
            </a:pPr>
            <a:endParaRPr lang="en-US" sz="2000" b="1" dirty="0">
              <a:latin typeface="Arial" panose="020B0604020202020204" pitchFamily="34" charset="0"/>
              <a:cs typeface="Arial" panose="020B0604020202020204" pitchFamily="34" charset="0"/>
            </a:endParaRPr>
          </a:p>
          <a:p>
            <a:pPr>
              <a:buFontTx/>
              <a:buChar char="-"/>
            </a:pPr>
            <a:r>
              <a:rPr lang="en-US" sz="2000" dirty="0">
                <a:latin typeface="Arial" panose="020B0604020202020204" pitchFamily="34" charset="0"/>
                <a:cs typeface="Arial" panose="020B0604020202020204" pitchFamily="34" charset="0"/>
              </a:rPr>
              <a:t>Eventually, it came down to Usman &amp; Ali R.A. and the matter was to be decided by Abdur Rehman bin Auf</a:t>
            </a:r>
          </a:p>
          <a:p>
            <a:pPr>
              <a:buFontTx/>
              <a:buChar char="-"/>
            </a:pPr>
            <a:r>
              <a:rPr lang="en-US" dirty="0">
                <a:latin typeface="Arial" panose="020B0604020202020204" pitchFamily="34" charset="0"/>
                <a:cs typeface="Arial" panose="020B0604020202020204" pitchFamily="34" charset="0"/>
              </a:rPr>
              <a:t>He asked both of them whether they would agree to what he decides and obey the one he elects to which both Usman and Ali R.A. agreed</a:t>
            </a:r>
          </a:p>
          <a:p>
            <a:pPr>
              <a:buFontTx/>
              <a:buChar char="-"/>
            </a:pPr>
            <a:r>
              <a:rPr lang="en-US" sz="2000" dirty="0">
                <a:latin typeface="Arial" panose="020B0604020202020204" pitchFamily="34" charset="0"/>
                <a:cs typeface="Arial" panose="020B0604020202020204" pitchFamily="34" charset="0"/>
              </a:rPr>
              <a:t>Usman was chosen as caliph</a:t>
            </a:r>
          </a:p>
          <a:p>
            <a:pPr>
              <a:buFontTx/>
              <a:buChar char="-"/>
            </a:pPr>
            <a:endParaRPr lang="en-US"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Ali R.A.</a:t>
            </a:r>
          </a:p>
          <a:p>
            <a:pPr>
              <a:buFontTx/>
              <a:buChar char="-"/>
            </a:pPr>
            <a:r>
              <a:rPr lang="en-US" dirty="0">
                <a:latin typeface="Arial" panose="020B0604020202020204" pitchFamily="34" charset="0"/>
                <a:cs typeface="Arial" panose="020B0604020202020204" pitchFamily="34" charset="0"/>
              </a:rPr>
              <a:t>Nominated through the consensus (</a:t>
            </a:r>
            <a:r>
              <a:rPr lang="en-US" i="1" dirty="0">
                <a:latin typeface="Arial" panose="020B0604020202020204" pitchFamily="34" charset="0"/>
                <a:cs typeface="Arial" panose="020B0604020202020204" pitchFamily="34" charset="0"/>
              </a:rPr>
              <a:t>‘Ijma</a:t>
            </a:r>
            <a:r>
              <a:rPr lang="en-US" dirty="0">
                <a:latin typeface="Arial" panose="020B0604020202020204" pitchFamily="34" charset="0"/>
                <a:cs typeface="Arial" panose="020B0604020202020204" pitchFamily="34" charset="0"/>
              </a:rPr>
              <a:t>) of the entire Ummah</a:t>
            </a:r>
          </a:p>
          <a:p>
            <a:pPr>
              <a:buFontTx/>
              <a:buChar char="-"/>
            </a:pPr>
            <a:r>
              <a:rPr lang="en-US" dirty="0">
                <a:latin typeface="Arial" panose="020B0604020202020204" pitchFamily="34" charset="0"/>
                <a:cs typeface="Arial" panose="020B0604020202020204" pitchFamily="34" charset="0"/>
              </a:rPr>
              <a:t>Everyone agreed upon him to be chosen as caliph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70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469" y="392807"/>
            <a:ext cx="8911687" cy="792566"/>
          </a:xfrm>
        </p:spPr>
        <p:txBody>
          <a:bodyPr>
            <a:normAutofit fontScale="90000"/>
          </a:bodyPr>
          <a:lstStyle/>
          <a:p>
            <a:pPr algn="ctr"/>
            <a:r>
              <a:rPr lang="en-US" dirty="0">
                <a:latin typeface="Arial" panose="020B0604020202020204" pitchFamily="34" charset="0"/>
                <a:cs typeface="Arial" panose="020B0604020202020204" pitchFamily="34" charset="0"/>
              </a:rPr>
              <a:t>Features of Islamic Political System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95469" y="1336431"/>
            <a:ext cx="9234153" cy="5436157"/>
          </a:xfrm>
        </p:spPr>
        <p:txBody>
          <a:bodyPr>
            <a:normAutofit/>
          </a:bodyPr>
          <a:lstStyle/>
          <a:p>
            <a:pPr>
              <a:buAutoNum type="arabicPeriod"/>
            </a:pPr>
            <a:r>
              <a:rPr lang="en-US" sz="1800" b="1" dirty="0">
                <a:latin typeface="Arial" panose="020B0604020202020204" pitchFamily="34" charset="0"/>
                <a:cs typeface="Arial" panose="020B0604020202020204" pitchFamily="34" charset="0"/>
              </a:rPr>
              <a:t>Government by Consultation</a:t>
            </a:r>
          </a:p>
          <a:p>
            <a:pPr>
              <a:buFontTx/>
              <a:buChar char="-"/>
            </a:pPr>
            <a:r>
              <a:rPr lang="en-US" sz="1800" i="1" dirty="0">
                <a:latin typeface="Arial" panose="020B0604020202020204" pitchFamily="34" charset="0"/>
                <a:cs typeface="Arial" panose="020B0604020202020204" pitchFamily="34" charset="0"/>
              </a:rPr>
              <a:t>“and consult them in the conduct of affairs.”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Aal</a:t>
            </a:r>
            <a:r>
              <a:rPr lang="en-US" sz="1800" dirty="0">
                <a:latin typeface="Arial" panose="020B0604020202020204" pitchFamily="34" charset="0"/>
                <a:cs typeface="Arial" panose="020B0604020202020204" pitchFamily="34" charset="0"/>
              </a:rPr>
              <a:t> e Imran – 159)</a:t>
            </a:r>
          </a:p>
          <a:p>
            <a:pPr>
              <a:buFontTx/>
              <a:buChar char="-"/>
            </a:pPr>
            <a:r>
              <a:rPr lang="en-US" sz="1800" i="1" dirty="0">
                <a:latin typeface="Arial" panose="020B0604020202020204" pitchFamily="34" charset="0"/>
                <a:cs typeface="Arial" panose="020B0604020202020204" pitchFamily="34" charset="0"/>
              </a:rPr>
              <a:t>“And those who respond to their Lord, and pray regularly, and conduct their affairs by mutual consultation, and give of what We have provided them.” </a:t>
            </a:r>
            <a:r>
              <a:rPr lang="en-US" sz="1800" dirty="0">
                <a:latin typeface="Arial" panose="020B0604020202020204" pitchFamily="34" charset="0"/>
                <a:cs typeface="Arial" panose="020B0604020202020204" pitchFamily="34" charset="0"/>
              </a:rPr>
              <a:t>(Ash-</a:t>
            </a:r>
            <a:r>
              <a:rPr lang="en-US" sz="1800" dirty="0" err="1">
                <a:latin typeface="Arial" panose="020B0604020202020204" pitchFamily="34" charset="0"/>
                <a:cs typeface="Arial" panose="020B0604020202020204" pitchFamily="34" charset="0"/>
              </a:rPr>
              <a:t>Shura</a:t>
            </a:r>
            <a:r>
              <a:rPr lang="en-US" sz="1800" dirty="0">
                <a:latin typeface="Arial" panose="020B0604020202020204" pitchFamily="34" charset="0"/>
                <a:cs typeface="Arial" panose="020B0604020202020204" pitchFamily="34" charset="0"/>
              </a:rPr>
              <a:t> – 38)</a:t>
            </a:r>
          </a:p>
          <a:p>
            <a:pPr marL="0" indent="0">
              <a:buNone/>
            </a:pPr>
            <a:endParaRPr lang="en-US" sz="1800" i="1" dirty="0">
              <a:latin typeface="Arial" panose="020B0604020202020204" pitchFamily="34" charset="0"/>
              <a:cs typeface="Arial" panose="020B0604020202020204" pitchFamily="34" charset="0"/>
            </a:endParaRPr>
          </a:p>
          <a:p>
            <a:pPr marL="457200" indent="-457200">
              <a:buAutoNum type="arabicPeriod" startAt="2"/>
            </a:pPr>
            <a:r>
              <a:rPr lang="en-US" sz="1800" b="1" dirty="0">
                <a:latin typeface="Arial" panose="020B0604020202020204" pitchFamily="34" charset="0"/>
                <a:cs typeface="Arial" panose="020B0604020202020204" pitchFamily="34" charset="0"/>
              </a:rPr>
              <a:t>Equality of all Citizens</a:t>
            </a:r>
          </a:p>
          <a:p>
            <a:pPr>
              <a:buFontTx/>
              <a:buChar char="-"/>
            </a:pPr>
            <a:r>
              <a:rPr lang="en-US" sz="1800" dirty="0">
                <a:latin typeface="Arial" panose="020B0604020202020204" pitchFamily="34" charset="0"/>
                <a:cs typeface="Arial" panose="020B0604020202020204" pitchFamily="34" charset="0"/>
              </a:rPr>
              <a:t>Mention the references regarding equality (Section 4)</a:t>
            </a:r>
          </a:p>
          <a:p>
            <a:pPr>
              <a:buFontTx/>
              <a:buChar char="-"/>
            </a:pPr>
            <a:r>
              <a:rPr lang="en-US" sz="1800" dirty="0">
                <a:latin typeface="Arial" panose="020B0604020202020204" pitchFamily="34" charset="0"/>
                <a:cs typeface="Arial" panose="020B0604020202020204" pitchFamily="34" charset="0"/>
              </a:rPr>
              <a:t>Muslims &amp; non-Muslims have equal rights</a:t>
            </a:r>
          </a:p>
          <a:p>
            <a:pPr marL="0" indent="0">
              <a:buNone/>
            </a:pPr>
            <a:endParaRPr lang="en-US" sz="1800" dirty="0">
              <a:latin typeface="Arial" panose="020B0604020202020204" pitchFamily="34" charset="0"/>
              <a:cs typeface="Arial" panose="020B0604020202020204" pitchFamily="34" charset="0"/>
            </a:endParaRPr>
          </a:p>
          <a:p>
            <a:pPr marL="457200" indent="-457200">
              <a:buAutoNum type="arabicPeriod" startAt="3"/>
            </a:pPr>
            <a:r>
              <a:rPr lang="en-US" sz="1800" b="1" dirty="0">
                <a:latin typeface="Arial" panose="020B0604020202020204" pitchFamily="34" charset="0"/>
                <a:cs typeface="Arial" panose="020B0604020202020204" pitchFamily="34" charset="0"/>
              </a:rPr>
              <a:t>Rule of Law</a:t>
            </a:r>
            <a:r>
              <a:rPr lang="en-US" sz="1800" dirty="0">
                <a:latin typeface="Arial" panose="020B0604020202020204" pitchFamily="34" charset="0"/>
                <a:cs typeface="Arial" panose="020B0604020202020204" pitchFamily="34" charset="0"/>
              </a:rPr>
              <a:t> </a:t>
            </a:r>
          </a:p>
          <a:p>
            <a:pPr marL="0" indent="0">
              <a:lnSpc>
                <a:spcPct val="120000"/>
              </a:lnSpc>
              <a:buNone/>
            </a:pPr>
            <a:r>
              <a:rPr lang="en-US" sz="1800" i="1" dirty="0">
                <a:latin typeface="Arial" panose="020B0604020202020204" pitchFamily="34" charset="0"/>
                <a:cs typeface="Arial" panose="020B0604020202020204" pitchFamily="34" charset="0"/>
              </a:rPr>
              <a:t>“O people, those who have gone before you were destroyed, because if any one of high rank committed theft amongst them, they spared him; and it anyone of low rank committed theft, they inflicted the prescribed punishment upon him. By Allah, if Fatima, daughter of Muhammad, were to steal, I would have her hand cut off.” </a:t>
            </a:r>
            <a:r>
              <a:rPr lang="en-US" sz="1800" dirty="0">
                <a:latin typeface="Arial" panose="020B0604020202020204" pitchFamily="34" charset="0"/>
                <a:cs typeface="Arial" panose="020B0604020202020204" pitchFamily="34" charset="0"/>
              </a:rPr>
              <a:t>(Muslim - 1688)</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98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227" y="592853"/>
            <a:ext cx="9486069" cy="6109398"/>
          </a:xfrm>
        </p:spPr>
        <p:txBody>
          <a:bodyPr>
            <a:normAutofit fontScale="77500" lnSpcReduction="20000"/>
          </a:bodyPr>
          <a:lstStyle/>
          <a:p>
            <a:pPr marL="457200" indent="-457200">
              <a:buAutoNum type="arabicPeriod" startAt="4"/>
            </a:pPr>
            <a:r>
              <a:rPr lang="en-US" b="1" dirty="0">
                <a:latin typeface="Arial" panose="020B0604020202020204" pitchFamily="34" charset="0"/>
                <a:cs typeface="Arial" panose="020B0604020202020204" pitchFamily="34" charset="0"/>
              </a:rPr>
              <a:t>Accountability</a:t>
            </a:r>
          </a:p>
          <a:p>
            <a:pPr>
              <a:lnSpc>
                <a:spcPct val="120000"/>
              </a:lnSpc>
              <a:buFontTx/>
              <a:buChar char="-"/>
            </a:pPr>
            <a:r>
              <a:rPr lang="en-US" dirty="0">
                <a:latin typeface="Arial" panose="020B0604020202020204" pitchFamily="34" charset="0"/>
                <a:cs typeface="Arial" panose="020B0604020202020204" pitchFamily="34" charset="0"/>
              </a:rPr>
              <a:t>Everyone, from the head of the state to a common man, is accountable</a:t>
            </a:r>
          </a:p>
          <a:p>
            <a:pPr>
              <a:lnSpc>
                <a:spcPct val="120000"/>
              </a:lnSpc>
              <a:buFontTx/>
              <a:buChar char="-"/>
            </a:pPr>
            <a:r>
              <a:rPr lang="en-US" dirty="0">
                <a:latin typeface="Arial" panose="020B0604020202020204" pitchFamily="34" charset="0"/>
                <a:cs typeface="Arial" panose="020B0604020202020204" pitchFamily="34" charset="0"/>
              </a:rPr>
              <a:t>Accountability in the Life Hereafter is amongst the core beliefs in Islamic faith</a:t>
            </a:r>
          </a:p>
          <a:p>
            <a:pPr>
              <a:lnSpc>
                <a:spcPct val="120000"/>
              </a:lnSpc>
              <a:buFontTx/>
              <a:buChar char="-"/>
            </a:pPr>
            <a:r>
              <a:rPr lang="en-US" dirty="0">
                <a:latin typeface="Arial" panose="020B0604020202020204" pitchFamily="34" charset="0"/>
                <a:cs typeface="Arial" panose="020B0604020202020204" pitchFamily="34" charset="0"/>
              </a:rPr>
              <a:t>Therefore, the responsibility to ensure it in this life falls on those who have been entrusted with public affairs</a:t>
            </a:r>
          </a:p>
          <a:p>
            <a:pPr>
              <a:lnSpc>
                <a:spcPct val="120000"/>
              </a:lnSpc>
              <a:buFontTx/>
              <a:buChar char="-"/>
            </a:pPr>
            <a:r>
              <a:rPr lang="en-US" dirty="0">
                <a:latin typeface="Arial" panose="020B0604020202020204" pitchFamily="34" charset="0"/>
                <a:cs typeface="Arial" panose="020B0604020202020204" pitchFamily="34" charset="0"/>
              </a:rPr>
              <a:t>Abubakar’s R.A first address after he was selected caliph</a:t>
            </a:r>
          </a:p>
          <a:p>
            <a:pPr>
              <a:lnSpc>
                <a:spcPct val="120000"/>
              </a:lnSpc>
              <a:buFontTx/>
              <a:buChar char="-"/>
            </a:pPr>
            <a:r>
              <a:rPr lang="en-US" dirty="0">
                <a:latin typeface="Arial" panose="020B0604020202020204" pitchFamily="34" charset="0"/>
                <a:cs typeface="Arial" panose="020B0604020202020204" pitchFamily="34" charset="0"/>
              </a:rPr>
              <a:t>Saeed bin Aamir’s R.A, governor of </a:t>
            </a:r>
            <a:r>
              <a:rPr lang="en-US" dirty="0" err="1">
                <a:latin typeface="Arial" panose="020B0604020202020204" pitchFamily="34" charset="0"/>
                <a:cs typeface="Arial" panose="020B0604020202020204" pitchFamily="34" charset="0"/>
              </a:rPr>
              <a:t>Hims</a:t>
            </a:r>
            <a:r>
              <a:rPr lang="en-US" dirty="0">
                <a:latin typeface="Arial" panose="020B0604020202020204" pitchFamily="34" charset="0"/>
                <a:cs typeface="Arial" panose="020B0604020202020204" pitchFamily="34" charset="0"/>
              </a:rPr>
              <a:t>, was held accountable by Umar R.A upon the grievances of the people of </a:t>
            </a:r>
            <a:r>
              <a:rPr lang="en-US" dirty="0" err="1">
                <a:latin typeface="Arial" panose="020B0604020202020204" pitchFamily="34" charset="0"/>
                <a:cs typeface="Arial" panose="020B0604020202020204" pitchFamily="34" charset="0"/>
              </a:rPr>
              <a:t>Hims</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kindly refer to the topic on accountability in section 6</a:t>
            </a:r>
            <a:r>
              <a:rPr lang="en-US" b="1" dirty="0">
                <a:latin typeface="Arial" panose="020B0604020202020204" pitchFamily="34" charset="0"/>
                <a:cs typeface="Arial" panose="020B0604020202020204" pitchFamily="34" charset="0"/>
              </a:rPr>
              <a:t>*</a:t>
            </a:r>
          </a:p>
          <a:p>
            <a:pPr marL="0" indent="0">
              <a:buNone/>
            </a:pPr>
            <a:endParaRPr lang="en-US" b="1" dirty="0">
              <a:latin typeface="Arial" panose="020B0604020202020204" pitchFamily="34" charset="0"/>
              <a:cs typeface="Arial" panose="020B0604020202020204" pitchFamily="34" charset="0"/>
            </a:endParaRPr>
          </a:p>
          <a:p>
            <a:pPr marL="457200" indent="-457200">
              <a:lnSpc>
                <a:spcPct val="120000"/>
              </a:lnSpc>
              <a:buAutoNum type="arabicPeriod" startAt="5"/>
            </a:pPr>
            <a:r>
              <a:rPr lang="en-US" b="1" dirty="0">
                <a:latin typeface="Arial" panose="020B0604020202020204" pitchFamily="34" charset="0"/>
                <a:cs typeface="Arial" panose="020B0604020202020204" pitchFamily="34" charset="0"/>
              </a:rPr>
              <a:t>No Place for Nepotism</a:t>
            </a:r>
          </a:p>
          <a:p>
            <a:pPr marL="0" indent="0">
              <a:lnSpc>
                <a:spcPct val="120000"/>
              </a:lnSpc>
              <a:buNone/>
            </a:pPr>
            <a:r>
              <a:rPr lang="en-US" i="1" dirty="0">
                <a:latin typeface="Arial" panose="020B0604020202020204" pitchFamily="34" charset="0"/>
                <a:cs typeface="Arial" panose="020B0604020202020204" pitchFamily="34" charset="0"/>
              </a:rPr>
              <a:t>“O you who believe! Stand firmly for justice, as witnesses to God, </a:t>
            </a:r>
            <a:r>
              <a:rPr lang="en-US" b="1" i="1" u="sng" dirty="0">
                <a:latin typeface="Arial" panose="020B0604020202020204" pitchFamily="34" charset="0"/>
                <a:cs typeface="Arial" panose="020B0604020202020204" pitchFamily="34" charset="0"/>
              </a:rPr>
              <a:t>even if against yourselves, or your parents, or your relatives</a:t>
            </a:r>
            <a:r>
              <a:rPr lang="en-US" i="1" dirty="0">
                <a:latin typeface="Arial" panose="020B0604020202020204" pitchFamily="34" charset="0"/>
                <a:cs typeface="Arial" panose="020B0604020202020204" pitchFamily="34" charset="0"/>
              </a:rPr>
              <a:t>. Whether one is rich or poor, God takes care of both.” </a:t>
            </a:r>
            <a:r>
              <a:rPr lang="en-US" dirty="0">
                <a:latin typeface="Arial" panose="020B0604020202020204" pitchFamily="34" charset="0"/>
                <a:cs typeface="Arial" panose="020B0604020202020204" pitchFamily="34" charset="0"/>
              </a:rPr>
              <a:t>(An-Nisa – 135)</a:t>
            </a:r>
          </a:p>
          <a:p>
            <a:pPr>
              <a:lnSpc>
                <a:spcPct val="120000"/>
              </a:lnSpc>
              <a:buFontTx/>
              <a:buChar char="-"/>
            </a:pPr>
            <a:r>
              <a:rPr lang="en-US" dirty="0">
                <a:latin typeface="Arial" panose="020B0604020202020204" pitchFamily="34" charset="0"/>
                <a:cs typeface="Arial" panose="020B0604020202020204" pitchFamily="34" charset="0"/>
              </a:rPr>
              <a:t>No rightly-guided caliph nominated their son before passing away </a:t>
            </a:r>
          </a:p>
          <a:p>
            <a:pPr>
              <a:lnSpc>
                <a:spcPct val="120000"/>
              </a:lnSpc>
              <a:buFontTx/>
              <a:buChar char="-"/>
            </a:pPr>
            <a:r>
              <a:rPr lang="en-US" dirty="0">
                <a:latin typeface="Arial" panose="020B0604020202020204" pitchFamily="34" charset="0"/>
                <a:cs typeface="Arial" panose="020B0604020202020204" pitchFamily="34" charset="0"/>
              </a:rPr>
              <a:t>Umar R.A. instructed the six-member committee to not elect his son (Abdullah bin Umar) as caliph</a:t>
            </a:r>
          </a:p>
        </p:txBody>
      </p:sp>
    </p:spTree>
    <p:extLst>
      <p:ext uri="{BB962C8B-B14F-4D97-AF65-F5344CB8AC3E}">
        <p14:creationId xmlns:p14="http://schemas.microsoft.com/office/powerpoint/2010/main" val="160341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228" y="811369"/>
            <a:ext cx="9259910" cy="5615189"/>
          </a:xfrm>
        </p:spPr>
        <p:txBody>
          <a:bodyPr>
            <a:normAutofit/>
          </a:bodyPr>
          <a:lstStyle/>
          <a:p>
            <a:pPr marL="457200" indent="-457200">
              <a:buAutoNum type="arabicPeriod" startAt="6"/>
            </a:pPr>
            <a:r>
              <a:rPr lang="en-US" b="1" dirty="0">
                <a:latin typeface="Arial" panose="020B0604020202020204" pitchFamily="34" charset="0"/>
                <a:cs typeface="Arial" panose="020B0604020202020204" pitchFamily="34" charset="0"/>
              </a:rPr>
              <a:t>Meritocracy</a:t>
            </a:r>
          </a:p>
          <a:p>
            <a:pPr>
              <a:buFontTx/>
              <a:buChar char="-"/>
            </a:pPr>
            <a:r>
              <a:rPr lang="en-US" dirty="0">
                <a:latin typeface="Arial" panose="020B0604020202020204" pitchFamily="34" charset="0"/>
                <a:cs typeface="Arial" panose="020B0604020202020204" pitchFamily="34" charset="0"/>
              </a:rPr>
              <a:t>Compilation of Quran led by Zaid bin Thabit R.A</a:t>
            </a:r>
          </a:p>
          <a:p>
            <a:pPr>
              <a:buFontTx/>
              <a:buChar char="-"/>
            </a:pPr>
            <a:r>
              <a:rPr lang="en-US" dirty="0">
                <a:latin typeface="Arial" panose="020B0604020202020204" pitchFamily="34" charset="0"/>
                <a:cs typeface="Arial" panose="020B0604020202020204" pitchFamily="34" charset="0"/>
              </a:rPr>
              <a:t>The commanders appointed were always those who had expertise in military expeditions, even if they accepted Islam late, such as Khalid bin </a:t>
            </a:r>
            <a:r>
              <a:rPr lang="en-US" dirty="0" err="1">
                <a:latin typeface="Arial" panose="020B0604020202020204" pitchFamily="34" charset="0"/>
                <a:cs typeface="Arial" panose="020B0604020202020204" pitchFamily="34" charset="0"/>
              </a:rPr>
              <a:t>Waleed</a:t>
            </a:r>
            <a:r>
              <a:rPr lang="en-US" dirty="0">
                <a:latin typeface="Arial" panose="020B0604020202020204" pitchFamily="34" charset="0"/>
                <a:cs typeface="Arial" panose="020B0604020202020204" pitchFamily="34" charset="0"/>
              </a:rPr>
              <a:t> and Amar bin Aas R.A</a:t>
            </a:r>
          </a:p>
          <a:p>
            <a:pPr>
              <a:buFontTx/>
              <a:buChar char="-"/>
            </a:pPr>
            <a:r>
              <a:rPr lang="en-US" dirty="0">
                <a:latin typeface="Arial" panose="020B0604020202020204" pitchFamily="34" charset="0"/>
                <a:cs typeface="Arial" panose="020B0604020202020204" pitchFamily="34" charset="0"/>
              </a:rPr>
              <a:t>The Prophet SAW appointed Usama bin Zaid R.A as a commander of an extremely important battle even though he was just 18 years old, and even though the army consisted of many senior companions.</a:t>
            </a:r>
          </a:p>
          <a:p>
            <a:pPr marL="0" indent="0">
              <a:buNone/>
            </a:pPr>
            <a:endParaRPr lang="en-US" dirty="0">
              <a:latin typeface="Arial" panose="020B0604020202020204" pitchFamily="34" charset="0"/>
              <a:cs typeface="Arial" panose="020B0604020202020204" pitchFamily="34" charset="0"/>
            </a:endParaRPr>
          </a:p>
          <a:p>
            <a:pPr marL="457200" indent="-457200">
              <a:buAutoNum type="arabicPeriod" startAt="7"/>
            </a:pPr>
            <a:r>
              <a:rPr lang="en-US" b="1" dirty="0">
                <a:latin typeface="Arial" panose="020B0604020202020204" pitchFamily="34" charset="0"/>
                <a:cs typeface="Arial" panose="020B0604020202020204" pitchFamily="34" charset="0"/>
              </a:rPr>
              <a:t>System of Local Government</a:t>
            </a:r>
            <a:endParaRPr lang="en-US"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Tribal system in Madinah</a:t>
            </a:r>
          </a:p>
          <a:p>
            <a:pPr>
              <a:buFontTx/>
              <a:buChar char="-"/>
            </a:pPr>
            <a:r>
              <a:rPr lang="en-US" dirty="0">
                <a:latin typeface="Arial" panose="020B0604020202020204" pitchFamily="34" charset="0"/>
                <a:cs typeface="Arial" panose="020B0604020202020204" pitchFamily="34" charset="0"/>
              </a:rPr>
              <a:t>An </a:t>
            </a:r>
            <a:r>
              <a:rPr lang="en-US" i="1" dirty="0">
                <a:latin typeface="Arial" panose="020B0604020202020204" pitchFamily="34" charset="0"/>
                <a:cs typeface="Arial" panose="020B0604020202020204" pitchFamily="34" charset="0"/>
              </a:rPr>
              <a:t>‘Areef</a:t>
            </a:r>
            <a:r>
              <a:rPr lang="en-US" dirty="0">
                <a:latin typeface="Arial" panose="020B0604020202020204" pitchFamily="34" charset="0"/>
                <a:cs typeface="Arial" panose="020B0604020202020204" pitchFamily="34" charset="0"/>
              </a:rPr>
              <a:t>’ (caretaker)</a:t>
            </a:r>
            <a:r>
              <a:rPr lang="ar-S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every 10 people</a:t>
            </a:r>
          </a:p>
          <a:p>
            <a:pPr>
              <a:buFontTx/>
              <a:buChar char="-"/>
            </a:pPr>
            <a:r>
              <a:rPr lang="en-US" dirty="0">
                <a:latin typeface="Arial" panose="020B0604020202020204" pitchFamily="34" charset="0"/>
                <a:cs typeface="Arial" panose="020B0604020202020204" pitchFamily="34" charset="0"/>
              </a:rPr>
              <a:t>Every </a:t>
            </a:r>
            <a:r>
              <a:rPr lang="en-US" i="1" dirty="0">
                <a:latin typeface="Arial" panose="020B0604020202020204" pitchFamily="34" charset="0"/>
                <a:cs typeface="Arial" panose="020B0604020202020204" pitchFamily="34" charset="0"/>
              </a:rPr>
              <a:t>‘</a:t>
            </a:r>
            <a:r>
              <a:rPr lang="en-US" i="1" dirty="0" err="1">
                <a:latin typeface="Arial" panose="020B0604020202020204" pitchFamily="34" charset="0"/>
                <a:cs typeface="Arial" panose="020B0604020202020204" pitchFamily="34" charset="0"/>
              </a:rPr>
              <a:t>Naqeeb</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every 10 </a:t>
            </a:r>
            <a:r>
              <a:rPr lang="en-US" dirty="0" err="1">
                <a:latin typeface="Arial" panose="020B0604020202020204" pitchFamily="34" charset="0"/>
                <a:cs typeface="Arial" panose="020B0604020202020204" pitchFamily="34" charset="0"/>
              </a:rPr>
              <a:t>Areefs</a:t>
            </a:r>
            <a:endParaRPr lang="en-US"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The Prophet SAW endorsed this system in Madinah and did not dismantle it</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GB" b="1" dirty="0"/>
          </a:p>
        </p:txBody>
      </p:sp>
    </p:spTree>
    <p:extLst>
      <p:ext uri="{BB962C8B-B14F-4D97-AF65-F5344CB8AC3E}">
        <p14:creationId xmlns:p14="http://schemas.microsoft.com/office/powerpoint/2010/main" val="210841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228" y="811369"/>
            <a:ext cx="9259910" cy="5615189"/>
          </a:xfrm>
        </p:spPr>
        <p:txBody>
          <a:bodyPr>
            <a:normAutofit fontScale="92500" lnSpcReduction="20000"/>
          </a:bodyPr>
          <a:lstStyle/>
          <a:p>
            <a:pPr marL="457200" indent="-457200">
              <a:buAutoNum type="arabicPeriod" startAt="8"/>
            </a:pPr>
            <a:r>
              <a:rPr lang="en-US" b="1" dirty="0">
                <a:latin typeface="Arial" panose="020B0604020202020204" pitchFamily="34" charset="0"/>
                <a:cs typeface="Arial" panose="020B0604020202020204" pitchFamily="34" charset="0"/>
              </a:rPr>
              <a:t>Formation of Ministries</a:t>
            </a:r>
          </a:p>
          <a:p>
            <a:pPr>
              <a:buFontTx/>
              <a:buChar char="-"/>
            </a:pPr>
            <a:r>
              <a:rPr lang="en-US" b="1" dirty="0">
                <a:latin typeface="Arial" panose="020B0604020202020204" pitchFamily="34" charset="0"/>
                <a:cs typeface="Arial" panose="020B0604020202020204" pitchFamily="34" charset="0"/>
              </a:rPr>
              <a:t>Foreign Ministry</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Umar R.A. in charge</a:t>
            </a:r>
          </a:p>
          <a:p>
            <a:pPr>
              <a:buFontTx/>
              <a:buChar char="-"/>
            </a:pPr>
            <a:r>
              <a:rPr lang="en-US" b="1" dirty="0">
                <a:latin typeface="Arial" panose="020B0604020202020204" pitchFamily="34" charset="0"/>
                <a:cs typeface="Arial" panose="020B0604020202020204" pitchFamily="34" charset="0"/>
              </a:rPr>
              <a:t>Defense Ministry</a:t>
            </a:r>
          </a:p>
          <a:p>
            <a:pPr marL="0" indent="0">
              <a:buNone/>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record of people going for Jihad was properly kept </a:t>
            </a:r>
          </a:p>
          <a:p>
            <a:pPr marL="0" indent="0">
              <a:buNone/>
            </a:pPr>
            <a:r>
              <a:rPr lang="en-US" dirty="0">
                <a:latin typeface="Arial" panose="020B0604020202020204" pitchFamily="34" charset="0"/>
                <a:cs typeface="Arial" panose="020B0604020202020204" pitchFamily="34" charset="0"/>
              </a:rPr>
              <a:t>	People with genuine excuses were granted exemption</a:t>
            </a:r>
          </a:p>
          <a:p>
            <a:pPr marL="0" indent="0">
              <a:lnSpc>
                <a:spcPct val="120000"/>
              </a:lnSpc>
              <a:buNone/>
            </a:pPr>
            <a:r>
              <a:rPr lang="en-US" dirty="0">
                <a:latin typeface="Arial" panose="020B0604020202020204" pitchFamily="34" charset="0"/>
                <a:cs typeface="Arial" panose="020B0604020202020204" pitchFamily="34" charset="0"/>
              </a:rPr>
              <a:t>	Umar R.A. legislated a policy that soldiers would not stay more than four 	months in a military expedition. They would return home after four months. </a:t>
            </a:r>
          </a:p>
          <a:p>
            <a:pPr>
              <a:buFontTx/>
              <a:buChar char="-"/>
            </a:pPr>
            <a:r>
              <a:rPr lang="en-US" b="1" dirty="0">
                <a:latin typeface="Arial" panose="020B0604020202020204" pitchFamily="34" charset="0"/>
                <a:cs typeface="Arial" panose="020B0604020202020204" pitchFamily="34" charset="0"/>
              </a:rPr>
              <a:t>Education </a:t>
            </a:r>
          </a:p>
          <a:p>
            <a:pPr marL="0" indent="0">
              <a:buNone/>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establishment of </a:t>
            </a:r>
            <a:r>
              <a:rPr lang="en-US" dirty="0" err="1">
                <a:latin typeface="Arial" panose="020B0604020202020204" pitchFamily="34" charset="0"/>
                <a:cs typeface="Arial" panose="020B0604020202020204" pitchFamily="34" charset="0"/>
              </a:rPr>
              <a:t>Suffa</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Schools were generally built alongside any new mosque established</a:t>
            </a:r>
          </a:p>
          <a:p>
            <a:pPr marL="0" indent="0">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Ubadah</a:t>
            </a:r>
            <a:r>
              <a:rPr lang="en-US" dirty="0">
                <a:latin typeface="Arial" panose="020B0604020202020204" pitchFamily="34" charset="0"/>
                <a:cs typeface="Arial" panose="020B0604020202020204" pitchFamily="34" charset="0"/>
              </a:rPr>
              <a:t> bin </a:t>
            </a:r>
            <a:r>
              <a:rPr lang="en-US" dirty="0" err="1">
                <a:latin typeface="Arial" panose="020B0604020202020204" pitchFamily="34" charset="0"/>
                <a:cs typeface="Arial" panose="020B0604020202020204" pitchFamily="34" charset="0"/>
              </a:rPr>
              <a:t>Saamit</a:t>
            </a:r>
            <a:r>
              <a:rPr lang="en-US" dirty="0">
                <a:latin typeface="Arial" panose="020B0604020202020204" pitchFamily="34" charset="0"/>
                <a:cs typeface="Arial" panose="020B0604020202020204" pitchFamily="34" charset="0"/>
              </a:rPr>
              <a:t> R.A. was given the responsibility of such institutions </a:t>
            </a:r>
            <a:endParaRPr lang="en-US" b="1" dirty="0">
              <a:latin typeface="Arial" panose="020B0604020202020204" pitchFamily="34" charset="0"/>
              <a:cs typeface="Arial" panose="020B0604020202020204" pitchFamily="34" charset="0"/>
            </a:endParaRPr>
          </a:p>
          <a:p>
            <a:pPr>
              <a:buFontTx/>
              <a:buChar char="-"/>
            </a:pPr>
            <a:r>
              <a:rPr lang="en-US" b="1" dirty="0">
                <a:latin typeface="Arial" panose="020B0604020202020204" pitchFamily="34" charset="0"/>
                <a:cs typeface="Arial" panose="020B0604020202020204" pitchFamily="34" charset="0"/>
              </a:rPr>
              <a:t>Accountability</a:t>
            </a:r>
          </a:p>
          <a:p>
            <a:pPr marL="0" indent="0">
              <a:buNone/>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department of </a:t>
            </a:r>
            <a:r>
              <a:rPr lang="en-US" i="1" dirty="0">
                <a:latin typeface="Arial" panose="020B0604020202020204" pitchFamily="34" charset="0"/>
                <a:cs typeface="Arial" panose="020B0604020202020204" pitchFamily="34" charset="0"/>
              </a:rPr>
              <a:t>Hisbah</a:t>
            </a:r>
          </a:p>
          <a:p>
            <a:pPr marL="0" indent="0">
              <a:buNone/>
            </a:pP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department of Ombudsman (</a:t>
            </a:r>
            <a:r>
              <a:rPr lang="en-US" i="1" dirty="0">
                <a:latin typeface="Arial" panose="020B0604020202020204" pitchFamily="34" charset="0"/>
                <a:cs typeface="Arial" panose="020B0604020202020204" pitchFamily="34" charset="0"/>
              </a:rPr>
              <a:t>Deewan e </a:t>
            </a:r>
            <a:r>
              <a:rPr lang="en-US" i="1" dirty="0" err="1">
                <a:latin typeface="Arial" panose="020B0604020202020204" pitchFamily="34" charset="0"/>
                <a:cs typeface="Arial" panose="020B0604020202020204" pitchFamily="34" charset="0"/>
              </a:rPr>
              <a:t>Mazaalim</a:t>
            </a:r>
            <a:r>
              <a:rPr lang="en-US"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pPr marL="0" indent="0">
              <a:buNone/>
            </a:pPr>
            <a:endParaRPr lang="en-GB" b="1" dirty="0"/>
          </a:p>
        </p:txBody>
      </p:sp>
    </p:spTree>
    <p:extLst>
      <p:ext uri="{BB962C8B-B14F-4D97-AF65-F5344CB8AC3E}">
        <p14:creationId xmlns:p14="http://schemas.microsoft.com/office/powerpoint/2010/main" val="421666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228" y="811369"/>
            <a:ext cx="9259910" cy="5615189"/>
          </a:xfrm>
        </p:spPr>
        <p:txBody>
          <a:bodyPr/>
          <a:lstStyle/>
          <a:p>
            <a:pPr marL="457200" indent="-457200">
              <a:buAutoNum type="arabicPeriod" startAt="9"/>
            </a:pPr>
            <a:r>
              <a:rPr lang="en-US" b="1" dirty="0">
                <a:latin typeface="Arial" panose="020B0604020202020204" pitchFamily="34" charset="0"/>
                <a:cs typeface="Arial" panose="020B0604020202020204" pitchFamily="34" charset="0"/>
              </a:rPr>
              <a:t>Religious Freedom</a:t>
            </a:r>
          </a:p>
          <a:p>
            <a:pPr>
              <a:buFontTx/>
              <a:buChar char="-"/>
            </a:pPr>
            <a:r>
              <a:rPr lang="en-US" i="1" dirty="0">
                <a:latin typeface="Arial" panose="020B0604020202020204" pitchFamily="34" charset="0"/>
                <a:cs typeface="Arial" panose="020B0604020202020204" pitchFamily="34" charset="0"/>
              </a:rPr>
              <a:t>“There shall be no compulsion in religion.” </a:t>
            </a:r>
            <a:r>
              <a:rPr lang="en-US" dirty="0">
                <a:latin typeface="Arial" panose="020B0604020202020204" pitchFamily="34" charset="0"/>
                <a:cs typeface="Arial" panose="020B0604020202020204" pitchFamily="34" charset="0"/>
              </a:rPr>
              <a:t>(Al-Baqarah - 256)</a:t>
            </a:r>
          </a:p>
          <a:p>
            <a:pPr>
              <a:buFontTx/>
              <a:buChar char="-"/>
            </a:pPr>
            <a:r>
              <a:rPr lang="en-US" dirty="0">
                <a:latin typeface="Arial" panose="020B0604020202020204" pitchFamily="34" charset="0"/>
                <a:cs typeface="Arial" panose="020B0604020202020204" pitchFamily="34" charset="0"/>
              </a:rPr>
              <a:t>No one will be converted forcefully to Islam</a:t>
            </a:r>
          </a:p>
          <a:p>
            <a:pPr>
              <a:buFontTx/>
              <a:buChar char="-"/>
            </a:pPr>
            <a:r>
              <a:rPr lang="en-US" dirty="0">
                <a:latin typeface="Arial" panose="020B0604020202020204" pitchFamily="34" charset="0"/>
                <a:cs typeface="Arial" panose="020B0604020202020204" pitchFamily="34" charset="0"/>
              </a:rPr>
              <a:t>The idol worshippers and Jews of Madinah lived peacefully in Madinah along with Muslims under an Islamic state.</a:t>
            </a:r>
          </a:p>
          <a:p>
            <a:pPr marL="0" indent="0">
              <a:buNone/>
            </a:pPr>
            <a:endParaRPr lang="en-US" dirty="0">
              <a:latin typeface="Arial" panose="020B0604020202020204" pitchFamily="34" charset="0"/>
              <a:cs typeface="Arial" panose="020B0604020202020204" pitchFamily="34" charset="0"/>
            </a:endParaRPr>
          </a:p>
          <a:p>
            <a:pPr marL="457200" indent="-457200">
              <a:buAutoNum type="arabicPeriod" startAt="10"/>
            </a:pPr>
            <a:r>
              <a:rPr lang="en-US" b="1" dirty="0">
                <a:latin typeface="Arial" panose="020B0604020202020204" pitchFamily="34" charset="0"/>
                <a:cs typeface="Arial" panose="020B0604020202020204" pitchFamily="34" charset="0"/>
              </a:rPr>
              <a:t>Freedom of Speech</a:t>
            </a:r>
          </a:p>
          <a:p>
            <a:pPr>
              <a:buFontTx/>
              <a:buChar char="-"/>
            </a:pPr>
            <a:r>
              <a:rPr lang="en-US" i="1" dirty="0">
                <a:latin typeface="Arial" panose="020B0604020202020204" pitchFamily="34" charset="0"/>
                <a:cs typeface="Arial" panose="020B0604020202020204" pitchFamily="34" charset="0"/>
              </a:rPr>
              <a:t>“God does not like the public uttering of bad language, unless someone was wronged. God is Hearing and Knowing.” </a:t>
            </a:r>
            <a:r>
              <a:rPr lang="en-US" dirty="0">
                <a:latin typeface="Arial" panose="020B0604020202020204" pitchFamily="34" charset="0"/>
                <a:cs typeface="Arial" panose="020B0604020202020204" pitchFamily="34" charset="0"/>
              </a:rPr>
              <a:t>(An-</a:t>
            </a:r>
            <a:r>
              <a:rPr lang="en-US" dirty="0" err="1">
                <a:latin typeface="Arial" panose="020B0604020202020204" pitchFamily="34" charset="0"/>
                <a:cs typeface="Arial" panose="020B0604020202020204" pitchFamily="34" charset="0"/>
              </a:rPr>
              <a:t>Nisa</a:t>
            </a:r>
            <a:r>
              <a:rPr lang="en-US" dirty="0">
                <a:latin typeface="Arial" panose="020B0604020202020204" pitchFamily="34" charset="0"/>
                <a:cs typeface="Arial" panose="020B0604020202020204" pitchFamily="34" charset="0"/>
              </a:rPr>
              <a:t> – 148)</a:t>
            </a:r>
          </a:p>
          <a:p>
            <a:pPr>
              <a:buFontTx/>
              <a:buChar char="-"/>
            </a:pPr>
            <a:r>
              <a:rPr lang="en-US" dirty="0">
                <a:latin typeface="Arial" panose="020B0604020202020204" pitchFamily="34" charset="0"/>
                <a:cs typeface="Arial" panose="020B0604020202020204" pitchFamily="34" charset="0"/>
              </a:rPr>
              <a:t>But within limits</a:t>
            </a:r>
          </a:p>
          <a:p>
            <a:pPr>
              <a:buFontTx/>
              <a:buChar char="-"/>
            </a:pPr>
            <a:r>
              <a:rPr lang="en-US" dirty="0">
                <a:latin typeface="Arial" panose="020B0604020202020204" pitchFamily="34" charset="0"/>
                <a:cs typeface="Arial" panose="020B0604020202020204" pitchFamily="34" charset="0"/>
              </a:rPr>
              <a:t>And those limits are divine i.e. set by Allah SWT and His Prophet SAW</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09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6808"/>
          </a:xfrm>
        </p:spPr>
        <p:txBody>
          <a:bodyPr/>
          <a:lstStyle/>
          <a:p>
            <a:pPr algn="ctr"/>
            <a:r>
              <a:rPr lang="en-US" dirty="0">
                <a:latin typeface="Arial" panose="020B0604020202020204" pitchFamily="34" charset="0"/>
                <a:cs typeface="Arial" panose="020B0604020202020204" pitchFamily="34" charset="0"/>
              </a:rPr>
              <a:t>Past Paper 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9212" y="2234485"/>
            <a:ext cx="8915400" cy="4623515"/>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Discuss the salient features of Islamic political system in the light of governance under pious </a:t>
            </a:r>
            <a:r>
              <a:rPr lang="en-US" dirty="0" err="1">
                <a:latin typeface="Arial" panose="020B0604020202020204" pitchFamily="34" charset="0"/>
                <a:cs typeface="Arial" panose="020B0604020202020204" pitchFamily="34" charset="0"/>
              </a:rPr>
              <a:t>Khilafat-i-Rashida</a:t>
            </a:r>
            <a:r>
              <a:rPr lang="en-US" dirty="0">
                <a:latin typeface="Arial" panose="020B0604020202020204" pitchFamily="34" charset="0"/>
                <a:cs typeface="Arial" panose="020B0604020202020204" pitchFamily="34" charset="0"/>
              </a:rPr>
              <a:t>. (2016)</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How were the Rightly-guided Caliphs elected? To what extent their system of government be regarded as democratic. (2017)</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Give suggestions to reform Pakistani Politics keeping in view the different aspects of political system of Islam. (2019)</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“Islamic Financial and Economic system is the solution of the human financial problems”. Discuss (2020)</a:t>
            </a:r>
          </a:p>
          <a:p>
            <a:pPr>
              <a:buFont typeface="Wingdings" panose="05000000000000000000" pitchFamily="2" charset="2"/>
              <a:buChar char="Ø"/>
            </a:pPr>
            <a:r>
              <a:rPr lang="en-GB" dirty="0">
                <a:effectLst/>
                <a:latin typeface="Arial" panose="020B0604020202020204" pitchFamily="34" charset="0"/>
                <a:cs typeface="Arial" panose="020B0604020202020204" pitchFamily="34" charset="0"/>
              </a:rPr>
              <a:t>Explain the Reconstruction of Pakistani Society in the light of Islamic </a:t>
            </a:r>
            <a:r>
              <a:rPr lang="en-US" dirty="0" err="1">
                <a:effectLst/>
                <a:latin typeface="Arial" panose="020B0604020202020204" pitchFamily="34" charset="0"/>
                <a:cs typeface="Arial" panose="020B0604020202020204" pitchFamily="34" charset="0"/>
              </a:rPr>
              <a:t>t</a:t>
            </a:r>
            <a:r>
              <a:rPr lang="en-US" dirty="0" err="1">
                <a:latin typeface="Arial" panose="020B0604020202020204" pitchFamily="34" charset="0"/>
                <a:cs typeface="Arial" panose="020B0604020202020204" pitchFamily="34" charset="0"/>
              </a:rPr>
              <a:t>e</a:t>
            </a:r>
            <a:r>
              <a:rPr lang="en-GB" dirty="0" err="1">
                <a:effectLst/>
                <a:latin typeface="Arial" panose="020B0604020202020204" pitchFamily="34" charset="0"/>
                <a:cs typeface="Arial" panose="020B0604020202020204" pitchFamily="34" charset="0"/>
              </a:rPr>
              <a:t>achings</a:t>
            </a:r>
            <a:r>
              <a:rPr lang="en-GB" dirty="0">
                <a:effectLst/>
                <a:latin typeface="Arial" panose="020B0604020202020204" pitchFamily="34" charset="0"/>
                <a:cs typeface="Arial" panose="020B0604020202020204" pitchFamily="34" charset="0"/>
              </a:rPr>
              <a:t>. (2022)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Write down the main principles of Islamic Economics. How does these principles provide solutions to contemporary challenges? (2022)</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64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745" y="190565"/>
            <a:ext cx="9031868" cy="831203"/>
          </a:xfrm>
        </p:spPr>
        <p:txBody>
          <a:bodyPr/>
          <a:lstStyle/>
          <a:p>
            <a:pPr algn="ctr"/>
            <a:r>
              <a:rPr lang="en-US" dirty="0">
                <a:latin typeface="Arial" panose="020B0604020202020204" pitchFamily="34" charset="0"/>
                <a:cs typeface="Arial" panose="020B0604020202020204" pitchFamily="34" charset="0"/>
              </a:rPr>
              <a:t>Islamic Economic System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2745" y="1172493"/>
            <a:ext cx="9031867" cy="5685507"/>
          </a:xfrm>
        </p:spPr>
        <p:txBody>
          <a:bodyPr>
            <a:normAutofit/>
          </a:bodyPr>
          <a:lstStyle/>
          <a:p>
            <a:pPr marL="0" indent="0" algn="ctr">
              <a:buNone/>
            </a:pPr>
            <a:r>
              <a:rPr lang="en-US" sz="2200" b="1" dirty="0">
                <a:latin typeface="Arial" panose="020B0604020202020204" pitchFamily="34" charset="0"/>
                <a:cs typeface="Arial" panose="020B0604020202020204" pitchFamily="34" charset="0"/>
              </a:rPr>
              <a:t>Fundamentals</a:t>
            </a:r>
          </a:p>
          <a:p>
            <a:pPr marL="457200" indent="-457200">
              <a:buAutoNum type="arabicPeriod"/>
            </a:pPr>
            <a:r>
              <a:rPr lang="en-US" sz="1800" b="1" dirty="0">
                <a:latin typeface="Arial" panose="020B0604020202020204" pitchFamily="34" charset="0"/>
                <a:cs typeface="Arial" panose="020B0604020202020204" pitchFamily="34" charset="0"/>
              </a:rPr>
              <a:t>Belief in Divine Guidance</a:t>
            </a: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Every resource that I have is actually owned by Allah</a:t>
            </a:r>
          </a:p>
          <a:p>
            <a:pPr>
              <a:buFontTx/>
              <a:buChar char="-"/>
            </a:pPr>
            <a:r>
              <a:rPr lang="en-US" sz="1800" i="1" dirty="0">
                <a:latin typeface="Arial" panose="020B0604020202020204" pitchFamily="34" charset="0"/>
                <a:cs typeface="Arial" panose="020B0604020202020204" pitchFamily="34" charset="0"/>
              </a:rPr>
              <a:t>“Those who believe in the unseen, and perform the prayers, </a:t>
            </a:r>
            <a:r>
              <a:rPr lang="en-US" sz="1800" b="1" i="1" u="sng" dirty="0">
                <a:latin typeface="Arial" panose="020B0604020202020204" pitchFamily="34" charset="0"/>
                <a:cs typeface="Arial" panose="020B0604020202020204" pitchFamily="34" charset="0"/>
              </a:rPr>
              <a:t>and give from what We have provided for them</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(Al-Baqarah - 3)</a:t>
            </a:r>
          </a:p>
          <a:p>
            <a:pPr>
              <a:buFontTx/>
              <a:buChar char="-"/>
            </a:pPr>
            <a:r>
              <a:rPr lang="en-US" sz="1800" dirty="0">
                <a:latin typeface="Arial" panose="020B0604020202020204" pitchFamily="34" charset="0"/>
                <a:cs typeface="Arial" panose="020B0604020202020204" pitchFamily="34" charset="0"/>
              </a:rPr>
              <a:t>Therefore, I will use it as Allah wants me to use it</a:t>
            </a:r>
            <a:endParaRPr lang="en-GB" sz="1800" dirty="0">
              <a:latin typeface="Arial" panose="020B0604020202020204" pitchFamily="34" charset="0"/>
              <a:cs typeface="Arial" panose="020B0604020202020204" pitchFamily="34" charset="0"/>
            </a:endParaRPr>
          </a:p>
          <a:p>
            <a:pPr marL="0" indent="0">
              <a:buNone/>
            </a:pPr>
            <a:endParaRPr lang="en-US" sz="1800" i="1" dirty="0">
              <a:latin typeface="Arial" panose="020B0604020202020204" pitchFamily="34" charset="0"/>
              <a:cs typeface="Arial" panose="020B0604020202020204" pitchFamily="34" charset="0"/>
            </a:endParaRPr>
          </a:p>
          <a:p>
            <a:pPr marL="457200" indent="-457200">
              <a:buAutoNum type="arabicPeriod" startAt="2"/>
            </a:pPr>
            <a:r>
              <a:rPr lang="en-US" sz="1800" b="1" dirty="0">
                <a:latin typeface="Arial" panose="020B0604020202020204" pitchFamily="34" charset="0"/>
                <a:cs typeface="Arial" panose="020B0604020202020204" pitchFamily="34" charset="0"/>
              </a:rPr>
              <a:t>Islam Encourages Us to Use Resources and Earn a Respectable Livelihood</a:t>
            </a:r>
          </a:p>
          <a:p>
            <a:pPr>
              <a:buFontTx/>
              <a:buChar char="-"/>
            </a:pPr>
            <a:r>
              <a:rPr lang="en-US" sz="1800" dirty="0">
                <a:latin typeface="Arial" panose="020B0604020202020204" pitchFamily="34" charset="0"/>
                <a:cs typeface="Arial" panose="020B0604020202020204" pitchFamily="34" charset="0"/>
              </a:rPr>
              <a:t>No concept of monasticism</a:t>
            </a:r>
          </a:p>
          <a:p>
            <a:pPr>
              <a:buFontTx/>
              <a:buChar char="-"/>
            </a:pPr>
            <a:r>
              <a:rPr lang="en-US" sz="1800" i="1" dirty="0">
                <a:latin typeface="Arial" panose="020B0604020202020204" pitchFamily="34" charset="0"/>
                <a:cs typeface="Arial" panose="020B0604020202020204" pitchFamily="34" charset="0"/>
              </a:rPr>
              <a:t>“But seek, with what God has given you, the Home of the Hereafter, and do not neglect your share of this world.” </a:t>
            </a:r>
            <a:r>
              <a:rPr lang="en-US" sz="1800" dirty="0">
                <a:latin typeface="Arial" panose="020B0604020202020204" pitchFamily="34" charset="0"/>
                <a:cs typeface="Arial" panose="020B0604020202020204" pitchFamily="34" charset="0"/>
              </a:rPr>
              <a:t>(Al-</a:t>
            </a:r>
            <a:r>
              <a:rPr lang="en-US" sz="1800" dirty="0" err="1">
                <a:latin typeface="Arial" panose="020B0604020202020204" pitchFamily="34" charset="0"/>
                <a:cs typeface="Arial" panose="020B0604020202020204" pitchFamily="34" charset="0"/>
              </a:rPr>
              <a:t>Qasas</a:t>
            </a:r>
            <a:r>
              <a:rPr lang="en-US" sz="1800" dirty="0">
                <a:latin typeface="Arial" panose="020B0604020202020204" pitchFamily="34" charset="0"/>
                <a:cs typeface="Arial" panose="020B0604020202020204" pitchFamily="34" charset="0"/>
              </a:rPr>
              <a:t> - 77)</a:t>
            </a:r>
          </a:p>
          <a:p>
            <a:pPr>
              <a:buFontTx/>
              <a:buChar char="-"/>
            </a:pPr>
            <a:r>
              <a:rPr lang="en-US" sz="1800" i="1" dirty="0">
                <a:latin typeface="Arial" panose="020B0604020202020204" pitchFamily="34" charset="0"/>
                <a:cs typeface="Arial" panose="020B0604020202020204" pitchFamily="34" charset="0"/>
              </a:rPr>
              <a:t>“Then, when the prayer is concluded, disperse through the land, and seek God’s bounty, and remember God much, so that you may prosper.” </a:t>
            </a:r>
            <a:r>
              <a:rPr lang="en-US" sz="1800" dirty="0">
                <a:latin typeface="Arial" panose="020B0604020202020204" pitchFamily="34" charset="0"/>
                <a:cs typeface="Arial" panose="020B0604020202020204" pitchFamily="34" charset="0"/>
              </a:rPr>
              <a:t>(Al-Jumu’ah - 10)</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8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07" y="721217"/>
            <a:ext cx="9070505" cy="5859887"/>
          </a:xfrm>
        </p:spPr>
        <p:txBody>
          <a:bodyPr>
            <a:normAutofit/>
          </a:bodyPr>
          <a:lstStyle/>
          <a:p>
            <a:pPr marL="457200" indent="-457200">
              <a:buAutoNum type="arabicPeriod" startAt="3"/>
            </a:pPr>
            <a:r>
              <a:rPr lang="en-US" sz="1800" b="1" dirty="0">
                <a:latin typeface="Arial" panose="020B0604020202020204" pitchFamily="34" charset="0"/>
                <a:cs typeface="Arial" panose="020B0604020202020204" pitchFamily="34" charset="0"/>
              </a:rPr>
              <a:t>Based on the Welfare of the Society</a:t>
            </a:r>
          </a:p>
          <a:p>
            <a:pPr>
              <a:buFontTx/>
              <a:buChar char="-"/>
            </a:pPr>
            <a:r>
              <a:rPr lang="en-US" sz="1800" dirty="0">
                <a:latin typeface="Arial" panose="020B0604020202020204" pitchFamily="34" charset="0"/>
                <a:cs typeface="Arial" panose="020B0604020202020204" pitchFamily="34" charset="0"/>
              </a:rPr>
              <a:t>Any economic policy that goes against the welfare of the people, creates imbalance, results in exploitation of the masses or favors a particular segment of the population will be form part of the Islamic economic system</a:t>
            </a:r>
          </a:p>
          <a:p>
            <a:pPr>
              <a:buFontTx/>
              <a:buChar char="-"/>
            </a:pPr>
            <a:r>
              <a:rPr lang="en-US" sz="1800" dirty="0">
                <a:latin typeface="Arial" panose="020B0604020202020204" pitchFamily="34" charset="0"/>
                <a:cs typeface="Arial" panose="020B0604020202020204" pitchFamily="34" charset="0"/>
              </a:rPr>
              <a:t>Unfair or Unjust activities such as hoarding, interest, monopolistic behaviors are strictly discouraged</a:t>
            </a:r>
          </a:p>
          <a:p>
            <a:pPr marL="0" indent="0">
              <a:buNone/>
            </a:pPr>
            <a:endParaRPr lang="en-US" sz="1800" dirty="0">
              <a:latin typeface="Arial" panose="020B0604020202020204" pitchFamily="34" charset="0"/>
              <a:cs typeface="Arial" panose="020B0604020202020204" pitchFamily="34" charset="0"/>
            </a:endParaRPr>
          </a:p>
          <a:p>
            <a:pPr marL="457200" indent="-457200">
              <a:buAutoNum type="arabicPeriod" startAt="4"/>
            </a:pPr>
            <a:r>
              <a:rPr lang="en-US" sz="1800" b="1" dirty="0">
                <a:latin typeface="Arial" panose="020B0604020202020204" pitchFamily="34" charset="0"/>
                <a:cs typeface="Arial" panose="020B0604020202020204" pitchFamily="34" charset="0"/>
              </a:rPr>
              <a:t>A System of its Own</a:t>
            </a:r>
          </a:p>
          <a:p>
            <a:pPr>
              <a:buFontTx/>
              <a:buChar char="-"/>
            </a:pPr>
            <a:r>
              <a:rPr lang="en-US" sz="1800" dirty="0">
                <a:latin typeface="Arial" panose="020B0604020202020204" pitchFamily="34" charset="0"/>
                <a:cs typeface="Arial" panose="020B0604020202020204" pitchFamily="34" charset="0"/>
              </a:rPr>
              <a:t>Recognizes private ownership but within limits</a:t>
            </a:r>
          </a:p>
          <a:p>
            <a:pPr>
              <a:buFontTx/>
              <a:buChar char="-"/>
            </a:pPr>
            <a:r>
              <a:rPr lang="en-US" sz="1800" dirty="0">
                <a:latin typeface="Arial" panose="020B0604020202020204" pitchFamily="34" charset="0"/>
                <a:cs typeface="Arial" panose="020B0604020202020204" pitchFamily="34" charset="0"/>
              </a:rPr>
              <a:t>Limits defined by divine guidance</a:t>
            </a:r>
          </a:p>
          <a:p>
            <a:pPr>
              <a:buFontTx/>
              <a:buChar char="-"/>
            </a:pPr>
            <a:r>
              <a:rPr lang="en-US" sz="1800" dirty="0">
                <a:latin typeface="Arial" panose="020B0604020202020204" pitchFamily="34" charset="0"/>
                <a:cs typeface="Arial" panose="020B0604020202020204" pitchFamily="34" charset="0"/>
              </a:rPr>
              <a:t>State will only interfere when it sees economic injustice. Otherwise, it cannot own the properties of the people</a:t>
            </a:r>
            <a:r>
              <a:rPr lang="en-US" sz="1800" b="1"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68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0303"/>
            <a:ext cx="8911687" cy="831203"/>
          </a:xfrm>
        </p:spPr>
        <p:txBody>
          <a:bodyPr anchor="ctr">
            <a:normAutofit fontScale="90000"/>
          </a:bodyPr>
          <a:lstStyle/>
          <a:p>
            <a:pPr algn="ctr"/>
            <a:r>
              <a:rPr lang="en-US" dirty="0">
                <a:latin typeface="Arial" panose="020B0604020202020204" pitchFamily="34" charset="0"/>
                <a:cs typeface="Arial" panose="020B0604020202020204" pitchFamily="34" charset="0"/>
              </a:rPr>
              <a:t>Features of Islamic Economic System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92925" y="1146221"/>
            <a:ext cx="8911687" cy="5531476"/>
          </a:xfrm>
        </p:spPr>
        <p:txBody>
          <a:bodyPr>
            <a:noAutofit/>
          </a:bodyPr>
          <a:lstStyle/>
          <a:p>
            <a:pPr>
              <a:buAutoNum type="arabicPeriod"/>
            </a:pPr>
            <a:r>
              <a:rPr lang="en-US" sz="1800" b="1" dirty="0">
                <a:latin typeface="Arial" panose="020B0604020202020204" pitchFamily="34" charset="0"/>
                <a:cs typeface="Arial" panose="020B0604020202020204" pitchFamily="34" charset="0"/>
              </a:rPr>
              <a:t>Recognition of Private Ownership</a:t>
            </a:r>
          </a:p>
          <a:p>
            <a:pPr marL="0" indent="0">
              <a:buNone/>
            </a:pP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“For men is a share of what they have earned, and for women is a share of what they have earned.” </a:t>
            </a:r>
            <a:r>
              <a:rPr lang="en-US" sz="1800" dirty="0">
                <a:latin typeface="Arial" panose="020B0604020202020204" pitchFamily="34" charset="0"/>
                <a:cs typeface="Arial" panose="020B0604020202020204" pitchFamily="34" charset="0"/>
              </a:rPr>
              <a:t>(An-Nisa - 32)</a:t>
            </a:r>
          </a:p>
          <a:p>
            <a:pPr>
              <a:buFontTx/>
              <a:buChar char="-"/>
            </a:pPr>
            <a:r>
              <a:rPr lang="en-US" sz="1800" dirty="0">
                <a:latin typeface="Arial" panose="020B0604020202020204" pitchFamily="34" charset="0"/>
                <a:cs typeface="Arial" panose="020B0604020202020204" pitchFamily="34" charset="0"/>
              </a:rPr>
              <a:t>Right to own wealth</a:t>
            </a:r>
          </a:p>
          <a:p>
            <a:pPr>
              <a:buFontTx/>
              <a:buChar char="-"/>
            </a:pPr>
            <a:r>
              <a:rPr lang="en-US" sz="1800" dirty="0">
                <a:latin typeface="Arial" panose="020B0604020202020204" pitchFamily="34" charset="0"/>
                <a:cs typeface="Arial" panose="020B0604020202020204" pitchFamily="34" charset="0"/>
              </a:rPr>
              <a:t>But to be used within the limits prescribed by Shariah</a:t>
            </a:r>
          </a:p>
          <a:p>
            <a:pPr marL="0" indent="0">
              <a:buNone/>
            </a:pPr>
            <a:endParaRPr lang="en-US" sz="1800" dirty="0">
              <a:latin typeface="Arial" panose="020B0604020202020204" pitchFamily="34" charset="0"/>
              <a:cs typeface="Arial" panose="020B0604020202020204" pitchFamily="34" charset="0"/>
            </a:endParaRPr>
          </a:p>
          <a:p>
            <a:pPr marL="457200" indent="-457200">
              <a:buAutoNum type="arabicPeriod" startAt="2"/>
            </a:pPr>
            <a:r>
              <a:rPr lang="en-US" sz="1800" b="1" dirty="0">
                <a:latin typeface="Arial" panose="020B0604020202020204" pitchFamily="34" charset="0"/>
                <a:cs typeface="Arial" panose="020B0604020202020204" pitchFamily="34" charset="0"/>
              </a:rPr>
              <a:t>Circulation of Wealth</a:t>
            </a:r>
          </a:p>
          <a:p>
            <a:pPr>
              <a:buFontTx/>
              <a:buChar char="-"/>
            </a:pPr>
            <a:r>
              <a:rPr lang="en-US" sz="1800" dirty="0">
                <a:latin typeface="Arial" panose="020B0604020202020204" pitchFamily="34" charset="0"/>
                <a:cs typeface="Arial" panose="020B0604020202020204" pitchFamily="34" charset="0"/>
              </a:rPr>
              <a:t>Provided policies to ensure circulation such as zakat, voluntary donations (</a:t>
            </a:r>
            <a:r>
              <a:rPr lang="en-US" sz="1800" dirty="0" err="1">
                <a:latin typeface="Arial" panose="020B0604020202020204" pitchFamily="34" charset="0"/>
                <a:cs typeface="Arial" panose="020B0604020202020204" pitchFamily="34" charset="0"/>
              </a:rPr>
              <a:t>sadaqaat</a:t>
            </a:r>
            <a:r>
              <a:rPr lang="en-US" sz="1800" dirty="0">
                <a:latin typeface="Arial" panose="020B0604020202020204" pitchFamily="34" charset="0"/>
                <a:cs typeface="Arial" panose="020B0604020202020204" pitchFamily="34" charset="0"/>
              </a:rPr>
              <a:t>), law of inheritance</a:t>
            </a:r>
          </a:p>
          <a:p>
            <a:pPr>
              <a:buFontTx/>
              <a:buChar char="-"/>
            </a:pPr>
            <a:r>
              <a:rPr lang="en-US" sz="1800" dirty="0">
                <a:latin typeface="Arial" panose="020B0604020202020204" pitchFamily="34" charset="0"/>
                <a:cs typeface="Arial" panose="020B0604020202020204" pitchFamily="34" charset="0"/>
              </a:rPr>
              <a:t>Wealth must not be accumulated in a few hands</a:t>
            </a:r>
          </a:p>
          <a:p>
            <a:pPr>
              <a:buFontTx/>
              <a:buChar char="-"/>
            </a:pPr>
            <a:r>
              <a:rPr lang="en-US" sz="1800" i="1" dirty="0">
                <a:latin typeface="Arial" panose="020B0604020202020204" pitchFamily="34" charset="0"/>
                <a:cs typeface="Arial" panose="020B0604020202020204" pitchFamily="34" charset="0"/>
              </a:rPr>
              <a:t>“Whatever God restored to His Messenger from the inhabitants of the villages belongs to God, and to the Messenger, and to the relatives, and to the orphans, and to the poor, and to the wayfarer; </a:t>
            </a:r>
            <a:r>
              <a:rPr lang="en-US" sz="1800" b="1" i="1" u="sng" dirty="0">
                <a:latin typeface="Arial" panose="020B0604020202020204" pitchFamily="34" charset="0"/>
                <a:cs typeface="Arial" panose="020B0604020202020204" pitchFamily="34" charset="0"/>
              </a:rPr>
              <a:t>so that it may not circulate solely between the wealthy among you</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(Al-</a:t>
            </a:r>
            <a:r>
              <a:rPr lang="en-US" sz="1800" dirty="0" err="1">
                <a:latin typeface="Arial" panose="020B0604020202020204" pitchFamily="34" charset="0"/>
                <a:cs typeface="Arial" panose="020B0604020202020204" pitchFamily="34" charset="0"/>
              </a:rPr>
              <a:t>Hashr</a:t>
            </a:r>
            <a:r>
              <a:rPr lang="en-US" sz="1800" dirty="0">
                <a:latin typeface="Arial" panose="020B0604020202020204" pitchFamily="34" charset="0"/>
                <a:cs typeface="Arial" panose="020B0604020202020204" pitchFamily="34" charset="0"/>
              </a:rPr>
              <a:t> - 7)</a:t>
            </a:r>
          </a:p>
          <a:p>
            <a:pPr>
              <a:buFontTx/>
              <a:buChar char="-"/>
            </a:pPr>
            <a:r>
              <a:rPr lang="en-US" sz="1800" i="1" dirty="0">
                <a:latin typeface="Arial" panose="020B0604020202020204" pitchFamily="34" charset="0"/>
                <a:cs typeface="Arial" panose="020B0604020202020204" pitchFamily="34" charset="0"/>
              </a:rPr>
              <a:t>“Woe to every slanderer backbiter. </a:t>
            </a:r>
            <a:r>
              <a:rPr lang="en-US" sz="1800" b="1" i="1" u="sng" dirty="0">
                <a:latin typeface="Arial" panose="020B0604020202020204" pitchFamily="34" charset="0"/>
                <a:cs typeface="Arial" panose="020B0604020202020204" pitchFamily="34" charset="0"/>
              </a:rPr>
              <a:t>Who gathers wealth and counts it over</a:t>
            </a:r>
            <a:r>
              <a:rPr lang="en-US" sz="1800" i="1" dirty="0">
                <a:latin typeface="Arial" panose="020B0604020202020204" pitchFamily="34" charset="0"/>
                <a:cs typeface="Arial" panose="020B0604020202020204" pitchFamily="34" charset="0"/>
              </a:rPr>
              <a:t>. Thinking that his wealth has made him immortal.” </a:t>
            </a:r>
            <a:r>
              <a:rPr lang="en-US" sz="1800" dirty="0">
                <a:latin typeface="Arial" panose="020B0604020202020204" pitchFamily="34" charset="0"/>
                <a:cs typeface="Arial" panose="020B0604020202020204" pitchFamily="34" charset="0"/>
              </a:rPr>
              <a:t>(Al-</a:t>
            </a:r>
            <a:r>
              <a:rPr lang="en-US" sz="1800" dirty="0" err="1">
                <a:latin typeface="Arial" panose="020B0604020202020204" pitchFamily="34" charset="0"/>
                <a:cs typeface="Arial" panose="020B0604020202020204" pitchFamily="34" charset="0"/>
              </a:rPr>
              <a:t>Humazah</a:t>
            </a:r>
            <a:r>
              <a:rPr lang="en-US" sz="1800" dirty="0">
                <a:latin typeface="Arial" panose="020B0604020202020204" pitchFamily="34" charset="0"/>
                <a:cs typeface="Arial" panose="020B0604020202020204" pitchFamily="34" charset="0"/>
              </a:rPr>
              <a:t>: 1 - 3)</a:t>
            </a:r>
          </a:p>
          <a:p>
            <a:pPr>
              <a:buFontTx/>
              <a:buChar char="-"/>
            </a:pPr>
            <a:endParaRPr lang="en-US" sz="1800" dirty="0">
              <a:latin typeface="Arial" panose="020B0604020202020204" pitchFamily="34" charset="0"/>
              <a:cs typeface="Arial" panose="020B0604020202020204" pitchFamily="34" charset="0"/>
            </a:endParaRPr>
          </a:p>
          <a:p>
            <a:pPr>
              <a:buFontTx/>
              <a:buChar char="-"/>
            </a:pPr>
            <a:endParaRPr lang="en-US" sz="1800" i="1"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06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3" y="502418"/>
            <a:ext cx="10219173" cy="6355581"/>
          </a:xfrm>
        </p:spPr>
        <p:txBody>
          <a:bodyPr>
            <a:normAutofit/>
          </a:bodyPr>
          <a:lstStyle/>
          <a:p>
            <a:pPr marL="457200" indent="-457200">
              <a:buAutoNum type="arabicPeriod" startAt="3"/>
            </a:pPr>
            <a:r>
              <a:rPr lang="en-US" sz="1800" b="1" dirty="0">
                <a:latin typeface="Arial" panose="020B0604020202020204" pitchFamily="34" charset="0"/>
                <a:cs typeface="Arial" panose="020B0604020202020204" pitchFamily="34" charset="0"/>
              </a:rPr>
              <a:t>Money </a:t>
            </a:r>
            <a:r>
              <a:rPr lang="en-US" sz="1800" b="1" u="sng" dirty="0">
                <a:latin typeface="Arial" panose="020B0604020202020204" pitchFamily="34" charset="0"/>
                <a:cs typeface="Arial" panose="020B0604020202020204" pitchFamily="34" charset="0"/>
              </a:rPr>
              <a:t>NOT</a:t>
            </a:r>
            <a:r>
              <a:rPr lang="en-US" sz="1800" b="1" dirty="0">
                <a:latin typeface="Arial" panose="020B0604020202020204" pitchFamily="34" charset="0"/>
                <a:cs typeface="Arial" panose="020B0604020202020204" pitchFamily="34" charset="0"/>
              </a:rPr>
              <a:t> to be Created Out of Money</a:t>
            </a:r>
          </a:p>
          <a:p>
            <a:pPr>
              <a:lnSpc>
                <a:spcPct val="120000"/>
              </a:lnSpc>
              <a:buFontTx/>
              <a:buChar char="-"/>
            </a:pPr>
            <a:r>
              <a:rPr lang="en-US" sz="1800" dirty="0">
                <a:latin typeface="Arial" panose="020B0604020202020204" pitchFamily="34" charset="0"/>
                <a:cs typeface="Arial" panose="020B0604020202020204" pitchFamily="34" charset="0"/>
              </a:rPr>
              <a:t>Money will not be taken as a commodity, hence, it cannot be sold on profit (interest)</a:t>
            </a:r>
          </a:p>
          <a:p>
            <a:pPr>
              <a:lnSpc>
                <a:spcPct val="120000"/>
              </a:lnSpc>
              <a:buFontTx/>
              <a:buChar char="-"/>
            </a:pPr>
            <a:r>
              <a:rPr lang="en-US" sz="1800" dirty="0">
                <a:latin typeface="Arial" panose="020B0604020202020204" pitchFamily="34" charset="0"/>
                <a:cs typeface="Arial" panose="020B0604020202020204" pitchFamily="34" charset="0"/>
              </a:rPr>
              <a:t>Money will only be treated as a medium of exchange</a:t>
            </a:r>
          </a:p>
          <a:p>
            <a:pPr>
              <a:lnSpc>
                <a:spcPct val="120000"/>
              </a:lnSpc>
              <a:buFontTx/>
              <a:buChar char="-"/>
            </a:pPr>
            <a:r>
              <a:rPr lang="en-US" sz="1800" dirty="0">
                <a:latin typeface="Arial" panose="020B0604020202020204" pitchFamily="34" charset="0"/>
                <a:cs typeface="Arial" panose="020B0604020202020204" pitchFamily="34" charset="0"/>
              </a:rPr>
              <a:t>Creating money out of money, i.e. interest (</a:t>
            </a:r>
            <a:r>
              <a:rPr lang="en-US" sz="1800" i="1" dirty="0" err="1">
                <a:latin typeface="Arial" panose="020B0604020202020204" pitchFamily="34" charset="0"/>
                <a:cs typeface="Arial" panose="020B0604020202020204" pitchFamily="34" charset="0"/>
              </a:rPr>
              <a:t>riba</a:t>
            </a:r>
            <a:r>
              <a:rPr lang="en-US" sz="1800" dirty="0">
                <a:latin typeface="Arial" panose="020B0604020202020204" pitchFamily="34" charset="0"/>
                <a:cs typeface="Arial" panose="020B0604020202020204" pitchFamily="34" charset="0"/>
              </a:rPr>
              <a:t>) is prohibited</a:t>
            </a:r>
          </a:p>
          <a:p>
            <a:pPr>
              <a:lnSpc>
                <a:spcPct val="120000"/>
              </a:lnSpc>
              <a:buFontTx/>
              <a:buChar char="-"/>
            </a:pPr>
            <a:r>
              <a:rPr lang="en-US" sz="1800" dirty="0">
                <a:latin typeface="Arial" panose="020B0604020202020204" pitchFamily="34" charset="0"/>
                <a:cs typeface="Arial" panose="020B0604020202020204" pitchFamily="34" charset="0"/>
              </a:rPr>
              <a:t>Therefore, one cannot earn money while giving a loan as loan (</a:t>
            </a:r>
            <a:r>
              <a:rPr lang="en-US" sz="1800" i="1" dirty="0" err="1">
                <a:latin typeface="Arial" panose="020B0604020202020204" pitchFamily="34" charset="0"/>
                <a:cs typeface="Arial" panose="020B0604020202020204" pitchFamily="34" charset="0"/>
              </a:rPr>
              <a:t>qard</a:t>
            </a:r>
            <a:r>
              <a:rPr lang="en-US" sz="1800" dirty="0">
                <a:latin typeface="Arial" panose="020B0604020202020204" pitchFamily="34" charset="0"/>
                <a:cs typeface="Arial" panose="020B0604020202020204" pitchFamily="34" charset="0"/>
              </a:rPr>
              <a:t>) is purely a benevolent transaction in Islam</a:t>
            </a:r>
          </a:p>
          <a:p>
            <a:pPr>
              <a:lnSpc>
                <a:spcPct val="120000"/>
              </a:lnSpc>
              <a:buFontTx/>
              <a:buChar char="-"/>
            </a:pPr>
            <a:r>
              <a:rPr lang="en-US" sz="1800" dirty="0">
                <a:latin typeface="Arial" panose="020B0604020202020204" pitchFamily="34" charset="0"/>
                <a:cs typeface="Arial" panose="020B0604020202020204" pitchFamily="34" charset="0"/>
              </a:rPr>
              <a:t>However, if one wants to earn by giving someone money, there are alternatives to it</a:t>
            </a:r>
          </a:p>
          <a:p>
            <a:pPr>
              <a:lnSpc>
                <a:spcPct val="120000"/>
              </a:lnSpc>
              <a:buFontTx/>
              <a:buChar char="-"/>
            </a:pPr>
            <a:r>
              <a:rPr lang="en-US" sz="1800" dirty="0">
                <a:latin typeface="Arial" panose="020B0604020202020204" pitchFamily="34" charset="0"/>
                <a:cs typeface="Arial" panose="020B0604020202020204" pitchFamily="34" charset="0"/>
              </a:rPr>
              <a:t>Such as </a:t>
            </a:r>
            <a:r>
              <a:rPr lang="en-US" sz="1800" b="1" i="1" dirty="0">
                <a:latin typeface="Arial" panose="020B0604020202020204" pitchFamily="34" charset="0"/>
                <a:cs typeface="Arial" panose="020B0604020202020204" pitchFamily="34" charset="0"/>
              </a:rPr>
              <a:t>Mudarabah</a:t>
            </a:r>
            <a:r>
              <a:rPr lang="en-US" sz="1800" dirty="0">
                <a:latin typeface="Arial" panose="020B0604020202020204" pitchFamily="34" charset="0"/>
                <a:cs typeface="Arial" panose="020B0604020202020204" pitchFamily="34" charset="0"/>
              </a:rPr>
              <a:t> where one party invests money and the other promises to put in effort and make it profitable. </a:t>
            </a:r>
          </a:p>
          <a:p>
            <a:pPr>
              <a:lnSpc>
                <a:spcPct val="120000"/>
              </a:lnSpc>
              <a:buFont typeface="Wingdings" pitchFamily="2" charset="2"/>
              <a:buChar char="§"/>
            </a:pPr>
            <a:r>
              <a:rPr lang="en-US" sz="1800" i="0" dirty="0">
                <a:latin typeface="Arial" panose="020B0604020202020204" pitchFamily="34" charset="0"/>
                <a:cs typeface="Arial" panose="020B0604020202020204" pitchFamily="34" charset="0"/>
              </a:rPr>
              <a:t>Then in case of profit, it will be shared between the two as per the profit- sharing ratio they both agree on</a:t>
            </a:r>
          </a:p>
          <a:p>
            <a:pPr>
              <a:lnSpc>
                <a:spcPct val="120000"/>
              </a:lnSpc>
              <a:buFont typeface="Wingdings" pitchFamily="2" charset="2"/>
              <a:buChar char="§"/>
            </a:pPr>
            <a:r>
              <a:rPr lang="en-US" sz="1800" i="0" dirty="0">
                <a:latin typeface="Arial" panose="020B0604020202020204" pitchFamily="34" charset="0"/>
                <a:cs typeface="Arial" panose="020B0604020202020204" pitchFamily="34" charset="0"/>
              </a:rPr>
              <a:t>And in case of loss, the investor would lose his money and the other would lose the effort they put in.</a:t>
            </a:r>
          </a:p>
          <a:p>
            <a:pPr>
              <a:lnSpc>
                <a:spcPct val="120000"/>
              </a:lnSpc>
              <a:buFontTx/>
              <a:buChar char="-"/>
            </a:pPr>
            <a:r>
              <a:rPr lang="en-US" sz="1800" dirty="0">
                <a:latin typeface="Arial" panose="020B0604020202020204" pitchFamily="34" charset="0"/>
                <a:cs typeface="Arial" panose="020B0604020202020204" pitchFamily="34" charset="0"/>
              </a:rPr>
              <a:t>Another alternative is </a:t>
            </a:r>
            <a:r>
              <a:rPr lang="en-US" sz="1800" b="1" i="1" dirty="0" err="1">
                <a:latin typeface="Arial" panose="020B0604020202020204" pitchFamily="34" charset="0"/>
                <a:cs typeface="Arial" panose="020B0604020202020204" pitchFamily="34" charset="0"/>
              </a:rPr>
              <a:t>Musharakah</a:t>
            </a:r>
            <a:r>
              <a:rPr lang="en-US" sz="1800" dirty="0">
                <a:latin typeface="Arial" panose="020B0604020202020204" pitchFamily="34" charset="0"/>
                <a:cs typeface="Arial" panose="020B0604020202020204" pitchFamily="34" charset="0"/>
              </a:rPr>
              <a:t>. This could be any kind of partnership where both parties invest anything that holds some kind of value.</a:t>
            </a:r>
            <a:endParaRPr lang="en-US" sz="1800" i="0" dirty="0">
              <a:latin typeface="Arial" panose="020B0604020202020204" pitchFamily="34" charset="0"/>
              <a:cs typeface="Arial" panose="020B0604020202020204" pitchFamily="34" charset="0"/>
            </a:endParaRPr>
          </a:p>
          <a:p>
            <a:pPr marL="530352" lvl="1" indent="0">
              <a:buNone/>
            </a:pPr>
            <a:endParaRPr lang="en-US" sz="18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78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546" y="477078"/>
            <a:ext cx="11133574" cy="6313336"/>
          </a:xfrm>
        </p:spPr>
        <p:txBody>
          <a:bodyPr>
            <a:noAutofit/>
          </a:bodyPr>
          <a:lstStyle/>
          <a:p>
            <a:pPr marL="457200" indent="-457200">
              <a:buAutoNum type="arabicPeriod" startAt="4"/>
            </a:pPr>
            <a:r>
              <a:rPr lang="en-US" sz="1800" b="1" dirty="0">
                <a:latin typeface="Arial" panose="020B0604020202020204" pitchFamily="34" charset="0"/>
                <a:cs typeface="Arial" panose="020B0604020202020204" pitchFamily="34" charset="0"/>
              </a:rPr>
              <a:t>Two Ways to Earn Money</a:t>
            </a:r>
          </a:p>
          <a:p>
            <a:pPr>
              <a:buFontTx/>
              <a:buChar char="-"/>
            </a:pPr>
            <a:r>
              <a:rPr lang="en-US" sz="1800" dirty="0">
                <a:latin typeface="Arial" panose="020B0604020202020204" pitchFamily="34" charset="0"/>
                <a:cs typeface="Arial" panose="020B0604020202020204" pitchFamily="34" charset="0"/>
              </a:rPr>
              <a:t>Either invest &amp; earn</a:t>
            </a:r>
          </a:p>
          <a:p>
            <a:pPr marL="0" indent="0">
              <a:buNone/>
            </a:pPr>
            <a:r>
              <a:rPr lang="en-US" sz="1800" dirty="0">
                <a:latin typeface="Arial" panose="020B0604020202020204" pitchFamily="34" charset="0"/>
                <a:cs typeface="Arial" panose="020B0604020202020204" pitchFamily="34" charset="0"/>
              </a:rPr>
              <a:t>	OR </a:t>
            </a:r>
          </a:p>
          <a:p>
            <a:pPr>
              <a:buFontTx/>
              <a:buChar char="-"/>
            </a:pPr>
            <a:r>
              <a:rPr lang="en-US" sz="1800" dirty="0">
                <a:latin typeface="Arial" panose="020B0604020202020204" pitchFamily="34" charset="0"/>
                <a:cs typeface="Arial" panose="020B0604020202020204" pitchFamily="34" charset="0"/>
              </a:rPr>
              <a:t>Provide services and earn</a:t>
            </a:r>
          </a:p>
          <a:p>
            <a:pPr marL="0" indent="0">
              <a:buNone/>
            </a:pPr>
            <a:endParaRPr lang="en-US" sz="1800" b="1" dirty="0">
              <a:latin typeface="Arial" panose="020B0604020202020204" pitchFamily="34" charset="0"/>
              <a:cs typeface="Arial" panose="020B0604020202020204" pitchFamily="34" charset="0"/>
            </a:endParaRPr>
          </a:p>
          <a:p>
            <a:pPr marL="457200" indent="-457200">
              <a:buAutoNum type="arabicPeriod" startAt="5"/>
            </a:pPr>
            <a:r>
              <a:rPr lang="en-US" sz="1800" b="1" dirty="0">
                <a:latin typeface="Arial" panose="020B0604020202020204" pitchFamily="34" charset="0"/>
                <a:cs typeface="Arial" panose="020B0604020202020204" pitchFamily="34" charset="0"/>
              </a:rPr>
              <a:t>Islam Recognizes Economic Inequalities</a:t>
            </a:r>
          </a:p>
          <a:p>
            <a:pPr>
              <a:buFontTx/>
              <a:buChar char="-"/>
            </a:pPr>
            <a:r>
              <a:rPr lang="en-US" sz="1800" i="1" dirty="0">
                <a:latin typeface="Arial" panose="020B0604020202020204" pitchFamily="34" charset="0"/>
                <a:cs typeface="Arial" panose="020B0604020202020204" pitchFamily="34" charset="0"/>
              </a:rPr>
              <a:t>“It is He who made you successors on the earth, </a:t>
            </a:r>
            <a:r>
              <a:rPr lang="en-US" sz="1800" b="1" i="1" dirty="0">
                <a:latin typeface="Arial" panose="020B0604020202020204" pitchFamily="34" charset="0"/>
                <a:cs typeface="Arial" panose="020B0604020202020204" pitchFamily="34" charset="0"/>
              </a:rPr>
              <a:t>and raised some of you in ranks over others, in order to test you through what He has given you</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(Al-</a:t>
            </a:r>
            <a:r>
              <a:rPr lang="en-US" sz="1800" dirty="0" err="1">
                <a:latin typeface="Arial" panose="020B0604020202020204" pitchFamily="34" charset="0"/>
                <a:cs typeface="Arial" panose="020B0604020202020204" pitchFamily="34" charset="0"/>
              </a:rPr>
              <a:t>An’aam</a:t>
            </a:r>
            <a:r>
              <a:rPr lang="en-US" sz="1800" dirty="0">
                <a:latin typeface="Arial" panose="020B0604020202020204" pitchFamily="34" charset="0"/>
                <a:cs typeface="Arial" panose="020B0604020202020204" pitchFamily="34" charset="0"/>
              </a:rPr>
              <a:t> - 165)</a:t>
            </a:r>
          </a:p>
          <a:p>
            <a:pPr>
              <a:buFontTx/>
              <a:buChar char="-"/>
            </a:pPr>
            <a:r>
              <a:rPr lang="en-US" sz="1800" i="1" dirty="0">
                <a:latin typeface="Arial" panose="020B0604020202020204" pitchFamily="34" charset="0"/>
                <a:cs typeface="Arial" panose="020B0604020202020204" pitchFamily="34" charset="0"/>
              </a:rPr>
              <a:t>“It is We who have allocated their livelihood in this life, and </a:t>
            </a:r>
            <a:r>
              <a:rPr lang="en-US" sz="1800" b="1" i="1" dirty="0">
                <a:latin typeface="Arial" panose="020B0604020202020204" pitchFamily="34" charset="0"/>
                <a:cs typeface="Arial" panose="020B0604020202020204" pitchFamily="34" charset="0"/>
              </a:rPr>
              <a:t>We elevated some of them in rank above others, that some of them would take others in service</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(Az-</a:t>
            </a:r>
            <a:r>
              <a:rPr lang="en-US" sz="1800" dirty="0" err="1">
                <a:latin typeface="Arial" panose="020B0604020202020204" pitchFamily="34" charset="0"/>
                <a:cs typeface="Arial" panose="020B0604020202020204" pitchFamily="34" charset="0"/>
              </a:rPr>
              <a:t>Zukhruf</a:t>
            </a:r>
            <a:r>
              <a:rPr lang="en-US" sz="1800" dirty="0">
                <a:latin typeface="Arial" panose="020B0604020202020204" pitchFamily="34" charset="0"/>
                <a:cs typeface="Arial" panose="020B0604020202020204" pitchFamily="34" charset="0"/>
              </a:rPr>
              <a:t> - 32)</a:t>
            </a:r>
          </a:p>
          <a:p>
            <a:pPr>
              <a:buFontTx/>
              <a:buChar char="-"/>
            </a:pPr>
            <a:r>
              <a:rPr lang="en-US" sz="1800" dirty="0">
                <a:latin typeface="Arial" panose="020B0604020202020204" pitchFamily="34" charset="0"/>
                <a:cs typeface="Arial" panose="020B0604020202020204" pitchFamily="34" charset="0"/>
              </a:rPr>
              <a:t>Economic inequalities also existed between the companions of the Prophet SAW</a:t>
            </a:r>
          </a:p>
          <a:p>
            <a:pPr marL="0" indent="0">
              <a:buNone/>
            </a:pPr>
            <a:endParaRPr lang="en-US" sz="1800" dirty="0">
              <a:latin typeface="Arial" panose="020B0604020202020204" pitchFamily="34" charset="0"/>
              <a:cs typeface="Arial" panose="020B0604020202020204" pitchFamily="34" charset="0"/>
            </a:endParaRPr>
          </a:p>
          <a:p>
            <a:pPr marL="342900" indent="-342900">
              <a:buAutoNum type="arabicPeriod" startAt="6"/>
            </a:pPr>
            <a:r>
              <a:rPr lang="en-US" sz="1800" b="1" dirty="0">
                <a:latin typeface="Arial" panose="020B0604020202020204" pitchFamily="34" charset="0"/>
                <a:cs typeface="Arial" panose="020B0604020202020204" pitchFamily="34" charset="0"/>
              </a:rPr>
              <a:t>Recognition of Economic Activities with Non-Muslim &amp; Non-Muslim Countries</a:t>
            </a:r>
          </a:p>
          <a:p>
            <a:pPr>
              <a:buFontTx/>
              <a:buChar char="-"/>
            </a:pPr>
            <a:r>
              <a:rPr lang="en-US" sz="1800" i="1" dirty="0">
                <a:latin typeface="Arial" panose="020B0604020202020204" pitchFamily="34" charset="0"/>
                <a:cs typeface="Arial" panose="020B0604020202020204" pitchFamily="34" charset="0"/>
              </a:rPr>
              <a:t>The Prophet SAW died while his armor was mortgaged to a Jew for thirty Sa's of barley. </a:t>
            </a:r>
            <a:r>
              <a:rPr lang="en-US" sz="1800" dirty="0">
                <a:latin typeface="Arial" panose="020B0604020202020204" pitchFamily="34" charset="0"/>
                <a:cs typeface="Arial" panose="020B0604020202020204" pitchFamily="34" charset="0"/>
              </a:rPr>
              <a:t>(Bukhari - 4467)</a:t>
            </a:r>
          </a:p>
          <a:p>
            <a:pPr>
              <a:buFontTx/>
              <a:buChar char="-"/>
            </a:pPr>
            <a:r>
              <a:rPr lang="en-US" sz="1800" i="1" dirty="0">
                <a:latin typeface="Arial" panose="020B0604020202020204" pitchFamily="34" charset="0"/>
                <a:cs typeface="Arial" panose="020B0604020202020204" pitchFamily="34" charset="0"/>
              </a:rPr>
              <a:t>The Prophet SAW concluded a contract with the people of </a:t>
            </a:r>
            <a:r>
              <a:rPr lang="en-US" sz="1800" i="1" dirty="0" err="1">
                <a:latin typeface="Arial" panose="020B0604020202020204" pitchFamily="34" charset="0"/>
                <a:cs typeface="Arial" panose="020B0604020202020204" pitchFamily="34" charset="0"/>
              </a:rPr>
              <a:t>Khaibar</a:t>
            </a:r>
            <a:r>
              <a:rPr lang="en-US" sz="1800" i="1" dirty="0">
                <a:latin typeface="Arial" panose="020B0604020202020204" pitchFamily="34" charset="0"/>
                <a:cs typeface="Arial" panose="020B0604020202020204" pitchFamily="34" charset="0"/>
              </a:rPr>
              <a:t> to utilize the land on the condition that half the products of fruits or vegetation would be their share</a:t>
            </a:r>
            <a:r>
              <a:rPr lang="en-US" sz="1800" dirty="0">
                <a:latin typeface="Arial" panose="020B0604020202020204" pitchFamily="34" charset="0"/>
                <a:cs typeface="Arial" panose="020B0604020202020204" pitchFamily="34" charset="0"/>
              </a:rPr>
              <a:t>. (Bukhari - 2328)</a:t>
            </a:r>
          </a:p>
        </p:txBody>
      </p:sp>
    </p:spTree>
    <p:extLst>
      <p:ext uri="{BB962C8B-B14F-4D97-AF65-F5344CB8AC3E}">
        <p14:creationId xmlns:p14="http://schemas.microsoft.com/office/powerpoint/2010/main" val="226410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8075" y="0"/>
            <a:ext cx="9826537" cy="6858000"/>
          </a:xfrm>
        </p:spPr>
        <p:txBody>
          <a:bodyPr>
            <a:noAutofit/>
          </a:bodyPr>
          <a:lstStyle/>
          <a:p>
            <a:pPr marL="457200" indent="-457200">
              <a:buAutoNum type="arabicPeriod" startAt="7"/>
            </a:pPr>
            <a:r>
              <a:rPr lang="en-US" sz="1600" b="1" dirty="0">
                <a:latin typeface="Arial" panose="020B0604020202020204" pitchFamily="34" charset="0"/>
                <a:cs typeface="Arial" panose="020B0604020202020204" pitchFamily="34" charset="0"/>
              </a:rPr>
              <a:t>Moderation</a:t>
            </a:r>
          </a:p>
          <a:p>
            <a:pPr>
              <a:buFontTx/>
              <a:buChar char="-"/>
            </a:pPr>
            <a:r>
              <a:rPr lang="en-US" sz="1600" dirty="0">
                <a:latin typeface="Arial" panose="020B0604020202020204" pitchFamily="34" charset="0"/>
                <a:cs typeface="Arial" panose="020B0604020202020204" pitchFamily="34" charset="0"/>
              </a:rPr>
              <a:t>A balance between an extravagant and stingy lifestyle</a:t>
            </a:r>
          </a:p>
          <a:p>
            <a:pPr>
              <a:buFontTx/>
              <a:buChar char="-"/>
            </a:pPr>
            <a:r>
              <a:rPr lang="en-US" sz="1600" i="1" dirty="0">
                <a:latin typeface="Arial" panose="020B0604020202020204" pitchFamily="34" charset="0"/>
                <a:cs typeface="Arial" panose="020B0604020202020204" pitchFamily="34" charset="0"/>
              </a:rPr>
              <a:t>“Thus, We made you a moderate community.” </a:t>
            </a:r>
            <a:r>
              <a:rPr lang="en-US" sz="1600" dirty="0">
                <a:latin typeface="Arial" panose="020B0604020202020204" pitchFamily="34" charset="0"/>
                <a:cs typeface="Arial" panose="020B0604020202020204" pitchFamily="34" charset="0"/>
              </a:rPr>
              <a:t>(Al-Baqarah - 143)</a:t>
            </a:r>
            <a:endParaRPr lang="en-US" sz="1600" i="1" dirty="0">
              <a:latin typeface="Arial" panose="020B0604020202020204" pitchFamily="34" charset="0"/>
              <a:cs typeface="Arial" panose="020B0604020202020204" pitchFamily="34" charset="0"/>
            </a:endParaRPr>
          </a:p>
          <a:p>
            <a:pPr>
              <a:lnSpc>
                <a:spcPct val="120000"/>
              </a:lnSpc>
              <a:buFontTx/>
              <a:buChar char="-"/>
            </a:pPr>
            <a:r>
              <a:rPr lang="en-US" sz="1600" i="1" dirty="0">
                <a:latin typeface="Arial" panose="020B0604020202020204" pitchFamily="34" charset="0"/>
                <a:cs typeface="Arial" panose="020B0604020202020204" pitchFamily="34" charset="0"/>
              </a:rPr>
              <a:t>“And those who, when they spend, are neither wasteful nor stingy, but choose a middle course between that.” </a:t>
            </a:r>
            <a:r>
              <a:rPr lang="en-US" sz="1600" dirty="0">
                <a:latin typeface="Arial" panose="020B0604020202020204" pitchFamily="34" charset="0"/>
                <a:cs typeface="Arial" panose="020B0604020202020204" pitchFamily="34" charset="0"/>
              </a:rPr>
              <a:t>(Al-Furqan - 67)</a:t>
            </a:r>
          </a:p>
          <a:p>
            <a:pPr>
              <a:lnSpc>
                <a:spcPct val="120000"/>
              </a:lnSpc>
              <a:buFontTx/>
              <a:buChar char="-"/>
            </a:pPr>
            <a:r>
              <a:rPr lang="en-US" sz="1600" dirty="0">
                <a:latin typeface="Arial" panose="020B0604020202020204" pitchFamily="34" charset="0"/>
                <a:cs typeface="Arial" panose="020B0604020202020204" pitchFamily="34" charset="0"/>
              </a:rPr>
              <a:t>If one possesses Allah’s bounties, it should show on him as a sign of gratitude</a:t>
            </a:r>
          </a:p>
          <a:p>
            <a:pPr>
              <a:buFontTx/>
              <a:buChar char="-"/>
            </a:pPr>
            <a:r>
              <a:rPr lang="en-US" sz="1600" i="1" dirty="0">
                <a:latin typeface="Arial" panose="020B0604020202020204" pitchFamily="34" charset="0"/>
                <a:cs typeface="Arial" panose="020B0604020202020204" pitchFamily="34" charset="0"/>
              </a:rPr>
              <a:t>“Allah loves to see the sign of His Bounties on his slave.” </a:t>
            </a:r>
            <a:r>
              <a:rPr lang="en-US" sz="1600" dirty="0">
                <a:latin typeface="Arial" panose="020B0604020202020204" pitchFamily="34" charset="0"/>
                <a:cs typeface="Arial" panose="020B0604020202020204" pitchFamily="34" charset="0"/>
              </a:rPr>
              <a:t>(Tirmizi - 2819) </a:t>
            </a:r>
            <a:endParaRPr lang="en-GB" sz="1600"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457200" indent="-457200">
              <a:buAutoNum type="arabicPeriod" startAt="8"/>
            </a:pPr>
            <a:r>
              <a:rPr lang="en-US" sz="1600" b="1" dirty="0">
                <a:latin typeface="Arial" panose="020B0604020202020204" pitchFamily="34" charset="0"/>
                <a:cs typeface="Arial" panose="020B0604020202020204" pitchFamily="34" charset="0"/>
              </a:rPr>
              <a:t>No Set benchmark for Earning Profits</a:t>
            </a:r>
          </a:p>
          <a:p>
            <a:pPr marL="0" indent="0">
              <a:buNone/>
            </a:pP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As long as there is no element of deception</a:t>
            </a:r>
            <a:r>
              <a:rPr lang="en-US" sz="1600" dirty="0">
                <a:latin typeface="Arial" panose="020B0604020202020204" pitchFamily="34" charset="0"/>
                <a:cs typeface="Arial" panose="020B0604020202020204" pitchFamily="34" charset="0"/>
              </a:rPr>
              <a:t>*</a:t>
            </a:r>
          </a:p>
          <a:p>
            <a:pPr marL="0" indent="0">
              <a:buNone/>
            </a:pPr>
            <a:endParaRPr lang="en-US" sz="1600" b="1" dirty="0">
              <a:latin typeface="Arial" panose="020B0604020202020204" pitchFamily="34" charset="0"/>
              <a:cs typeface="Arial" panose="020B0604020202020204" pitchFamily="34" charset="0"/>
            </a:endParaRPr>
          </a:p>
          <a:p>
            <a:pPr marL="457200" indent="-457200">
              <a:buAutoNum type="arabicPeriod" startAt="9"/>
            </a:pPr>
            <a:r>
              <a:rPr lang="en-US" sz="1600" b="1" dirty="0">
                <a:latin typeface="Arial" panose="020B0604020202020204" pitchFamily="34" charset="0"/>
                <a:cs typeface="Arial" panose="020B0604020202020204" pitchFamily="34" charset="0"/>
              </a:rPr>
              <a:t>Sources of Revenue for an Islamic State</a:t>
            </a:r>
          </a:p>
          <a:p>
            <a:pPr>
              <a:buFontTx/>
              <a:buChar char="-"/>
            </a:pPr>
            <a:r>
              <a:rPr lang="en-US" sz="1600" dirty="0">
                <a:latin typeface="Arial" panose="020B0604020202020204" pitchFamily="34" charset="0"/>
                <a:cs typeface="Arial" panose="020B0604020202020204" pitchFamily="34" charset="0"/>
              </a:rPr>
              <a:t>Zakat</a:t>
            </a:r>
          </a:p>
          <a:p>
            <a:pPr>
              <a:buFontTx/>
              <a:buChar char="-"/>
            </a:pPr>
            <a:r>
              <a:rPr lang="en-US" sz="1600" dirty="0" err="1">
                <a:latin typeface="Arial" panose="020B0604020202020204" pitchFamily="34" charset="0"/>
                <a:cs typeface="Arial" panose="020B0604020202020204" pitchFamily="34" charset="0"/>
              </a:rPr>
              <a:t>Sadaqaat</a:t>
            </a:r>
            <a:r>
              <a:rPr lang="en-US" sz="1600" dirty="0">
                <a:latin typeface="Arial" panose="020B0604020202020204" pitchFamily="34" charset="0"/>
                <a:cs typeface="Arial" panose="020B0604020202020204" pitchFamily="34" charset="0"/>
              </a:rPr>
              <a:t> (Voluntary donations)</a:t>
            </a:r>
          </a:p>
          <a:p>
            <a:pPr>
              <a:buFontTx/>
              <a:buChar char="-"/>
            </a:pPr>
            <a:r>
              <a:rPr lang="en-US" sz="1600" dirty="0" err="1">
                <a:latin typeface="Arial" panose="020B0604020202020204" pitchFamily="34" charset="0"/>
                <a:cs typeface="Arial" panose="020B0604020202020204" pitchFamily="34" charset="0"/>
              </a:rPr>
              <a:t>Ghanimah</a:t>
            </a:r>
            <a:r>
              <a:rPr lang="en-US" sz="1600" dirty="0">
                <a:latin typeface="Arial" panose="020B0604020202020204" pitchFamily="34" charset="0"/>
                <a:cs typeface="Arial" panose="020B0604020202020204" pitchFamily="34" charset="0"/>
              </a:rPr>
              <a:t> (Spoils of war)</a:t>
            </a:r>
          </a:p>
          <a:p>
            <a:pPr>
              <a:buFontTx/>
              <a:buChar char="-"/>
            </a:pPr>
            <a:r>
              <a:rPr lang="en-US" sz="1600" dirty="0" err="1">
                <a:latin typeface="Arial" panose="020B0604020202020204" pitchFamily="34" charset="0"/>
                <a:cs typeface="Arial" panose="020B0604020202020204" pitchFamily="34" charset="0"/>
              </a:rPr>
              <a:t>Jizya</a:t>
            </a:r>
            <a:r>
              <a:rPr lang="en-US" sz="1600" dirty="0">
                <a:latin typeface="Arial" panose="020B0604020202020204" pitchFamily="34" charset="0"/>
                <a:cs typeface="Arial" panose="020B0604020202020204" pitchFamily="34" charset="0"/>
              </a:rPr>
              <a:t> (Tax on every adult male non-Muslim living under Islamic rule)</a:t>
            </a:r>
          </a:p>
          <a:p>
            <a:pPr>
              <a:buFontTx/>
              <a:buChar char="-"/>
            </a:pPr>
            <a:r>
              <a:rPr lang="en-US" sz="1600" dirty="0">
                <a:latin typeface="Arial" panose="020B0604020202020204" pitchFamily="34" charset="0"/>
                <a:cs typeface="Arial" panose="020B0604020202020204" pitchFamily="34" charset="0"/>
              </a:rPr>
              <a:t>Ushr (Zakat on land’s produce) </a:t>
            </a:r>
            <a:r>
              <a:rPr lang="en-US" sz="1600" b="1" dirty="0">
                <a:latin typeface="Arial" panose="020B0604020202020204" pitchFamily="34" charset="0"/>
                <a:cs typeface="Arial" panose="020B0604020202020204" pitchFamily="34" charset="0"/>
              </a:rPr>
              <a:t>   </a:t>
            </a:r>
          </a:p>
          <a:p>
            <a:pPr>
              <a:buFontTx/>
              <a:buChar char="-"/>
            </a:pPr>
            <a:r>
              <a:rPr lang="en-US" sz="1600" dirty="0" err="1">
                <a:latin typeface="Arial" panose="020B0604020202020204" pitchFamily="34" charset="0"/>
                <a:cs typeface="Arial" panose="020B0604020202020204" pitchFamily="34" charset="0"/>
              </a:rPr>
              <a:t>Kharaaj</a:t>
            </a:r>
            <a:r>
              <a:rPr lang="en-US" sz="1600" dirty="0">
                <a:latin typeface="Arial" panose="020B0604020202020204" pitchFamily="34" charset="0"/>
                <a:cs typeface="Arial" panose="020B0604020202020204" pitchFamily="34" charset="0"/>
              </a:rPr>
              <a:t>  (Tax on lands to be given by non-Muslims)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367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07" y="727657"/>
            <a:ext cx="9070505" cy="6130343"/>
          </a:xfrm>
        </p:spPr>
        <p:txBody>
          <a:bodyPr>
            <a:normAutofit/>
          </a:bodyPr>
          <a:lstStyle/>
          <a:p>
            <a:pPr marL="457200" indent="-457200">
              <a:buAutoNum type="arabicPeriod" startAt="10"/>
            </a:pPr>
            <a:r>
              <a:rPr lang="en-US" sz="1800" b="1" dirty="0">
                <a:latin typeface="Arial" panose="020B0604020202020204" pitchFamily="34" charset="0"/>
                <a:cs typeface="Arial" panose="020B0604020202020204" pitchFamily="34" charset="0"/>
              </a:rPr>
              <a:t>Islamic Code of Ethics for Business</a:t>
            </a:r>
          </a:p>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Informing the buyer of a defect in a product</a:t>
            </a:r>
          </a:p>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Avoiding to swear to sell a product</a:t>
            </a:r>
            <a:endParaRPr lang="ar-SA" sz="1800" b="1"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“There are three (types of) people to whom Allah will neither speak on the Day of Resurrection nor look at them nor purify them, and they will have a painful punishment." The Messenger of Allah repeated it three times. Abu </a:t>
            </a:r>
            <a:r>
              <a:rPr lang="en-US" sz="1800" i="1" dirty="0" err="1">
                <a:latin typeface="Arial" panose="020B0604020202020204" pitchFamily="34" charset="0"/>
                <a:cs typeface="Arial" panose="020B0604020202020204" pitchFamily="34" charset="0"/>
              </a:rPr>
              <a:t>Dharr</a:t>
            </a:r>
            <a:r>
              <a:rPr lang="en-US" sz="1800" i="1" dirty="0">
                <a:latin typeface="Arial" panose="020B0604020202020204" pitchFamily="34" charset="0"/>
                <a:cs typeface="Arial" panose="020B0604020202020204" pitchFamily="34" charset="0"/>
              </a:rPr>
              <a:t> (May Allah be pleased with him) remarked: "They are ruined. Who are they, O Messenger of Allah?" Upon this, the Messenger of Allah</a:t>
            </a:r>
            <a:r>
              <a:rPr lang="ar-SA" sz="1800" i="1"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said, “…………..and who sells his goods by taking a false oath.” </a:t>
            </a:r>
            <a:r>
              <a:rPr lang="en-US" sz="1800" dirty="0">
                <a:latin typeface="Arial" panose="020B0604020202020204" pitchFamily="34" charset="0"/>
                <a:cs typeface="Arial" panose="020B0604020202020204" pitchFamily="34" charset="0"/>
              </a:rPr>
              <a:t>(Ibn e </a:t>
            </a:r>
            <a:r>
              <a:rPr lang="en-US" sz="1800" dirty="0" err="1">
                <a:latin typeface="Arial" panose="020B0604020202020204" pitchFamily="34" charset="0"/>
                <a:cs typeface="Arial" panose="020B0604020202020204" pitchFamily="34" charset="0"/>
              </a:rPr>
              <a:t>Maajah</a:t>
            </a:r>
            <a:r>
              <a:rPr lang="en-US" sz="1800" dirty="0">
                <a:latin typeface="Arial" panose="020B0604020202020204" pitchFamily="34" charset="0"/>
                <a:cs typeface="Arial" panose="020B0604020202020204" pitchFamily="34" charset="0"/>
              </a:rPr>
              <a:t> - 2208)</a:t>
            </a:r>
          </a:p>
          <a:p>
            <a:pPr marL="0" indent="0">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Writing down a transaction is highly encouraged, especially a credit transaction. The longest verse in Al-Baqarah (282) addresses this issue.</a:t>
            </a:r>
          </a:p>
          <a:p>
            <a:pPr marL="0" indent="0">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Abiding by the agreement</a:t>
            </a:r>
          </a:p>
          <a:p>
            <a:pPr marL="0" indent="0">
              <a:buNone/>
            </a:pPr>
            <a:r>
              <a:rPr lang="en-US" sz="1800" i="1" dirty="0">
                <a:latin typeface="Arial" panose="020B0604020202020204" pitchFamily="34" charset="0"/>
                <a:cs typeface="Arial" panose="020B0604020202020204" pitchFamily="34" charset="0"/>
              </a:rPr>
              <a:t>“O you who believe! Fulfill your commitments.” </a:t>
            </a:r>
            <a:r>
              <a:rPr lang="en-US" sz="1800" dirty="0">
                <a:latin typeface="Arial" panose="020B0604020202020204" pitchFamily="34" charset="0"/>
                <a:cs typeface="Arial" panose="020B0604020202020204" pitchFamily="34" charset="0"/>
              </a:rPr>
              <a:t>(Al-</a:t>
            </a:r>
            <a:r>
              <a:rPr lang="en-US" sz="1800" dirty="0" err="1">
                <a:latin typeface="Arial" panose="020B0604020202020204" pitchFamily="34" charset="0"/>
                <a:cs typeface="Arial" panose="020B0604020202020204" pitchFamily="34" charset="0"/>
              </a:rPr>
              <a:t>Maidah</a:t>
            </a:r>
            <a:r>
              <a:rPr lang="en-US" sz="1800" dirty="0">
                <a:latin typeface="Arial" panose="020B0604020202020204" pitchFamily="34" charset="0"/>
                <a:cs typeface="Arial" panose="020B0604020202020204" pitchFamily="34" charset="0"/>
              </a:rPr>
              <a:t> - 1)</a:t>
            </a:r>
            <a:endParaRPr lang="en-US" sz="1800" i="1"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“There are three signs of a hypocrite: When he speaks, he lies; </a:t>
            </a:r>
            <a:r>
              <a:rPr lang="en-US" sz="1800" b="1" i="1" u="sng" dirty="0">
                <a:latin typeface="Arial" panose="020B0604020202020204" pitchFamily="34" charset="0"/>
                <a:cs typeface="Arial" panose="020B0604020202020204" pitchFamily="34" charset="0"/>
              </a:rPr>
              <a:t>when he makes a promise, he breaks it</a:t>
            </a:r>
            <a:r>
              <a:rPr lang="en-US" sz="1800" b="1" i="1" dirty="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 and when he is trusted, he betrays his trust.”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Nasaai</a:t>
            </a:r>
            <a:r>
              <a:rPr lang="en-US" sz="1800" dirty="0">
                <a:latin typeface="Arial" panose="020B0604020202020204" pitchFamily="34" charset="0"/>
                <a:cs typeface="Arial" panose="020B0604020202020204" pitchFamily="34" charset="0"/>
              </a:rPr>
              <a:t> - 5021)</a:t>
            </a:r>
            <a:endParaRPr lang="en-GB"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234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07" y="450761"/>
            <a:ext cx="9352609" cy="6130343"/>
          </a:xfrm>
        </p:spPr>
        <p:txBody>
          <a:bodyPr>
            <a:normAutofit/>
          </a:bodyPr>
          <a:lstStyle/>
          <a:p>
            <a:pPr>
              <a:buFont typeface="Wingdings" panose="05000000000000000000" pitchFamily="2" charset="2"/>
              <a:buChar char="Ø"/>
            </a:pPr>
            <a:r>
              <a:rPr lang="en-US" b="1" dirty="0">
                <a:latin typeface="Arial" panose="020B0604020202020204" pitchFamily="34" charset="0"/>
                <a:cs typeface="Arial" panose="020B0604020202020204" pitchFamily="34" charset="0"/>
              </a:rPr>
              <a:t>Neither party should face the loss</a:t>
            </a:r>
            <a:endParaRPr lang="ar-SA" b="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“There should be neither harming nor reciprocating harm.” </a:t>
            </a:r>
            <a:r>
              <a:rPr lang="en-US" dirty="0">
                <a:latin typeface="Arial" panose="020B0604020202020204" pitchFamily="34" charset="0"/>
                <a:cs typeface="Arial" panose="020B0604020202020204" pitchFamily="34" charset="0"/>
              </a:rPr>
              <a:t>(Ibn e </a:t>
            </a:r>
            <a:r>
              <a:rPr lang="en-US" dirty="0" err="1">
                <a:latin typeface="Arial" panose="020B0604020202020204" pitchFamily="34" charset="0"/>
                <a:cs typeface="Arial" panose="020B0604020202020204" pitchFamily="34" charset="0"/>
              </a:rPr>
              <a:t>Maajah</a:t>
            </a:r>
            <a:r>
              <a:rPr lang="en-US" dirty="0">
                <a:latin typeface="Arial" panose="020B0604020202020204" pitchFamily="34" charset="0"/>
                <a:cs typeface="Arial" panose="020B0604020202020204" pitchFamily="34" charset="0"/>
              </a:rPr>
              <a:t> - 2341)</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Accepting to cancel a transaction</a:t>
            </a:r>
          </a:p>
          <a:p>
            <a:pPr marL="0" indent="0">
              <a:buNone/>
            </a:pPr>
            <a:r>
              <a:rPr lang="en-US" i="1" dirty="0">
                <a:latin typeface="Arial" panose="020B0604020202020204" pitchFamily="34" charset="0"/>
                <a:cs typeface="Arial" panose="020B0604020202020204" pitchFamily="34" charset="0"/>
              </a:rPr>
              <a:t>“Whoever agrees with a Muslim to cancel a transaction Allah will forgive his sins on the Day of Resurrection.” </a:t>
            </a:r>
            <a:r>
              <a:rPr lang="en-US" dirty="0">
                <a:latin typeface="Arial" panose="020B0604020202020204" pitchFamily="34" charset="0"/>
                <a:cs typeface="Arial" panose="020B0604020202020204" pitchFamily="34" charset="0"/>
              </a:rPr>
              <a:t>(Ibn e </a:t>
            </a:r>
            <a:r>
              <a:rPr lang="en-US" dirty="0" err="1">
                <a:latin typeface="Arial" panose="020B0604020202020204" pitchFamily="34" charset="0"/>
                <a:cs typeface="Arial" panose="020B0604020202020204" pitchFamily="34" charset="0"/>
              </a:rPr>
              <a:t>Maajah</a:t>
            </a:r>
            <a:r>
              <a:rPr lang="en-US" dirty="0">
                <a:latin typeface="Arial" panose="020B0604020202020204" pitchFamily="34" charset="0"/>
                <a:cs typeface="Arial" panose="020B0604020202020204" pitchFamily="34" charset="0"/>
              </a:rPr>
              <a:t> - 2199)</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013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012" y="100485"/>
            <a:ext cx="10633388" cy="6757516"/>
          </a:xfrm>
        </p:spPr>
        <p:txBody>
          <a:bodyPr>
            <a:normAutofit fontScale="92500" lnSpcReduction="20000"/>
          </a:bodyPr>
          <a:lstStyle/>
          <a:p>
            <a:pPr marL="0" indent="0" algn="ctr">
              <a:buNone/>
            </a:pPr>
            <a:r>
              <a:rPr lang="en-GB" b="1" dirty="0">
                <a:latin typeface="Arial" panose="020B0604020202020204" pitchFamily="34" charset="0"/>
                <a:cs typeface="Arial" panose="020B0604020202020204" pitchFamily="34" charset="0"/>
              </a:rPr>
              <a:t>Islamic Economic System; A Solution for Human Financial &amp; Economic Proble</a:t>
            </a:r>
            <a:r>
              <a:rPr lang="en-GB" sz="1800" b="1" dirty="0">
                <a:latin typeface="Arial" panose="020B0604020202020204" pitchFamily="34" charset="0"/>
                <a:cs typeface="Arial" panose="020B0604020202020204" pitchFamily="34" charset="0"/>
              </a:rPr>
              <a:t>ms</a:t>
            </a:r>
          </a:p>
          <a:p>
            <a:pPr marL="0" indent="0">
              <a:buNone/>
            </a:pPr>
            <a:endParaRPr lang="en-GB" sz="1800" i="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Based on divine guidance instead of man-made laws that are prone to errors</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Based on the welfare of society instead of accommodating a few big guns</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Recognition of private ownership encourages economic activities</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Provides effective tools for redistribution of wealth</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Allowance of  business with non-Muslim countries and communities helps Muslims to cater a large market</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Does not aim at unrealistic motives such as equal wealth, rather aims at realistic motives such as economic fairness &amp; justice</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Only believes in real economic activities. Totally discards the creation of money out of money which was a major cause of the global financial crisis of 2007 – 09</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Believes in moderation which helps bring the society nearer to an economic balance</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Flexibility motivates the economic and financial players to be innovative</a:t>
            </a:r>
          </a:p>
          <a:p>
            <a:pPr marL="457200" indent="-457200">
              <a:lnSpc>
                <a:spcPct val="150000"/>
              </a:lnSpc>
              <a:buFont typeface="+mj-lt"/>
              <a:buAutoNum type="arabicPeriod"/>
            </a:pPr>
            <a:r>
              <a:rPr lang="en-GB" sz="1800" dirty="0">
                <a:latin typeface="Arial" panose="020B0604020202020204" pitchFamily="34" charset="0"/>
                <a:cs typeface="Arial" panose="020B0604020202020204" pitchFamily="34" charset="0"/>
              </a:rPr>
              <a:t>The extensive code of ethics help in setting motives that go beyond earning profits</a:t>
            </a:r>
          </a:p>
        </p:txBody>
      </p:sp>
    </p:spTree>
    <p:extLst>
      <p:ext uri="{BB962C8B-B14F-4D97-AF65-F5344CB8AC3E}">
        <p14:creationId xmlns:p14="http://schemas.microsoft.com/office/powerpoint/2010/main" val="398647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8172"/>
          </a:xfrm>
        </p:spPr>
        <p:txBody>
          <a:bodyPr/>
          <a:lstStyle/>
          <a:p>
            <a:pPr algn="ctr"/>
            <a:r>
              <a:rPr lang="en-US" dirty="0">
                <a:latin typeface="Arial" panose="020B0604020202020204" pitchFamily="34" charset="0"/>
                <a:cs typeface="Arial" panose="020B0604020202020204" pitchFamily="34" charset="0"/>
              </a:rPr>
              <a:t>Islamic Judicial System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34107" y="1455313"/>
            <a:ext cx="9070505" cy="5022760"/>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Importance of Justice in Quran</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O you who believe! Be upright to God, witnessing with justice; </a:t>
            </a:r>
            <a:r>
              <a:rPr lang="en-US" i="1" u="sng" dirty="0">
                <a:latin typeface="Arial" panose="020B0604020202020204" pitchFamily="34" charset="0"/>
                <a:cs typeface="Arial" panose="020B0604020202020204" pitchFamily="34" charset="0"/>
              </a:rPr>
              <a:t>and let not the hatred of a certain people prevent you from acting justly</a:t>
            </a:r>
            <a:r>
              <a:rPr lang="en-US" i="1" dirty="0">
                <a:latin typeface="Arial" panose="020B0604020202020204" pitchFamily="34" charset="0"/>
                <a:cs typeface="Arial" panose="020B0604020202020204" pitchFamily="34" charset="0"/>
              </a:rPr>
              <a:t>. Adhere to justice, for that is nearer to piety; and fear God. God is informed of what you do</a:t>
            </a:r>
            <a:r>
              <a:rPr lang="en-US" dirty="0">
                <a:latin typeface="Arial" panose="020B0604020202020204" pitchFamily="34" charset="0"/>
                <a:cs typeface="Arial" panose="020B0604020202020204" pitchFamily="34" charset="0"/>
              </a:rPr>
              <a:t>.” (Al-</a:t>
            </a:r>
            <a:r>
              <a:rPr lang="en-US" dirty="0" err="1">
                <a:latin typeface="Arial" panose="020B0604020202020204" pitchFamily="34" charset="0"/>
                <a:cs typeface="Arial" panose="020B0604020202020204" pitchFamily="34" charset="0"/>
              </a:rPr>
              <a:t>Maidah</a:t>
            </a:r>
            <a:r>
              <a:rPr lang="en-US" dirty="0">
                <a:latin typeface="Arial" panose="020B0604020202020204" pitchFamily="34" charset="0"/>
                <a:cs typeface="Arial" panose="020B0604020202020204" pitchFamily="34" charset="0"/>
              </a:rPr>
              <a:t> - 8)</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“O you who believe! Stand firmly for justice, as witnesses to God, even if against yourselves, or your parents, or your relatives. Whether one is rich or poor, God takes care of both.” </a:t>
            </a:r>
            <a:r>
              <a:rPr lang="en-US" dirty="0">
                <a:latin typeface="Arial" panose="020B0604020202020204" pitchFamily="34" charset="0"/>
                <a:cs typeface="Arial" panose="020B0604020202020204" pitchFamily="34" charset="0"/>
              </a:rPr>
              <a:t>(An-Nisa - 135)</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“But if you judge, judge between them equitably. God loves the equitable.” </a:t>
            </a:r>
            <a:r>
              <a:rPr lang="en-US" dirty="0">
                <a:latin typeface="Arial" panose="020B0604020202020204" pitchFamily="34" charset="0"/>
                <a:cs typeface="Arial" panose="020B0604020202020204" pitchFamily="34" charset="0"/>
              </a:rPr>
              <a:t>(An-Nisa - 42)</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08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3865"/>
            <a:ext cx="8911687" cy="1050144"/>
          </a:xfrm>
        </p:spPr>
        <p:txBody>
          <a:bodyPr>
            <a:noAutofit/>
          </a:bodyPr>
          <a:lstStyle/>
          <a:p>
            <a:pPr algn="ctr"/>
            <a:r>
              <a:rPr lang="en-US" sz="3800" dirty="0">
                <a:latin typeface="Arial" panose="020B0604020202020204" pitchFamily="34" charset="0"/>
                <a:cs typeface="Arial" panose="020B0604020202020204" pitchFamily="34" charset="0"/>
              </a:rPr>
              <a:t>Introduction - can be used as the first paragraph of your introduction</a:t>
            </a:r>
            <a:endParaRPr lang="en-GB" sz="3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9212" y="1612052"/>
            <a:ext cx="8915400" cy="4629955"/>
          </a:xfrm>
        </p:spPr>
        <p:txBody>
          <a:bodyPr>
            <a:no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Islam has been referred to as “</a:t>
            </a:r>
            <a:r>
              <a:rPr lang="en-US" dirty="0" err="1">
                <a:latin typeface="Arial" panose="020B0604020202020204" pitchFamily="34" charset="0"/>
                <a:cs typeface="Arial" panose="020B0604020202020204" pitchFamily="34" charset="0"/>
              </a:rPr>
              <a:t>Deen</a:t>
            </a:r>
            <a:r>
              <a:rPr lang="en-US" dirty="0">
                <a:latin typeface="Arial" panose="020B0604020202020204" pitchFamily="34" charset="0"/>
                <a:cs typeface="Arial" panose="020B0604020202020204" pitchFamily="34" charset="0"/>
              </a:rPr>
              <a:t>”</a:t>
            </a:r>
          </a:p>
          <a:p>
            <a:pPr marL="0" indent="0">
              <a:buNone/>
            </a:pPr>
            <a:r>
              <a:rPr lang="en-US" b="1" i="1" dirty="0">
                <a:latin typeface="Arial" panose="020B0604020202020204" pitchFamily="34" charset="0"/>
                <a:cs typeface="Arial" panose="020B0604020202020204" pitchFamily="34" charset="0"/>
              </a:rPr>
              <a:t>“Surely the true </a:t>
            </a:r>
            <a:r>
              <a:rPr lang="en-US" b="1" i="1" dirty="0" err="1">
                <a:latin typeface="Arial" panose="020B0604020202020204" pitchFamily="34" charset="0"/>
                <a:cs typeface="Arial" panose="020B0604020202020204" pitchFamily="34" charset="0"/>
              </a:rPr>
              <a:t>deen</a:t>
            </a:r>
            <a:r>
              <a:rPr lang="en-US" b="1" i="1" dirty="0">
                <a:latin typeface="Arial" panose="020B0604020202020204" pitchFamily="34" charset="0"/>
                <a:cs typeface="Arial" panose="020B0604020202020204" pitchFamily="34" charset="0"/>
              </a:rPr>
              <a:t> in the sight of Allah is Islam.” </a:t>
            </a:r>
            <a:r>
              <a:rPr lang="en-US" b="1" dirty="0">
                <a:latin typeface="Arial" panose="020B0604020202020204" pitchFamily="34" charset="0"/>
                <a:cs typeface="Arial" panose="020B0604020202020204" pitchFamily="34" charset="0"/>
              </a:rPr>
              <a:t>(Aal e Imran - 19)</a:t>
            </a:r>
          </a:p>
          <a:p>
            <a:pPr>
              <a:buFontTx/>
              <a:buChar char="-"/>
            </a:pPr>
            <a:r>
              <a:rPr lang="en-US" dirty="0">
                <a:latin typeface="Arial" panose="020B0604020202020204" pitchFamily="34" charset="0"/>
                <a:cs typeface="Arial" panose="020B0604020202020204" pitchFamily="34" charset="0"/>
              </a:rPr>
              <a:t>It consists of a set of beliefs, rituals, social customs and a </a:t>
            </a:r>
            <a:r>
              <a:rPr lang="en-US" b="1" u="sng" dirty="0">
                <a:latin typeface="Arial" panose="020B0604020202020204" pitchFamily="34" charset="0"/>
                <a:cs typeface="Arial" panose="020B0604020202020204" pitchFamily="34" charset="0"/>
              </a:rPr>
              <a:t>complete code of life</a:t>
            </a:r>
            <a:endParaRPr lang="en-US" b="1"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This basically means that Islam not only provides a set of beliefs and rituals, but also a complete code of life consisting of a social, political, economic, judicial and administrative system for the humanity to follow so that they may be successful in both the worlds.</a:t>
            </a:r>
          </a:p>
          <a:p>
            <a:pPr>
              <a:buFontTx/>
              <a:buChar char="-"/>
            </a:pPr>
            <a:r>
              <a:rPr lang="en-US" dirty="0">
                <a:latin typeface="Arial" panose="020B0604020202020204" pitchFamily="34" charset="0"/>
                <a:cs typeface="Arial" panose="020B0604020202020204" pitchFamily="34" charset="0"/>
              </a:rPr>
              <a:t>Therefore, guidance for all kinds of systems can be found in the teachings of Islam and in the life of the Prophet SAW</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00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5851" y="120580"/>
            <a:ext cx="10751736" cy="6652010"/>
          </a:xfrm>
        </p:spPr>
        <p:txBody>
          <a:bodyPr>
            <a:noAutofit/>
          </a:bodyPr>
          <a:lstStyle/>
          <a:p>
            <a:pPr marL="0" indent="0" algn="ctr">
              <a:buNone/>
            </a:pPr>
            <a:r>
              <a:rPr lang="en-US" sz="1800" b="1" dirty="0">
                <a:latin typeface="Arial" panose="020B0604020202020204" pitchFamily="34" charset="0"/>
                <a:cs typeface="Arial" panose="020B0604020202020204" pitchFamily="34" charset="0"/>
              </a:rPr>
              <a:t>Importance of Justice in Hadith</a:t>
            </a:r>
          </a:p>
          <a:p>
            <a:pPr marL="0" indent="0">
              <a:buNone/>
            </a:pPr>
            <a:endParaRPr lang="en-US" sz="1500" dirty="0">
              <a:latin typeface="Arial" panose="020B0604020202020204" pitchFamily="34" charset="0"/>
              <a:cs typeface="Arial" panose="020B0604020202020204" pitchFamily="34" charset="0"/>
            </a:endParaRPr>
          </a:p>
          <a:p>
            <a:pPr>
              <a:lnSpc>
                <a:spcPct val="170000"/>
              </a:lnSpc>
              <a:buFont typeface="Wingdings" panose="05000000000000000000" pitchFamily="2" charset="2"/>
              <a:buChar char="Ø"/>
            </a:pPr>
            <a:r>
              <a:rPr lang="en-US" sz="1500" i="1" dirty="0">
                <a:latin typeface="Arial" panose="020B0604020202020204" pitchFamily="34" charset="0"/>
                <a:cs typeface="Arial" panose="020B0604020202020204" pitchFamily="34" charset="0"/>
              </a:rPr>
              <a:t>“</a:t>
            </a:r>
            <a:r>
              <a:rPr lang="en-US" sz="1500" b="1" i="1" dirty="0">
                <a:latin typeface="Arial" panose="020B0604020202020204" pitchFamily="34" charset="0"/>
                <a:cs typeface="Arial" panose="020B0604020202020204" pitchFamily="34" charset="0"/>
              </a:rPr>
              <a:t>Seven are (the persons) whom Allah will give Shade of His Throne on the Day when there would be no shade other than His Throne's Shade: </a:t>
            </a:r>
            <a:r>
              <a:rPr lang="en-US" sz="1500" b="1" i="1" u="sng" dirty="0">
                <a:latin typeface="Arial" panose="020B0604020202020204" pitchFamily="34" charset="0"/>
                <a:cs typeface="Arial" panose="020B0604020202020204" pitchFamily="34" charset="0"/>
              </a:rPr>
              <a:t>A just ruler</a:t>
            </a:r>
            <a:r>
              <a:rPr lang="en-US" sz="1500" i="1" dirty="0">
                <a:latin typeface="Arial" panose="020B0604020202020204" pitchFamily="34" charset="0"/>
                <a:cs typeface="Arial" panose="020B0604020202020204" pitchFamily="34" charset="0"/>
              </a:rPr>
              <a:t>; a youth who grew up worshipping Allah; a man whose heart is attached to mosques; two persons who love and meet each other and depart from each other for the sake of Allah; a man whom an extremely beautiful woman seduces (for illicit relation), but he (rejects this offer by saying): 'I fear Allah'; a man who gives in charity and conceals it (to such an extent) that the left hand does not know what the right has given; and a person who remembers Allah in solitude and his eyes well up.” </a:t>
            </a:r>
            <a:r>
              <a:rPr lang="en-US" sz="1500" dirty="0">
                <a:latin typeface="Arial" panose="020B0604020202020204" pitchFamily="34" charset="0"/>
                <a:cs typeface="Arial" panose="020B0604020202020204" pitchFamily="34" charset="0"/>
              </a:rPr>
              <a:t>(Muslim - 1031)</a:t>
            </a:r>
          </a:p>
          <a:p>
            <a:pPr>
              <a:lnSpc>
                <a:spcPct val="170000"/>
              </a:lnSpc>
              <a:buFont typeface="Wingdings" panose="05000000000000000000" pitchFamily="2" charset="2"/>
              <a:buChar char="Ø"/>
            </a:pPr>
            <a:r>
              <a:rPr lang="en-US" sz="1500" i="1" dirty="0">
                <a:latin typeface="Arial" panose="020B0604020202020204" pitchFamily="34" charset="0"/>
                <a:cs typeface="Arial" panose="020B0604020202020204" pitchFamily="34" charset="0"/>
              </a:rPr>
              <a:t>“</a:t>
            </a:r>
            <a:r>
              <a:rPr lang="en-US" sz="1500" b="1" i="1" u="sng" dirty="0">
                <a:latin typeface="Arial" panose="020B0604020202020204" pitchFamily="34" charset="0"/>
                <a:cs typeface="Arial" panose="020B0604020202020204" pitchFamily="34" charset="0"/>
              </a:rPr>
              <a:t>There are three whose supplication is not rejected: The fasting person when he breaks his fast, the just leader</a:t>
            </a:r>
            <a:r>
              <a:rPr lang="en-US" sz="1500" i="1" dirty="0">
                <a:latin typeface="Arial" panose="020B0604020202020204" pitchFamily="34" charset="0"/>
                <a:cs typeface="Arial" panose="020B0604020202020204" pitchFamily="34" charset="0"/>
              </a:rPr>
              <a:t>, and the supplication of the oppressed person; Allah raises it up above the clouds and opens the gates of heaven to it. And the Lord says: ‘By My might, I shall surely aid you, even if it should be after a while.” </a:t>
            </a:r>
            <a:r>
              <a:rPr lang="en-US" sz="1500" dirty="0">
                <a:latin typeface="Arial" panose="020B0604020202020204" pitchFamily="34" charset="0"/>
                <a:cs typeface="Arial" panose="020B0604020202020204" pitchFamily="34" charset="0"/>
              </a:rPr>
              <a:t>(Tirmizi - 3598) </a:t>
            </a:r>
          </a:p>
          <a:p>
            <a:pPr>
              <a:lnSpc>
                <a:spcPct val="170000"/>
              </a:lnSpc>
              <a:buFont typeface="Wingdings" panose="05000000000000000000" pitchFamily="2" charset="2"/>
              <a:buChar char="Ø"/>
            </a:pPr>
            <a:r>
              <a:rPr lang="en-US" sz="1500" i="1" dirty="0">
                <a:latin typeface="Arial" panose="020B0604020202020204" pitchFamily="34" charset="0"/>
                <a:cs typeface="Arial" panose="020B0604020202020204" pitchFamily="34" charset="0"/>
              </a:rPr>
              <a:t>“Indeed, the most beloved of people to Allah on the Day of Judgment, and the nearest to Him in the status is the just Imam. And the most hated of people to Allah and the furthest from Him in status is the oppressive Imam.” </a:t>
            </a:r>
            <a:r>
              <a:rPr lang="en-US" sz="1500" dirty="0">
                <a:latin typeface="Arial" panose="020B0604020202020204" pitchFamily="34" charset="0"/>
                <a:cs typeface="Arial" panose="020B0604020202020204" pitchFamily="34" charset="0"/>
              </a:rPr>
              <a:t>(Tirmizi - 1329)</a:t>
            </a:r>
          </a:p>
        </p:txBody>
      </p:sp>
    </p:spTree>
    <p:extLst>
      <p:ext uri="{BB962C8B-B14F-4D97-AF65-F5344CB8AC3E}">
        <p14:creationId xmlns:p14="http://schemas.microsoft.com/office/powerpoint/2010/main" val="291126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6721" y="135652"/>
            <a:ext cx="10369899" cy="6722348"/>
          </a:xfrm>
        </p:spPr>
        <p:txBody>
          <a:bodyPr>
            <a:noAutofit/>
          </a:bodyPr>
          <a:lstStyle/>
          <a:p>
            <a:pPr marL="0" indent="0" algn="ctr">
              <a:buNone/>
            </a:pPr>
            <a:r>
              <a:rPr lang="en-US" sz="2400" b="1" dirty="0">
                <a:latin typeface="Arial" panose="020B0604020202020204" pitchFamily="34" charset="0"/>
                <a:cs typeface="Arial" panose="020B0604020202020204" pitchFamily="34" charset="0"/>
              </a:rPr>
              <a:t>Fundamentals </a:t>
            </a:r>
          </a:p>
          <a:p>
            <a:pPr marL="0" indent="0">
              <a:buNone/>
            </a:pPr>
            <a:endParaRPr lang="en-US" sz="1600" b="1" dirty="0">
              <a:latin typeface="Arial" panose="020B0604020202020204" pitchFamily="34" charset="0"/>
              <a:cs typeface="Arial" panose="020B0604020202020204" pitchFamily="34" charset="0"/>
            </a:endParaRPr>
          </a:p>
          <a:p>
            <a:pPr>
              <a:buAutoNum type="arabicPeriod"/>
            </a:pPr>
            <a:r>
              <a:rPr lang="en-US" sz="1600" b="1" dirty="0">
                <a:latin typeface="Arial" panose="020B0604020202020204" pitchFamily="34" charset="0"/>
                <a:cs typeface="Arial" panose="020B0604020202020204" pitchFamily="34" charset="0"/>
              </a:rPr>
              <a:t>Sovereignty of Allah SWT</a:t>
            </a:r>
          </a:p>
          <a:p>
            <a:pPr>
              <a:buFontTx/>
              <a:buChar char="-"/>
            </a:pPr>
            <a:r>
              <a:rPr lang="en-US" sz="1600" dirty="0">
                <a:latin typeface="Arial" panose="020B0604020202020204" pitchFamily="34" charset="0"/>
                <a:cs typeface="Arial" panose="020B0604020202020204" pitchFamily="34" charset="0"/>
              </a:rPr>
              <a:t>All judgments will be given as per the guiding of Quran &amp; Sunnah</a:t>
            </a:r>
          </a:p>
          <a:p>
            <a:pPr>
              <a:buFontTx/>
              <a:buChar char="-"/>
            </a:pPr>
            <a:r>
              <a:rPr lang="en-US" sz="1600" dirty="0">
                <a:latin typeface="Arial" panose="020B0604020202020204" pitchFamily="34" charset="0"/>
                <a:cs typeface="Arial" panose="020B0604020202020204" pitchFamily="34" charset="0"/>
              </a:rPr>
              <a:t>Any judgment in contradiction with the above two has no place in an Islamic judicial system</a:t>
            </a:r>
          </a:p>
          <a:p>
            <a:pPr>
              <a:buFontTx/>
              <a:buChar char="-"/>
            </a:pPr>
            <a:r>
              <a:rPr lang="en-US" sz="1600" i="1" dirty="0">
                <a:latin typeface="Arial" panose="020B0604020202020204" pitchFamily="34" charset="0"/>
                <a:cs typeface="Arial" panose="020B0604020202020204" pitchFamily="34" charset="0"/>
              </a:rPr>
              <a:t>“the decision belongs solely to God.” </a:t>
            </a:r>
            <a:r>
              <a:rPr lang="en-US" sz="1600" dirty="0">
                <a:latin typeface="Arial" panose="020B0604020202020204" pitchFamily="34" charset="0"/>
                <a:cs typeface="Arial" panose="020B0604020202020204" pitchFamily="34" charset="0"/>
              </a:rPr>
              <a:t>(Al-</a:t>
            </a:r>
            <a:r>
              <a:rPr lang="en-US" sz="1600" dirty="0" err="1">
                <a:latin typeface="Arial" panose="020B0604020202020204" pitchFamily="34" charset="0"/>
                <a:cs typeface="Arial" panose="020B0604020202020204" pitchFamily="34" charset="0"/>
              </a:rPr>
              <a:t>Ana’am</a:t>
            </a:r>
            <a:r>
              <a:rPr lang="en-US" sz="1600" dirty="0">
                <a:latin typeface="Arial" panose="020B0604020202020204" pitchFamily="34" charset="0"/>
                <a:cs typeface="Arial" panose="020B0604020202020204" pitchFamily="34" charset="0"/>
              </a:rPr>
              <a:t> – 57)</a:t>
            </a:r>
          </a:p>
          <a:p>
            <a:pPr>
              <a:buFontTx/>
              <a:buChar char="-"/>
            </a:pPr>
            <a:r>
              <a:rPr lang="en-US" sz="1600" i="1" dirty="0">
                <a:latin typeface="Arial" panose="020B0604020202020204" pitchFamily="34" charset="0"/>
                <a:cs typeface="Arial" panose="020B0604020202020204" pitchFamily="34" charset="0"/>
              </a:rPr>
              <a:t>“To Him belongs the kingdom of the heavens and the earth. He gives life and causes death, and He has power over all things.” </a:t>
            </a:r>
            <a:r>
              <a:rPr lang="en-US" sz="1600" dirty="0">
                <a:latin typeface="Arial" panose="020B0604020202020204" pitchFamily="34" charset="0"/>
                <a:cs typeface="Arial" panose="020B0604020202020204" pitchFamily="34" charset="0"/>
              </a:rPr>
              <a:t>(Al-</a:t>
            </a:r>
            <a:r>
              <a:rPr lang="en-US" sz="1600" dirty="0" err="1">
                <a:latin typeface="Arial" panose="020B0604020202020204" pitchFamily="34" charset="0"/>
                <a:cs typeface="Arial" panose="020B0604020202020204" pitchFamily="34" charset="0"/>
              </a:rPr>
              <a:t>Hadeed</a:t>
            </a:r>
            <a:r>
              <a:rPr lang="en-US" sz="1600" dirty="0">
                <a:latin typeface="Arial" panose="020B0604020202020204" pitchFamily="34" charset="0"/>
                <a:cs typeface="Arial" panose="020B0604020202020204" pitchFamily="34" charset="0"/>
              </a:rPr>
              <a:t> – 2)</a:t>
            </a:r>
          </a:p>
          <a:p>
            <a:pPr>
              <a:buFontTx/>
              <a:buChar char="-"/>
            </a:pPr>
            <a:r>
              <a:rPr lang="en-US" sz="1600" i="1" dirty="0">
                <a:latin typeface="Arial" panose="020B0604020202020204" pitchFamily="34" charset="0"/>
                <a:cs typeface="Arial" panose="020B0604020202020204" pitchFamily="34" charset="0"/>
              </a:rPr>
              <a:t>“His is the creation, and His is the command.” </a:t>
            </a:r>
            <a:r>
              <a:rPr lang="en-US" sz="1600" dirty="0">
                <a:latin typeface="Arial" panose="020B0604020202020204" pitchFamily="34" charset="0"/>
                <a:cs typeface="Arial" panose="020B0604020202020204" pitchFamily="34" charset="0"/>
              </a:rPr>
              <a:t>(Al-</a:t>
            </a:r>
            <a:r>
              <a:rPr lang="en-US" sz="1600" dirty="0" err="1">
                <a:latin typeface="Arial" panose="020B0604020202020204" pitchFamily="34" charset="0"/>
                <a:cs typeface="Arial" panose="020B0604020202020204" pitchFamily="34" charset="0"/>
              </a:rPr>
              <a:t>A’raf</a:t>
            </a:r>
            <a:r>
              <a:rPr lang="en-US" sz="1600" dirty="0">
                <a:latin typeface="Arial" panose="020B0604020202020204" pitchFamily="34" charset="0"/>
                <a:cs typeface="Arial" panose="020B0604020202020204" pitchFamily="34" charset="0"/>
              </a:rPr>
              <a:t> – 54)</a:t>
            </a:r>
          </a:p>
          <a:p>
            <a:pPr>
              <a:buFontTx/>
              <a:buChar char="-"/>
            </a:pPr>
            <a:r>
              <a:rPr lang="en-US" sz="1600" i="1" dirty="0">
                <a:latin typeface="Arial" panose="020B0604020202020204" pitchFamily="34" charset="0"/>
                <a:cs typeface="Arial" panose="020B0604020202020204" pitchFamily="34" charset="0"/>
              </a:rPr>
              <a:t>“But no, by your Lord, they will not believe until they call you to arbitrate in their disputes, and then find within themselves no resentment regarding your decisions and submit themselves completely.” </a:t>
            </a:r>
            <a:r>
              <a:rPr lang="en-US" sz="1600" dirty="0">
                <a:latin typeface="Arial" panose="020B0604020202020204" pitchFamily="34" charset="0"/>
                <a:cs typeface="Arial" panose="020B0604020202020204" pitchFamily="34" charset="0"/>
              </a:rPr>
              <a:t>(An-Nisa – 65)</a:t>
            </a:r>
          </a:p>
          <a:p>
            <a:pPr>
              <a:buFontTx/>
              <a:buChar char="-"/>
            </a:pPr>
            <a:endParaRPr lang="en-US" sz="1600" i="1" dirty="0">
              <a:latin typeface="Arial" panose="020B0604020202020204" pitchFamily="34" charset="0"/>
              <a:cs typeface="Arial" panose="020B0604020202020204" pitchFamily="34" charset="0"/>
            </a:endParaRPr>
          </a:p>
          <a:p>
            <a:pPr marL="457200" indent="-457200">
              <a:buAutoNum type="arabicPeriod" startAt="2"/>
            </a:pPr>
            <a:r>
              <a:rPr lang="en-US" sz="1600" b="1" dirty="0">
                <a:latin typeface="Arial" panose="020B0604020202020204" pitchFamily="34" charset="0"/>
                <a:cs typeface="Arial" panose="020B0604020202020204" pitchFamily="34" charset="0"/>
              </a:rPr>
              <a:t>The Islamic Judicial System Revolves Around Justice</a:t>
            </a:r>
            <a:endParaRPr lang="en-GB" sz="1600" b="1" dirty="0">
              <a:latin typeface="Arial" panose="020B0604020202020204" pitchFamily="34" charset="0"/>
              <a:cs typeface="Arial" panose="020B0604020202020204" pitchFamily="34" charset="0"/>
            </a:endParaRPr>
          </a:p>
          <a:p>
            <a:pPr>
              <a:buFontTx/>
              <a:buChar char="-"/>
            </a:pPr>
            <a:r>
              <a:rPr lang="en-US" sz="1600" dirty="0">
                <a:latin typeface="Arial" panose="020B0604020202020204" pitchFamily="34" charset="0"/>
                <a:cs typeface="Arial" panose="020B0604020202020204" pitchFamily="34" charset="0"/>
              </a:rPr>
              <a:t>Justice is the cornerstone of the Islamic judicial system</a:t>
            </a:r>
          </a:p>
          <a:p>
            <a:pPr>
              <a:buFontTx/>
              <a:buChar char="-"/>
            </a:pPr>
            <a:r>
              <a:rPr lang="en-US" sz="1600" dirty="0">
                <a:latin typeface="Arial" panose="020B0604020202020204" pitchFamily="34" charset="0"/>
                <a:cs typeface="Arial" panose="020B0604020202020204" pitchFamily="34" charset="0"/>
              </a:rPr>
              <a:t>Justice must be upheld at all times</a:t>
            </a:r>
          </a:p>
          <a:p>
            <a:pPr>
              <a:buFontTx/>
              <a:buChar char="-"/>
            </a:pPr>
            <a:r>
              <a:rPr lang="en-US" sz="1600" dirty="0">
                <a:latin typeface="Arial" panose="020B0604020202020204" pitchFamily="34" charset="0"/>
                <a:cs typeface="Arial" panose="020B0604020202020204" pitchFamily="34" charset="0"/>
              </a:rPr>
              <a:t>Every citizen of an Islamic state must have an equal access to justice, regardless of their faith, race, color, economic &amp; social status</a:t>
            </a:r>
          </a:p>
          <a:p>
            <a:pPr>
              <a:buFontTx/>
              <a:buChar char="-"/>
            </a:pPr>
            <a:r>
              <a:rPr lang="en-US" sz="1600" i="1" dirty="0">
                <a:latin typeface="Arial" panose="020B0604020202020204" pitchFamily="34" charset="0"/>
                <a:cs typeface="Arial" panose="020B0604020202020204" pitchFamily="34" charset="0"/>
              </a:rPr>
              <a:t>“O you who believe! Stand firmly for justice, as witnesses to God, even if against yourselves, or your parents, or your relatives. Whether one is rich or poor, God takes care of both.” </a:t>
            </a:r>
            <a:r>
              <a:rPr lang="en-US" sz="1600" dirty="0">
                <a:latin typeface="Arial" panose="020B0604020202020204" pitchFamily="34" charset="0"/>
                <a:cs typeface="Arial" panose="020B0604020202020204" pitchFamily="34" charset="0"/>
              </a:rPr>
              <a:t>(An-Nisa – 135)</a:t>
            </a:r>
            <a:endParaRPr lang="en-US" sz="1600" i="1" dirty="0">
              <a:latin typeface="Arial" panose="020B0604020202020204" pitchFamily="34" charset="0"/>
              <a:cs typeface="Arial" panose="020B0604020202020204" pitchFamily="34" charset="0"/>
            </a:endParaRPr>
          </a:p>
          <a:p>
            <a:pPr marL="0" indent="0">
              <a:buNone/>
            </a:pPr>
            <a:endParaRPr lang="en-US" sz="1600" i="1" dirty="0">
              <a:latin typeface="Arial" panose="020B0604020202020204" pitchFamily="34" charset="0"/>
              <a:cs typeface="Arial" panose="020B0604020202020204" pitchFamily="34" charset="0"/>
            </a:endParaRPr>
          </a:p>
          <a:p>
            <a:pPr>
              <a:buFontTx/>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075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07" y="111645"/>
            <a:ext cx="8911687" cy="831203"/>
          </a:xfrm>
        </p:spPr>
        <p:txBody>
          <a:bodyPr>
            <a:normAutofit/>
          </a:bodyPr>
          <a:lstStyle/>
          <a:p>
            <a:pPr algn="ctr"/>
            <a:r>
              <a:rPr lang="en-US" sz="3200" b="1" dirty="0">
                <a:latin typeface="Arial" panose="020B0604020202020204" pitchFamily="34" charset="0"/>
                <a:cs typeface="Arial" panose="020B0604020202020204" pitchFamily="34" charset="0"/>
              </a:rPr>
              <a:t>Features of Islamic Judicial System</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27833" y="1224200"/>
            <a:ext cx="10219174" cy="5633799"/>
          </a:xfrm>
        </p:spPr>
        <p:txBody>
          <a:bodyPr>
            <a:normAutofit fontScale="92500" lnSpcReduction="20000"/>
          </a:bodyPr>
          <a:lstStyle/>
          <a:p>
            <a:pPr>
              <a:buAutoNum type="arabicPeriod"/>
            </a:pPr>
            <a:r>
              <a:rPr lang="en-US" sz="1800" b="1" dirty="0">
                <a:latin typeface="Arial" panose="020B0604020202020204" pitchFamily="34" charset="0"/>
                <a:cs typeface="Arial" panose="020B0604020202020204" pitchFamily="34" charset="0"/>
              </a:rPr>
              <a:t>Sacred Source of Laws/Judgments</a:t>
            </a:r>
          </a:p>
          <a:p>
            <a:pPr>
              <a:buFontTx/>
              <a:buChar char="-"/>
            </a:pPr>
            <a:r>
              <a:rPr lang="en-US" sz="1800" dirty="0">
                <a:latin typeface="Arial" panose="020B0604020202020204" pitchFamily="34" charset="0"/>
                <a:cs typeface="Arial" panose="020B0604020202020204" pitchFamily="34" charset="0"/>
              </a:rPr>
              <a:t>Laws, rulings &amp; judgments will be derived from the sources of Islamic law</a:t>
            </a:r>
            <a:r>
              <a:rPr lang="en-GB" sz="1800" dirty="0">
                <a:latin typeface="Arial" panose="020B0604020202020204" pitchFamily="34" charset="0"/>
                <a:cs typeface="Arial" panose="020B0604020202020204" pitchFamily="34" charset="0"/>
              </a:rPr>
              <a:t> in the following sequence:</a:t>
            </a:r>
          </a:p>
          <a:p>
            <a:pPr>
              <a:buFontTx/>
              <a:buChar char="-"/>
            </a:pPr>
            <a:r>
              <a:rPr lang="en-US" sz="1800" dirty="0">
                <a:latin typeface="Arial" panose="020B0604020202020204" pitchFamily="34" charset="0"/>
                <a:cs typeface="Arial" panose="020B0604020202020204" pitchFamily="34" charset="0"/>
              </a:rPr>
              <a:t>Quran, Sunnah, Ijma’, Qiyas, </a:t>
            </a:r>
            <a:r>
              <a:rPr lang="en-US" sz="1800" dirty="0" err="1">
                <a:latin typeface="Arial" panose="020B0604020202020204" pitchFamily="34" charset="0"/>
                <a:cs typeface="Arial" panose="020B0604020202020204" pitchFamily="34" charset="0"/>
              </a:rPr>
              <a:t>Ijtihad</a:t>
            </a:r>
            <a:r>
              <a:rPr lang="en-US" sz="1800" dirty="0">
                <a:latin typeface="Arial" panose="020B0604020202020204" pitchFamily="34" charset="0"/>
                <a:cs typeface="Arial" panose="020B0604020202020204" pitchFamily="34" charset="0"/>
              </a:rPr>
              <a:t> etc.</a:t>
            </a:r>
          </a:p>
          <a:p>
            <a:pPr marL="0" indent="0">
              <a:buNone/>
            </a:pPr>
            <a:endParaRPr lang="en-US" sz="1800" dirty="0">
              <a:latin typeface="Arial" panose="020B0604020202020204" pitchFamily="34" charset="0"/>
              <a:cs typeface="Arial" panose="020B0604020202020204" pitchFamily="34" charset="0"/>
            </a:endParaRPr>
          </a:p>
          <a:p>
            <a:pPr marL="457200" indent="-457200">
              <a:buAutoNum type="arabicPeriod" startAt="2"/>
            </a:pPr>
            <a:r>
              <a:rPr lang="en-US" sz="1800" b="1" dirty="0">
                <a:latin typeface="Arial" panose="020B0604020202020204" pitchFamily="34" charset="0"/>
                <a:cs typeface="Arial" panose="020B0604020202020204" pitchFamily="34" charset="0"/>
              </a:rPr>
              <a:t>Rule of Law</a:t>
            </a:r>
            <a:endParaRPr lang="en-GB" sz="1800" b="1"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Everyone is equal in front of the law</a:t>
            </a:r>
          </a:p>
          <a:p>
            <a:pPr>
              <a:buFontTx/>
              <a:buChar char="-"/>
            </a:pPr>
            <a:r>
              <a:rPr lang="en-US" sz="1800" dirty="0">
                <a:latin typeface="Arial" panose="020B0604020202020204" pitchFamily="34" charset="0"/>
                <a:cs typeface="Arial" panose="020B0604020202020204" pitchFamily="34" charset="0"/>
              </a:rPr>
              <a:t>No one, no matter how high their status is, is exempted from law</a:t>
            </a:r>
            <a:r>
              <a:rPr lang="en-US" sz="1800" i="1" dirty="0">
                <a:latin typeface="Arial" panose="020B0604020202020204" pitchFamily="34" charset="0"/>
                <a:cs typeface="Arial" panose="020B0604020202020204" pitchFamily="34" charset="0"/>
              </a:rPr>
              <a:t> </a:t>
            </a:r>
          </a:p>
          <a:p>
            <a:pPr>
              <a:buFontTx/>
              <a:buChar char="-"/>
            </a:pPr>
            <a:r>
              <a:rPr lang="en-US" sz="1800" i="1" dirty="0">
                <a:latin typeface="Arial" panose="020B0604020202020204" pitchFamily="34" charset="0"/>
                <a:cs typeface="Arial" panose="020B0604020202020204" pitchFamily="34" charset="0"/>
              </a:rPr>
              <a:t>“O people, those who have gone before you were destroyed, because if any one of high rank committed theft amongst them, they spared him; and it anyone of low rank committed theft, they inflicted the prescribed punishment upon him. By Allah, if Fatima, daughter of Muhammad, were to steal, I would have her hand cut off.” </a:t>
            </a:r>
            <a:r>
              <a:rPr lang="en-US" sz="1800" dirty="0">
                <a:latin typeface="Arial" panose="020B0604020202020204" pitchFamily="34" charset="0"/>
                <a:cs typeface="Arial" panose="020B0604020202020204" pitchFamily="34" charset="0"/>
              </a:rPr>
              <a:t>(Muslim - 1688)</a:t>
            </a:r>
          </a:p>
          <a:p>
            <a:pPr marL="0" indent="0">
              <a:buNone/>
            </a:pPr>
            <a:endParaRPr lang="en-US" sz="1800" dirty="0">
              <a:latin typeface="Arial" panose="020B0604020202020204" pitchFamily="34" charset="0"/>
              <a:cs typeface="Arial" panose="020B0604020202020204" pitchFamily="34" charset="0"/>
            </a:endParaRPr>
          </a:p>
          <a:p>
            <a:pPr marL="342900" indent="-342900">
              <a:buAutoNum type="arabicPeriod" startAt="3"/>
            </a:pPr>
            <a:r>
              <a:rPr lang="en-US" sz="1800" b="1" dirty="0">
                <a:latin typeface="Arial" panose="020B0604020202020204" pitchFamily="34" charset="0"/>
                <a:cs typeface="Arial" panose="020B0604020202020204" pitchFamily="34" charset="0"/>
              </a:rPr>
              <a:t>Equality</a:t>
            </a:r>
          </a:p>
          <a:p>
            <a:pPr>
              <a:buFontTx/>
              <a:buChar char="-"/>
            </a:pPr>
            <a:r>
              <a:rPr lang="en-US" sz="1800" dirty="0">
                <a:latin typeface="Arial" panose="020B0604020202020204" pitchFamily="34" charset="0"/>
                <a:cs typeface="Arial" panose="020B0604020202020204" pitchFamily="34" charset="0"/>
              </a:rPr>
              <a:t>Access to justice must be made extremely easy and speedy</a:t>
            </a:r>
          </a:p>
          <a:p>
            <a:pPr>
              <a:buFontTx/>
              <a:buChar char="-"/>
            </a:pPr>
            <a:r>
              <a:rPr lang="en-US" sz="1800" dirty="0">
                <a:latin typeface="Arial" panose="020B0604020202020204" pitchFamily="34" charset="0"/>
                <a:cs typeface="Arial" panose="020B0604020202020204" pitchFamily="34" charset="0"/>
              </a:rPr>
              <a:t>Everyone will have access to justice regardless of their faith, color, race</a:t>
            </a:r>
          </a:p>
          <a:p>
            <a:pPr>
              <a:buFontTx/>
              <a:buChar char="-"/>
            </a:pPr>
            <a:r>
              <a:rPr lang="en-US" sz="1800" dirty="0">
                <a:latin typeface="Arial" panose="020B0604020202020204" pitchFamily="34" charset="0"/>
                <a:cs typeface="Arial" panose="020B0604020202020204" pitchFamily="34" charset="0"/>
              </a:rPr>
              <a:t>Everyone is equal in front of law</a:t>
            </a:r>
          </a:p>
          <a:p>
            <a:pPr>
              <a:buFontTx/>
              <a:buChar char="-"/>
            </a:pPr>
            <a:r>
              <a:rPr lang="en-US" sz="1800" dirty="0">
                <a:latin typeface="Arial" panose="020B0604020202020204" pitchFamily="34" charset="0"/>
                <a:cs typeface="Arial" panose="020B0604020202020204" pitchFamily="34" charset="0"/>
              </a:rPr>
              <a:t>No Muslim will be given any preference over a non-Muslim</a:t>
            </a:r>
            <a:endParaRPr lang="en-GB"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a:p>
            <a:pPr>
              <a:buFontTx/>
              <a:buChar char="-"/>
            </a:pPr>
            <a:endParaRPr lang="en-US" sz="1800" i="1"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081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7059" y="321546"/>
            <a:ext cx="10440238" cy="6536453"/>
          </a:xfrm>
        </p:spPr>
        <p:txBody>
          <a:bodyPr>
            <a:normAutofit/>
          </a:bodyPr>
          <a:lstStyle/>
          <a:p>
            <a:pPr marL="342900" indent="-342900">
              <a:buAutoNum type="arabicPeriod" startAt="4"/>
            </a:pPr>
            <a:r>
              <a:rPr lang="en-US" sz="1800" b="1" dirty="0">
                <a:latin typeface="Arial" panose="020B0604020202020204" pitchFamily="34" charset="0"/>
                <a:cs typeface="Arial" panose="020B0604020202020204" pitchFamily="34" charset="0"/>
              </a:rPr>
              <a:t>The System of Witness &amp; Oath</a:t>
            </a:r>
          </a:p>
          <a:p>
            <a:pPr>
              <a:buFontTx/>
              <a:buChar char="-"/>
            </a:pPr>
            <a:r>
              <a:rPr lang="en-US" sz="1800" dirty="0">
                <a:latin typeface="Arial" panose="020B0604020202020204" pitchFamily="34" charset="0"/>
                <a:cs typeface="Arial" panose="020B0604020202020204" pitchFamily="34" charset="0"/>
              </a:rPr>
              <a:t>Producing witness or evidence is the responsibility of the plaintiff/complainant</a:t>
            </a:r>
          </a:p>
          <a:p>
            <a:pPr>
              <a:buFontTx/>
              <a:buChar char="-"/>
            </a:pPr>
            <a:r>
              <a:rPr lang="en-US" sz="1800" dirty="0">
                <a:latin typeface="Arial" panose="020B0604020202020204" pitchFamily="34" charset="0"/>
                <a:cs typeface="Arial" panose="020B0604020202020204" pitchFamily="34" charset="0"/>
              </a:rPr>
              <a:t>Taking an oath is the responsibility of the defendant</a:t>
            </a:r>
          </a:p>
          <a:p>
            <a:pPr>
              <a:buFontTx/>
              <a:buChar char="-"/>
            </a:pPr>
            <a:r>
              <a:rPr lang="en-US" sz="1800" i="1" dirty="0">
                <a:latin typeface="Arial" panose="020B0604020202020204" pitchFamily="34" charset="0"/>
                <a:cs typeface="Arial" panose="020B0604020202020204" pitchFamily="34" charset="0"/>
              </a:rPr>
              <a:t>“If people were given whatever they claimed (in disputes), some people would claim the lives and wealth of others; But the proof (</a:t>
            </a:r>
            <a:r>
              <a:rPr lang="en-US" sz="1800" i="1" dirty="0" err="1">
                <a:latin typeface="Arial" panose="020B0604020202020204" pitchFamily="34" charset="0"/>
                <a:cs typeface="Arial" panose="020B0604020202020204" pitchFamily="34" charset="0"/>
              </a:rPr>
              <a:t>Bayyinah</a:t>
            </a:r>
            <a:r>
              <a:rPr lang="en-US" sz="1800" i="1" dirty="0">
                <a:latin typeface="Arial" panose="020B0604020202020204" pitchFamily="34" charset="0"/>
                <a:cs typeface="Arial" panose="020B0604020202020204" pitchFamily="34" charset="0"/>
              </a:rPr>
              <a:t>) lies on the one who is making the claim, and the other (</a:t>
            </a:r>
            <a:r>
              <a:rPr lang="en-US" sz="1800" i="1" dirty="0" err="1">
                <a:latin typeface="Arial" panose="020B0604020202020204" pitchFamily="34" charset="0"/>
                <a:cs typeface="Arial" panose="020B0604020202020204" pitchFamily="34" charset="0"/>
              </a:rPr>
              <a:t>Yamin</a:t>
            </a:r>
            <a:r>
              <a:rPr lang="en-US" sz="1800" i="1" dirty="0">
                <a:latin typeface="Arial" panose="020B0604020202020204" pitchFamily="34" charset="0"/>
                <a:cs typeface="Arial" panose="020B0604020202020204" pitchFamily="34" charset="0"/>
              </a:rPr>
              <a:t>) must be taken by the one who rejects the claim.”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Mishkat</a:t>
            </a:r>
            <a:r>
              <a:rPr lang="en-US" sz="1800" dirty="0">
                <a:latin typeface="Arial" panose="020B0604020202020204" pitchFamily="34" charset="0"/>
                <a:cs typeface="Arial" panose="020B0604020202020204" pitchFamily="34" charset="0"/>
              </a:rPr>
              <a:t> - 3758)</a:t>
            </a:r>
            <a:endParaRPr lang="ar-SA" sz="1800" dirty="0">
              <a:latin typeface="Arial" panose="020B0604020202020204" pitchFamily="34" charset="0"/>
              <a:cs typeface="Arial" panose="020B0604020202020204" pitchFamily="34" charset="0"/>
            </a:endParaRPr>
          </a:p>
          <a:p>
            <a:pPr>
              <a:buFontTx/>
              <a:buChar char="-"/>
            </a:pPr>
            <a:r>
              <a:rPr lang="en-US" sz="1800" i="1" dirty="0">
                <a:latin typeface="Arial" panose="020B0604020202020204" pitchFamily="34" charset="0"/>
                <a:cs typeface="Arial" panose="020B0604020202020204" pitchFamily="34" charset="0"/>
              </a:rPr>
              <a:t>“Shall I not inform you of the biggest of the great sins?" We said, "Yes, O Allah's Messenger. He said, "To join partners in worship with Allah: to be undutiful to one's parents." The Prophet sat up after he had been reclining and added, "And I warn you against giving forged statement and a false witness; I warn you against giving a forged statement and a false witness." The Prophet kept on saying that warning till we thought that he would not stop.” </a:t>
            </a:r>
            <a:r>
              <a:rPr lang="en-US" sz="1800" dirty="0">
                <a:latin typeface="Arial" panose="020B0604020202020204" pitchFamily="34" charset="0"/>
                <a:cs typeface="Arial" panose="020B0604020202020204" pitchFamily="34" charset="0"/>
              </a:rPr>
              <a:t>(Bukhari - 5976)</a:t>
            </a:r>
          </a:p>
          <a:p>
            <a:pPr>
              <a:buFontTx/>
              <a:buChar char="-"/>
            </a:pPr>
            <a:endParaRPr lang="en-US" sz="1800" i="1" dirty="0">
              <a:latin typeface="Arial" panose="020B0604020202020204" pitchFamily="34" charset="0"/>
              <a:cs typeface="Arial" panose="020B0604020202020204" pitchFamily="34" charset="0"/>
            </a:endParaRPr>
          </a:p>
          <a:p>
            <a:pPr marL="342900" indent="-342900">
              <a:buAutoNum type="arabicPeriod" startAt="5"/>
            </a:pPr>
            <a:r>
              <a:rPr lang="en-US" sz="1800" b="1" dirty="0">
                <a:latin typeface="Arial" panose="020B0604020202020204" pitchFamily="34" charset="0"/>
                <a:cs typeface="Arial" panose="020B0604020202020204" pitchFamily="34" charset="0"/>
              </a:rPr>
              <a:t>Court Proceedings</a:t>
            </a:r>
          </a:p>
          <a:p>
            <a:pPr lvl="1">
              <a:buFont typeface="Wingdings" pitchFamily="2" charset="2"/>
              <a:buChar char="Ø"/>
            </a:pPr>
            <a:r>
              <a:rPr lang="en-US" sz="1800" dirty="0">
                <a:latin typeface="Arial" panose="020B0604020202020204" pitchFamily="34" charset="0"/>
                <a:cs typeface="Arial" panose="020B0604020202020204" pitchFamily="34" charset="0"/>
              </a:rPr>
              <a:t>Hearing the case. The plaintiff will make his claim</a:t>
            </a:r>
          </a:p>
          <a:p>
            <a:pPr lvl="1">
              <a:buFont typeface="Wingdings" pitchFamily="2" charset="2"/>
              <a:buChar char="Ø"/>
            </a:pPr>
            <a:r>
              <a:rPr lang="en-US" sz="1800" dirty="0">
                <a:latin typeface="Arial" panose="020B0604020202020204" pitchFamily="34" charset="0"/>
                <a:cs typeface="Arial" panose="020B0604020202020204" pitchFamily="34" charset="0"/>
              </a:rPr>
              <a:t>Acknowledgment or Denial by the defendant</a:t>
            </a:r>
          </a:p>
          <a:p>
            <a:pPr lvl="1">
              <a:buFont typeface="Wingdings" pitchFamily="2" charset="2"/>
              <a:buChar char="Ø"/>
            </a:pPr>
            <a:r>
              <a:rPr lang="en-US" sz="1800" dirty="0">
                <a:latin typeface="Arial" panose="020B0604020202020204" pitchFamily="34" charset="0"/>
                <a:cs typeface="Arial" panose="020B0604020202020204" pitchFamily="34" charset="0"/>
              </a:rPr>
              <a:t>Evidence/Witness from the plaintiff (in case the defendant denies)</a:t>
            </a:r>
          </a:p>
          <a:p>
            <a:pPr lvl="1">
              <a:buFont typeface="Wingdings" pitchFamily="2" charset="2"/>
              <a:buChar char="Ø"/>
            </a:pPr>
            <a:r>
              <a:rPr lang="en-US" sz="1800" dirty="0">
                <a:latin typeface="Arial" panose="020B0604020202020204" pitchFamily="34" charset="0"/>
                <a:cs typeface="Arial" panose="020B0604020202020204" pitchFamily="34" charset="0"/>
              </a:rPr>
              <a:t>Oath from the defendant (if the evidence/witness is provided)</a:t>
            </a:r>
          </a:p>
          <a:p>
            <a:pPr lvl="1">
              <a:buFont typeface="Wingdings" pitchFamily="2" charset="2"/>
              <a:buChar char="Ø"/>
            </a:pPr>
            <a:r>
              <a:rPr lang="en-US" sz="1800" dirty="0">
                <a:latin typeface="Arial" panose="020B0604020202020204" pitchFamily="34" charset="0"/>
                <a:cs typeface="Arial" panose="020B0604020202020204" pitchFamily="34" charset="0"/>
              </a:rPr>
              <a:t>If the plaintiff presents adequate evidence and the defendant takes an oath, then it will be up to the Qazi to give his judgment by performing Ijtihad</a:t>
            </a:r>
          </a:p>
        </p:txBody>
      </p:sp>
    </p:spTree>
    <p:extLst>
      <p:ext uri="{BB962C8B-B14F-4D97-AF65-F5344CB8AC3E}">
        <p14:creationId xmlns:p14="http://schemas.microsoft.com/office/powerpoint/2010/main" val="4217553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6673" y="721217"/>
            <a:ext cx="10117939" cy="5666704"/>
          </a:xfrm>
        </p:spPr>
        <p:txBody>
          <a:bodyPr>
            <a:normAutofit/>
          </a:bodyPr>
          <a:lstStyle/>
          <a:p>
            <a:pPr marL="457200" indent="-457200">
              <a:buAutoNum type="arabicPeriod" startAt="6"/>
            </a:pPr>
            <a:r>
              <a:rPr lang="en-US" b="1" dirty="0">
                <a:latin typeface="Arial" panose="020B0604020202020204" pitchFamily="34" charset="0"/>
                <a:cs typeface="Arial" panose="020B0604020202020204" pitchFamily="34" charset="0"/>
              </a:rPr>
              <a:t>Criteria for a Qazi/Judge</a:t>
            </a:r>
          </a:p>
          <a:p>
            <a:pPr marL="457200" indent="-457200">
              <a:buFont typeface="+mj-lt"/>
              <a:buAutoNum type="arabicPeriod"/>
            </a:pPr>
            <a:r>
              <a:rPr lang="en-US" dirty="0">
                <a:latin typeface="Arial" panose="020B0604020202020204" pitchFamily="34" charset="0"/>
                <a:cs typeface="Arial" panose="020B0604020202020204" pitchFamily="34" charset="0"/>
              </a:rPr>
              <a:t>Muslim</a:t>
            </a:r>
          </a:p>
          <a:p>
            <a:pPr marL="457200" indent="-457200">
              <a:buFont typeface="+mj-lt"/>
              <a:buAutoNum type="arabicPeriod"/>
            </a:pPr>
            <a:r>
              <a:rPr lang="en-US" dirty="0">
                <a:latin typeface="Arial" panose="020B0604020202020204" pitchFamily="34" charset="0"/>
                <a:cs typeface="Arial" panose="020B0604020202020204" pitchFamily="34" charset="0"/>
              </a:rPr>
              <a:t>Adult</a:t>
            </a:r>
          </a:p>
          <a:p>
            <a:pPr marL="457200" indent="-457200">
              <a:buFont typeface="+mj-lt"/>
              <a:buAutoNum type="arabicPeriod"/>
            </a:pPr>
            <a:r>
              <a:rPr lang="en-US" dirty="0">
                <a:latin typeface="Arial" panose="020B0604020202020204" pitchFamily="34" charset="0"/>
                <a:cs typeface="Arial" panose="020B0604020202020204" pitchFamily="34" charset="0"/>
              </a:rPr>
              <a:t>Sane</a:t>
            </a:r>
          </a:p>
          <a:p>
            <a:pPr marL="457200" indent="-457200">
              <a:buFont typeface="+mj-lt"/>
              <a:buAutoNum type="arabicPeriod"/>
            </a:pPr>
            <a:r>
              <a:rPr lang="en-US" dirty="0">
                <a:latin typeface="Arial" panose="020B0604020202020204" pitchFamily="34" charset="0"/>
                <a:cs typeface="Arial" panose="020B0604020202020204" pitchFamily="34" charset="0"/>
              </a:rPr>
              <a:t>Free</a:t>
            </a:r>
          </a:p>
          <a:p>
            <a:pPr marL="457200" indent="-457200">
              <a:buFont typeface="+mj-lt"/>
              <a:buAutoNum type="arabicPeriod"/>
            </a:pPr>
            <a:r>
              <a:rPr lang="en-US" dirty="0">
                <a:latin typeface="Arial" panose="020B0604020202020204" pitchFamily="34" charset="0"/>
                <a:cs typeface="Arial" panose="020B0604020202020204" pitchFamily="34" charset="0"/>
              </a:rPr>
              <a:t>Righteousness</a:t>
            </a:r>
          </a:p>
          <a:p>
            <a:pPr marL="457200" indent="-457200">
              <a:buFont typeface="+mj-lt"/>
              <a:buAutoNum type="arabicPeriod"/>
            </a:pPr>
            <a:r>
              <a:rPr lang="en-US" dirty="0">
                <a:latin typeface="Arial" panose="020B0604020202020204" pitchFamily="34" charset="0"/>
                <a:cs typeface="Arial" panose="020B0604020202020204" pitchFamily="34" charset="0"/>
              </a:rPr>
              <a:t>A person of clean character</a:t>
            </a:r>
          </a:p>
          <a:p>
            <a:pPr marL="457200" indent="-457200">
              <a:buFont typeface="+mj-lt"/>
              <a:buAutoNum type="arabicPeriod"/>
            </a:pPr>
            <a:r>
              <a:rPr lang="en-US" dirty="0">
                <a:latin typeface="Arial" panose="020B0604020202020204" pitchFamily="34" charset="0"/>
                <a:cs typeface="Arial" panose="020B0604020202020204" pitchFamily="34" charset="0"/>
              </a:rPr>
              <a:t>Knowledgeable about the laws of Shariah </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AutoNum type="arabicPeriod" startAt="7"/>
            </a:pPr>
            <a:r>
              <a:rPr lang="en-US" b="1" dirty="0">
                <a:latin typeface="Arial" panose="020B0604020202020204" pitchFamily="34" charset="0"/>
                <a:cs typeface="Arial" panose="020B0604020202020204" pitchFamily="34" charset="0"/>
              </a:rPr>
              <a:t>Provision of Social Justice</a:t>
            </a:r>
          </a:p>
          <a:p>
            <a:pPr>
              <a:buFontTx/>
              <a:buChar char="-"/>
            </a:pPr>
            <a:r>
              <a:rPr lang="en-US" dirty="0">
                <a:latin typeface="Arial" panose="020B0604020202020204" pitchFamily="34" charset="0"/>
                <a:cs typeface="Arial" panose="020B0604020202020204" pitchFamily="34" charset="0"/>
              </a:rPr>
              <a:t>Provision of equal </a:t>
            </a:r>
            <a:r>
              <a:rPr lang="en-US" dirty="0" err="1">
                <a:latin typeface="Arial" panose="020B0604020202020204" pitchFamily="34" charset="0"/>
                <a:cs typeface="Arial" panose="020B0604020202020204" pitchFamily="34" charset="0"/>
              </a:rPr>
              <a:t>opportunites</a:t>
            </a:r>
            <a:r>
              <a:rPr lang="en-US" dirty="0">
                <a:latin typeface="Arial" panose="020B0604020202020204" pitchFamily="34" charset="0"/>
                <a:cs typeface="Arial" panose="020B0604020202020204" pitchFamily="34" charset="0"/>
              </a:rPr>
              <a:t> &amp; rights</a:t>
            </a:r>
          </a:p>
          <a:p>
            <a:pPr>
              <a:buFontTx/>
              <a:buChar char="-"/>
            </a:pPr>
            <a:r>
              <a:rPr lang="en-US" dirty="0">
                <a:latin typeface="Arial" panose="020B0604020202020204" pitchFamily="34" charset="0"/>
                <a:cs typeface="Arial" panose="020B0604020202020204" pitchFamily="34" charset="0"/>
              </a:rPr>
              <a:t>No discrimination on any basis whatsoever</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706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173" y="482322"/>
            <a:ext cx="10791929" cy="6250074"/>
          </a:xfrm>
        </p:spPr>
        <p:txBody>
          <a:bodyPr>
            <a:normAutofit fontScale="77500" lnSpcReduction="20000"/>
          </a:bodyPr>
          <a:lstStyle/>
          <a:p>
            <a:pPr marL="457200" indent="-457200">
              <a:buAutoNum type="arabicPeriod" startAt="8"/>
            </a:pPr>
            <a:r>
              <a:rPr lang="en-US" b="1">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Islamic Penal Code - A Strong Deterrent </a:t>
            </a:r>
            <a:r>
              <a:rPr lang="en-US" b="1">
                <a:latin typeface="Arial" panose="020B0604020202020204" pitchFamily="34" charset="0"/>
                <a:cs typeface="Arial" panose="020B0604020202020204" pitchFamily="34" charset="0"/>
              </a:rPr>
              <a:t>Against Crime</a:t>
            </a:r>
            <a:endParaRPr lang="en-US" b="1"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There are 3 categories of punishments</a:t>
            </a:r>
          </a:p>
          <a:p>
            <a:pPr>
              <a:buFontTx/>
              <a:buChar char="-"/>
            </a:pPr>
            <a:r>
              <a:rPr lang="en-US" dirty="0">
                <a:latin typeface="Arial" panose="020B0604020202020204" pitchFamily="34" charset="0"/>
                <a:cs typeface="Arial" panose="020B0604020202020204" pitchFamily="34" charset="0"/>
              </a:rPr>
              <a:t>Hudood, </a:t>
            </a:r>
            <a:r>
              <a:rPr lang="en-US" dirty="0" err="1">
                <a:latin typeface="Arial" panose="020B0604020202020204" pitchFamily="34" charset="0"/>
                <a:cs typeface="Arial" panose="020B0604020202020204" pitchFamily="34" charset="0"/>
              </a:rPr>
              <a:t>Qisaas</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Ta’ziarat</a:t>
            </a:r>
            <a:endParaRPr lang="en-US"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457200" indent="-457200" algn="ctr">
              <a:buAutoNum type="arabicPeriod"/>
            </a:pPr>
            <a:r>
              <a:rPr lang="en-US" b="1" u="sng" dirty="0">
                <a:latin typeface="Arial" panose="020B0604020202020204" pitchFamily="34" charset="0"/>
                <a:cs typeface="Arial" panose="020B0604020202020204" pitchFamily="34" charset="0"/>
              </a:rPr>
              <a:t>Hudood - The punishments prescribed by Shariah. They cannot be modified by anyone</a:t>
            </a:r>
          </a:p>
          <a:p>
            <a:pPr marL="0" indent="0" algn="ctr">
              <a:buNone/>
            </a:pPr>
            <a:r>
              <a:rPr lang="en-US" dirty="0">
                <a:latin typeface="Arial" panose="020B0604020202020204" pitchFamily="34" charset="0"/>
                <a:cs typeface="Arial" panose="020B0604020202020204" pitchFamily="34" charset="0"/>
              </a:rPr>
              <a:t> </a:t>
            </a:r>
          </a:p>
          <a:p>
            <a:pPr>
              <a:lnSpc>
                <a:spcPct val="170000"/>
              </a:lnSpc>
              <a:buAutoNum type="arabicPeriod"/>
            </a:pPr>
            <a:r>
              <a:rPr lang="en-US" b="1" dirty="0">
                <a:latin typeface="Arial" panose="020B0604020202020204" pitchFamily="34" charset="0"/>
                <a:cs typeface="Arial" panose="020B0604020202020204" pitchFamily="34" charset="0"/>
              </a:rPr>
              <a:t>Fornication (</a:t>
            </a:r>
            <a:r>
              <a:rPr lang="en-US" b="1" i="1" dirty="0">
                <a:latin typeface="Arial" panose="020B0604020202020204" pitchFamily="34" charset="0"/>
                <a:cs typeface="Arial" panose="020B0604020202020204" pitchFamily="34" charset="0"/>
              </a:rPr>
              <a:t>Zina</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- 100 lashes if the offender is unmarried, and stoning to death (</a:t>
            </a:r>
            <a:r>
              <a:rPr lang="en-US" i="1" dirty="0" err="1">
                <a:latin typeface="Arial" panose="020B0604020202020204" pitchFamily="34" charset="0"/>
                <a:cs typeface="Arial" panose="020B0604020202020204" pitchFamily="34" charset="0"/>
              </a:rPr>
              <a:t>rajam</a:t>
            </a:r>
            <a:r>
              <a:rPr lang="en-US" dirty="0">
                <a:latin typeface="Arial" panose="020B0604020202020204" pitchFamily="34" charset="0"/>
                <a:cs typeface="Arial" panose="020B0604020202020204" pitchFamily="34" charset="0"/>
              </a:rPr>
              <a:t>), if the offender is married.</a:t>
            </a:r>
          </a:p>
          <a:p>
            <a:pPr marL="0" indent="0">
              <a:lnSpc>
                <a:spcPct val="170000"/>
              </a:lnSpc>
              <a:buNone/>
            </a:pP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As for female and male fornicators, give each of them one hundred lashes,1 and do not let pity for them make you lenient in ˹enforcing˺ the law of Allah, if you ˹truly˺ believe in Allah and the Last Day. And let a number of believers witness their punishment</a:t>
            </a:r>
            <a:r>
              <a:rPr lang="en-US" b="1" dirty="0">
                <a:latin typeface="Arial" panose="020B0604020202020204" pitchFamily="34" charset="0"/>
                <a:cs typeface="Arial" panose="020B0604020202020204" pitchFamily="34" charset="0"/>
              </a:rPr>
              <a:t>.” (An-Noor - 2)</a:t>
            </a:r>
          </a:p>
          <a:p>
            <a:pPr marL="457200" indent="-457200">
              <a:lnSpc>
                <a:spcPct val="170000"/>
              </a:lnSpc>
              <a:buAutoNum type="arabicPeriod" startAt="2"/>
            </a:pPr>
            <a:r>
              <a:rPr lang="en-US" b="1" dirty="0">
                <a:latin typeface="Arial" panose="020B0604020202020204" pitchFamily="34" charset="0"/>
                <a:cs typeface="Arial" panose="020B0604020202020204" pitchFamily="34" charset="0"/>
              </a:rPr>
              <a:t>Slander (</a:t>
            </a:r>
            <a:r>
              <a:rPr lang="en-US" b="1" i="1" dirty="0" err="1">
                <a:latin typeface="Arial" panose="020B0604020202020204" pitchFamily="34" charset="0"/>
                <a:cs typeface="Arial" panose="020B0604020202020204" pitchFamily="34" charset="0"/>
              </a:rPr>
              <a:t>Qadhf</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- 80 lashes if the accuser does not produce four witnesses to support his claim</a:t>
            </a:r>
          </a:p>
          <a:p>
            <a:pPr marL="0" indent="0">
              <a:lnSpc>
                <a:spcPct val="170000"/>
              </a:lnSpc>
              <a:buNone/>
            </a:pP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Those who accuse chaste women (of adultery) and fail to produce four witnesses, give them eighty lashes ˹each˺. And do not ever accept any testimony from them, for they are indeed the rebellious except those who repent afterwards and mend their ways, then surely Allah is All-Forgiving, Most Merciful.</a:t>
            </a:r>
            <a:r>
              <a:rPr lang="en-US" b="1" dirty="0">
                <a:latin typeface="Arial" panose="020B0604020202020204" pitchFamily="34" charset="0"/>
                <a:cs typeface="Arial" panose="020B0604020202020204" pitchFamily="34" charset="0"/>
              </a:rPr>
              <a:t>” (An-Noor: 4-5)</a:t>
            </a:r>
            <a:endParaRPr lang="en-US" b="1" i="1"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11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3" y="734096"/>
            <a:ext cx="9816489" cy="6018396"/>
          </a:xfrm>
        </p:spPr>
        <p:txBody>
          <a:bodyPr>
            <a:normAutofit fontScale="70000" lnSpcReduction="20000"/>
          </a:bodyPr>
          <a:lstStyle/>
          <a:p>
            <a:pPr marL="457200" indent="-457200">
              <a:lnSpc>
                <a:spcPct val="170000"/>
              </a:lnSpc>
              <a:buAutoNum type="arabicPeriod" startAt="3"/>
            </a:pPr>
            <a:r>
              <a:rPr lang="en-US" b="1" dirty="0">
                <a:latin typeface="Arial" panose="020B0604020202020204" pitchFamily="34" charset="0"/>
                <a:cs typeface="Arial" panose="020B0604020202020204" pitchFamily="34" charset="0"/>
              </a:rPr>
              <a:t>Theft (</a:t>
            </a:r>
            <a:r>
              <a:rPr lang="en-US" b="1" i="1" dirty="0" err="1">
                <a:latin typeface="Arial" panose="020B0604020202020204" pitchFamily="34" charset="0"/>
                <a:cs typeface="Arial" panose="020B0604020202020204" pitchFamily="34" charset="0"/>
              </a:rPr>
              <a:t>Sariqah</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amputation of right hand (only if the stolen item is worth 34.2 grams of silver)</a:t>
            </a:r>
          </a:p>
          <a:p>
            <a:pPr marL="0" indent="0">
              <a:lnSpc>
                <a:spcPct val="170000"/>
              </a:lnSpc>
              <a:buNone/>
            </a:pPr>
            <a:r>
              <a:rPr lang="en-US" b="1" i="1" dirty="0">
                <a:latin typeface="Arial" panose="020B0604020202020204" pitchFamily="34" charset="0"/>
                <a:cs typeface="Arial" panose="020B0604020202020204" pitchFamily="34" charset="0"/>
              </a:rPr>
              <a:t>“As for male and female thieves, cut off their hands for what they have done—a deterrent from Allah. And Allah is Almighty, All-Wise. But whoever repents after their wrongdoing and mends their ways, Allah will surely turn to them in forgiveness. Indeed, Allah is All-Forgiving, Most Merciful. </a:t>
            </a:r>
            <a:r>
              <a:rPr lang="en-US" b="1" dirty="0">
                <a:latin typeface="Arial" panose="020B0604020202020204" pitchFamily="34" charset="0"/>
                <a:cs typeface="Arial" panose="020B0604020202020204" pitchFamily="34" charset="0"/>
              </a:rPr>
              <a:t>(Al-</a:t>
            </a:r>
            <a:r>
              <a:rPr lang="en-US" b="1" dirty="0" err="1">
                <a:latin typeface="Arial" panose="020B0604020202020204" pitchFamily="34" charset="0"/>
                <a:cs typeface="Arial" panose="020B0604020202020204" pitchFamily="34" charset="0"/>
              </a:rPr>
              <a:t>Maidah</a:t>
            </a:r>
            <a:r>
              <a:rPr lang="en-US" b="1" dirty="0">
                <a:latin typeface="Arial" panose="020B0604020202020204" pitchFamily="34" charset="0"/>
                <a:cs typeface="Arial" panose="020B0604020202020204" pitchFamily="34" charset="0"/>
              </a:rPr>
              <a:t>: 38-39)</a:t>
            </a:r>
            <a:endParaRPr lang="en-US" b="1" i="1" dirty="0">
              <a:latin typeface="Arial" panose="020B0604020202020204" pitchFamily="34" charset="0"/>
              <a:cs typeface="Arial" panose="020B0604020202020204" pitchFamily="34" charset="0"/>
            </a:endParaRPr>
          </a:p>
          <a:p>
            <a:pPr>
              <a:lnSpc>
                <a:spcPct val="170000"/>
              </a:lnSpc>
              <a:buAutoNum type="arabicPeriod"/>
            </a:pPr>
            <a:endParaRPr lang="en-US" b="1" dirty="0">
              <a:latin typeface="Arial" panose="020B0604020202020204" pitchFamily="34" charset="0"/>
              <a:cs typeface="Arial" panose="020B0604020202020204" pitchFamily="34" charset="0"/>
            </a:endParaRPr>
          </a:p>
          <a:p>
            <a:pPr marL="457200" indent="-457200">
              <a:lnSpc>
                <a:spcPct val="170000"/>
              </a:lnSpc>
              <a:buAutoNum type="arabicPeriod" startAt="4"/>
            </a:pPr>
            <a:r>
              <a:rPr lang="en-US" b="1" dirty="0">
                <a:latin typeface="Arial" panose="020B0604020202020204" pitchFamily="34" charset="0"/>
                <a:cs typeface="Arial" panose="020B0604020202020204" pitchFamily="34" charset="0"/>
              </a:rPr>
              <a:t>Drinking (</a:t>
            </a:r>
            <a:r>
              <a:rPr lang="en-US" b="1" i="1" dirty="0" err="1">
                <a:latin typeface="Arial" panose="020B0604020202020204" pitchFamily="34" charset="0"/>
                <a:cs typeface="Arial" panose="020B0604020202020204" pitchFamily="34" charset="0"/>
              </a:rPr>
              <a:t>Shurb</a:t>
            </a:r>
            <a:r>
              <a:rPr lang="en-US" b="1" i="1" dirty="0">
                <a:latin typeface="Arial" panose="020B0604020202020204" pitchFamily="34" charset="0"/>
                <a:cs typeface="Arial" panose="020B0604020202020204" pitchFamily="34" charset="0"/>
              </a:rPr>
              <a:t> al-</a:t>
            </a:r>
            <a:r>
              <a:rPr lang="en-US" b="1" i="1" dirty="0" err="1">
                <a:latin typeface="Arial" panose="020B0604020202020204" pitchFamily="34" charset="0"/>
                <a:cs typeface="Arial" panose="020B0604020202020204" pitchFamily="34" charset="0"/>
              </a:rPr>
              <a:t>khamr</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- 80 lashes</a:t>
            </a:r>
          </a:p>
          <a:p>
            <a:pPr marL="0" indent="0">
              <a:lnSpc>
                <a:spcPct val="170000"/>
              </a:lnSpc>
              <a:buNone/>
            </a:pPr>
            <a:r>
              <a:rPr lang="en-US" dirty="0">
                <a:latin typeface="Arial" panose="020B0604020202020204" pitchFamily="34" charset="0"/>
                <a:cs typeface="Arial" panose="020B0604020202020204" pitchFamily="34" charset="0"/>
              </a:rPr>
              <a:t>Decided through consensus (Ijma’) of the companions of the Prophet SAW during the time of Umar R.A.</a:t>
            </a:r>
          </a:p>
          <a:p>
            <a:pPr marL="0" indent="0">
              <a:lnSpc>
                <a:spcPct val="170000"/>
              </a:lnSpc>
              <a:buNone/>
            </a:pPr>
            <a:endParaRPr lang="en-US" dirty="0">
              <a:latin typeface="Arial" panose="020B0604020202020204" pitchFamily="34" charset="0"/>
              <a:cs typeface="Arial" panose="020B0604020202020204" pitchFamily="34" charset="0"/>
            </a:endParaRPr>
          </a:p>
          <a:p>
            <a:pPr marL="457200" indent="-457200">
              <a:lnSpc>
                <a:spcPct val="170000"/>
              </a:lnSpc>
              <a:buAutoNum type="arabicPeriod" startAt="5"/>
            </a:pPr>
            <a:r>
              <a:rPr lang="en-US" b="1" dirty="0">
                <a:latin typeface="Arial" panose="020B0604020202020204" pitchFamily="34" charset="0"/>
                <a:cs typeface="Arial" panose="020B0604020202020204" pitchFamily="34" charset="0"/>
              </a:rPr>
              <a:t>Transgression (</a:t>
            </a:r>
            <a:r>
              <a:rPr lang="en-US" b="1" i="1" dirty="0" err="1">
                <a:latin typeface="Arial" panose="020B0604020202020204" pitchFamily="34" charset="0"/>
                <a:cs typeface="Arial" panose="020B0604020202020204" pitchFamily="34" charset="0"/>
              </a:rPr>
              <a:t>Hiraabah</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death or crucifixion or cutting off their hands and feet on opposite sides, or exile from the land</a:t>
            </a:r>
          </a:p>
          <a:p>
            <a:pPr marL="0" indent="0">
              <a:lnSpc>
                <a:spcPct val="170000"/>
              </a:lnSpc>
              <a:buNone/>
            </a:pPr>
            <a:r>
              <a:rPr lang="en-US" b="1" i="1" dirty="0">
                <a:latin typeface="Arial" panose="020B0604020202020204" pitchFamily="34" charset="0"/>
                <a:cs typeface="Arial" panose="020B0604020202020204" pitchFamily="34" charset="0"/>
              </a:rPr>
              <a:t>“Indeed, the penalty for those who wage war against Allah and His Messenger and spread mischief in the land is death, crucifixion, cutting off their hands and feet on opposite sides, or exile from the land. This ˹penalty˺ is a disgrace for them in this world, and they will suffer a tremendous punishment in the Hereafter. </a:t>
            </a:r>
            <a:r>
              <a:rPr lang="en-GB" b="1" i="1" dirty="0">
                <a:latin typeface="Arial" panose="020B0604020202020204" pitchFamily="34" charset="0"/>
                <a:cs typeface="Arial" panose="020B0604020202020204" pitchFamily="34" charset="0"/>
              </a:rPr>
              <a:t>As for those who repent before you seize them, then know that Allah is All-Forgiving, Most Merciful</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(Al-</a:t>
            </a:r>
            <a:r>
              <a:rPr lang="en-US" b="1" dirty="0" err="1">
                <a:latin typeface="Arial" panose="020B0604020202020204" pitchFamily="34" charset="0"/>
                <a:cs typeface="Arial" panose="020B0604020202020204" pitchFamily="34" charset="0"/>
              </a:rPr>
              <a:t>Maidah</a:t>
            </a:r>
            <a:r>
              <a:rPr lang="en-US" b="1" dirty="0">
                <a:latin typeface="Arial" panose="020B0604020202020204" pitchFamily="34" charset="0"/>
                <a:cs typeface="Arial" panose="020B0604020202020204" pitchFamily="34" charset="0"/>
              </a:rPr>
              <a:t>: 33-34)</a:t>
            </a:r>
            <a:endParaRPr lang="en-US" b="1" i="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008314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FD11-025C-26B5-28A1-3B4196143D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7BC10-7561-E52C-C4D3-0ABA6480E9ED}"/>
              </a:ext>
            </a:extLst>
          </p:cNvPr>
          <p:cNvSpPr>
            <a:spLocks noGrp="1"/>
          </p:cNvSpPr>
          <p:nvPr>
            <p:ph idx="1"/>
          </p:nvPr>
        </p:nvSpPr>
        <p:spPr>
          <a:xfrm>
            <a:off x="964641" y="271305"/>
            <a:ext cx="11012994" cy="6501284"/>
          </a:xfrm>
        </p:spPr>
        <p:txBody>
          <a:bodyPr>
            <a:noAutofit/>
          </a:bodyPr>
          <a:lstStyle/>
          <a:p>
            <a:pPr marL="0" indent="0" algn="ctr">
              <a:buNone/>
            </a:pPr>
            <a:r>
              <a:rPr lang="en-US" sz="1600" b="1" u="sng" dirty="0">
                <a:latin typeface="Arial" panose="020B0604020202020204" pitchFamily="34" charset="0"/>
                <a:cs typeface="Arial" panose="020B0604020202020204" pitchFamily="34" charset="0"/>
              </a:rPr>
              <a:t>2. </a:t>
            </a:r>
            <a:r>
              <a:rPr lang="en-US" sz="1600" b="1" u="sng" dirty="0" err="1">
                <a:latin typeface="Arial" panose="020B0604020202020204" pitchFamily="34" charset="0"/>
                <a:cs typeface="Arial" panose="020B0604020202020204" pitchFamily="34" charset="0"/>
              </a:rPr>
              <a:t>Qisas</a:t>
            </a:r>
            <a:r>
              <a:rPr lang="en-US" sz="1600" b="1" u="sng" dirty="0">
                <a:latin typeface="Arial" panose="020B0604020202020204" pitchFamily="34" charset="0"/>
                <a:cs typeface="Arial" panose="020B0604020202020204" pitchFamily="34" charset="0"/>
              </a:rPr>
              <a:t> (Punishment for Murder)</a:t>
            </a:r>
          </a:p>
          <a:p>
            <a:pPr marL="0" indent="0" algn="ctr">
              <a:buNone/>
            </a:pPr>
            <a:endParaRPr lang="en-US" sz="1600" b="1" dirty="0">
              <a:latin typeface="Arial" panose="020B0604020202020204" pitchFamily="34" charset="0"/>
              <a:cs typeface="Arial" panose="020B0604020202020204" pitchFamily="34" charset="0"/>
            </a:endParaRPr>
          </a:p>
          <a:p>
            <a:pPr marL="0" indent="0">
              <a:buNone/>
            </a:pPr>
            <a:r>
              <a:rPr lang="en-US" sz="1600" b="1" u="sng" dirty="0">
                <a:latin typeface="Arial" panose="020B0604020202020204" pitchFamily="34" charset="0"/>
                <a:cs typeface="Arial" panose="020B0604020202020204" pitchFamily="34" charset="0"/>
              </a:rPr>
              <a:t>In Case of Intentional Murder (</a:t>
            </a:r>
            <a:r>
              <a:rPr lang="en-US" sz="1600" b="1" i="1" u="sng" dirty="0" err="1">
                <a:latin typeface="Arial" panose="020B0604020202020204" pitchFamily="34" charset="0"/>
                <a:cs typeface="Arial" panose="020B0604020202020204" pitchFamily="34" charset="0"/>
              </a:rPr>
              <a:t>Qatl</a:t>
            </a:r>
            <a:r>
              <a:rPr lang="en-US" sz="1600" b="1" i="1" u="sng" dirty="0">
                <a:latin typeface="Arial" panose="020B0604020202020204" pitchFamily="34" charset="0"/>
                <a:cs typeface="Arial" panose="020B0604020202020204" pitchFamily="34" charset="0"/>
              </a:rPr>
              <a:t> e ‘Amad</a:t>
            </a:r>
            <a:r>
              <a:rPr lang="en-US" sz="1600" b="1" u="sng" dirty="0">
                <a:latin typeface="Arial" panose="020B0604020202020204" pitchFamily="34" charset="0"/>
                <a:cs typeface="Arial" panose="020B0604020202020204" pitchFamily="34" charset="0"/>
              </a:rPr>
              <a:t>)</a:t>
            </a:r>
            <a:r>
              <a:rPr lang="en-US" sz="1600" b="1" i="1" u="sng" dirty="0">
                <a:latin typeface="Arial" panose="020B0604020202020204" pitchFamily="34" charset="0"/>
                <a:cs typeface="Arial" panose="020B0604020202020204" pitchFamily="34" charset="0"/>
              </a:rPr>
              <a:t> </a:t>
            </a:r>
            <a:endParaRPr lang="en-US" sz="1600" b="1" u="sng" dirty="0">
              <a:latin typeface="Arial" panose="020B0604020202020204" pitchFamily="34" charset="0"/>
              <a:cs typeface="Arial" panose="020B0604020202020204" pitchFamily="34" charset="0"/>
            </a:endParaRPr>
          </a:p>
          <a:p>
            <a:pPr>
              <a:buFontTx/>
              <a:buChar char="-"/>
            </a:pPr>
            <a:r>
              <a:rPr lang="en-US" sz="1600" dirty="0">
                <a:latin typeface="Arial" panose="020B0604020202020204" pitchFamily="34" charset="0"/>
                <a:cs typeface="Arial" panose="020B0604020202020204" pitchFamily="34" charset="0"/>
              </a:rPr>
              <a:t>The offender will be killed as per </a:t>
            </a:r>
            <a:r>
              <a:rPr lang="en-US" sz="1600" dirty="0" err="1">
                <a:latin typeface="Arial" panose="020B0604020202020204" pitchFamily="34" charset="0"/>
                <a:cs typeface="Arial" panose="020B0604020202020204" pitchFamily="34" charset="0"/>
              </a:rPr>
              <a:t>Qisas</a:t>
            </a:r>
            <a:endParaRPr lang="en-US" sz="1600" dirty="0">
              <a:latin typeface="Arial" panose="020B0604020202020204" pitchFamily="34" charset="0"/>
              <a:cs typeface="Arial" panose="020B0604020202020204" pitchFamily="34" charset="0"/>
            </a:endParaRPr>
          </a:p>
          <a:p>
            <a:pPr>
              <a:buFontTx/>
              <a:buChar char="-"/>
            </a:pPr>
            <a:r>
              <a:rPr lang="en-US" sz="1600" dirty="0">
                <a:latin typeface="Arial" panose="020B0604020202020204" pitchFamily="34" charset="0"/>
                <a:cs typeface="Arial" panose="020B0604020202020204" pitchFamily="34" charset="0"/>
              </a:rPr>
              <a:t>Only the family of the victim has the right to pardon him/her if they wish to do so</a:t>
            </a:r>
          </a:p>
          <a:p>
            <a:pPr>
              <a:buFontTx/>
              <a:buChar char="-"/>
            </a:pPr>
            <a:r>
              <a:rPr lang="en-US" sz="1600" dirty="0">
                <a:latin typeface="Arial" panose="020B0604020202020204" pitchFamily="34" charset="0"/>
                <a:cs typeface="Arial" panose="020B0604020202020204" pitchFamily="34" charset="0"/>
              </a:rPr>
              <a:t>No one else has the authority to waive off this punishment</a:t>
            </a:r>
          </a:p>
          <a:p>
            <a:pPr marL="0" indent="0">
              <a:buNone/>
            </a:pPr>
            <a:r>
              <a:rPr lang="en-US" sz="1600" b="1" dirty="0">
                <a:latin typeface="Arial" panose="020B0604020202020204" pitchFamily="34" charset="0"/>
                <a:cs typeface="Arial" panose="020B0604020202020204" pitchFamily="34" charset="0"/>
              </a:rPr>
              <a:t> </a:t>
            </a:r>
          </a:p>
          <a:p>
            <a:pPr marL="0" indent="0">
              <a:buNone/>
            </a:pPr>
            <a:r>
              <a:rPr lang="en-US" sz="1600" b="1" u="sng" dirty="0">
                <a:latin typeface="Arial" panose="020B0604020202020204" pitchFamily="34" charset="0"/>
                <a:cs typeface="Arial" panose="020B0604020202020204" pitchFamily="34" charset="0"/>
              </a:rPr>
              <a:t>In Case of Accidental Murder (</a:t>
            </a:r>
            <a:r>
              <a:rPr lang="en-US" sz="1600" b="1" i="1" u="sng" dirty="0" err="1">
                <a:latin typeface="Arial" panose="020B0604020202020204" pitchFamily="34" charset="0"/>
                <a:cs typeface="Arial" panose="020B0604020202020204" pitchFamily="34" charset="0"/>
              </a:rPr>
              <a:t>Qatl</a:t>
            </a:r>
            <a:r>
              <a:rPr lang="en-US" sz="1600" b="1" i="1" u="sng" dirty="0">
                <a:latin typeface="Arial" panose="020B0604020202020204" pitchFamily="34" charset="0"/>
                <a:cs typeface="Arial" panose="020B0604020202020204" pitchFamily="34" charset="0"/>
              </a:rPr>
              <a:t> e </a:t>
            </a:r>
            <a:r>
              <a:rPr lang="en-US" sz="1600" b="1" i="1" u="sng" dirty="0" err="1">
                <a:latin typeface="Arial" panose="020B0604020202020204" pitchFamily="34" charset="0"/>
                <a:cs typeface="Arial" panose="020B0604020202020204" pitchFamily="34" charset="0"/>
              </a:rPr>
              <a:t>Khata</a:t>
            </a:r>
            <a:r>
              <a:rPr lang="en-US" sz="1600" b="1" u="sng" dirty="0">
                <a:latin typeface="Arial" panose="020B0604020202020204" pitchFamily="34" charset="0"/>
                <a:cs typeface="Arial" panose="020B0604020202020204" pitchFamily="34" charset="0"/>
              </a:rPr>
              <a:t>)</a:t>
            </a:r>
          </a:p>
          <a:p>
            <a:pPr algn="just">
              <a:buFontTx/>
              <a:buChar char="-"/>
            </a:pPr>
            <a:r>
              <a:rPr lang="en-US" sz="1600" dirty="0">
                <a:latin typeface="Arial" panose="020B0604020202020204" pitchFamily="34" charset="0"/>
                <a:cs typeface="Arial" panose="020B0604020202020204" pitchFamily="34" charset="0"/>
              </a:rPr>
              <a:t>There will be blood money (</a:t>
            </a:r>
            <a:r>
              <a:rPr lang="en-US" sz="1600" i="1" dirty="0" err="1">
                <a:latin typeface="Arial" panose="020B0604020202020204" pitchFamily="34" charset="0"/>
                <a:cs typeface="Arial" panose="020B0604020202020204" pitchFamily="34" charset="0"/>
              </a:rPr>
              <a:t>diyat</a:t>
            </a:r>
            <a:r>
              <a:rPr lang="en-US" sz="1600" dirty="0">
                <a:latin typeface="Arial" panose="020B0604020202020204" pitchFamily="34" charset="0"/>
                <a:cs typeface="Arial" panose="020B0604020202020204" pitchFamily="34" charset="0"/>
              </a:rPr>
              <a:t>) to be paid</a:t>
            </a:r>
          </a:p>
          <a:p>
            <a:pPr algn="just">
              <a:buFontTx/>
              <a:buChar char="-"/>
            </a:pPr>
            <a:r>
              <a:rPr lang="en-US" sz="1600" dirty="0">
                <a:latin typeface="Arial" panose="020B0604020202020204" pitchFamily="34" charset="0"/>
                <a:cs typeface="Arial" panose="020B0604020202020204" pitchFamily="34" charset="0"/>
              </a:rPr>
              <a:t>It amounts to 1,000 dinar which is equivalent to 375 tolas or 4.375 kgs of gold</a:t>
            </a:r>
          </a:p>
          <a:p>
            <a:pPr algn="just">
              <a:buFontTx/>
              <a:buChar char="-"/>
            </a:pPr>
            <a:r>
              <a:rPr lang="en-US" sz="1600" dirty="0">
                <a:latin typeface="Arial" panose="020B0604020202020204" pitchFamily="34" charset="0"/>
                <a:cs typeface="Arial" panose="020B0604020202020204" pitchFamily="34" charset="0"/>
              </a:rPr>
              <a:t>OR it amounts to 10,000 dirhams which is equivalent to 2,625 tolas or 30.618 kgs of silver</a:t>
            </a:r>
          </a:p>
          <a:p>
            <a:pPr algn="just">
              <a:buFontTx/>
              <a:buChar char="-"/>
            </a:pPr>
            <a:r>
              <a:rPr lang="en-US" sz="1600" dirty="0">
                <a:latin typeface="Arial" panose="020B0604020202020204" pitchFamily="34" charset="0"/>
                <a:cs typeface="Arial" panose="020B0604020202020204" pitchFamily="34" charset="0"/>
              </a:rPr>
              <a:t>However, if the family of the victim and the offender agree upon something else with mutual consent, it is permissible</a:t>
            </a:r>
          </a:p>
          <a:p>
            <a:pPr algn="just">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a:p>
            <a:pPr marL="0" indent="0" algn="ctr">
              <a:buNone/>
            </a:pPr>
            <a:r>
              <a:rPr lang="en-US" sz="1600" b="1" u="sng" dirty="0">
                <a:latin typeface="Arial" panose="020B0604020202020204" pitchFamily="34" charset="0"/>
                <a:cs typeface="Arial" panose="020B0604020202020204" pitchFamily="34" charset="0"/>
              </a:rPr>
              <a:t>3. </a:t>
            </a:r>
            <a:r>
              <a:rPr lang="en-US" sz="1600" b="1" u="sng" dirty="0" err="1">
                <a:latin typeface="Arial" panose="020B0604020202020204" pitchFamily="34" charset="0"/>
                <a:cs typeface="Arial" panose="020B0604020202020204" pitchFamily="34" charset="0"/>
              </a:rPr>
              <a:t>Ta’ziraat</a:t>
            </a:r>
            <a:r>
              <a:rPr lang="en-US" sz="1600" b="1" u="sng" dirty="0">
                <a:latin typeface="Arial" panose="020B0604020202020204" pitchFamily="34" charset="0"/>
                <a:cs typeface="Arial" panose="020B0604020202020204" pitchFamily="34" charset="0"/>
              </a:rPr>
              <a:t> (Punishments for Crimes Other than those mentioned)</a:t>
            </a:r>
            <a:r>
              <a:rPr lang="en-US" sz="1600" b="1" dirty="0">
                <a:latin typeface="Arial" panose="020B0604020202020204" pitchFamily="34" charset="0"/>
                <a:cs typeface="Arial" panose="020B0604020202020204" pitchFamily="34" charset="0"/>
              </a:rPr>
              <a:t> </a:t>
            </a:r>
          </a:p>
          <a:p>
            <a:pPr algn="just">
              <a:buFontTx/>
              <a:buChar char="-"/>
            </a:pPr>
            <a:r>
              <a:rPr lang="en-US" sz="1600" dirty="0">
                <a:latin typeface="Arial" panose="020B0604020202020204" pitchFamily="34" charset="0"/>
                <a:cs typeface="Arial" panose="020B0604020202020204" pitchFamily="34" charset="0"/>
              </a:rPr>
              <a:t>The crimes for which Shariah has not prescribed any specific punishment, their punishment are left at the discretion of the Qazi to decide it according to the situation</a:t>
            </a:r>
          </a:p>
          <a:p>
            <a:pPr algn="just">
              <a:buFontTx/>
              <a:buChar char="-"/>
            </a:pPr>
            <a:r>
              <a:rPr lang="en-US" sz="1600" dirty="0">
                <a:latin typeface="Arial" panose="020B0604020202020204" pitchFamily="34" charset="0"/>
                <a:cs typeface="Arial" panose="020B0604020202020204" pitchFamily="34" charset="0"/>
              </a:rPr>
              <a:t>The given punishment should be of the nature that it prevents crime in future.  </a:t>
            </a:r>
          </a:p>
          <a:p>
            <a:pPr marL="0" indent="0">
              <a:buNone/>
            </a:pPr>
            <a:endParaRPr lang="en-GB" sz="1600" dirty="0"/>
          </a:p>
        </p:txBody>
      </p:sp>
    </p:spTree>
    <p:extLst>
      <p:ext uri="{BB962C8B-B14F-4D97-AF65-F5344CB8AC3E}">
        <p14:creationId xmlns:p14="http://schemas.microsoft.com/office/powerpoint/2010/main" val="371541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5445"/>
          </a:xfrm>
        </p:spPr>
        <p:txBody>
          <a:bodyPr/>
          <a:lstStyle/>
          <a:p>
            <a:pPr algn="ctr"/>
            <a:r>
              <a:rPr lang="en-US" dirty="0">
                <a:latin typeface="Arial" panose="020B0604020202020204" pitchFamily="34" charset="0"/>
                <a:cs typeface="Arial" panose="020B0604020202020204" pitchFamily="34" charset="0"/>
              </a:rPr>
              <a:t>Social System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54418" y="1835240"/>
            <a:ext cx="9388699" cy="5022760"/>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A system that exists between individuals, groups and institutions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Public health and education system are examples of a social system as it unifies the people and provides them with something that would strengthen the overall society.</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0" indent="0">
              <a:buNone/>
            </a:pPr>
            <a:r>
              <a:rPr lang="en-US" b="1" u="sng" dirty="0">
                <a:latin typeface="Arial" panose="020B0604020202020204" pitchFamily="34" charset="0"/>
                <a:cs typeface="Arial" panose="020B0604020202020204" pitchFamily="34" charset="0"/>
              </a:rPr>
              <a:t>Features of the Islamic Social System</a:t>
            </a:r>
          </a:p>
          <a:p>
            <a:pPr marL="0" indent="0">
              <a:buNone/>
            </a:pPr>
            <a:endParaRPr lang="en-US" b="1" u="sng" dirty="0">
              <a:latin typeface="Arial" panose="020B0604020202020204" pitchFamily="34" charset="0"/>
              <a:cs typeface="Arial" panose="020B0604020202020204" pitchFamily="34" charset="0"/>
            </a:endParaRPr>
          </a:p>
          <a:p>
            <a:pPr>
              <a:buAutoNum type="arabicPeriod"/>
            </a:pPr>
            <a:r>
              <a:rPr lang="en-US" b="1" dirty="0">
                <a:latin typeface="Arial" panose="020B0604020202020204" pitchFamily="34" charset="0"/>
                <a:cs typeface="Arial" panose="020B0604020202020204" pitchFamily="34" charset="0"/>
              </a:rPr>
              <a:t>Dignity of Humans</a:t>
            </a:r>
          </a:p>
          <a:p>
            <a:pPr marL="0" indent="0">
              <a:buNone/>
            </a:pPr>
            <a:r>
              <a:rPr lang="en-US" i="1" dirty="0">
                <a:latin typeface="Arial" panose="020B0604020202020204" pitchFamily="34" charset="0"/>
                <a:cs typeface="Arial" panose="020B0604020202020204" pitchFamily="34" charset="0"/>
              </a:rPr>
              <a:t>“We have honored the Children of Adam, and carried them on land and sea, and provided them with good things, and greatly favored them over many of those We created.” </a:t>
            </a:r>
            <a:r>
              <a:rPr lang="en-US" dirty="0">
                <a:latin typeface="Arial" panose="020B0604020202020204" pitchFamily="34" charset="0"/>
                <a:cs typeface="Arial" panose="020B0604020202020204" pitchFamily="34" charset="0"/>
              </a:rPr>
              <a:t>(Bani Israel - 70)</a:t>
            </a:r>
          </a:p>
          <a:p>
            <a:pPr marL="0" indent="0">
              <a:buNone/>
            </a:pPr>
            <a:r>
              <a:rPr lang="en-US" i="1" dirty="0">
                <a:latin typeface="Arial" panose="020B0604020202020204" pitchFamily="34" charset="0"/>
                <a:cs typeface="Arial" panose="020B0604020202020204" pitchFamily="34" charset="0"/>
              </a:rPr>
              <a:t>“We created man in the best design.” </a:t>
            </a:r>
            <a:r>
              <a:rPr lang="en-US" dirty="0">
                <a:latin typeface="Arial" panose="020B0604020202020204" pitchFamily="34" charset="0"/>
                <a:cs typeface="Arial" panose="020B0604020202020204" pitchFamily="34" charset="0"/>
              </a:rPr>
              <a:t>(At-Tin - 4)</a:t>
            </a:r>
          </a:p>
          <a:p>
            <a:pPr marL="0" indent="0">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96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107" y="452176"/>
            <a:ext cx="9654060" cy="6405824"/>
          </a:xfrm>
        </p:spPr>
        <p:txBody>
          <a:bodyPr>
            <a:normAutofit fontScale="92500" lnSpcReduction="10000"/>
          </a:bodyPr>
          <a:lstStyle/>
          <a:p>
            <a:pPr marL="0" indent="0">
              <a:buNone/>
            </a:pPr>
            <a:r>
              <a:rPr lang="en-US" b="1" dirty="0">
                <a:latin typeface="Arial" panose="020B0604020202020204" pitchFamily="34" charset="0"/>
                <a:cs typeface="Arial" panose="020B0604020202020204" pitchFamily="34" charset="0"/>
              </a:rPr>
              <a:t>2. Equality</a:t>
            </a:r>
          </a:p>
          <a:p>
            <a:pPr>
              <a:buFontTx/>
              <a:buChar char="-"/>
            </a:pPr>
            <a:r>
              <a:rPr lang="en-US" dirty="0">
                <a:latin typeface="Arial" panose="020B0604020202020204" pitchFamily="34" charset="0"/>
                <a:cs typeface="Arial" panose="020B0604020202020204" pitchFamily="34" charset="0"/>
              </a:rPr>
              <a:t>No one will be favored on the basis of any human difference</a:t>
            </a:r>
          </a:p>
          <a:p>
            <a:pPr>
              <a:buFontTx/>
              <a:buChar char="-"/>
            </a:pPr>
            <a:r>
              <a:rPr lang="en-US" dirty="0">
                <a:latin typeface="Arial" panose="020B0604020202020204" pitchFamily="34" charset="0"/>
                <a:cs typeface="Arial" panose="020B0604020202020204" pitchFamily="34" charset="0"/>
              </a:rPr>
              <a:t>No Muslim will be prioritized over a non-Muslim</a:t>
            </a:r>
          </a:p>
          <a:p>
            <a:pPr marL="0" indent="0">
              <a:buNone/>
            </a:pPr>
            <a:r>
              <a:rPr lang="en-US" i="1" dirty="0">
                <a:latin typeface="Arial" panose="020B0604020202020204" pitchFamily="34" charset="0"/>
                <a:cs typeface="Arial" panose="020B0604020202020204" pitchFamily="34" charset="0"/>
              </a:rPr>
              <a:t>“O humanity! Indeed, We created you from a male and a female, and made you into peoples and tribes so that you may (get to) know one another. Surely the most noble of you in the sight of Allah is the most righteous among you. Allah is truly All-Knowing, All-Aware.”</a:t>
            </a:r>
            <a:r>
              <a:rPr lang="en-US" dirty="0">
                <a:latin typeface="Arial" panose="020B0604020202020204" pitchFamily="34" charset="0"/>
                <a:cs typeface="Arial" panose="020B0604020202020204" pitchFamily="34" charset="0"/>
              </a:rPr>
              <a:t> (Al-</a:t>
            </a:r>
            <a:r>
              <a:rPr lang="en-US" dirty="0" err="1">
                <a:latin typeface="Arial" panose="020B0604020202020204" pitchFamily="34" charset="0"/>
                <a:cs typeface="Arial" panose="020B0604020202020204" pitchFamily="34" charset="0"/>
              </a:rPr>
              <a:t>Hujurat</a:t>
            </a:r>
            <a:r>
              <a:rPr lang="en-US" dirty="0">
                <a:latin typeface="Arial" panose="020B0604020202020204" pitchFamily="34" charset="0"/>
                <a:cs typeface="Arial" panose="020B0604020202020204" pitchFamily="34" charset="0"/>
              </a:rPr>
              <a:t> - 13)</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3. Brotherhood</a:t>
            </a:r>
          </a:p>
          <a:p>
            <a:pPr>
              <a:buFontTx/>
              <a:buChar char="-"/>
            </a:pPr>
            <a:r>
              <a:rPr lang="en-US" dirty="0">
                <a:latin typeface="Arial" panose="020B0604020202020204" pitchFamily="34" charset="0"/>
                <a:cs typeface="Arial" panose="020B0604020202020204" pitchFamily="34" charset="0"/>
              </a:rPr>
              <a:t>The Prophet SAW establishing brotherhood between </a:t>
            </a:r>
            <a:r>
              <a:rPr lang="en-US" dirty="0" err="1">
                <a:latin typeface="Arial" panose="020B0604020202020204" pitchFamily="34" charset="0"/>
                <a:cs typeface="Arial" panose="020B0604020202020204" pitchFamily="34" charset="0"/>
              </a:rPr>
              <a:t>Muhajireen</a:t>
            </a:r>
            <a:r>
              <a:rPr lang="en-US" dirty="0">
                <a:latin typeface="Arial" panose="020B0604020202020204" pitchFamily="34" charset="0"/>
                <a:cs typeface="Arial" panose="020B0604020202020204" pitchFamily="34" charset="0"/>
              </a:rPr>
              <a:t> &amp; Ansaar as soon as he reached Madinah.</a:t>
            </a:r>
          </a:p>
          <a:p>
            <a:pPr>
              <a:buFontTx/>
              <a:buChar char="-"/>
            </a:pPr>
            <a:r>
              <a:rPr lang="en-US" b="1" i="1" dirty="0">
                <a:latin typeface="Arial" panose="020B0604020202020204" pitchFamily="34" charset="0"/>
                <a:cs typeface="Arial" panose="020B0604020202020204" pitchFamily="34" charset="0"/>
              </a:rPr>
              <a:t>“The believers are brothers, so reconcile between your brothers, and remain conscious of God, so that you may receive mercy.” </a:t>
            </a:r>
            <a:r>
              <a:rPr lang="en-US" b="1" dirty="0">
                <a:latin typeface="Arial" panose="020B0604020202020204" pitchFamily="34" charset="0"/>
                <a:cs typeface="Arial" panose="020B0604020202020204" pitchFamily="34" charset="0"/>
              </a:rPr>
              <a:t>(Al-</a:t>
            </a:r>
            <a:r>
              <a:rPr lang="en-US" b="1" dirty="0" err="1">
                <a:latin typeface="Arial" panose="020B0604020202020204" pitchFamily="34" charset="0"/>
                <a:cs typeface="Arial" panose="020B0604020202020204" pitchFamily="34" charset="0"/>
              </a:rPr>
              <a:t>Hujurat</a:t>
            </a:r>
            <a:r>
              <a:rPr lang="en-US" b="1" dirty="0">
                <a:latin typeface="Arial" panose="020B0604020202020204" pitchFamily="34" charset="0"/>
                <a:cs typeface="Arial" panose="020B0604020202020204" pitchFamily="34" charset="0"/>
              </a:rPr>
              <a:t> - 10)</a:t>
            </a:r>
          </a:p>
          <a:p>
            <a:pPr>
              <a:buFontTx/>
              <a:buChar char="-"/>
            </a:pPr>
            <a:r>
              <a:rPr lang="en-US" b="1" i="1" dirty="0">
                <a:latin typeface="Arial" panose="020B0604020202020204" pitchFamily="34" charset="0"/>
                <a:cs typeface="Arial" panose="020B0604020202020204" pitchFamily="34" charset="0"/>
              </a:rPr>
              <a:t>“</a:t>
            </a:r>
            <a:r>
              <a:rPr lang="en-US" b="1" i="1" u="sng" dirty="0">
                <a:latin typeface="Arial" panose="020B0604020202020204" pitchFamily="34" charset="0"/>
                <a:cs typeface="Arial" panose="020B0604020202020204" pitchFamily="34" charset="0"/>
              </a:rPr>
              <a:t>A Muslim is a brother of another Muslim</a:t>
            </a:r>
            <a:r>
              <a:rPr lang="en-US" b="1"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So he should not oppress him nor should he hand him over to (his </a:t>
            </a:r>
            <a:r>
              <a:rPr lang="en-US" i="1" dirty="0" err="1">
                <a:latin typeface="Arial" panose="020B0604020202020204" pitchFamily="34" charset="0"/>
                <a:cs typeface="Arial" panose="020B0604020202020204" pitchFamily="34" charset="0"/>
              </a:rPr>
              <a:t>satan</a:t>
            </a:r>
            <a:r>
              <a:rPr lang="en-US" i="1" dirty="0">
                <a:latin typeface="Arial" panose="020B0604020202020204" pitchFamily="34" charset="0"/>
                <a:cs typeface="Arial" panose="020B0604020202020204" pitchFamily="34" charset="0"/>
              </a:rPr>
              <a:t> or to his self which is inclined to evil). Whoever fulfills the needs of his brother, Allah will fulfill his needs; whoever removes the troubles of his brother, Allah will remove one of his troubles on the Day of Resurrection; and whoever covers up the fault of a Muslim, Allah will cover up his fault on the Day of Resurrection.</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(Bukhari - 2442)</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41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9261" y="490245"/>
            <a:ext cx="8915400" cy="6111521"/>
          </a:xfrm>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4. Importance of Both Genders</a:t>
            </a:r>
          </a:p>
          <a:p>
            <a:pPr>
              <a:buFontTx/>
              <a:buChar char="-"/>
            </a:pPr>
            <a:r>
              <a:rPr lang="en-US" dirty="0">
                <a:latin typeface="Arial" panose="020B0604020202020204" pitchFamily="34" charset="0"/>
                <a:cs typeface="Arial" panose="020B0604020202020204" pitchFamily="34" charset="0"/>
              </a:rPr>
              <a:t>Both men &amp; women are integral parts of the Islamic society</a:t>
            </a:r>
          </a:p>
          <a:p>
            <a:pPr>
              <a:buFontTx/>
              <a:buChar char="-"/>
            </a:pPr>
            <a:r>
              <a:rPr lang="en-US" dirty="0">
                <a:latin typeface="Arial" panose="020B0604020202020204" pitchFamily="34" charset="0"/>
                <a:cs typeface="Arial" panose="020B0604020202020204" pitchFamily="34" charset="0"/>
              </a:rPr>
              <a:t>Both are equal in the sight of Allah as well as in terms of their importance</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5. Promotion of Welfare</a:t>
            </a:r>
          </a:p>
          <a:p>
            <a:pPr>
              <a:buFontTx/>
              <a:buChar char="-"/>
            </a:pPr>
            <a:r>
              <a:rPr lang="en-US" dirty="0">
                <a:latin typeface="Arial" panose="020B0604020202020204" pitchFamily="34" charset="0"/>
                <a:cs typeface="Arial" panose="020B0604020202020204" pitchFamily="34" charset="0"/>
              </a:rPr>
              <a:t>The society must collectively fulfill its duty given to them by Allah SWT</a:t>
            </a:r>
          </a:p>
          <a:p>
            <a:pPr marL="0" indent="0">
              <a:lnSpc>
                <a:spcPct val="120000"/>
              </a:lnSpc>
              <a:buNone/>
            </a:pPr>
            <a:r>
              <a:rPr lang="en-US" i="1" dirty="0">
                <a:latin typeface="Arial" panose="020B0604020202020204" pitchFamily="34" charset="0"/>
                <a:cs typeface="Arial" panose="020B0604020202020204" pitchFamily="34" charset="0"/>
              </a:rPr>
              <a:t>“You are the best community ever raised for humanity—you encourage good, forbid evil, and believe in Allah.” </a:t>
            </a:r>
            <a:r>
              <a:rPr lang="en-US" dirty="0">
                <a:latin typeface="Arial" panose="020B0604020202020204" pitchFamily="34" charset="0"/>
                <a:cs typeface="Arial" panose="020B0604020202020204" pitchFamily="34" charset="0"/>
              </a:rPr>
              <a:t>(Aal e Imran - 110)</a:t>
            </a:r>
          </a:p>
          <a:p>
            <a:pPr marL="0" indent="0">
              <a:lnSpc>
                <a:spcPct val="120000"/>
              </a:lnSpc>
              <a:buNone/>
            </a:pPr>
            <a:r>
              <a:rPr lang="en-US" i="1" dirty="0">
                <a:latin typeface="Arial" panose="020B0604020202020204" pitchFamily="34" charset="0"/>
                <a:cs typeface="Arial" panose="020B0604020202020204" pitchFamily="34" charset="0"/>
              </a:rPr>
              <a:t>“Let there be a group among you who call </a:t>
            </a:r>
            <a:r>
              <a:rPr lang="ar-SA"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others</a:t>
            </a:r>
            <a:r>
              <a:rPr lang="ar-SA"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 to goodness, encourage what is good, and forbid what is evil</a:t>
            </a:r>
            <a:r>
              <a:rPr lang="ar-SA"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it is they who will be successful.”</a:t>
            </a:r>
            <a:r>
              <a:rPr lang="ar-SA"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(Aal e Imran - 104)</a:t>
            </a:r>
            <a:endParaRPr lang="en-US" i="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6. Concept of Responsibility</a:t>
            </a:r>
          </a:p>
          <a:p>
            <a:pPr>
              <a:buFontTx/>
              <a:buChar char="-"/>
            </a:pPr>
            <a:r>
              <a:rPr lang="en-US" dirty="0">
                <a:latin typeface="Arial" panose="020B0604020202020204" pitchFamily="34" charset="0"/>
                <a:cs typeface="Arial" panose="020B0604020202020204" pitchFamily="34" charset="0"/>
              </a:rPr>
              <a:t>Every member of the Muslim society will consider themselves responsible</a:t>
            </a:r>
          </a:p>
          <a:p>
            <a:pPr marL="0" indent="0">
              <a:lnSpc>
                <a:spcPct val="120000"/>
              </a:lnSpc>
              <a:buNone/>
            </a:pPr>
            <a:r>
              <a:rPr lang="en-US" i="1" dirty="0">
                <a:latin typeface="Arial" panose="020B0604020202020204" pitchFamily="34" charset="0"/>
                <a:cs typeface="Arial" panose="020B0604020202020204" pitchFamily="34" charset="0"/>
              </a:rPr>
              <a:t>“Every one of you is a shepherd and is responsible for his flock. The leader of people is a guardian and is responsible for his subjects. A man is the guardian of his family, and he is responsible for them. A woman is the guardian of her husband’s home and his children, and she is responsible for them. The servant of a man is a guardian of the property of his master, and he is responsible for it. No doubt, every one of you is a shepherd and is responsible for his flock.”</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(Abu Dawood - 2928)</a:t>
            </a:r>
          </a:p>
          <a:p>
            <a:pPr marL="0" indent="0">
              <a:buNone/>
            </a:pPr>
            <a:endParaRPr lang="en-US" dirty="0">
              <a:latin typeface="Arial" panose="020B0604020202020204" pitchFamily="34" charset="0"/>
              <a:cs typeface="Arial" panose="020B0604020202020204" pitchFamily="34" charset="0"/>
            </a:endParaRPr>
          </a:p>
          <a:p>
            <a:pPr>
              <a:buAutoNum type="arabicPeriod" startAt="7"/>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25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9261" y="490245"/>
            <a:ext cx="8915400" cy="6367755"/>
          </a:xfrm>
        </p:spPr>
        <p:txBody>
          <a:bodyPr>
            <a:normAutofit lnSpcReduction="10000"/>
          </a:bodyPr>
          <a:lstStyle/>
          <a:p>
            <a:pPr>
              <a:buAutoNum type="arabicPeriod" startAt="7"/>
            </a:pPr>
            <a:r>
              <a:rPr lang="en-US" b="1" dirty="0">
                <a:latin typeface="Arial" panose="020B0604020202020204" pitchFamily="34" charset="0"/>
                <a:cs typeface="Arial" panose="020B0604020202020204" pitchFamily="34" charset="0"/>
              </a:rPr>
              <a:t>Concept of Accountability</a:t>
            </a:r>
          </a:p>
          <a:p>
            <a:pPr>
              <a:buFontTx/>
              <a:buChar char="-"/>
            </a:pPr>
            <a:r>
              <a:rPr lang="en-US" dirty="0">
                <a:latin typeface="Arial" panose="020B0604020202020204" pitchFamily="34" charset="0"/>
                <a:cs typeface="Arial" panose="020B0604020202020204" pitchFamily="34" charset="0"/>
              </a:rPr>
              <a:t>The previous hadith is quite explicit on how everyone is responsible as well as </a:t>
            </a:r>
            <a:r>
              <a:rPr lang="en-US" b="1" dirty="0">
                <a:latin typeface="Arial" panose="020B0604020202020204" pitchFamily="34" charset="0"/>
                <a:cs typeface="Arial" panose="020B0604020202020204" pitchFamily="34" charset="0"/>
              </a:rPr>
              <a:t>accountable </a:t>
            </a:r>
            <a:r>
              <a:rPr lang="en-US" dirty="0">
                <a:latin typeface="Arial" panose="020B0604020202020204" pitchFamily="34" charset="0"/>
                <a:cs typeface="Arial" panose="020B0604020202020204" pitchFamily="34" charset="0"/>
              </a:rPr>
              <a:t>for their responsibilities</a:t>
            </a:r>
          </a:p>
          <a:p>
            <a:pPr>
              <a:buFontTx/>
              <a:buChar char="-"/>
            </a:pPr>
            <a:r>
              <a:rPr lang="en-US" dirty="0">
                <a:latin typeface="Arial" panose="020B0604020202020204" pitchFamily="34" charset="0"/>
                <a:cs typeface="Arial" panose="020B0604020202020204" pitchFamily="34" charset="0"/>
              </a:rPr>
              <a:t>Plus, the concept of accountability on the Day of Judgment by the Almighty Himself compels Muslims to hold themselves accountable themselves to avoid embarrassment on the Day of Judgment</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b="1" u="sng" dirty="0">
                <a:latin typeface="Arial" panose="020B0604020202020204" pitchFamily="34" charset="0"/>
                <a:cs typeface="Arial" panose="020B0604020202020204" pitchFamily="34" charset="0"/>
              </a:rPr>
              <a:t>Examples of Two Social Systems at the Time of the Prophet SAW</a:t>
            </a:r>
          </a:p>
          <a:p>
            <a:pPr marL="457200" indent="-457200">
              <a:buAutoNum type="arabicPeriod"/>
            </a:pPr>
            <a:r>
              <a:rPr lang="en-US" b="1" dirty="0">
                <a:latin typeface="Arial" panose="020B0604020202020204" pitchFamily="34" charset="0"/>
                <a:cs typeface="Arial" panose="020B0604020202020204" pitchFamily="34" charset="0"/>
              </a:rPr>
              <a:t>An Efficient Education System</a:t>
            </a:r>
          </a:p>
          <a:p>
            <a:pPr>
              <a:buFontTx/>
              <a:buChar char="-"/>
            </a:pPr>
            <a:r>
              <a:rPr lang="en-US" dirty="0">
                <a:latin typeface="Arial" panose="020B0604020202020204" pitchFamily="34" charset="0"/>
                <a:cs typeface="Arial" panose="020B0604020202020204" pitchFamily="34" charset="0"/>
              </a:rPr>
              <a:t>How he was a teacher himself</a:t>
            </a:r>
          </a:p>
          <a:p>
            <a:pPr>
              <a:buFontTx/>
              <a:buChar char="-"/>
            </a:pPr>
            <a:r>
              <a:rPr lang="en-US" dirty="0">
                <a:latin typeface="Arial" panose="020B0604020202020204" pitchFamily="34" charset="0"/>
                <a:cs typeface="Arial" panose="020B0604020202020204" pitchFamily="34" charset="0"/>
              </a:rPr>
              <a:t>All the steps he took to promote education (refer to section 2 please)</a:t>
            </a:r>
            <a:r>
              <a:rPr lang="en-US" b="1" dirty="0">
                <a:latin typeface="Arial" panose="020B0604020202020204" pitchFamily="34" charset="0"/>
                <a:cs typeface="Arial" panose="020B0604020202020204" pitchFamily="34" charset="0"/>
              </a:rPr>
              <a:t> </a:t>
            </a:r>
          </a:p>
          <a:p>
            <a:pPr marL="0" indent="0">
              <a:buNone/>
            </a:pPr>
            <a:endParaRPr lang="en-US" b="1" dirty="0">
              <a:latin typeface="Arial" panose="020B0604020202020204" pitchFamily="34" charset="0"/>
              <a:cs typeface="Arial" panose="020B0604020202020204" pitchFamily="34" charset="0"/>
            </a:endParaRPr>
          </a:p>
          <a:p>
            <a:pPr marL="457200" indent="-457200">
              <a:buAutoNum type="arabicPeriod" startAt="2"/>
            </a:pPr>
            <a:r>
              <a:rPr lang="en-US" b="1" dirty="0">
                <a:latin typeface="Arial" panose="020B0604020202020204" pitchFamily="34" charset="0"/>
                <a:cs typeface="Arial" panose="020B0604020202020204" pitchFamily="34" charset="0"/>
              </a:rPr>
              <a:t>An Effective Health System</a:t>
            </a:r>
          </a:p>
          <a:p>
            <a:pPr>
              <a:buFontTx/>
              <a:buChar char="-"/>
            </a:pPr>
            <a:r>
              <a:rPr lang="en-US" dirty="0">
                <a:latin typeface="Arial" panose="020B0604020202020204" pitchFamily="34" charset="0"/>
                <a:cs typeface="Arial" panose="020B0604020202020204" pitchFamily="34" charset="0"/>
              </a:rPr>
              <a:t>Almost all comprehensive books on hadith contain a chapter on the Prophetic medications</a:t>
            </a:r>
          </a:p>
          <a:p>
            <a:pPr>
              <a:buFontTx/>
              <a:buChar char="-"/>
            </a:pPr>
            <a:r>
              <a:rPr lang="en-US" dirty="0">
                <a:latin typeface="Arial" panose="020B0604020202020204" pitchFamily="34" charset="0"/>
                <a:cs typeface="Arial" panose="020B0604020202020204" pitchFamily="34" charset="0"/>
              </a:rPr>
              <a:t>He advised his companions to take good care of their health</a:t>
            </a:r>
          </a:p>
          <a:p>
            <a:pPr>
              <a:buFontTx/>
              <a:buChar char="-"/>
            </a:pPr>
            <a:r>
              <a:rPr lang="en-US" dirty="0">
                <a:latin typeface="Arial" panose="020B0604020202020204" pitchFamily="34" charset="0"/>
                <a:cs typeface="Arial" panose="020B0604020202020204" pitchFamily="34" charset="0"/>
              </a:rPr>
              <a:t>Even suggested remedies</a:t>
            </a:r>
          </a:p>
          <a:p>
            <a:pPr>
              <a:buFontTx/>
              <a:buChar char="-"/>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AutoNum type="arabicPeriod" startAt="7"/>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61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95459"/>
            <a:ext cx="8915400" cy="5692462"/>
          </a:xfrm>
        </p:spPr>
        <p:txBody>
          <a:bodyPr>
            <a:normAutofit/>
          </a:bodyPr>
          <a:lstStyle/>
          <a:p>
            <a:pPr marL="0" indent="0" algn="ctr">
              <a:buNone/>
            </a:pPr>
            <a:r>
              <a:rPr lang="en-US" sz="2400" b="1" u="sng" dirty="0">
                <a:latin typeface="Arial" panose="020B0604020202020204" pitchFamily="34" charset="0"/>
                <a:cs typeface="Arial" panose="020B0604020202020204" pitchFamily="34" charset="0"/>
              </a:rPr>
              <a:t>Structure of an Islamic Society</a:t>
            </a:r>
          </a:p>
          <a:p>
            <a:pPr marL="0" indent="0" algn="ctr">
              <a:buNone/>
            </a:pPr>
            <a:endParaRPr lang="en-US" sz="2000" b="1"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The basic unit of any society is family</a:t>
            </a:r>
          </a:p>
          <a:p>
            <a:pPr marL="0" indent="0">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A group of families form a society</a:t>
            </a:r>
          </a:p>
          <a:p>
            <a:pPr marL="0" indent="0">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The stronger the family system is, the stronger &amp; more united the society will be</a:t>
            </a:r>
          </a:p>
          <a:p>
            <a:pPr marL="0" indent="0">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Islam has emphasized a lot on maintaining family ties, specifically the relations which are bound by blood</a:t>
            </a:r>
          </a:p>
          <a:p>
            <a:pPr marL="0" indent="0">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Therefore, a strong Islamic society requires a strong family system</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76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95459"/>
            <a:ext cx="8915400" cy="6016840"/>
          </a:xfrm>
        </p:spPr>
        <p:txBody>
          <a:bodyPr>
            <a:normAutofit fontScale="77500" lnSpcReduction="20000"/>
          </a:bodyPr>
          <a:lstStyle/>
          <a:p>
            <a:pPr marL="0" indent="0" algn="ctr">
              <a:buNone/>
            </a:pPr>
            <a:r>
              <a:rPr lang="en-US" sz="2400" b="1" u="sng" dirty="0">
                <a:latin typeface="Arial" panose="020B0604020202020204" pitchFamily="34" charset="0"/>
                <a:cs typeface="Arial" panose="020B0604020202020204" pitchFamily="34" charset="0"/>
              </a:rPr>
              <a:t>Structure of an Islamic Society</a:t>
            </a:r>
          </a:p>
          <a:p>
            <a:pPr marL="0" indent="0" algn="ctr">
              <a:buNone/>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The Institution of Nikah</a:t>
            </a:r>
          </a:p>
          <a:p>
            <a:pPr>
              <a:buFontTx/>
              <a:buChar char="-"/>
            </a:pPr>
            <a:r>
              <a:rPr lang="en-US" dirty="0">
                <a:latin typeface="Arial" panose="020B0604020202020204" pitchFamily="34" charset="0"/>
                <a:cs typeface="Arial" panose="020B0604020202020204" pitchFamily="34" charset="0"/>
              </a:rPr>
              <a:t>The most important relationship for the development of the society</a:t>
            </a:r>
          </a:p>
          <a:p>
            <a:pPr>
              <a:buFontTx/>
              <a:buChar char="-"/>
            </a:pPr>
            <a:r>
              <a:rPr lang="en-US" dirty="0">
                <a:latin typeface="Arial" panose="020B0604020202020204" pitchFamily="34" charset="0"/>
                <a:cs typeface="Arial" panose="020B0604020202020204" pitchFamily="34" charset="0"/>
              </a:rPr>
              <a:t>The Prophet SAW himself maintained excellent character with all of his wives</a:t>
            </a:r>
          </a:p>
          <a:p>
            <a:pPr marL="0" indent="0">
              <a:lnSpc>
                <a:spcPct val="120000"/>
              </a:lnSpc>
              <a:buNone/>
            </a:pPr>
            <a:r>
              <a:rPr lang="en-US" b="1" i="1" dirty="0">
                <a:latin typeface="Arial" panose="020B0604020202020204" pitchFamily="34" charset="0"/>
                <a:cs typeface="Arial" panose="020B0604020202020204" pitchFamily="34" charset="0"/>
              </a:rPr>
              <a:t>“And of His signs is that He created for you mates from among yourselves, so that you may find tranquility in them; and He planted love and compassion between you. In this are signs for people who reflect.” </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Ar</a:t>
            </a:r>
            <a:r>
              <a:rPr lang="en-US" b="1" dirty="0">
                <a:latin typeface="Arial" panose="020B0604020202020204" pitchFamily="34" charset="0"/>
                <a:cs typeface="Arial" panose="020B0604020202020204" pitchFamily="34" charset="0"/>
              </a:rPr>
              <a:t>-Rum - 21)</a:t>
            </a:r>
          </a:p>
          <a:p>
            <a:pPr marL="0" indent="0">
              <a:lnSpc>
                <a:spcPct val="120000"/>
              </a:lnSpc>
              <a:buNone/>
            </a:pPr>
            <a:r>
              <a:rPr lang="en-US" b="1" i="1" dirty="0">
                <a:latin typeface="Arial" panose="020B0604020202020204" pitchFamily="34" charset="0"/>
                <a:cs typeface="Arial" panose="020B0604020202020204" pitchFamily="34" charset="0"/>
              </a:rPr>
              <a:t>“O young people! Whoever among you is able to marry, should marry.” </a:t>
            </a:r>
            <a:r>
              <a:rPr lang="en-US" b="1" dirty="0">
                <a:latin typeface="Arial" panose="020B0604020202020204" pitchFamily="34" charset="0"/>
                <a:cs typeface="Arial" panose="020B0604020202020204" pitchFamily="34" charset="0"/>
              </a:rPr>
              <a:t>(Bukhari - 5066)</a:t>
            </a:r>
          </a:p>
          <a:p>
            <a:pPr marL="0" indent="0">
              <a:lnSpc>
                <a:spcPct val="120000"/>
              </a:lnSpc>
              <a:buNone/>
            </a:pPr>
            <a:r>
              <a:rPr lang="en-US" b="1" i="1" dirty="0">
                <a:latin typeface="Arial" panose="020B0604020202020204" pitchFamily="34" charset="0"/>
                <a:cs typeface="Arial" panose="020B0604020202020204" pitchFamily="34" charset="0"/>
              </a:rPr>
              <a:t>“Women (nikah)and perfume have been made dear to me, and my comfort has been provided in prayer.” </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Nasai</a:t>
            </a:r>
            <a:r>
              <a:rPr lang="en-US" b="1" dirty="0">
                <a:latin typeface="Arial" panose="020B0604020202020204" pitchFamily="34" charset="0"/>
                <a:cs typeface="Arial" panose="020B0604020202020204" pitchFamily="34" charset="0"/>
              </a:rPr>
              <a:t> - 3940)</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Parents</a:t>
            </a:r>
          </a:p>
          <a:p>
            <a:pPr>
              <a:buFontTx/>
              <a:buChar char="-"/>
            </a:pPr>
            <a:r>
              <a:rPr lang="en-US" dirty="0">
                <a:latin typeface="Arial" panose="020B0604020202020204" pitchFamily="34" charset="0"/>
                <a:cs typeface="Arial" panose="020B0604020202020204" pitchFamily="34" charset="0"/>
              </a:rPr>
              <a:t>Muslims are heavily commanded by Allah SWT to be good to parents</a:t>
            </a:r>
          </a:p>
          <a:p>
            <a:pPr marL="0" indent="0">
              <a:lnSpc>
                <a:spcPct val="120000"/>
              </a:lnSpc>
              <a:buNone/>
            </a:pPr>
            <a:r>
              <a:rPr lang="en-US" b="1" i="1" dirty="0">
                <a:latin typeface="Arial" panose="020B0604020202020204" pitchFamily="34" charset="0"/>
                <a:cs typeface="Arial" panose="020B0604020202020204" pitchFamily="34" charset="0"/>
              </a:rPr>
              <a:t>“Your Lord has commanded that you worship none but Him, and that you be good to your parents. If either of them or both of them reach old age with you, do not say to them a word of disrespect, nor scold them, but say to them kind words.” </a:t>
            </a:r>
            <a:r>
              <a:rPr lang="en-US" b="1" dirty="0">
                <a:latin typeface="Arial" panose="020B0604020202020204" pitchFamily="34" charset="0"/>
                <a:cs typeface="Arial" panose="020B0604020202020204" pitchFamily="34" charset="0"/>
              </a:rPr>
              <a:t>(Al-Isra - 23)</a:t>
            </a:r>
            <a:endParaRPr lang="en-US" b="1" i="1" dirty="0">
              <a:latin typeface="Arial" panose="020B0604020202020204" pitchFamily="34" charset="0"/>
              <a:cs typeface="Arial" panose="020B0604020202020204" pitchFamily="34" charset="0"/>
            </a:endParaRPr>
          </a:p>
          <a:p>
            <a:pPr marL="0" indent="0">
              <a:lnSpc>
                <a:spcPct val="120000"/>
              </a:lnSpc>
              <a:buNone/>
            </a:pPr>
            <a:r>
              <a:rPr lang="en-US" b="1" i="1" dirty="0">
                <a:latin typeface="Arial" panose="020B0604020202020204" pitchFamily="34" charset="0"/>
                <a:cs typeface="Arial" panose="020B0604020202020204" pitchFamily="34" charset="0"/>
              </a:rPr>
              <a:t>“We have enjoined upon man kindness to his parents.” </a:t>
            </a:r>
            <a:r>
              <a:rPr lang="en-US" b="1" dirty="0">
                <a:latin typeface="Arial" panose="020B0604020202020204" pitchFamily="34" charset="0"/>
                <a:cs typeface="Arial" panose="020B0604020202020204" pitchFamily="34" charset="0"/>
              </a:rPr>
              <a:t>(Al-</a:t>
            </a:r>
            <a:r>
              <a:rPr lang="en-US" b="1" dirty="0" err="1">
                <a:latin typeface="Arial" panose="020B0604020202020204" pitchFamily="34" charset="0"/>
                <a:cs typeface="Arial" panose="020B0604020202020204" pitchFamily="34" charset="0"/>
              </a:rPr>
              <a:t>Ahqaf</a:t>
            </a:r>
            <a:r>
              <a:rPr lang="en-US" b="1" dirty="0">
                <a:latin typeface="Arial" panose="020B0604020202020204" pitchFamily="34" charset="0"/>
                <a:cs typeface="Arial" panose="020B0604020202020204" pitchFamily="34" charset="0"/>
              </a:rPr>
              <a:t> - 15)</a:t>
            </a:r>
          </a:p>
          <a:p>
            <a:pPr marL="0" indent="0">
              <a:buNone/>
            </a:pPr>
            <a:endParaRPr lang="en-US" i="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581213"/>
      </p:ext>
    </p:extLst>
  </p:cSld>
  <p:clrMapOvr>
    <a:masterClrMapping/>
  </p:clrMapOvr>
</p:sld>
</file>

<file path=ppt/theme/theme1.xml><?xml version="1.0" encoding="utf-8"?>
<a:theme xmlns:a="http://schemas.openxmlformats.org/drawingml/2006/main" name="Cro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14422</TotalTime>
  <Words>5707</Words>
  <Application>Microsoft Macintosh PowerPoint</Application>
  <PresentationFormat>Widescreen</PresentationFormat>
  <Paragraphs>411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Courier New</vt:lpstr>
      <vt:lpstr>Franklin Gothic Book</vt:lpstr>
      <vt:lpstr>Wingdings</vt:lpstr>
      <vt:lpstr>Crop</vt:lpstr>
      <vt:lpstr>Section 7 islamic code of life</vt:lpstr>
      <vt:lpstr>Past Paper Questions</vt:lpstr>
      <vt:lpstr>Introduction - can be used as the first paragraph of your introduction</vt:lpstr>
      <vt:lpstr>Social System</vt:lpstr>
      <vt:lpstr>PowerPoint Presentation</vt:lpstr>
      <vt:lpstr>PowerPoint Presentation</vt:lpstr>
      <vt:lpstr>PowerPoint Presentation</vt:lpstr>
      <vt:lpstr>PowerPoint Presentation</vt:lpstr>
      <vt:lpstr>PowerPoint Presentation</vt:lpstr>
      <vt:lpstr>PowerPoint Presentation</vt:lpstr>
      <vt:lpstr>Political System</vt:lpstr>
      <vt:lpstr>PowerPoint Presentation</vt:lpstr>
      <vt:lpstr>PowerPoint Presentation</vt:lpstr>
      <vt:lpstr>PowerPoint Presentation</vt:lpstr>
      <vt:lpstr>Features of Islamic Political System</vt:lpstr>
      <vt:lpstr>PowerPoint Presentation</vt:lpstr>
      <vt:lpstr>PowerPoint Presentation</vt:lpstr>
      <vt:lpstr>PowerPoint Presentation</vt:lpstr>
      <vt:lpstr>PowerPoint Presentation</vt:lpstr>
      <vt:lpstr>Islamic Economic System</vt:lpstr>
      <vt:lpstr>PowerPoint Presentation</vt:lpstr>
      <vt:lpstr>Features of Islamic Economic System</vt:lpstr>
      <vt:lpstr>PowerPoint Presentation</vt:lpstr>
      <vt:lpstr>PowerPoint Presentation</vt:lpstr>
      <vt:lpstr>PowerPoint Presentation</vt:lpstr>
      <vt:lpstr>PowerPoint Presentation</vt:lpstr>
      <vt:lpstr>PowerPoint Presentation</vt:lpstr>
      <vt:lpstr>PowerPoint Presentation</vt:lpstr>
      <vt:lpstr>Islamic Judicial System</vt:lpstr>
      <vt:lpstr>PowerPoint Presentation</vt:lpstr>
      <vt:lpstr>PowerPoint Presentation</vt:lpstr>
      <vt:lpstr>Features of Islamic Judicial System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Abubakr</dc:creator>
  <cp:lastModifiedBy>Abubakar Ilyas</cp:lastModifiedBy>
  <cp:revision>53</cp:revision>
  <dcterms:created xsi:type="dcterms:W3CDTF">2021-03-03T10:48:06Z</dcterms:created>
  <dcterms:modified xsi:type="dcterms:W3CDTF">2024-10-01T07:06:52Z</dcterms:modified>
</cp:coreProperties>
</file>