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99" r:id="rId2"/>
    <p:sldId id="368" r:id="rId3"/>
    <p:sldId id="408" r:id="rId4"/>
    <p:sldId id="318" r:id="rId5"/>
    <p:sldId id="358" r:id="rId6"/>
    <p:sldId id="359" r:id="rId7"/>
    <p:sldId id="361" r:id="rId8"/>
    <p:sldId id="360" r:id="rId9"/>
    <p:sldId id="362" r:id="rId10"/>
    <p:sldId id="355" r:id="rId11"/>
    <p:sldId id="410" r:id="rId12"/>
    <p:sldId id="409" r:id="rId13"/>
    <p:sldId id="363" r:id="rId14"/>
    <p:sldId id="364" r:id="rId15"/>
    <p:sldId id="3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6EB8D-37EA-4B5D-A662-47FA79AF222A}" type="datetimeFigureOut">
              <a:rPr lang="en-US" smtClean="0"/>
              <a:pPr/>
              <a:t>3/22/2025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B6F8B-EE24-457B-BCBA-E69C14EF2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4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47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85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53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31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4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304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77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3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22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6B6F8B-EE24-457B-BCBA-E69C14EF2CE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9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95FD8-00A3-45B2-B699-F5D3BB28A26D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E0048-E709-4DDE-BA02-BCB6F4587561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A26EE-D8A1-409C-878F-A87DD0DFDAFF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F620-4212-4C16-AF61-5E59317932EB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4FD9-EF8E-4D61-91F9-31B0DFDD94FF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2FD0-9F00-43D8-9934-7DD426BE5820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090B-8FF8-40A7-83BF-BAABDC08CB4F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07ACF-1970-4277-9D76-339496734024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BCBB-BFBE-46F4-866A-B43D2AE2DEC9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2098E-087D-4102-915C-46E84E7A35CE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F73EC-8231-4B59-9E32-85ED0195AE47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3F6B-1A54-4374-B9B6-E7496BFCBB7C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C736E-3824-4E1E-9FE6-B2C0DBE63816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AF11-1816-46F4-BB91-561CE50952FC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B2A4A-E5DA-4818-B730-70ED0E137778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6D538-ED96-4CF8-AD53-2AF90429FA7A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4C8BE-3D18-4619-913F-5EC80D3AD7D8}" type="datetime1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Lecture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5"/>
            <a:ext cx="9395791" cy="531412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32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Pak-India Relations </a:t>
            </a: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buNone/>
            </a:pPr>
            <a:endParaRPr lang="en-US" sz="32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32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Peace-making and Peace-Building in South Asia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71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Genesis of the Relationship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Hi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storically:</a:t>
            </a:r>
            <a:r>
              <a:rPr lang="en-US" sz="25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Muslim nationalism &amp; identity.</a:t>
            </a:r>
            <a:endParaRPr lang="en-US" sz="25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500" b="1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Zero-Sum Nature of Relationship:</a:t>
            </a:r>
            <a:r>
              <a:rPr lang="en-US" sz="25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powerful India and 			weaker 	Pakistan – Pak security dilemma, hence zero-sum 	relationship &amp; 	continuation of rivalry.</a:t>
            </a:r>
            <a:endParaRPr lang="en-US" sz="25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500" b="1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olitical and </a:t>
            </a: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ecurity </a:t>
            </a: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</a:t>
            </a:r>
            <a:r>
              <a:rPr lang="en-US" sz="25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nstitutions:</a:t>
            </a:r>
            <a:r>
              <a:rPr lang="en-US" sz="25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designed and 	institutionalized on suspicions and competition. 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500" b="1" spc="-10" dirty="0">
              <a:solidFill>
                <a:srgbClr val="FF0000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500" b="1" spc="-10" dirty="0">
                <a:solidFill>
                  <a:srgbClr val="FF0000"/>
                </a:solidFill>
                <a:ea typeface="Aptos" panose="020B0004020202020204" pitchFamily="34" charset="0"/>
                <a:cs typeface="Arial" panose="020B0604020202020204" pitchFamily="34" charset="0"/>
              </a:rPr>
              <a:t>Solution: </a:t>
            </a:r>
            <a:r>
              <a:rPr lang="en-US" sz="25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Strong leadership </a:t>
            </a:r>
            <a:r>
              <a:rPr lang="en-US" sz="25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can defy and generate popular 	consensus and momentum within institutions politically and 	in security terms.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25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44951-FC92-7E35-14DC-42269142A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180" y="839755"/>
            <a:ext cx="9834431" cy="52251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SC: shaping security elites’ perception of each other.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A4DA3-B042-8C37-920A-A855A37B88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0180" y="1594233"/>
            <a:ext cx="5066522" cy="5086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Pakistan’s Strategic Culture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Historical Legacy: </a:t>
            </a:r>
            <a:r>
              <a:rPr lang="en-US" sz="2000" dirty="0">
                <a:solidFill>
                  <a:schemeClr val="tx1"/>
                </a:solidFill>
              </a:rPr>
              <a:t>India &amp; Afghanistan.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Security-centric approach: </a:t>
            </a:r>
            <a:r>
              <a:rPr lang="en-US" sz="2000" dirty="0">
                <a:solidFill>
                  <a:schemeClr val="tx1"/>
                </a:solidFill>
              </a:rPr>
              <a:t>Nuclear Deterrence for strategic stability.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Civil military imbalance: 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Alliances:</a:t>
            </a:r>
            <a:r>
              <a:rPr lang="en-US" sz="2000" dirty="0">
                <a:solidFill>
                  <a:schemeClr val="tx1"/>
                </a:solidFill>
              </a:rPr>
              <a:t> From US to China.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Economy: </a:t>
            </a:r>
            <a:r>
              <a:rPr lang="en-US" sz="2000" dirty="0">
                <a:solidFill>
                  <a:schemeClr val="tx1"/>
                </a:solidFill>
              </a:rPr>
              <a:t>for national security. 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Ideology: </a:t>
            </a:r>
            <a:r>
              <a:rPr lang="en-US" sz="2000" dirty="0">
                <a:solidFill>
                  <a:schemeClr val="tx1"/>
                </a:solidFill>
              </a:rPr>
              <a:t>Religion for national security.</a:t>
            </a:r>
            <a:endParaRPr lang="en-US" sz="2000" b="1" dirty="0">
              <a:solidFill>
                <a:schemeClr val="tx1"/>
              </a:solidFill>
            </a:endParaRPr>
          </a:p>
          <a:p>
            <a:pPr algn="just"/>
            <a:r>
              <a:rPr lang="en-US" sz="2000" b="1" dirty="0">
                <a:solidFill>
                  <a:schemeClr val="tx1"/>
                </a:solidFill>
              </a:rPr>
              <a:t>Regional &amp; Global Context: </a:t>
            </a:r>
            <a:r>
              <a:rPr lang="en-US" sz="2000" dirty="0">
                <a:solidFill>
                  <a:schemeClr val="tx1"/>
                </a:solidFill>
              </a:rPr>
              <a:t>Cold war, </a:t>
            </a:r>
            <a:r>
              <a:rPr lang="en-US" sz="2000" dirty="0" err="1">
                <a:solidFill>
                  <a:schemeClr val="tx1"/>
                </a:solidFill>
              </a:rPr>
              <a:t>WoT</a:t>
            </a:r>
            <a:r>
              <a:rPr lang="en-US" sz="2000" dirty="0">
                <a:solidFill>
                  <a:schemeClr val="tx1"/>
                </a:solidFill>
              </a:rPr>
              <a:t>, great power politics.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484265-A839-FC39-2158-E897F3392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95322" y="1594233"/>
            <a:ext cx="4739951" cy="50864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Indian </a:t>
            </a:r>
            <a:r>
              <a:rPr lang="en-US" sz="2000" b="1">
                <a:solidFill>
                  <a:schemeClr val="tx1"/>
                </a:solidFill>
              </a:rPr>
              <a:t>Strategic Culture</a:t>
            </a:r>
            <a:endParaRPr lang="en-US" sz="2000" b="1" dirty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tx1"/>
                </a:solidFill>
              </a:rPr>
              <a:t>Historical legacy:</a:t>
            </a:r>
            <a:r>
              <a:rPr lang="en-US" sz="2000" dirty="0">
                <a:solidFill>
                  <a:schemeClr val="tx1"/>
                </a:solidFill>
              </a:rPr>
              <a:t> Muslims &amp; British, 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tx1"/>
                </a:solidFill>
              </a:rPr>
              <a:t>Geopolitical factors: </a:t>
            </a:r>
            <a:r>
              <a:rPr lang="en-US" sz="2000" dirty="0">
                <a:solidFill>
                  <a:schemeClr val="tx1"/>
                </a:solidFill>
              </a:rPr>
              <a:t>Pak &amp; China, 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tx1"/>
                </a:solidFill>
              </a:rPr>
              <a:t>Role of Ideology &amp; domestic politics:</a:t>
            </a:r>
            <a:r>
              <a:rPr lang="en-US" sz="2000" dirty="0">
                <a:solidFill>
                  <a:schemeClr val="tx1"/>
                </a:solidFill>
              </a:rPr>
              <a:t> Hindu nationalism, and soft power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tx1"/>
                </a:solidFill>
              </a:rPr>
              <a:t>Economy: </a:t>
            </a:r>
            <a:r>
              <a:rPr lang="en-US" sz="2000" dirty="0">
                <a:solidFill>
                  <a:schemeClr val="tx1"/>
                </a:solidFill>
              </a:rPr>
              <a:t>self-reliant India 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tx1"/>
                </a:solidFill>
              </a:rPr>
              <a:t>Military Doctrine: </a:t>
            </a:r>
            <a:r>
              <a:rPr lang="en-US" sz="2000" dirty="0">
                <a:solidFill>
                  <a:schemeClr val="tx1"/>
                </a:solidFill>
              </a:rPr>
              <a:t>NFU, proactive military action</a:t>
            </a:r>
          </a:p>
          <a:p>
            <a:pPr algn="just">
              <a:lnSpc>
                <a:spcPct val="120000"/>
              </a:lnSpc>
            </a:pPr>
            <a:r>
              <a:rPr lang="en-US" sz="2000" b="1" dirty="0">
                <a:solidFill>
                  <a:schemeClr val="tx1"/>
                </a:solidFill>
              </a:rPr>
              <a:t>External influence: </a:t>
            </a:r>
            <a:r>
              <a:rPr lang="en-US" sz="2000" dirty="0">
                <a:solidFill>
                  <a:schemeClr val="tx1"/>
                </a:solidFill>
              </a:rPr>
              <a:t>QUAD, Russia, ME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749CF-5613-9563-C14D-3BE21267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3472322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Way out/Suggestion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874762" cy="5450785"/>
          </a:xfrm>
        </p:spPr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Forget, learn, and move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Political will &amp; intent is the pre-requisite.</a:t>
            </a:r>
            <a:r>
              <a:rPr lang="en-US" sz="24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Track I and II, what is </a:t>
            </a:r>
            <a:r>
              <a:rPr lang="en-US" sz="24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doable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and what is </a:t>
            </a:r>
            <a:r>
              <a:rPr lang="en-US" sz="2400" b="1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desirable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Crisis management mechanism in place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Demilitarization from certain zones – Siachen etc.</a:t>
            </a:r>
            <a:endParaRPr lang="en-US" sz="24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Relaxing visa regime</a:t>
            </a: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for People-to-people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contacts (medical, 	 	religious, education, sports, etc.) </a:t>
            </a: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Integration and connectivity, Bilateral trade, SAARC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Guarantors - </a:t>
            </a:r>
            <a:r>
              <a:rPr lang="en-US" sz="2400" spc="-1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International and regional friends.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Engagement is the way forward - </a:t>
            </a:r>
            <a:r>
              <a:rPr lang="en-US" sz="2400" u="sng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non-contact warfare failed.</a:t>
            </a: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Military CBM</a:t>
            </a: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a typeface="Aptos" panose="020B0004020202020204" pitchFamily="34" charset="0"/>
                <a:cs typeface="Arial" panose="020B0604020202020204" pitchFamily="34" charset="0"/>
              </a:rPr>
              <a:t>s (DG MOs flag meetings, frequent use of hotline),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Role of Media, Dialogue on Kashmir (taking Kashmiris as well)</a:t>
            </a: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b="1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124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b="1" spc="-1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Peacemaking 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Agreeing to end active conflict/war through negotiations.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It is short-term process.</a:t>
            </a:r>
            <a:endParaRPr lang="en-US" sz="24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It Involves: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Immediate focus (ceasefire through peace agreement) 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Negotiation &amp; Mediation: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R="0" lvl="1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SzPts val="1000"/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It involves direct negotiation between conflicting parties, often facilitated by third-party mediators.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Solution through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addressing the ‘immediate’ cause.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Diplomacy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(all the stakeholders and guarantors)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229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Peacebuilding 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Creating the conditions for sustainable peace by addressing 	the root causes of conflict.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It is long-term process.</a:t>
            </a:r>
            <a:endParaRPr lang="en-US" sz="24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It Involves: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Reconciliation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Social Cohesion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Economic Development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Through – 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Community Engagement and sustainable institutions 	(prevention)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983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6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Q/A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126451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B140-579A-92B5-E855-3F0A4927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6" y="624110"/>
            <a:ext cx="9741127" cy="61686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1E966-3025-FB2C-B1F8-94E15CB26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486" y="1455575"/>
            <a:ext cx="9741126" cy="51971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How do you see the creation of India and Pakistan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</a:p>
          <a:p>
            <a:pPr marL="0" indent="0" algn="ctr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CE25B-61D7-9079-3E80-09837761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6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B140-579A-92B5-E855-3F0A4927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486" y="624110"/>
            <a:ext cx="9741127" cy="61686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Peace or War: Choice for India and Pakistan?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1E966-3025-FB2C-B1F8-94E15CB26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486" y="1455575"/>
            <a:ext cx="9741126" cy="519715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Co-existence or Co-destruction</a:t>
            </a:r>
          </a:p>
          <a:p>
            <a:pPr marL="0" indent="0" algn="ctr">
              <a:buNone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Peace is not the absence of conflict, it is the ability to handle conflict by peaceful means.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Peace cannot be kept by force; it can only be achieved by understanding.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If states are free to fight, they also are free to refrain from fighting. War is costly and rarely profitable; therefore, strong incentives exist to refrain from it.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CE25B-61D7-9079-3E80-09837761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Pak-India Relations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Context: A Troubling Legacy</a:t>
            </a:r>
          </a:p>
          <a:p>
            <a:pPr marL="0" indent="0" algn="just">
              <a:buNone/>
            </a:pPr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Relationship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have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been characterized by conflict </a:t>
            </a: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&amp;</a:t>
            </a:r>
            <a:r>
              <a:rPr lang="en-US" sz="2600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 lack   	of trust. </a:t>
            </a:r>
            <a:r>
              <a:rPr lang="en-US" sz="2600" b="1" dirty="0">
                <a:solidFill>
                  <a:schemeClr val="tx1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WHY?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60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Historical animosity, territorial disputes, religious identities, and geopolitical trends have shaped the relations.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NATIONALISM above everything and ZERO-SUM relationship.</a:t>
            </a:r>
            <a:endParaRPr lang="en-US" sz="2800" spc="-10" dirty="0">
              <a:solidFill>
                <a:schemeClr val="tx1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rgbClr val="FF0000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400" spc="-10" dirty="0">
              <a:solidFill>
                <a:schemeClr val="tx1">
                  <a:lumMod val="95000"/>
                  <a:lumOff val="5000"/>
                </a:schemeClr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3234679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History of occasional optimism &amp; often gloom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Pre-Partition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(Opposing Ideologies/religious identities)</a:t>
            </a:r>
          </a:p>
          <a:p>
            <a:pPr algn="just"/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Partition and Aftermath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(Disputes and Wars)</a:t>
            </a:r>
          </a:p>
          <a:p>
            <a:pPr lvl="1"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Communalism 1.2 Million killings, Disputes over territories and assets, 1948, 1965, 1971, Kargil conflict.</a:t>
            </a:r>
          </a:p>
          <a:p>
            <a:pPr algn="just"/>
            <a:endParaRPr lang="en-US" sz="2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en-US" sz="2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Cold War </a:t>
            </a:r>
            <a:r>
              <a:rPr lang="en-US" sz="2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(Geopolitics competition) </a:t>
            </a:r>
          </a:p>
          <a:p>
            <a:pPr lvl="1" indent="-342900" algn="just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Indian nuclearization 1974, Siachen 1984, Kashmir Intifada 1989 – kept rivalry alive.</a:t>
            </a:r>
          </a:p>
          <a:p>
            <a:pPr algn="just"/>
            <a:endParaRPr lang="en-US" sz="2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07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Rare opportunities for peace – Crisis stability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600" b="1" dirty="0">
                <a:solidFill>
                  <a:schemeClr val="tx1"/>
                </a:solidFill>
              </a:rPr>
              <a:t>Nuclearization, Balance of Threat, &amp; Regional instability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1998 nuclearization and BOT, 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Lahore Process Feb 1999,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Kargil 1999 (Koh Paima).</a:t>
            </a:r>
          </a:p>
          <a:p>
            <a:pPr algn="just"/>
            <a:r>
              <a:rPr lang="en-US" sz="2600" b="1" dirty="0">
                <a:solidFill>
                  <a:schemeClr val="tx1"/>
                </a:solidFill>
              </a:rPr>
              <a:t>21</a:t>
            </a:r>
            <a:r>
              <a:rPr lang="en-US" sz="2600" b="1" baseline="30000" dirty="0">
                <a:solidFill>
                  <a:schemeClr val="tx1"/>
                </a:solidFill>
              </a:rPr>
              <a:t>st</a:t>
            </a:r>
            <a:r>
              <a:rPr lang="en-US" sz="2600" b="1" dirty="0">
                <a:solidFill>
                  <a:schemeClr val="tx1"/>
                </a:solidFill>
              </a:rPr>
              <a:t> Century and Renewed Rivalry 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Agra Summit 2001 (Musharraf 4 Point Formula), 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9/11 and Indian military use in Kashmir, </a:t>
            </a:r>
          </a:p>
          <a:p>
            <a:pPr lvl="1" algn="just"/>
            <a:r>
              <a:rPr lang="en-US" sz="2600" dirty="0">
                <a:solidFill>
                  <a:schemeClr val="tx1"/>
                </a:solidFill>
              </a:rPr>
              <a:t>Indian Parliament Attack, Military Standoff 2001-2002,</a:t>
            </a:r>
          </a:p>
          <a:p>
            <a:pPr algn="just"/>
            <a:r>
              <a:rPr lang="en-US" sz="3000" b="1" dirty="0">
                <a:solidFill>
                  <a:schemeClr val="tx1"/>
                </a:solidFill>
              </a:rPr>
              <a:t>Composite Dialogue Process 2004</a:t>
            </a:r>
            <a:endParaRPr lang="en-US" sz="3000" dirty="0">
              <a:solidFill>
                <a:schemeClr val="tx1"/>
              </a:solidFill>
            </a:endParaRP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Occasional diplomatic &amp; people to people contacts,</a:t>
            </a:r>
          </a:p>
          <a:p>
            <a:pPr lvl="1" algn="just"/>
            <a:r>
              <a:rPr lang="en-US" sz="2400" dirty="0" err="1">
                <a:solidFill>
                  <a:schemeClr val="tx1"/>
                </a:solidFill>
              </a:rPr>
              <a:t>Samjhouta</a:t>
            </a:r>
            <a:r>
              <a:rPr lang="en-US" sz="2400" dirty="0">
                <a:solidFill>
                  <a:schemeClr val="tx1"/>
                </a:solidFill>
              </a:rPr>
              <a:t> Express Blast 2007</a:t>
            </a:r>
          </a:p>
          <a:p>
            <a:pPr lvl="1" algn="just"/>
            <a:r>
              <a:rPr lang="en-US" sz="2400" dirty="0">
                <a:solidFill>
                  <a:schemeClr val="tx1"/>
                </a:solidFill>
              </a:rPr>
              <a:t>Mumbai Attacks 2008</a:t>
            </a:r>
          </a:p>
          <a:p>
            <a:pPr marL="457200" lvl="1" indent="0" algn="just">
              <a:buNone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70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Eight Agenda Items of CDP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Peace and Security including confidence-building measures (CBMs)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Jammu and Kashmir (J&amp;K)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Siachen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Wullar Barrage (</a:t>
            </a:r>
            <a:r>
              <a:rPr lang="en-US" sz="2600" dirty="0" err="1">
                <a:solidFill>
                  <a:schemeClr val="tx1"/>
                </a:solidFill>
                <a:ea typeface="+mj-ea"/>
                <a:cs typeface="+mj-cs"/>
              </a:rPr>
              <a:t>Jehlum</a:t>
            </a: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river)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Sir Creek (96 KM – Gujrat and Sindh, Thalweg principle)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Economic and commercial cooperation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Terrorism and drug trafficking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ea typeface="+mj-ea"/>
                <a:cs typeface="+mj-cs"/>
              </a:rPr>
              <a:t> Promotion of friendly exchanges in various fields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Musharraf’s Four Point Kashmir Formula (2001)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/>
          </a:bodyPr>
          <a:lstStyle/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Demilitarization  (Kashmir)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Self-governance (autonomy and self-rule)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Joint Mechanisms (bilateral institutions)</a:t>
            </a:r>
          </a:p>
          <a:p>
            <a:pPr algn="just"/>
            <a:endParaRPr lang="en-US" sz="2600" dirty="0">
              <a:solidFill>
                <a:schemeClr val="tx1"/>
              </a:solidFill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</a:rPr>
              <a:t>Soft Borders (free movement, people to people) 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Lecture by: Dr. Zahid Mehmood Zahid, Assistant Professor of IR,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418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6B035-EC43-48B1-8425-6B182427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809" y="624110"/>
            <a:ext cx="9622803" cy="56270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Relations since 2008 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E8BF89-E4D9-4E5A-8FFB-2D61D23B7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09" y="1311964"/>
            <a:ext cx="9622803" cy="545078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Terrorism accusations against each other – diplomate stalemate – talks, IPL, Bollywood halted.</a:t>
            </a:r>
          </a:p>
          <a:p>
            <a:pPr algn="just"/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LoC clashes and killings,</a:t>
            </a:r>
          </a:p>
          <a:p>
            <a:pPr algn="just"/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Modi invited PM NS to attend inaugural session – new start.</a:t>
            </a:r>
          </a:p>
          <a:p>
            <a:pPr algn="just"/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Uri and Pulwama – escalation and clashes.</a:t>
            </a:r>
          </a:p>
          <a:p>
            <a:pPr algn="just"/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Diplomatic relations downgraded.</a:t>
            </a:r>
          </a:p>
          <a:p>
            <a:pPr algn="just"/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Kashmir – 370 and 35 A. Why now – Modi’s realist great power posture,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6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Risk taking – Hindutva, Iran, Russia, global geopolitics.</a:t>
            </a:r>
          </a:p>
          <a:p>
            <a:pPr algn="just"/>
            <a:r>
              <a:rPr lang="en-US" sz="2800" b="1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Future:</a:t>
            </a:r>
            <a:r>
              <a:rPr lang="en-US" sz="2800" spc="-10" dirty="0">
                <a:solidFill>
                  <a:schemeClr val="tx1"/>
                </a:solidFill>
                <a:ea typeface="Aptos" panose="020B0004020202020204" pitchFamily="34" charset="0"/>
                <a:cs typeface="Arial" panose="020B0604020202020204" pitchFamily="34" charset="0"/>
              </a:rPr>
              <a:t> Bleak – geopolitical shifts, US China factor, Afghan factor. </a:t>
            </a:r>
          </a:p>
          <a:p>
            <a:pPr algn="just"/>
            <a:endParaRPr lang="en-US" sz="2600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600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600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600" spc="-10" dirty="0">
              <a:solidFill>
                <a:schemeClr val="tx1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CC32B3-AF87-4EDE-BEA9-618D9B16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Lecture by: Dr. Zahid Mehmood Zahid, Assistant Professor of IR, Islamabad</a:t>
            </a:r>
          </a:p>
        </p:txBody>
      </p:sp>
    </p:spTree>
    <p:extLst>
      <p:ext uri="{BB962C8B-B14F-4D97-AF65-F5344CB8AC3E}">
        <p14:creationId xmlns:p14="http://schemas.microsoft.com/office/powerpoint/2010/main" val="32290501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14883</TotalTime>
  <Words>1134</Words>
  <Application>Microsoft Office PowerPoint</Application>
  <PresentationFormat>Widescreen</PresentationFormat>
  <Paragraphs>171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Century Gothic</vt:lpstr>
      <vt:lpstr>Times New Roman</vt:lpstr>
      <vt:lpstr>Wingdings</vt:lpstr>
      <vt:lpstr>Wingdings 3</vt:lpstr>
      <vt:lpstr>Wisp</vt:lpstr>
      <vt:lpstr>Lecture 2</vt:lpstr>
      <vt:lpstr>PowerPoint Presentation</vt:lpstr>
      <vt:lpstr>Peace or War: Choice for India and Pakistan?</vt:lpstr>
      <vt:lpstr>Pak-India Relations </vt:lpstr>
      <vt:lpstr>History of occasional optimism &amp; often gloom </vt:lpstr>
      <vt:lpstr>Rare opportunities for peace – Crisis stability</vt:lpstr>
      <vt:lpstr>Eight Agenda Items of CDP</vt:lpstr>
      <vt:lpstr>Musharraf’s Four Point Kashmir Formula (2001) </vt:lpstr>
      <vt:lpstr>Relations since 2008  </vt:lpstr>
      <vt:lpstr>Genesis of the Relationship</vt:lpstr>
      <vt:lpstr>SC: shaping security elites’ perception of each other.</vt:lpstr>
      <vt:lpstr>Way out/Suggestion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 of IR</dc:title>
  <dc:creator>Zahid Mehmood</dc:creator>
  <cp:lastModifiedBy>Dr. Zahid   Mehmood Zahid</cp:lastModifiedBy>
  <cp:revision>674</cp:revision>
  <cp:lastPrinted>2022-11-28T11:55:32Z</cp:lastPrinted>
  <dcterms:created xsi:type="dcterms:W3CDTF">2016-02-14T04:35:29Z</dcterms:created>
  <dcterms:modified xsi:type="dcterms:W3CDTF">2025-03-22T06:28:37Z</dcterms:modified>
</cp:coreProperties>
</file>