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58" r:id="rId4"/>
    <p:sldId id="263" r:id="rId5"/>
    <p:sldId id="259" r:id="rId6"/>
    <p:sldId id="260" r:id="rId7"/>
    <p:sldId id="261" r:id="rId8"/>
    <p:sldId id="262"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D4D17B-E9BB-EF4C-81CF-26C91B40CE48}" v="22" dt="2024-09-16T04:29:10.1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17" autoAdjust="0"/>
    <p:restoredTop sz="94660"/>
  </p:normalViewPr>
  <p:slideViewPr>
    <p:cSldViewPr snapToGrid="0">
      <p:cViewPr varScale="1">
        <p:scale>
          <a:sx n="126" d="100"/>
          <a:sy n="126" d="100"/>
        </p:scale>
        <p:origin x="21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119F5643-A811-2E44-8637-FB1E14F59B02}"/>
    <pc:docChg chg="custSel modSld">
      <pc:chgData name="Abubakar Ilyas" userId="08e58344d610965c" providerId="LiveId" clId="{119F5643-A811-2E44-8637-FB1E14F59B02}" dt="2024-05-26T13:01:38.851" v="0" actId="478"/>
      <pc:docMkLst>
        <pc:docMk/>
      </pc:docMkLst>
      <pc:sldChg chg="delSp mod">
        <pc:chgData name="Abubakar Ilyas" userId="08e58344d610965c" providerId="LiveId" clId="{119F5643-A811-2E44-8637-FB1E14F59B02}" dt="2024-05-26T13:01:38.851" v="0" actId="478"/>
        <pc:sldMkLst>
          <pc:docMk/>
          <pc:sldMk cId="1139913350" sldId="264"/>
        </pc:sldMkLst>
        <pc:spChg chg="del">
          <ac:chgData name="Abubakar Ilyas" userId="08e58344d610965c" providerId="LiveId" clId="{119F5643-A811-2E44-8637-FB1E14F59B02}" dt="2024-05-26T13:01:38.851" v="0" actId="478"/>
          <ac:spMkLst>
            <pc:docMk/>
            <pc:sldMk cId="1139913350" sldId="264"/>
            <ac:spMk id="2" creationId="{955A8D47-2196-A605-ADDA-178E83204195}"/>
          </ac:spMkLst>
        </pc:spChg>
      </pc:sldChg>
    </pc:docChg>
  </pc:docChgLst>
  <pc:docChgLst>
    <pc:chgData name="Abubakar Ilyas" userId="08e58344d610965c" providerId="LiveId" clId="{DBD4D17B-E9BB-EF4C-81CF-26C91B40CE48}"/>
    <pc:docChg chg="undo custSel addSld delSld modSld sldOrd">
      <pc:chgData name="Abubakar Ilyas" userId="08e58344d610965c" providerId="LiveId" clId="{DBD4D17B-E9BB-EF4C-81CF-26C91B40CE48}" dt="2024-09-16T04:29:10.126" v="989"/>
      <pc:docMkLst>
        <pc:docMk/>
      </pc:docMkLst>
      <pc:sldChg chg="addSp delSp modSp mod setBg addAnim modAnim delDesignElem">
        <pc:chgData name="Abubakar Ilyas" userId="08e58344d610965c" providerId="LiveId" clId="{DBD4D17B-E9BB-EF4C-81CF-26C91B40CE48}" dt="2024-09-16T04:29:10.126" v="989"/>
        <pc:sldMkLst>
          <pc:docMk/>
          <pc:sldMk cId="288104917" sldId="256"/>
        </pc:sldMkLst>
        <pc:spChg chg="mod">
          <ac:chgData name="Abubakar Ilyas" userId="08e58344d610965c" providerId="LiveId" clId="{DBD4D17B-E9BB-EF4C-81CF-26C91B40CE48}" dt="2024-09-16T04:28:17.265" v="988"/>
          <ac:spMkLst>
            <pc:docMk/>
            <pc:sldMk cId="288104917" sldId="256"/>
            <ac:spMk id="2" creationId="{00000000-0000-0000-0000-000000000000}"/>
          </ac:spMkLst>
        </pc:spChg>
        <pc:spChg chg="add del">
          <ac:chgData name="Abubakar Ilyas" userId="08e58344d610965c" providerId="LiveId" clId="{DBD4D17B-E9BB-EF4C-81CF-26C91B40CE48}" dt="2024-09-16T04:26:57.686" v="984"/>
          <ac:spMkLst>
            <pc:docMk/>
            <pc:sldMk cId="288104917" sldId="256"/>
            <ac:spMk id="8" creationId="{4CE9304C-7D47-49AD-9260-6DBF0A5B9A0A}"/>
          </ac:spMkLst>
        </pc:spChg>
        <pc:spChg chg="add del">
          <ac:chgData name="Abubakar Ilyas" userId="08e58344d610965c" providerId="LiveId" clId="{DBD4D17B-E9BB-EF4C-81CF-26C91B40CE48}" dt="2024-09-16T04:26:57.686" v="984"/>
          <ac:spMkLst>
            <pc:docMk/>
            <pc:sldMk cId="288104917" sldId="256"/>
            <ac:spMk id="10" creationId="{9DEDD006-D91C-4989-B39C-EEEA43F868FF}"/>
          </ac:spMkLst>
        </pc:spChg>
        <pc:spChg chg="add del">
          <ac:chgData name="Abubakar Ilyas" userId="08e58344d610965c" providerId="LiveId" clId="{DBD4D17B-E9BB-EF4C-81CF-26C91B40CE48}" dt="2024-09-16T04:26:57.686" v="984"/>
          <ac:spMkLst>
            <pc:docMk/>
            <pc:sldMk cId="288104917" sldId="256"/>
            <ac:spMk id="12" creationId="{35EF7FFE-55CC-444E-A630-F40A5C9C5C8B}"/>
          </ac:spMkLst>
        </pc:spChg>
        <pc:picChg chg="add">
          <ac:chgData name="Abubakar Ilyas" userId="08e58344d610965c" providerId="LiveId" clId="{DBD4D17B-E9BB-EF4C-81CF-26C91B40CE48}" dt="2024-09-16T02:48:09.229" v="0" actId="26606"/>
          <ac:picMkLst>
            <pc:docMk/>
            <pc:sldMk cId="288104917" sldId="256"/>
            <ac:picMk id="4" creationId="{4F8D6D7B-3004-B24B-C35D-F608C390D947}"/>
          </ac:picMkLst>
        </pc:picChg>
      </pc:sldChg>
      <pc:sldChg chg="modSp mod">
        <pc:chgData name="Abubakar Ilyas" userId="08e58344d610965c" providerId="LiveId" clId="{DBD4D17B-E9BB-EF4C-81CF-26C91B40CE48}" dt="2024-09-16T02:51:26.044" v="200" actId="14100"/>
        <pc:sldMkLst>
          <pc:docMk/>
          <pc:sldMk cId="2652686034" sldId="257"/>
        </pc:sldMkLst>
        <pc:spChg chg="mod">
          <ac:chgData name="Abubakar Ilyas" userId="08e58344d610965c" providerId="LiveId" clId="{DBD4D17B-E9BB-EF4C-81CF-26C91B40CE48}" dt="2024-09-16T02:51:26.044" v="200" actId="14100"/>
          <ac:spMkLst>
            <pc:docMk/>
            <pc:sldMk cId="2652686034" sldId="257"/>
            <ac:spMk id="3" creationId="{00000000-0000-0000-0000-000000000000}"/>
          </ac:spMkLst>
        </pc:spChg>
      </pc:sldChg>
      <pc:sldChg chg="modSp mod">
        <pc:chgData name="Abubakar Ilyas" userId="08e58344d610965c" providerId="LiveId" clId="{DBD4D17B-E9BB-EF4C-81CF-26C91B40CE48}" dt="2024-09-16T03:21:32.268" v="978" actId="20577"/>
        <pc:sldMkLst>
          <pc:docMk/>
          <pc:sldMk cId="3710884440" sldId="261"/>
        </pc:sldMkLst>
        <pc:spChg chg="mod">
          <ac:chgData name="Abubakar Ilyas" userId="08e58344d610965c" providerId="LiveId" clId="{DBD4D17B-E9BB-EF4C-81CF-26C91B40CE48}" dt="2024-09-16T03:21:32.268" v="978" actId="20577"/>
          <ac:spMkLst>
            <pc:docMk/>
            <pc:sldMk cId="3710884440" sldId="261"/>
            <ac:spMk id="3" creationId="{00000000-0000-0000-0000-000000000000}"/>
          </ac:spMkLst>
        </pc:spChg>
      </pc:sldChg>
      <pc:sldChg chg="modSp mod">
        <pc:chgData name="Abubakar Ilyas" userId="08e58344d610965c" providerId="LiveId" clId="{DBD4D17B-E9BB-EF4C-81CF-26C91B40CE48}" dt="2024-09-16T02:58:01.833" v="624" actId="20577"/>
        <pc:sldMkLst>
          <pc:docMk/>
          <pc:sldMk cId="2191960451" sldId="262"/>
        </pc:sldMkLst>
        <pc:spChg chg="mod">
          <ac:chgData name="Abubakar Ilyas" userId="08e58344d610965c" providerId="LiveId" clId="{DBD4D17B-E9BB-EF4C-81CF-26C91B40CE48}" dt="2024-09-16T02:58:01.833" v="624" actId="20577"/>
          <ac:spMkLst>
            <pc:docMk/>
            <pc:sldMk cId="2191960451" sldId="262"/>
            <ac:spMk id="3" creationId="{00000000-0000-0000-0000-000000000000}"/>
          </ac:spMkLst>
        </pc:spChg>
      </pc:sldChg>
      <pc:sldChg chg="modSp mod ord">
        <pc:chgData name="Abubakar Ilyas" userId="08e58344d610965c" providerId="LiveId" clId="{DBD4D17B-E9BB-EF4C-81CF-26C91B40CE48}" dt="2024-09-16T03:21:46.839" v="982" actId="403"/>
        <pc:sldMkLst>
          <pc:docMk/>
          <pc:sldMk cId="3898274089" sldId="263"/>
        </pc:sldMkLst>
        <pc:spChg chg="mod">
          <ac:chgData name="Abubakar Ilyas" userId="08e58344d610965c" providerId="LiveId" clId="{DBD4D17B-E9BB-EF4C-81CF-26C91B40CE48}" dt="2024-09-16T03:21:46.839" v="982" actId="403"/>
          <ac:spMkLst>
            <pc:docMk/>
            <pc:sldMk cId="3898274089" sldId="263"/>
            <ac:spMk id="2" creationId="{00000000-0000-0000-0000-000000000000}"/>
          </ac:spMkLst>
        </pc:spChg>
      </pc:sldChg>
      <pc:sldChg chg="del">
        <pc:chgData name="Abubakar Ilyas" userId="08e58344d610965c" providerId="LiveId" clId="{DBD4D17B-E9BB-EF4C-81CF-26C91B40CE48}" dt="2024-09-16T02:58:20.800" v="625" actId="2696"/>
        <pc:sldMkLst>
          <pc:docMk/>
          <pc:sldMk cId="1139913350" sldId="264"/>
        </pc:sldMkLst>
      </pc:sldChg>
      <pc:sldChg chg="modSp add mod">
        <pc:chgData name="Abubakar Ilyas" userId="08e58344d610965c" providerId="LiveId" clId="{DBD4D17B-E9BB-EF4C-81CF-26C91B40CE48}" dt="2024-09-16T03:21:14.977" v="975" actId="115"/>
        <pc:sldMkLst>
          <pc:docMk/>
          <pc:sldMk cId="2130835821" sldId="264"/>
        </pc:sldMkLst>
        <pc:spChg chg="mod">
          <ac:chgData name="Abubakar Ilyas" userId="08e58344d610965c" providerId="LiveId" clId="{DBD4D17B-E9BB-EF4C-81CF-26C91B40CE48}" dt="2024-09-16T03:21:14.977" v="975" actId="115"/>
          <ac:spMkLst>
            <pc:docMk/>
            <pc:sldMk cId="2130835821" sldId="264"/>
            <ac:spMk id="3" creationId="{00000000-0000-0000-0000-000000000000}"/>
          </ac:spMkLst>
        </pc:spChg>
      </pc:sldChg>
      <pc:sldChg chg="modSp add mod">
        <pc:chgData name="Abubakar Ilyas" userId="08e58344d610965c" providerId="LiveId" clId="{DBD4D17B-E9BB-EF4C-81CF-26C91B40CE48}" dt="2024-09-16T03:21:07.448" v="973" actId="27636"/>
        <pc:sldMkLst>
          <pc:docMk/>
          <pc:sldMk cId="3418414924" sldId="265"/>
        </pc:sldMkLst>
        <pc:spChg chg="mod">
          <ac:chgData name="Abubakar Ilyas" userId="08e58344d610965c" providerId="LiveId" clId="{DBD4D17B-E9BB-EF4C-81CF-26C91B40CE48}" dt="2024-09-16T03:21:07.448" v="973" actId="27636"/>
          <ac:spMkLst>
            <pc:docMk/>
            <pc:sldMk cId="3418414924" sldId="265"/>
            <ac:spMk id="3" creationId="{00000000-0000-0000-0000-000000000000}"/>
          </ac:spMkLst>
        </pc:spChg>
      </pc:sldChg>
    </pc:docChg>
  </pc:docChgLst>
  <pc:docChgLst>
    <pc:chgData name="Abubakar Ilyas" userId="08e58344d610965c" providerId="LiveId" clId="{E1912DCA-6C3F-EC4D-85C8-3258AB43FD74}"/>
    <pc:docChg chg="custSel addSld modSld">
      <pc:chgData name="Abubakar Ilyas" userId="08e58344d610965c" providerId="LiveId" clId="{E1912DCA-6C3F-EC4D-85C8-3258AB43FD74}" dt="2023-10-05T12:36:55.223" v="63" actId="403"/>
      <pc:docMkLst>
        <pc:docMk/>
      </pc:docMkLst>
      <pc:sldChg chg="modSp mod">
        <pc:chgData name="Abubakar Ilyas" userId="08e58344d610965c" providerId="LiveId" clId="{E1912DCA-6C3F-EC4D-85C8-3258AB43FD74}" dt="2023-08-17T08:54:21.606" v="37" actId="20577"/>
        <pc:sldMkLst>
          <pc:docMk/>
          <pc:sldMk cId="3898274089" sldId="263"/>
        </pc:sldMkLst>
        <pc:spChg chg="mod">
          <ac:chgData name="Abubakar Ilyas" userId="08e58344d610965c" providerId="LiveId" clId="{E1912DCA-6C3F-EC4D-85C8-3258AB43FD74}" dt="2023-08-17T08:54:21.606" v="37" actId="20577"/>
          <ac:spMkLst>
            <pc:docMk/>
            <pc:sldMk cId="3898274089" sldId="263"/>
            <ac:spMk id="3" creationId="{00000000-0000-0000-0000-000000000000}"/>
          </ac:spMkLst>
        </pc:spChg>
      </pc:sldChg>
      <pc:sldChg chg="modSp new mod">
        <pc:chgData name="Abubakar Ilyas" userId="08e58344d610965c" providerId="LiveId" clId="{E1912DCA-6C3F-EC4D-85C8-3258AB43FD74}" dt="2023-10-05T12:36:55.223" v="63" actId="403"/>
        <pc:sldMkLst>
          <pc:docMk/>
          <pc:sldMk cId="1139913350" sldId="264"/>
        </pc:sldMkLst>
        <pc:spChg chg="mod">
          <ac:chgData name="Abubakar Ilyas" userId="08e58344d610965c" providerId="LiveId" clId="{E1912DCA-6C3F-EC4D-85C8-3258AB43FD74}" dt="2023-10-05T12:36:55.223" v="63" actId="403"/>
          <ac:spMkLst>
            <pc:docMk/>
            <pc:sldMk cId="1139913350" sldId="264"/>
            <ac:spMk id="3" creationId="{3A9AFD8D-E54C-4362-34B2-DE00C5049BE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616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8002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46047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03564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77524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9108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9721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014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0418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746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6454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5800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579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3975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69865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9/16/24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3526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9/16/24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03281014"/>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4" name="Picture 3" descr="Photograph of the earth">
            <a:extLst>
              <a:ext uri="{FF2B5EF4-FFF2-40B4-BE49-F238E27FC236}">
                <a16:creationId xmlns:a16="http://schemas.microsoft.com/office/drawing/2014/main" id="{4F8D6D7B-3004-B24B-C35D-F608C390D947}"/>
              </a:ext>
            </a:extLst>
          </p:cNvPr>
          <p:cNvPicPr>
            <a:picLocks noChangeAspect="1"/>
          </p:cNvPicPr>
          <p:nvPr/>
        </p:nvPicPr>
        <p:blipFill>
          <a:blip r:embed="rId2">
            <a:duotone>
              <a:schemeClr val="bg2">
                <a:shade val="45000"/>
                <a:satMod val="135000"/>
              </a:schemeClr>
              <a:prstClr val="white"/>
            </a:duotone>
            <a:alphaModFix amt="40000"/>
          </a:blip>
          <a:srcRect/>
          <a:stretch/>
        </p:blipFill>
        <p:spPr>
          <a:xfrm>
            <a:off x="-1524" y="10"/>
            <a:ext cx="12192000" cy="6857990"/>
          </a:xfrm>
          <a:prstGeom prst="rect">
            <a:avLst/>
          </a:prstGeom>
        </p:spPr>
      </p:pic>
      <p:sp>
        <p:nvSpPr>
          <p:cNvPr id="2" name="Title 1"/>
          <p:cNvSpPr>
            <a:spLocks noGrp="1"/>
          </p:cNvSpPr>
          <p:nvPr>
            <p:ph type="ctrTitle"/>
          </p:nvPr>
        </p:nvSpPr>
        <p:spPr/>
        <p:txBody>
          <a:bodyPr>
            <a:normAutofit/>
          </a:bodyPr>
          <a:lstStyle/>
          <a:p>
            <a:r>
              <a:rPr lang="en-US" dirty="0">
                <a:solidFill>
                  <a:srgbClr val="3C4B57"/>
                </a:solidFill>
                <a:latin typeface="Arial" panose="020B0604020202020204" pitchFamily="34" charset="0"/>
                <a:cs typeface="Arial" panose="020B0604020202020204" pitchFamily="34" charset="0"/>
              </a:rPr>
              <a:t>SECTION 5</a:t>
            </a:r>
            <a:br>
              <a:rPr lang="en-US" dirty="0">
                <a:solidFill>
                  <a:srgbClr val="3C4B57"/>
                </a:solidFill>
                <a:latin typeface="Arial" panose="020B0604020202020204" pitchFamily="34" charset="0"/>
                <a:cs typeface="Arial" panose="020B0604020202020204" pitchFamily="34" charset="0"/>
              </a:rPr>
            </a:br>
            <a:r>
              <a:rPr lang="en-US" dirty="0">
                <a:solidFill>
                  <a:srgbClr val="3C4B57"/>
                </a:solidFill>
                <a:latin typeface="Arial" panose="020B0604020202020204" pitchFamily="34" charset="0"/>
                <a:cs typeface="Arial" panose="020B0604020202020204" pitchFamily="34" charset="0"/>
              </a:rPr>
              <a:t>ISLAM &amp; THE WORLD</a:t>
            </a:r>
            <a:endParaRPr lang="en-GB" dirty="0">
              <a:solidFill>
                <a:srgbClr val="3C4B5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104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552718"/>
            <a:ext cx="8915400" cy="5752563"/>
          </a:xfrm>
        </p:spPr>
        <p:txBody>
          <a:bodyPr>
            <a:normAutofit fontScale="92500" lnSpcReduction="10000"/>
          </a:bodyPr>
          <a:lstStyle/>
          <a:p>
            <a:pPr marL="0" indent="0" algn="ctr">
              <a:buNone/>
            </a:pPr>
            <a:r>
              <a:rPr lang="en-US" sz="2400" b="1" u="sng" dirty="0">
                <a:latin typeface="Arial" panose="020B0604020202020204" pitchFamily="34" charset="0"/>
                <a:cs typeface="Arial" panose="020B0604020202020204" pitchFamily="34" charset="0"/>
              </a:rPr>
              <a:t>Solutions to Unite the Muslim Ummah</a:t>
            </a:r>
          </a:p>
          <a:p>
            <a:pPr marL="0" indent="0" algn="ctr">
              <a:buNone/>
            </a:pPr>
            <a:endParaRPr lang="en-US" sz="2400" b="1" u="sng" dirty="0">
              <a:latin typeface="Arial" panose="020B0604020202020204" pitchFamily="34" charset="0"/>
              <a:cs typeface="Arial" panose="020B0604020202020204" pitchFamily="34" charset="0"/>
            </a:endParaRPr>
          </a:p>
          <a:p>
            <a:pPr marL="457200" indent="-457200">
              <a:buAutoNum type="arabicPeriod" startAt="3"/>
            </a:pPr>
            <a:r>
              <a:rPr lang="en-US" sz="2000" b="1" dirty="0">
                <a:latin typeface="Arial" panose="020B0604020202020204" pitchFamily="34" charset="0"/>
                <a:cs typeface="Arial" panose="020B0604020202020204" pitchFamily="34" charset="0"/>
              </a:rPr>
              <a:t>Educational &amp; Cultural Exchange</a:t>
            </a:r>
          </a:p>
          <a:p>
            <a:pPr>
              <a:buFontTx/>
              <a:buChar char="-"/>
            </a:pPr>
            <a:r>
              <a:rPr lang="en-US" sz="2000" dirty="0">
                <a:latin typeface="Arial" panose="020B0604020202020204" pitchFamily="34" charset="0"/>
                <a:cs typeface="Arial" panose="020B0604020202020204" pitchFamily="34" charset="0"/>
              </a:rPr>
              <a:t>Educational Exchange Programs</a:t>
            </a:r>
          </a:p>
          <a:p>
            <a:pPr>
              <a:buFontTx/>
              <a:buChar char="-"/>
            </a:pPr>
            <a:r>
              <a:rPr lang="en-US" sz="2000" dirty="0">
                <a:latin typeface="Arial" panose="020B0604020202020204" pitchFamily="34" charset="0"/>
                <a:cs typeface="Arial" panose="020B0604020202020204" pitchFamily="34" charset="0"/>
              </a:rPr>
              <a:t>Promoting Easy Tourism Between Muslim Countries</a:t>
            </a:r>
          </a:p>
          <a:p>
            <a:pPr marL="0" indent="0">
              <a:buNone/>
            </a:pPr>
            <a:r>
              <a:rPr lang="en-US" sz="2000" dirty="0">
                <a:latin typeface="Arial" panose="020B0604020202020204" pitchFamily="34" charset="0"/>
                <a:cs typeface="Arial" panose="020B0604020202020204" pitchFamily="34" charset="0"/>
              </a:rPr>
              <a:t> </a:t>
            </a:r>
            <a:endParaRPr lang="en-US" sz="2000" b="1" u="sng" dirty="0">
              <a:latin typeface="Arial" panose="020B0604020202020204" pitchFamily="34" charset="0"/>
              <a:cs typeface="Arial" panose="020B0604020202020204" pitchFamily="34" charset="0"/>
            </a:endParaRPr>
          </a:p>
          <a:p>
            <a:pPr marL="457200" indent="-457200">
              <a:buAutoNum type="arabicPeriod" startAt="4"/>
            </a:pPr>
            <a:r>
              <a:rPr lang="en-US" sz="2000" b="1" dirty="0">
                <a:latin typeface="Arial" panose="020B0604020202020204" pitchFamily="34" charset="0"/>
                <a:cs typeface="Arial" panose="020B0604020202020204" pitchFamily="34" charset="0"/>
              </a:rPr>
              <a:t>Positive Role of Media</a:t>
            </a:r>
          </a:p>
          <a:p>
            <a:pPr>
              <a:buFontTx/>
              <a:buChar char="-"/>
            </a:pPr>
            <a:r>
              <a:rPr lang="en-US" sz="2000" dirty="0">
                <a:latin typeface="Arial" panose="020B0604020202020204" pitchFamily="34" charset="0"/>
                <a:cs typeface="Arial" panose="020B0604020202020204" pitchFamily="34" charset="0"/>
              </a:rPr>
              <a:t>Responsible Reporting</a:t>
            </a:r>
          </a:p>
          <a:p>
            <a:pPr>
              <a:buFontTx/>
              <a:buChar char="-"/>
            </a:pPr>
            <a:r>
              <a:rPr lang="en-US" sz="2000" dirty="0">
                <a:latin typeface="Arial" panose="020B0604020202020204" pitchFamily="34" charset="0"/>
                <a:cs typeface="Arial" panose="020B0604020202020204" pitchFamily="34" charset="0"/>
              </a:rPr>
              <a:t>Promoting Harmony Between Various Islamic Sects</a:t>
            </a:r>
          </a:p>
          <a:p>
            <a:pPr>
              <a:buFontTx/>
              <a:buChar char="-"/>
            </a:pPr>
            <a:r>
              <a:rPr lang="en-US" sz="2000" dirty="0">
                <a:latin typeface="Arial" panose="020B0604020202020204" pitchFamily="34" charset="0"/>
                <a:cs typeface="Arial" panose="020B0604020202020204" pitchFamily="34" charset="0"/>
              </a:rPr>
              <a:t>Providing Digital Platforms for Muslim Unification</a:t>
            </a:r>
          </a:p>
          <a:p>
            <a:pPr marL="0" indent="0">
              <a:buNone/>
            </a:pPr>
            <a:endParaRPr lang="en-US" sz="2000" dirty="0">
              <a:latin typeface="Arial" panose="020B0604020202020204" pitchFamily="34" charset="0"/>
              <a:cs typeface="Arial" panose="020B0604020202020204" pitchFamily="34" charset="0"/>
            </a:endParaRPr>
          </a:p>
          <a:p>
            <a:pPr marL="457200" indent="-457200">
              <a:buAutoNum type="arabicPeriod" startAt="5"/>
            </a:pPr>
            <a:r>
              <a:rPr lang="en-US" sz="2000" b="1" dirty="0">
                <a:latin typeface="Arial" panose="020B0604020202020204" pitchFamily="34" charset="0"/>
                <a:cs typeface="Arial" panose="020B0604020202020204" pitchFamily="34" charset="0"/>
              </a:rPr>
              <a:t>Effective Conflict Resolution</a:t>
            </a:r>
          </a:p>
          <a:p>
            <a:pPr>
              <a:buFontTx/>
              <a:buChar char="-"/>
            </a:pPr>
            <a:r>
              <a:rPr lang="en-GB" sz="2100" dirty="0">
                <a:latin typeface="Arial" panose="020B0604020202020204" pitchFamily="34" charset="0"/>
                <a:cs typeface="Arial" panose="020B0604020202020204" pitchFamily="34" charset="0"/>
              </a:rPr>
              <a:t>Resolving disputes and conflicts through dialogue and mediation rather than confrontation</a:t>
            </a:r>
          </a:p>
          <a:p>
            <a:pPr>
              <a:buFontTx/>
              <a:buChar char="-"/>
            </a:pPr>
            <a:r>
              <a:rPr lang="en-GB" sz="2100" dirty="0">
                <a:latin typeface="Arial" panose="020B0604020202020204" pitchFamily="34" charset="0"/>
                <a:cs typeface="Arial" panose="020B0604020202020204" pitchFamily="34" charset="0"/>
              </a:rPr>
              <a:t>Clergy to play its role in educating people to co-exist peacefully</a:t>
            </a: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marL="0" indent="0">
              <a:buNone/>
            </a:pPr>
            <a:endParaRPr lang="en-US"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8414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00011"/>
            <a:ext cx="8915400" cy="4964949"/>
          </a:xfrm>
        </p:spPr>
        <p:txBody>
          <a:bodyPr>
            <a:normAutofit/>
          </a:bodyPr>
          <a:lstStyle/>
          <a:p>
            <a:pPr>
              <a:buFont typeface="Wingdings" pitchFamily="2" charset="2"/>
              <a:buChar char="Ø"/>
            </a:pPr>
            <a:r>
              <a:rPr lang="en-US" dirty="0">
                <a:latin typeface="Arial" panose="020B0604020202020204" pitchFamily="34" charset="0"/>
                <a:cs typeface="Arial" panose="020B0604020202020204" pitchFamily="34" charset="0"/>
              </a:rPr>
              <a:t>What are the contemporary challenges of Muslim world? Suggest its solutions in the light of Quran and Sunnah. (2016)</a:t>
            </a:r>
          </a:p>
          <a:p>
            <a:pPr>
              <a:buFont typeface="Wingdings" pitchFamily="2" charset="2"/>
              <a:buChar char="Ø"/>
            </a:pPr>
            <a:r>
              <a:rPr lang="en-US" dirty="0">
                <a:latin typeface="Arial" panose="020B0604020202020204" pitchFamily="34" charset="0"/>
                <a:cs typeface="Arial" panose="020B0604020202020204" pitchFamily="34" charset="0"/>
              </a:rPr>
              <a:t>Enumerate the reasons of extremism in Pakistan and suggest solutions to eradicate it in the light of Islamic teachings. (2017)</a:t>
            </a:r>
          </a:p>
          <a:p>
            <a:pPr>
              <a:buFont typeface="Wingdings" pitchFamily="2" charset="2"/>
              <a:buChar char="Ø"/>
            </a:pPr>
            <a:r>
              <a:rPr lang="en-US" dirty="0">
                <a:latin typeface="Arial" panose="020B0604020202020204" pitchFamily="34" charset="0"/>
                <a:cs typeface="Arial" panose="020B0604020202020204" pitchFamily="34" charset="0"/>
              </a:rPr>
              <a:t>Point out the motives of terrorism in Pakistan. How can the society get rid of terrorism. (2018)</a:t>
            </a:r>
          </a:p>
          <a:p>
            <a:pPr>
              <a:buFont typeface="Wingdings" pitchFamily="2" charset="2"/>
              <a:buChar char="Ø"/>
            </a:pPr>
            <a:r>
              <a:rPr lang="en-US" dirty="0">
                <a:latin typeface="Arial" panose="020B0604020202020204" pitchFamily="34" charset="0"/>
                <a:cs typeface="Arial" panose="020B0604020202020204" pitchFamily="34" charset="0"/>
              </a:rPr>
              <a:t>Is extremism a challenge to Islam? Discuss in the context of contemporary challenges faced by Muslim Ummah. (2019)</a:t>
            </a:r>
          </a:p>
          <a:p>
            <a:pPr>
              <a:buFont typeface="Wingdings" pitchFamily="2" charset="2"/>
              <a:buChar char="Ø"/>
            </a:pPr>
            <a:r>
              <a:rPr lang="en-US" dirty="0">
                <a:latin typeface="Arial" panose="020B0604020202020204" pitchFamily="34" charset="0"/>
                <a:cs typeface="Arial" panose="020B0604020202020204" pitchFamily="34" charset="0"/>
              </a:rPr>
              <a:t>Islamophobia is a sign of extremism. Give suggestions for its remedy. (2021)</a:t>
            </a:r>
          </a:p>
          <a:p>
            <a:pPr>
              <a:buFont typeface="Wingdings" pitchFamily="2" charset="2"/>
              <a:buChar char="Ø"/>
            </a:pPr>
            <a:r>
              <a:rPr lang="en-US" dirty="0">
                <a:latin typeface="Arial" panose="020B0604020202020204" pitchFamily="34" charset="0"/>
                <a:cs typeface="Arial" panose="020B0604020202020204" pitchFamily="34" charset="0"/>
              </a:rPr>
              <a:t>What are the motives of Extremism in Pakistan? How can the society get rid of extremism by following the teachings of Islam? (2023)</a:t>
            </a:r>
          </a:p>
          <a:p>
            <a:pPr>
              <a:buFont typeface="Wingdings" pitchFamily="2" charset="2"/>
              <a:buChar char="Ø"/>
            </a:pPr>
            <a:r>
              <a:rPr lang="en-US" dirty="0">
                <a:latin typeface="Arial" panose="020B0604020202020204" pitchFamily="34" charset="0"/>
                <a:cs typeface="Arial" panose="020B0604020202020204" pitchFamily="34" charset="0"/>
              </a:rPr>
              <a:t>How is it possible to eliminate the religious and political extremism in Pakistan in the light of the teachings of the Holy Prophet? Explain. (2024)</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a:buFont typeface="Wingdings" pitchFamily="2" charset="2"/>
              <a:buChar char="Ø"/>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268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70272" y="1219200"/>
            <a:ext cx="8915400" cy="3777622"/>
          </a:xfrm>
        </p:spPr>
        <p:txBody>
          <a:bodyPr>
            <a:normAutofit/>
          </a:bodyPr>
          <a:lstStyle/>
          <a:p>
            <a:pPr marL="0" indent="0" algn="ctr">
              <a:buNone/>
            </a:pPr>
            <a:r>
              <a:rPr lang="en-US" sz="3600" dirty="0">
                <a:latin typeface="Arial" panose="020B0604020202020204" pitchFamily="34" charset="0"/>
                <a:cs typeface="Arial" panose="020B0604020202020204" pitchFamily="34" charset="0"/>
              </a:rPr>
              <a:t>Common Topics</a:t>
            </a:r>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3600" dirty="0">
                <a:latin typeface="Arial" panose="020B0604020202020204" pitchFamily="34" charset="0"/>
                <a:cs typeface="Arial" panose="020B0604020202020204" pitchFamily="34" charset="0"/>
              </a:rPr>
              <a:t>Extremism</a:t>
            </a:r>
          </a:p>
          <a:p>
            <a:pPr marL="0" indent="0" algn="ctr">
              <a:buNone/>
            </a:pPr>
            <a:r>
              <a:rPr lang="en-US" sz="3600" dirty="0">
                <a:latin typeface="Arial" panose="020B0604020202020204" pitchFamily="34" charset="0"/>
                <a:cs typeface="Arial" panose="020B0604020202020204" pitchFamily="34" charset="0"/>
              </a:rPr>
              <a:t>Terrorism</a:t>
            </a:r>
          </a:p>
          <a:p>
            <a:pPr marL="0" indent="0" algn="ctr">
              <a:buNone/>
            </a:pPr>
            <a:r>
              <a:rPr lang="en-US" sz="3600" dirty="0" err="1">
                <a:latin typeface="Arial" panose="020B0604020202020204" pitchFamily="34" charset="0"/>
                <a:cs typeface="Arial" panose="020B0604020202020204" pitchFamily="34" charset="0"/>
              </a:rPr>
              <a:t>Islamophobia</a:t>
            </a:r>
            <a:endParaRPr lang="en-US" sz="3600" dirty="0">
              <a:latin typeface="Arial" panose="020B0604020202020204" pitchFamily="34" charset="0"/>
              <a:cs typeface="Arial" panose="020B0604020202020204" pitchFamily="34" charset="0"/>
            </a:endParaRPr>
          </a:p>
          <a:p>
            <a:pPr marL="0" indent="0" algn="ctr">
              <a:buNone/>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209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92291"/>
            <a:ext cx="8911687" cy="1075901"/>
          </a:xfrm>
        </p:spPr>
        <p:txBody>
          <a:bodyPr>
            <a:normAutofit/>
          </a:bodyPr>
          <a:lstStyle/>
          <a:p>
            <a:pPr algn="ctr"/>
            <a:r>
              <a:rPr lang="en-US" sz="2800" b="1" u="sng" dirty="0">
                <a:latin typeface="Arial" panose="020B0604020202020204" pitchFamily="34" charset="0"/>
                <a:cs typeface="Arial" panose="020B0604020202020204" pitchFamily="34" charset="0"/>
              </a:rPr>
              <a:t>Contemporary Challenges Faced by the Muslim Ummah</a:t>
            </a:r>
            <a:endParaRPr lang="en-GB" sz="2800" b="1"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52578" y="1617036"/>
            <a:ext cx="9361050" cy="4848673"/>
          </a:xfrm>
        </p:spPr>
        <p:txBody>
          <a:bodyPr>
            <a:normAutofit fontScale="92500"/>
          </a:bodyPr>
          <a:lstStyle/>
          <a:p>
            <a:pPr>
              <a:lnSpc>
                <a:spcPct val="150000"/>
              </a:lnSpc>
              <a:buFont typeface="+mj-lt"/>
              <a:buAutoNum type="arabicPeriod"/>
            </a:pPr>
            <a:r>
              <a:rPr lang="en-US" sz="2400" dirty="0">
                <a:latin typeface="Arial" panose="020B0604020202020204" pitchFamily="34" charset="0"/>
                <a:cs typeface="Arial" panose="020B0604020202020204" pitchFamily="34" charset="0"/>
              </a:rPr>
              <a:t>The Ummah in Tatters; Severely dis-unified</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Religious Extremism</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Terrorism in the name of religion. Rise of outfits such as ISIS, TTP etc.</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The rise of Islamophobia</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Far behind in Providing Quality Education, Religious as well </a:t>
            </a:r>
            <a:r>
              <a:rPr lang="en-US" sz="2400">
                <a:latin typeface="Arial" panose="020B0604020202020204" pitchFamily="34" charset="0"/>
                <a:cs typeface="Arial" panose="020B0604020202020204" pitchFamily="34" charset="0"/>
              </a:rPr>
              <a:t>as Contemporary</a:t>
            </a:r>
            <a:endParaRPr lang="en-US" sz="2400" dirty="0">
              <a:latin typeface="Arial" panose="020B0604020202020204" pitchFamily="34" charset="0"/>
              <a:cs typeface="Arial" panose="020B0604020202020204" pitchFamily="34" charset="0"/>
            </a:endParaRPr>
          </a:p>
          <a:p>
            <a:pPr>
              <a:lnSpc>
                <a:spcPct val="150000"/>
              </a:lnSpc>
              <a:buFont typeface="+mj-lt"/>
              <a:buAutoNum type="arabicPeriod"/>
            </a:pPr>
            <a:r>
              <a:rPr lang="en-US" sz="2400" dirty="0">
                <a:latin typeface="Arial" panose="020B0604020202020204" pitchFamily="34" charset="0"/>
                <a:cs typeface="Arial" panose="020B0604020202020204" pitchFamily="34" charset="0"/>
              </a:rPr>
              <a:t>Lagging in the Fields of Science &amp; Technology</a:t>
            </a:r>
          </a:p>
          <a:p>
            <a:pPr>
              <a:lnSpc>
                <a:spcPct val="150000"/>
              </a:lnSpc>
              <a:buFont typeface="+mj-lt"/>
              <a:buAutoNum type="arabicPeriod"/>
            </a:pPr>
            <a:r>
              <a:rPr lang="en-US" sz="2400" dirty="0">
                <a:latin typeface="Arial" panose="020B0604020202020204" pitchFamily="34" charset="0"/>
                <a:cs typeface="Arial" panose="020B0604020202020204" pitchFamily="34" charset="0"/>
              </a:rPr>
              <a:t>Nowhere Near in Competing with the Global Economic Powers</a:t>
            </a:r>
          </a:p>
        </p:txBody>
      </p:sp>
    </p:spTree>
    <p:extLst>
      <p:ext uri="{BB962C8B-B14F-4D97-AF65-F5344CB8AC3E}">
        <p14:creationId xmlns:p14="http://schemas.microsoft.com/office/powerpoint/2010/main" val="3898274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92290"/>
            <a:ext cx="8911687" cy="934234"/>
          </a:xfrm>
        </p:spPr>
        <p:txBody>
          <a:bodyPr/>
          <a:lstStyle/>
          <a:p>
            <a:pPr algn="ctr"/>
            <a:r>
              <a:rPr lang="en-US" dirty="0">
                <a:latin typeface="Arial" panose="020B0604020202020204" pitchFamily="34" charset="0"/>
                <a:cs typeface="Arial" panose="020B0604020202020204" pitchFamily="34" charset="0"/>
              </a:rPr>
              <a:t>Some Common Remedies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326523"/>
            <a:ext cx="9096263" cy="5357611"/>
          </a:xfrm>
        </p:spPr>
        <p:txBody>
          <a:bodyPr>
            <a:noAutofit/>
          </a:bodyPr>
          <a:lstStyle/>
          <a:p>
            <a:pPr marL="457200" indent="-457200">
              <a:buAutoNum type="arabicPeriod"/>
            </a:pPr>
            <a:r>
              <a:rPr lang="en-US" sz="2000" b="1" dirty="0">
                <a:latin typeface="Arial" panose="020B0604020202020204" pitchFamily="34" charset="0"/>
                <a:cs typeface="Arial" panose="020B0604020202020204" pitchFamily="34" charset="0"/>
              </a:rPr>
              <a:t>Reforming Religious Education</a:t>
            </a:r>
          </a:p>
          <a:p>
            <a:pPr marL="0" indent="0">
              <a:buNone/>
            </a:pPr>
            <a:endParaRPr lang="en-US" sz="20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At Schools &amp; Colleges</a:t>
            </a:r>
          </a:p>
          <a:p>
            <a:pPr>
              <a:buFontTx/>
              <a:buChar char="-"/>
            </a:pP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of the Prophet SAW to be taught at different levels</a:t>
            </a:r>
          </a:p>
          <a:p>
            <a:pPr>
              <a:buFontTx/>
              <a:buChar char="-"/>
            </a:pPr>
            <a:r>
              <a:rPr lang="en-US" dirty="0">
                <a:latin typeface="Arial" panose="020B0604020202020204" pitchFamily="34" charset="0"/>
                <a:cs typeface="Arial" panose="020B0604020202020204" pitchFamily="34" charset="0"/>
              </a:rPr>
              <a:t>Practical lessons from </a:t>
            </a: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to be highlighted</a:t>
            </a:r>
          </a:p>
          <a:p>
            <a:pPr>
              <a:buFontTx/>
              <a:buChar char="-"/>
            </a:pPr>
            <a:r>
              <a:rPr lang="en-US" dirty="0">
                <a:latin typeface="Arial" panose="020B0604020202020204" pitchFamily="34" charset="0"/>
                <a:cs typeface="Arial" panose="020B0604020202020204" pitchFamily="34" charset="0"/>
              </a:rPr>
              <a:t>Emphasis on the kindness &amp; tolerance of Prophet SAW</a:t>
            </a:r>
          </a:p>
          <a:p>
            <a:pPr>
              <a:buFontTx/>
              <a:buChar char="-"/>
            </a:pPr>
            <a:r>
              <a:rPr lang="en-US" dirty="0">
                <a:latin typeface="Arial" panose="020B0604020202020204" pitchFamily="34" charset="0"/>
                <a:cs typeface="Arial" panose="020B0604020202020204" pitchFamily="34" charset="0"/>
              </a:rPr>
              <a:t>How Islam promotes moderation in everything and discourages extremism</a:t>
            </a:r>
          </a:p>
          <a:p>
            <a:pPr>
              <a:buFontTx/>
              <a:buChar char="-"/>
            </a:pPr>
            <a:r>
              <a:rPr lang="en-US" dirty="0">
                <a:latin typeface="Arial" panose="020B0604020202020204" pitchFamily="34" charset="0"/>
                <a:cs typeface="Arial" panose="020B0604020202020204" pitchFamily="34" charset="0"/>
              </a:rPr>
              <a:t>How Islam encourages to strive and earn a respectable living </a:t>
            </a:r>
          </a:p>
          <a:p>
            <a:pPr>
              <a:buFontTx/>
              <a:buChar char="-"/>
            </a:pPr>
            <a:r>
              <a:rPr lang="en-US" dirty="0">
                <a:latin typeface="Arial" panose="020B0604020202020204" pitchFamily="34" charset="0"/>
                <a:cs typeface="Arial" panose="020B0604020202020204" pitchFamily="34" charset="0"/>
              </a:rPr>
              <a:t>Islamic Studies to be taught by subject specialists. Especially at initial levels</a:t>
            </a:r>
          </a:p>
          <a:p>
            <a:pPr>
              <a:buFontTx/>
              <a:buChar char="-"/>
            </a:pPr>
            <a:r>
              <a:rPr lang="en-US" dirty="0">
                <a:latin typeface="Arial" panose="020B0604020202020204" pitchFamily="34" charset="0"/>
                <a:cs typeface="Arial" panose="020B0604020202020204" pitchFamily="34" charset="0"/>
              </a:rPr>
              <a:t>Women rights must be highlighted at initial levels</a:t>
            </a:r>
          </a:p>
          <a:p>
            <a:pPr>
              <a:buFontTx/>
              <a:buChar char="-"/>
            </a:pPr>
            <a:r>
              <a:rPr lang="en-US" dirty="0">
                <a:latin typeface="Arial" panose="020B0604020202020204" pitchFamily="34" charset="0"/>
                <a:cs typeface="Arial" panose="020B0604020202020204" pitchFamily="34" charset="0"/>
              </a:rPr>
              <a:t>Islam to be presented beyond beliefs and rituals. Must be presented as an ideal way of life</a:t>
            </a:r>
          </a:p>
          <a:p>
            <a:pPr>
              <a:buFontTx/>
              <a:buChar char="-"/>
            </a:pPr>
            <a:r>
              <a:rPr lang="en-US" dirty="0">
                <a:latin typeface="Arial" panose="020B0604020202020204" pitchFamily="34" charset="0"/>
                <a:cs typeface="Arial" panose="020B0604020202020204" pitchFamily="34" charset="0"/>
              </a:rPr>
              <a:t>How Islam is a flag bearer of human rights, regardless of religion, cast and creed</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2701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5623" y="888641"/>
            <a:ext cx="9018989" cy="5460643"/>
          </a:xfrm>
        </p:spPr>
        <p:txBody>
          <a:bodyPr>
            <a:normAutofit/>
          </a:bodyPr>
          <a:lstStyle/>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At Seminaries (</a:t>
            </a:r>
            <a:r>
              <a:rPr lang="en-US" sz="2000" b="1" dirty="0" err="1">
                <a:latin typeface="Arial" panose="020B0604020202020204" pitchFamily="34" charset="0"/>
                <a:cs typeface="Arial" panose="020B0604020202020204" pitchFamily="34" charset="0"/>
              </a:rPr>
              <a:t>Madrassah</a:t>
            </a:r>
            <a:r>
              <a:rPr lang="en-US" sz="2000" b="1" dirty="0">
                <a:latin typeface="Arial" panose="020B0604020202020204" pitchFamily="34" charset="0"/>
                <a:cs typeface="Arial" panose="020B0604020202020204" pitchFamily="34" charset="0"/>
              </a:rPr>
              <a:t> Reforms)</a:t>
            </a:r>
          </a:p>
          <a:p>
            <a:pPr>
              <a:buFontTx/>
              <a:buChar char="-"/>
            </a:pPr>
            <a:r>
              <a:rPr lang="en-US" dirty="0" err="1">
                <a:latin typeface="Arial" panose="020B0604020202020204" pitchFamily="34" charset="0"/>
                <a:cs typeface="Arial" panose="020B0604020202020204" pitchFamily="34" charset="0"/>
              </a:rPr>
              <a:t>Seerah</a:t>
            </a:r>
            <a:r>
              <a:rPr lang="en-US" dirty="0">
                <a:latin typeface="Arial" panose="020B0604020202020204" pitchFamily="34" charset="0"/>
                <a:cs typeface="Arial" panose="020B0604020202020204" pitchFamily="34" charset="0"/>
              </a:rPr>
              <a:t> to be incorporated as a compulsory course</a:t>
            </a:r>
          </a:p>
          <a:p>
            <a:pPr>
              <a:buFontTx/>
              <a:buChar char="-"/>
            </a:pPr>
            <a:r>
              <a:rPr lang="en-US" dirty="0">
                <a:latin typeface="Arial" panose="020B0604020202020204" pitchFamily="34" charset="0"/>
                <a:cs typeface="Arial" panose="020B0604020202020204" pitchFamily="34" charset="0"/>
              </a:rPr>
              <a:t>Students to be provided with contemporary education</a:t>
            </a:r>
          </a:p>
          <a:p>
            <a:pPr>
              <a:buFontTx/>
              <a:buChar char="-"/>
            </a:pPr>
            <a:r>
              <a:rPr lang="en-US" dirty="0">
                <a:latin typeface="Arial" panose="020B0604020202020204" pitchFamily="34" charset="0"/>
                <a:cs typeface="Arial" panose="020B0604020202020204" pitchFamily="34" charset="0"/>
              </a:rPr>
              <a:t>Seminary graduates to be included in different segments of the society</a:t>
            </a:r>
          </a:p>
          <a:p>
            <a:pPr>
              <a:buFontTx/>
              <a:buChar char="-"/>
            </a:pPr>
            <a:r>
              <a:rPr lang="en-US" dirty="0">
                <a:latin typeface="Arial" panose="020B0604020202020204" pitchFamily="34" charset="0"/>
                <a:cs typeface="Arial" panose="020B0604020202020204" pitchFamily="34" charset="0"/>
              </a:rPr>
              <a:t>Formulating a strict criteria for setting up a new seminary</a:t>
            </a:r>
          </a:p>
          <a:p>
            <a:pPr>
              <a:buFontTx/>
              <a:buChar char="-"/>
            </a:pPr>
            <a:r>
              <a:rPr lang="en-US" dirty="0">
                <a:latin typeface="Arial" panose="020B0604020202020204" pitchFamily="34" charset="0"/>
                <a:cs typeface="Arial" panose="020B0604020202020204" pitchFamily="34" charset="0"/>
              </a:rPr>
              <a:t>A suitable criteria for admitting students</a:t>
            </a:r>
          </a:p>
          <a:p>
            <a:pPr>
              <a:buFontTx/>
              <a:buChar char="-"/>
            </a:pPr>
            <a:r>
              <a:rPr lang="en-US" dirty="0">
                <a:latin typeface="Arial" panose="020B0604020202020204" pitchFamily="34" charset="0"/>
                <a:cs typeface="Arial" panose="020B0604020202020204" pitchFamily="34" charset="0"/>
              </a:rPr>
              <a:t>Teachers to undergo various workshops</a:t>
            </a:r>
          </a:p>
          <a:p>
            <a:pPr>
              <a:buFontTx/>
              <a:buChar char="-"/>
            </a:pPr>
            <a:r>
              <a:rPr lang="en-US" dirty="0">
                <a:latin typeface="Arial" panose="020B0604020202020204" pitchFamily="34" charset="0"/>
                <a:cs typeface="Arial" panose="020B0604020202020204" pitchFamily="34" charset="0"/>
              </a:rPr>
              <a:t>A complete ban on inciting sectarian violence or divide</a:t>
            </a:r>
          </a:p>
          <a:p>
            <a:pPr>
              <a:buFontTx/>
              <a:buChar char="-"/>
            </a:pPr>
            <a:r>
              <a:rPr lang="en-US" dirty="0">
                <a:latin typeface="Arial" panose="020B0604020202020204" pitchFamily="34" charset="0"/>
                <a:cs typeface="Arial" panose="020B0604020202020204" pitchFamily="34" charset="0"/>
              </a:rPr>
              <a:t>Students to be taught to co-exist peacefully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7033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3036"/>
            <a:ext cx="8915400" cy="5620483"/>
          </a:xfrm>
        </p:spPr>
        <p:txBody>
          <a:bodyPr>
            <a:normAutofit/>
          </a:bodyPr>
          <a:lstStyle/>
          <a:p>
            <a:pPr marL="0" indent="0">
              <a:buNone/>
            </a:pPr>
            <a:r>
              <a:rPr lang="en-US" sz="2000" b="1" dirty="0">
                <a:latin typeface="Arial" panose="020B0604020202020204" pitchFamily="34" charset="0"/>
                <a:cs typeface="Arial" panose="020B0604020202020204" pitchFamily="34" charset="0"/>
              </a:rPr>
              <a:t>2. Government to take Religion Seriously</a:t>
            </a:r>
          </a:p>
          <a:p>
            <a:pPr>
              <a:buFontTx/>
              <a:buChar char="-"/>
            </a:pPr>
            <a:r>
              <a:rPr lang="en-US" sz="2000" dirty="0">
                <a:latin typeface="Arial" panose="020B0604020202020204" pitchFamily="34" charset="0"/>
                <a:cs typeface="Arial" panose="020B0604020202020204" pitchFamily="34" charset="0"/>
              </a:rPr>
              <a:t>Curbing the sectarian divide</a:t>
            </a:r>
          </a:p>
          <a:p>
            <a:pPr>
              <a:buFontTx/>
              <a:buChar char="-"/>
            </a:pPr>
            <a:r>
              <a:rPr lang="en-US" sz="2000" dirty="0">
                <a:latin typeface="Arial" panose="020B0604020202020204" pitchFamily="34" charset="0"/>
                <a:cs typeface="Arial" panose="020B0604020202020204" pitchFamily="34" charset="0"/>
              </a:rPr>
              <a:t>Looking after mosques &amp; seminaries</a:t>
            </a:r>
          </a:p>
          <a:p>
            <a:pPr>
              <a:buFontTx/>
              <a:buChar char="-"/>
            </a:pPr>
            <a:r>
              <a:rPr lang="en-US" sz="2000" dirty="0">
                <a:latin typeface="Arial" panose="020B0604020202020204" pitchFamily="34" charset="0"/>
                <a:cs typeface="Arial" panose="020B0604020202020204" pitchFamily="34" charset="0"/>
              </a:rPr>
              <a:t>Imam to be appointed after undergoing proper</a:t>
            </a:r>
            <a:r>
              <a:rPr lang="en-US" sz="2000" b="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scrutiny</a:t>
            </a:r>
          </a:p>
          <a:p>
            <a:pPr>
              <a:buFontTx/>
              <a:buChar char="-"/>
            </a:pPr>
            <a:r>
              <a:rPr lang="en-US" sz="2000" dirty="0">
                <a:latin typeface="Arial" panose="020B0604020202020204" pitchFamily="34" charset="0"/>
                <a:cs typeface="Arial" panose="020B0604020202020204" pitchFamily="34" charset="0"/>
              </a:rPr>
              <a:t>Malaysia a brilliant example where state takes religion extremely seriously. This seriousness has helped them curb all kinds of sectarian divides and allowed them to inculcate the Islamic ideologies in an effective manner</a:t>
            </a:r>
          </a:p>
          <a:p>
            <a:pPr>
              <a:buFontTx/>
              <a:buChar char="-"/>
            </a:pPr>
            <a:r>
              <a:rPr lang="en-US" sz="2000" dirty="0">
                <a:latin typeface="Arial" panose="020B0604020202020204" pitchFamily="34" charset="0"/>
                <a:cs typeface="Arial" panose="020B0604020202020204" pitchFamily="34" charset="0"/>
              </a:rPr>
              <a:t>Putting an end to the use of religion for personal and political gains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3. A Dire Need for the Positive Role of Media</a:t>
            </a: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2 aspects</a:t>
            </a:r>
          </a:p>
          <a:p>
            <a:pPr marL="457200" indent="-457200">
              <a:buAutoNum type="arabicPeriod"/>
            </a:pPr>
            <a:r>
              <a:rPr lang="en-US" sz="2000" dirty="0">
                <a:latin typeface="Arial" panose="020B0604020202020204" pitchFamily="34" charset="0"/>
                <a:cs typeface="Arial" panose="020B0604020202020204" pitchFamily="34" charset="0"/>
              </a:rPr>
              <a:t>Educational &amp; positive Islamic content</a:t>
            </a:r>
          </a:p>
          <a:p>
            <a:pPr marL="457200" indent="-457200">
              <a:buAutoNum type="arabicPeriod"/>
            </a:pPr>
            <a:r>
              <a:rPr lang="en-US" sz="2000" dirty="0">
                <a:latin typeface="Arial" panose="020B0604020202020204" pitchFamily="34" charset="0"/>
                <a:cs typeface="Arial" panose="020B0604020202020204" pitchFamily="34" charset="0"/>
              </a:rPr>
              <a:t>Strict ban on inciting religious ideas through negative content</a:t>
            </a:r>
          </a:p>
          <a:p>
            <a:pPr marL="457200" indent="-457200">
              <a:buAutoNum type="arabicPeriod"/>
            </a:pP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0884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3036"/>
            <a:ext cx="8915400" cy="5752563"/>
          </a:xfrm>
        </p:spPr>
        <p:txBody>
          <a:bodyPr>
            <a:normAutofit lnSpcReduction="10000"/>
          </a:bodyPr>
          <a:lstStyle/>
          <a:p>
            <a:pPr marL="0" indent="0">
              <a:buNone/>
            </a:pPr>
            <a:r>
              <a:rPr lang="en-US" sz="2000" b="1" dirty="0">
                <a:latin typeface="Arial" panose="020B0604020202020204" pitchFamily="34" charset="0"/>
                <a:cs typeface="Arial" panose="020B0604020202020204" pitchFamily="34" charset="0"/>
              </a:rPr>
              <a:t>4. The International Muslim Community to Play its Part</a:t>
            </a:r>
          </a:p>
          <a:p>
            <a:pPr>
              <a:lnSpc>
                <a:spcPct val="110000"/>
              </a:lnSpc>
              <a:buFontTx/>
              <a:buChar char="-"/>
            </a:pPr>
            <a:r>
              <a:rPr lang="en-US" sz="2000" dirty="0">
                <a:latin typeface="Arial" panose="020B0604020202020204" pitchFamily="34" charset="0"/>
                <a:cs typeface="Arial" panose="020B0604020202020204" pitchFamily="34" charset="0"/>
              </a:rPr>
              <a:t>OIC needs to play a proactive and effective role</a:t>
            </a:r>
          </a:p>
          <a:p>
            <a:pPr>
              <a:lnSpc>
                <a:spcPct val="110000"/>
              </a:lnSpc>
              <a:buFontTx/>
              <a:buChar char="-"/>
            </a:pPr>
            <a:r>
              <a:rPr lang="en-US" sz="2000" dirty="0">
                <a:latin typeface="Arial" panose="020B0604020202020204" pitchFamily="34" charset="0"/>
                <a:cs typeface="Arial" panose="020B0604020202020204" pitchFamily="34" charset="0"/>
              </a:rPr>
              <a:t>Muslim scholars to discuss the matter of unification of the Ummah</a:t>
            </a:r>
          </a:p>
          <a:p>
            <a:pPr>
              <a:lnSpc>
                <a:spcPct val="110000"/>
              </a:lnSpc>
              <a:buFontTx/>
              <a:buChar char="-"/>
            </a:pPr>
            <a:r>
              <a:rPr lang="en-US" sz="2000" dirty="0">
                <a:latin typeface="Arial" panose="020B0604020202020204" pitchFamily="34" charset="0"/>
                <a:cs typeface="Arial" panose="020B0604020202020204" pitchFamily="34" charset="0"/>
              </a:rPr>
              <a:t>Islam to be portrayed in its true essence through media and other modern platforms</a:t>
            </a:r>
          </a:p>
          <a:p>
            <a:pPr>
              <a:lnSpc>
                <a:spcPct val="110000"/>
              </a:lnSpc>
              <a:buFontTx/>
              <a:buChar char="-"/>
            </a:pPr>
            <a:r>
              <a:rPr lang="en-US" sz="2000" dirty="0">
                <a:latin typeface="Arial" panose="020B0604020202020204" pitchFamily="34" charset="0"/>
                <a:cs typeface="Arial" panose="020B0604020202020204" pitchFamily="34" charset="0"/>
              </a:rPr>
              <a:t>Muslim scholars and jurists to openly condemn any act of extremism/terrorism performed in the name of religion</a:t>
            </a:r>
          </a:p>
          <a:p>
            <a:pPr marL="0" indent="0">
              <a:lnSpc>
                <a:spcPct val="110000"/>
              </a:lnSpc>
              <a:buNone/>
            </a:pPr>
            <a:endParaRPr lang="en-US" sz="2000" dirty="0">
              <a:latin typeface="Arial" panose="020B0604020202020204" pitchFamily="34" charset="0"/>
              <a:cs typeface="Arial" panose="020B0604020202020204" pitchFamily="34" charset="0"/>
            </a:endParaRPr>
          </a:p>
          <a:p>
            <a:pPr marL="0" indent="0">
              <a:lnSpc>
                <a:spcPct val="110000"/>
              </a:lnSpc>
              <a:buNone/>
            </a:pPr>
            <a:r>
              <a:rPr lang="en-US" sz="2000" b="1" dirty="0">
                <a:latin typeface="Arial" panose="020B0604020202020204" pitchFamily="34" charset="0"/>
                <a:cs typeface="Arial" panose="020B0604020202020204" pitchFamily="34" charset="0"/>
              </a:rPr>
              <a:t>5. </a:t>
            </a:r>
            <a:r>
              <a:rPr lang="en-US" sz="2000" b="1" i="1" dirty="0" err="1">
                <a:latin typeface="Arial" panose="020B0604020202020204" pitchFamily="34" charset="0"/>
                <a:cs typeface="Arial" panose="020B0604020202020204" pitchFamily="34" charset="0"/>
              </a:rPr>
              <a:t>Amr</a:t>
            </a:r>
            <a:r>
              <a:rPr lang="en-US" sz="2000" b="1" i="1" dirty="0">
                <a:latin typeface="Arial" panose="020B0604020202020204" pitchFamily="34" charset="0"/>
                <a:cs typeface="Arial" panose="020B0604020202020204" pitchFamily="34" charset="0"/>
              </a:rPr>
              <a:t> bil </a:t>
            </a:r>
            <a:r>
              <a:rPr lang="en-US" sz="2000" b="1" i="1" dirty="0" err="1">
                <a:latin typeface="Arial" panose="020B0604020202020204" pitchFamily="34" charset="0"/>
                <a:cs typeface="Arial" panose="020B0604020202020204" pitchFamily="34" charset="0"/>
              </a:rPr>
              <a:t>Ma’roof</a:t>
            </a:r>
            <a:r>
              <a:rPr lang="en-US" sz="2000" b="1" i="1" dirty="0">
                <a:latin typeface="Arial" panose="020B0604020202020204" pitchFamily="34" charset="0"/>
                <a:cs typeface="Arial" panose="020B0604020202020204" pitchFamily="34" charset="0"/>
              </a:rPr>
              <a:t> </a:t>
            </a:r>
            <a:r>
              <a:rPr lang="en-US" sz="2000" b="1" i="1" dirty="0" err="1">
                <a:latin typeface="Arial" panose="020B0604020202020204" pitchFamily="34" charset="0"/>
                <a:cs typeface="Arial" panose="020B0604020202020204" pitchFamily="34" charset="0"/>
              </a:rPr>
              <a:t>wa</a:t>
            </a:r>
            <a:r>
              <a:rPr lang="en-US" sz="2000" b="1" i="1" dirty="0">
                <a:latin typeface="Arial" panose="020B0604020202020204" pitchFamily="34" charset="0"/>
                <a:cs typeface="Arial" panose="020B0604020202020204" pitchFamily="34" charset="0"/>
              </a:rPr>
              <a:t> </a:t>
            </a:r>
            <a:r>
              <a:rPr lang="en-US" sz="2000" b="1" i="1" dirty="0" err="1">
                <a:latin typeface="Arial" panose="020B0604020202020204" pitchFamily="34" charset="0"/>
                <a:cs typeface="Arial" panose="020B0604020202020204" pitchFamily="34" charset="0"/>
              </a:rPr>
              <a:t>Nahi</a:t>
            </a:r>
            <a:r>
              <a:rPr lang="en-US" sz="2000" b="1" i="1" dirty="0">
                <a:latin typeface="Arial" panose="020B0604020202020204" pitchFamily="34" charset="0"/>
                <a:cs typeface="Arial" panose="020B0604020202020204" pitchFamily="34" charset="0"/>
              </a:rPr>
              <a:t> ‘Anil </a:t>
            </a:r>
            <a:r>
              <a:rPr lang="en-US" sz="2000" b="1" i="1" dirty="0" err="1">
                <a:latin typeface="Arial" panose="020B0604020202020204" pitchFamily="34" charset="0"/>
                <a:cs typeface="Arial" panose="020B0604020202020204" pitchFamily="34" charset="0"/>
              </a:rPr>
              <a:t>Munkar</a:t>
            </a:r>
            <a:endParaRPr lang="en-US" sz="2000" b="1" i="1" dirty="0">
              <a:latin typeface="Arial" panose="020B0604020202020204" pitchFamily="34" charset="0"/>
              <a:cs typeface="Arial" panose="020B0604020202020204" pitchFamily="34" charset="0"/>
            </a:endParaRPr>
          </a:p>
          <a:p>
            <a:pPr>
              <a:lnSpc>
                <a:spcPct val="110000"/>
              </a:lnSpc>
              <a:buFontTx/>
              <a:buChar char="-"/>
            </a:pPr>
            <a:r>
              <a:rPr lang="en-US" sz="2000" dirty="0">
                <a:latin typeface="Arial" panose="020B0604020202020204" pitchFamily="34" charset="0"/>
                <a:cs typeface="Arial" panose="020B0604020202020204" pitchFamily="34" charset="0"/>
              </a:rPr>
              <a:t>The Muslim Ummah must revive this great responsibility bestowed by the Almighty</a:t>
            </a:r>
          </a:p>
          <a:p>
            <a:pPr>
              <a:lnSpc>
                <a:spcPct val="110000"/>
              </a:lnSpc>
              <a:buFontTx/>
              <a:buChar char="-"/>
            </a:pPr>
            <a:r>
              <a:rPr lang="en-US" sz="2000" dirty="0">
                <a:latin typeface="Arial" panose="020B0604020202020204" pitchFamily="34" charset="0"/>
                <a:cs typeface="Arial" panose="020B0604020202020204" pitchFamily="34" charset="0"/>
              </a:rPr>
              <a:t>Every Muslim must realize that it is his responsibility as well to contribute to the positive image of Islam</a:t>
            </a:r>
          </a:p>
          <a:p>
            <a:pPr>
              <a:lnSpc>
                <a:spcPct val="110000"/>
              </a:lnSpc>
              <a:buFontTx/>
              <a:buChar char="-"/>
            </a:pPr>
            <a:r>
              <a:rPr lang="en-US" sz="2000" dirty="0">
                <a:latin typeface="Arial" panose="020B0604020202020204" pitchFamily="34" charset="0"/>
                <a:cs typeface="Arial" panose="020B0604020202020204" pitchFamily="34" charset="0"/>
              </a:rPr>
              <a:t>Every Muslim is responsible and not just the governments or the clergy</a:t>
            </a:r>
          </a:p>
        </p:txBody>
      </p:sp>
    </p:spTree>
    <p:extLst>
      <p:ext uri="{BB962C8B-B14F-4D97-AF65-F5344CB8AC3E}">
        <p14:creationId xmlns:p14="http://schemas.microsoft.com/office/powerpoint/2010/main" val="219196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53036"/>
            <a:ext cx="8915400" cy="5752563"/>
          </a:xfrm>
        </p:spPr>
        <p:txBody>
          <a:bodyPr>
            <a:normAutofit/>
          </a:bodyPr>
          <a:lstStyle/>
          <a:p>
            <a:pPr marL="0" indent="0" algn="ctr">
              <a:buNone/>
            </a:pPr>
            <a:r>
              <a:rPr lang="en-US" sz="2400" b="1" u="sng" dirty="0">
                <a:latin typeface="Arial" panose="020B0604020202020204" pitchFamily="34" charset="0"/>
                <a:cs typeface="Arial" panose="020B0604020202020204" pitchFamily="34" charset="0"/>
              </a:rPr>
              <a:t>Solutions to Unite the Muslim Ummah</a:t>
            </a:r>
          </a:p>
          <a:p>
            <a:pPr marL="0" indent="0" algn="ctr">
              <a:buNone/>
            </a:pPr>
            <a:endParaRPr lang="en-US" sz="2400" b="1" u="sng" dirty="0">
              <a:latin typeface="Arial" panose="020B0604020202020204" pitchFamily="34" charset="0"/>
              <a:cs typeface="Arial" panose="020B0604020202020204" pitchFamily="34" charset="0"/>
            </a:endParaRPr>
          </a:p>
          <a:p>
            <a:pPr marL="457200" indent="-457200">
              <a:buAutoNum type="arabicPeriod"/>
            </a:pPr>
            <a:r>
              <a:rPr lang="en-US" sz="2000" b="1" dirty="0">
                <a:latin typeface="Arial" panose="020B0604020202020204" pitchFamily="34" charset="0"/>
                <a:cs typeface="Arial" panose="020B0604020202020204" pitchFamily="34" charset="0"/>
              </a:rPr>
              <a:t>Political &amp; Diplomatic Efforts</a:t>
            </a:r>
          </a:p>
          <a:p>
            <a:pPr>
              <a:buFontTx/>
              <a:buChar char="-"/>
            </a:pPr>
            <a:r>
              <a:rPr lang="en-US" sz="2000" dirty="0">
                <a:latin typeface="Arial" panose="020B0604020202020204" pitchFamily="34" charset="0"/>
                <a:cs typeface="Arial" panose="020B0604020202020204" pitchFamily="34" charset="0"/>
              </a:rPr>
              <a:t>Promoting Dialogue &amp; Discussions Between Muslim Countries</a:t>
            </a:r>
          </a:p>
          <a:p>
            <a:pPr>
              <a:buFontTx/>
              <a:buChar char="-"/>
            </a:pPr>
            <a:r>
              <a:rPr lang="en-US" sz="2000" dirty="0">
                <a:latin typeface="Arial" panose="020B0604020202020204" pitchFamily="34" charset="0"/>
                <a:cs typeface="Arial" panose="020B0604020202020204" pitchFamily="34" charset="0"/>
              </a:rPr>
              <a:t>Making Positive Use of the OIC</a:t>
            </a:r>
          </a:p>
          <a:p>
            <a:pPr>
              <a:buFontTx/>
              <a:buChar char="-"/>
            </a:pPr>
            <a:r>
              <a:rPr lang="en-US" sz="2000" dirty="0">
                <a:latin typeface="Arial" panose="020B0604020202020204" pitchFamily="34" charset="0"/>
                <a:cs typeface="Arial" panose="020B0604020202020204" pitchFamily="34" charset="0"/>
              </a:rPr>
              <a:t>Strengthening Diplomatic Ties between All Muslim Countries</a:t>
            </a:r>
          </a:p>
          <a:p>
            <a:pPr marL="0" indent="0">
              <a:buNone/>
            </a:pPr>
            <a:r>
              <a:rPr lang="en-US" sz="2000" dirty="0">
                <a:latin typeface="Arial" panose="020B0604020202020204" pitchFamily="34" charset="0"/>
                <a:cs typeface="Arial" panose="020B0604020202020204" pitchFamily="34" charset="0"/>
              </a:rPr>
              <a:t> </a:t>
            </a:r>
          </a:p>
          <a:p>
            <a:pPr marL="457200" indent="-457200">
              <a:buAutoNum type="arabicPeriod" startAt="2"/>
            </a:pPr>
            <a:r>
              <a:rPr lang="en-US" sz="2000" b="1" dirty="0">
                <a:latin typeface="Arial" panose="020B0604020202020204" pitchFamily="34" charset="0"/>
                <a:cs typeface="Arial" panose="020B0604020202020204" pitchFamily="34" charset="0"/>
              </a:rPr>
              <a:t>Socio-Economic Initiatives</a:t>
            </a:r>
          </a:p>
          <a:p>
            <a:pPr>
              <a:buFontTx/>
              <a:buChar char="-"/>
            </a:pPr>
            <a:r>
              <a:rPr lang="en-US" sz="2000" dirty="0">
                <a:latin typeface="Arial" panose="020B0604020202020204" pitchFamily="34" charset="0"/>
                <a:cs typeface="Arial" panose="020B0604020202020204" pitchFamily="34" charset="0"/>
              </a:rPr>
              <a:t>Trade Partnerships</a:t>
            </a:r>
          </a:p>
          <a:p>
            <a:pPr>
              <a:buFontTx/>
              <a:buChar char="-"/>
            </a:pPr>
            <a:r>
              <a:rPr lang="en-US" sz="2000" dirty="0">
                <a:latin typeface="Arial" panose="020B0604020202020204" pitchFamily="34" charset="0"/>
                <a:cs typeface="Arial" panose="020B0604020202020204" pitchFamily="34" charset="0"/>
              </a:rPr>
              <a:t>Humanitarian Assistance in Times of Need</a:t>
            </a:r>
          </a:p>
          <a:p>
            <a:pPr>
              <a:buFontTx/>
              <a:buChar char="-"/>
            </a:pPr>
            <a:r>
              <a:rPr lang="en-US" sz="2000" dirty="0">
                <a:latin typeface="Arial" panose="020B0604020202020204" pitchFamily="34" charset="0"/>
                <a:cs typeface="Arial" panose="020B0604020202020204" pitchFamily="34" charset="0"/>
              </a:rPr>
              <a:t>Financial Assistance for the Economic Development of Developing Muslim Countries</a:t>
            </a:r>
          </a:p>
          <a:p>
            <a:pPr marL="0" indent="0">
              <a:buNone/>
            </a:pPr>
            <a:r>
              <a:rPr lang="en-US" sz="2000" dirty="0">
                <a:latin typeface="Arial" panose="020B0604020202020204" pitchFamily="34" charset="0"/>
                <a:cs typeface="Arial" panose="020B0604020202020204" pitchFamily="34" charset="0"/>
              </a:rPr>
              <a:t> </a:t>
            </a:r>
          </a:p>
          <a:p>
            <a:pPr marL="0" indent="0">
              <a:buNone/>
            </a:pPr>
            <a:endParaRPr lang="en-US" sz="20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0835821"/>
      </p:ext>
    </p:extLst>
  </p:cSld>
  <p:clrMapOvr>
    <a:masterClrMapping/>
  </p:clrMapOvr>
</p:sld>
</file>

<file path=ppt/theme/theme1.xml><?xml version="1.0" encoding="utf-8"?>
<a:theme xmlns:a="http://schemas.openxmlformats.org/drawingml/2006/main" name="Wisp">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590</TotalTime>
  <Words>754</Words>
  <Application>Microsoft Macintosh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Wingdings</vt:lpstr>
      <vt:lpstr>Wingdings 3</vt:lpstr>
      <vt:lpstr>Wisp</vt:lpstr>
      <vt:lpstr>SECTION 5 ISLAM &amp; THE WORLD</vt:lpstr>
      <vt:lpstr>Past Paper Questions</vt:lpstr>
      <vt:lpstr>PowerPoint Presentation</vt:lpstr>
      <vt:lpstr>Contemporary Challenges Faced by the Muslim Ummah</vt:lpstr>
      <vt:lpstr>Some Common Remedies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5 ISLAM &amp; THE WORLD</dc:title>
  <dc:creator>Abubakr</dc:creator>
  <cp:lastModifiedBy>Abubakar Ilyas</cp:lastModifiedBy>
  <cp:revision>9</cp:revision>
  <dcterms:created xsi:type="dcterms:W3CDTF">2021-07-24T22:13:22Z</dcterms:created>
  <dcterms:modified xsi:type="dcterms:W3CDTF">2024-09-16T04:29:19Z</dcterms:modified>
</cp:coreProperties>
</file>