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58" r:id="rId5"/>
    <p:sldId id="259" r:id="rId6"/>
    <p:sldId id="275" r:id="rId7"/>
    <p:sldId id="260" r:id="rId8"/>
    <p:sldId id="261" r:id="rId9"/>
    <p:sldId id="262" r:id="rId10"/>
    <p:sldId id="263" r:id="rId11"/>
    <p:sldId id="264" r:id="rId12"/>
    <p:sldId id="265" r:id="rId13"/>
    <p:sldId id="266" r:id="rId14"/>
    <p:sldId id="267" r:id="rId15"/>
    <p:sldId id="268" r:id="rId16"/>
    <p:sldId id="269" r:id="rId17"/>
    <p:sldId id="273" r:id="rId18"/>
    <p:sldId id="270" r:id="rId19"/>
    <p:sldId id="271"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543B55-E9CC-3C42-B5E4-5A76FB052A40}" v="8" dt="2024-08-17T15:02:44.6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4915"/>
  </p:normalViewPr>
  <p:slideViewPr>
    <p:cSldViewPr snapToGrid="0">
      <p:cViewPr varScale="1">
        <p:scale>
          <a:sx n="96" d="100"/>
          <a:sy n="96" d="100"/>
        </p:scale>
        <p:origin x="17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5EEE32A9-80FE-814A-B499-C2341260FDA3}"/>
    <pc:docChg chg="undo custSel modSld">
      <pc:chgData name="Abubakar Ilyas" userId="08e58344d610965c" providerId="LiveId" clId="{5EEE32A9-80FE-814A-B499-C2341260FDA3}" dt="2024-02-15T11:03:42.373" v="1042" actId="20577"/>
      <pc:docMkLst>
        <pc:docMk/>
      </pc:docMkLst>
      <pc:sldChg chg="modSp mod">
        <pc:chgData name="Abubakar Ilyas" userId="08e58344d610965c" providerId="LiveId" clId="{5EEE32A9-80FE-814A-B499-C2341260FDA3}" dt="2023-07-25T07:13:23.698" v="60" actId="20577"/>
        <pc:sldMkLst>
          <pc:docMk/>
          <pc:sldMk cId="2369650921" sldId="257"/>
        </pc:sldMkLst>
        <pc:spChg chg="mod">
          <ac:chgData name="Abubakar Ilyas" userId="08e58344d610965c" providerId="LiveId" clId="{5EEE32A9-80FE-814A-B499-C2341260FDA3}" dt="2023-07-25T07:13:23.698" v="60" actId="20577"/>
          <ac:spMkLst>
            <pc:docMk/>
            <pc:sldMk cId="2369650921" sldId="257"/>
            <ac:spMk id="3" creationId="{00000000-0000-0000-0000-000000000000}"/>
          </ac:spMkLst>
        </pc:spChg>
      </pc:sldChg>
      <pc:sldChg chg="modSp mod">
        <pc:chgData name="Abubakar Ilyas" userId="08e58344d610965c" providerId="LiveId" clId="{5EEE32A9-80FE-814A-B499-C2341260FDA3}" dt="2024-01-16T13:36:36.529" v="869" actId="20577"/>
        <pc:sldMkLst>
          <pc:docMk/>
          <pc:sldMk cId="2118326842" sldId="258"/>
        </pc:sldMkLst>
        <pc:spChg chg="mod">
          <ac:chgData name="Abubakar Ilyas" userId="08e58344d610965c" providerId="LiveId" clId="{5EEE32A9-80FE-814A-B499-C2341260FDA3}" dt="2024-01-16T13:36:36.529" v="869" actId="20577"/>
          <ac:spMkLst>
            <pc:docMk/>
            <pc:sldMk cId="2118326842" sldId="258"/>
            <ac:spMk id="3" creationId="{00000000-0000-0000-0000-000000000000}"/>
          </ac:spMkLst>
        </pc:spChg>
      </pc:sldChg>
      <pc:sldChg chg="modSp mod">
        <pc:chgData name="Abubakar Ilyas" userId="08e58344d610965c" providerId="LiveId" clId="{5EEE32A9-80FE-814A-B499-C2341260FDA3}" dt="2023-10-21T06:28:52.914" v="624" actId="20577"/>
        <pc:sldMkLst>
          <pc:docMk/>
          <pc:sldMk cId="3201704456" sldId="259"/>
        </pc:sldMkLst>
        <pc:spChg chg="mod">
          <ac:chgData name="Abubakar Ilyas" userId="08e58344d610965c" providerId="LiveId" clId="{5EEE32A9-80FE-814A-B499-C2341260FDA3}" dt="2023-10-21T06:28:52.914" v="624" actId="20577"/>
          <ac:spMkLst>
            <pc:docMk/>
            <pc:sldMk cId="3201704456" sldId="259"/>
            <ac:spMk id="3" creationId="{00000000-0000-0000-0000-000000000000}"/>
          </ac:spMkLst>
        </pc:spChg>
      </pc:sldChg>
      <pc:sldChg chg="modSp mod">
        <pc:chgData name="Abubakar Ilyas" userId="08e58344d610965c" providerId="LiveId" clId="{5EEE32A9-80FE-814A-B499-C2341260FDA3}" dt="2024-01-27T11:38:34.506" v="907" actId="1076"/>
        <pc:sldMkLst>
          <pc:docMk/>
          <pc:sldMk cId="1518454849" sldId="260"/>
        </pc:sldMkLst>
        <pc:spChg chg="mod">
          <ac:chgData name="Abubakar Ilyas" userId="08e58344d610965c" providerId="LiveId" clId="{5EEE32A9-80FE-814A-B499-C2341260FDA3}" dt="2024-01-27T11:38:34.506" v="907" actId="1076"/>
          <ac:spMkLst>
            <pc:docMk/>
            <pc:sldMk cId="1518454849" sldId="260"/>
            <ac:spMk id="3" creationId="{00000000-0000-0000-0000-000000000000}"/>
          </ac:spMkLst>
        </pc:spChg>
      </pc:sldChg>
      <pc:sldChg chg="modSp mod">
        <pc:chgData name="Abubakar Ilyas" userId="08e58344d610965c" providerId="LiveId" clId="{5EEE32A9-80FE-814A-B499-C2341260FDA3}" dt="2024-02-14T15:30:56.766" v="1040" actId="20577"/>
        <pc:sldMkLst>
          <pc:docMk/>
          <pc:sldMk cId="3405271851" sldId="261"/>
        </pc:sldMkLst>
        <pc:spChg chg="mod">
          <ac:chgData name="Abubakar Ilyas" userId="08e58344d610965c" providerId="LiveId" clId="{5EEE32A9-80FE-814A-B499-C2341260FDA3}" dt="2024-02-14T15:30:56.766" v="1040" actId="20577"/>
          <ac:spMkLst>
            <pc:docMk/>
            <pc:sldMk cId="3405271851" sldId="261"/>
            <ac:spMk id="3" creationId="{00000000-0000-0000-0000-000000000000}"/>
          </ac:spMkLst>
        </pc:spChg>
      </pc:sldChg>
      <pc:sldChg chg="modSp mod">
        <pc:chgData name="Abubakar Ilyas" userId="08e58344d610965c" providerId="LiveId" clId="{5EEE32A9-80FE-814A-B499-C2341260FDA3}" dt="2023-12-28T08:37:47.962" v="863" actId="20577"/>
        <pc:sldMkLst>
          <pc:docMk/>
          <pc:sldMk cId="1124381715" sldId="262"/>
        </pc:sldMkLst>
        <pc:spChg chg="mod">
          <ac:chgData name="Abubakar Ilyas" userId="08e58344d610965c" providerId="LiveId" clId="{5EEE32A9-80FE-814A-B499-C2341260FDA3}" dt="2023-12-28T08:37:47.962" v="863" actId="20577"/>
          <ac:spMkLst>
            <pc:docMk/>
            <pc:sldMk cId="1124381715" sldId="262"/>
            <ac:spMk id="3" creationId="{00000000-0000-0000-0000-000000000000}"/>
          </ac:spMkLst>
        </pc:spChg>
      </pc:sldChg>
      <pc:sldChg chg="modSp mod">
        <pc:chgData name="Abubakar Ilyas" userId="08e58344d610965c" providerId="LiveId" clId="{5EEE32A9-80FE-814A-B499-C2341260FDA3}" dt="2023-08-02T09:32:20.461" v="313" actId="20577"/>
        <pc:sldMkLst>
          <pc:docMk/>
          <pc:sldMk cId="4278988033" sldId="263"/>
        </pc:sldMkLst>
        <pc:spChg chg="mod">
          <ac:chgData name="Abubakar Ilyas" userId="08e58344d610965c" providerId="LiveId" clId="{5EEE32A9-80FE-814A-B499-C2341260FDA3}" dt="2023-08-02T09:32:20.461" v="313" actId="20577"/>
          <ac:spMkLst>
            <pc:docMk/>
            <pc:sldMk cId="4278988033" sldId="263"/>
            <ac:spMk id="3" creationId="{00000000-0000-0000-0000-000000000000}"/>
          </ac:spMkLst>
        </pc:spChg>
      </pc:sldChg>
      <pc:sldChg chg="modSp mod">
        <pc:chgData name="Abubakar Ilyas" userId="08e58344d610965c" providerId="LiveId" clId="{5EEE32A9-80FE-814A-B499-C2341260FDA3}" dt="2024-01-27T12:20:05.312" v="909" actId="15"/>
        <pc:sldMkLst>
          <pc:docMk/>
          <pc:sldMk cId="954361785" sldId="264"/>
        </pc:sldMkLst>
        <pc:spChg chg="mod">
          <ac:chgData name="Abubakar Ilyas" userId="08e58344d610965c" providerId="LiveId" clId="{5EEE32A9-80FE-814A-B499-C2341260FDA3}" dt="2024-01-27T12:20:05.312" v="909" actId="15"/>
          <ac:spMkLst>
            <pc:docMk/>
            <pc:sldMk cId="954361785" sldId="264"/>
            <ac:spMk id="3" creationId="{00000000-0000-0000-0000-000000000000}"/>
          </ac:spMkLst>
        </pc:spChg>
      </pc:sldChg>
      <pc:sldChg chg="modSp mod">
        <pc:chgData name="Abubakar Ilyas" userId="08e58344d610965c" providerId="LiveId" clId="{5EEE32A9-80FE-814A-B499-C2341260FDA3}" dt="2024-01-27T12:25:44.111" v="911" actId="27636"/>
        <pc:sldMkLst>
          <pc:docMk/>
          <pc:sldMk cId="1773361543" sldId="265"/>
        </pc:sldMkLst>
        <pc:spChg chg="mod">
          <ac:chgData name="Abubakar Ilyas" userId="08e58344d610965c" providerId="LiveId" clId="{5EEE32A9-80FE-814A-B499-C2341260FDA3}" dt="2024-01-27T12:25:44.111" v="911" actId="27636"/>
          <ac:spMkLst>
            <pc:docMk/>
            <pc:sldMk cId="1773361543" sldId="265"/>
            <ac:spMk id="3" creationId="{00000000-0000-0000-0000-000000000000}"/>
          </ac:spMkLst>
        </pc:spChg>
      </pc:sldChg>
      <pc:sldChg chg="modSp mod">
        <pc:chgData name="Abubakar Ilyas" userId="08e58344d610965c" providerId="LiveId" clId="{5EEE32A9-80FE-814A-B499-C2341260FDA3}" dt="2024-01-27T12:28:58.656" v="913" actId="27636"/>
        <pc:sldMkLst>
          <pc:docMk/>
          <pc:sldMk cId="2608037144" sldId="266"/>
        </pc:sldMkLst>
        <pc:spChg chg="mod">
          <ac:chgData name="Abubakar Ilyas" userId="08e58344d610965c" providerId="LiveId" clId="{5EEE32A9-80FE-814A-B499-C2341260FDA3}" dt="2024-01-27T12:28:58.656" v="913" actId="27636"/>
          <ac:spMkLst>
            <pc:docMk/>
            <pc:sldMk cId="2608037144" sldId="266"/>
            <ac:spMk id="3" creationId="{00000000-0000-0000-0000-000000000000}"/>
          </ac:spMkLst>
        </pc:spChg>
      </pc:sldChg>
      <pc:sldChg chg="modSp mod">
        <pc:chgData name="Abubakar Ilyas" userId="08e58344d610965c" providerId="LiveId" clId="{5EEE32A9-80FE-814A-B499-C2341260FDA3}" dt="2024-01-25T13:40:23.560" v="886" actId="20577"/>
        <pc:sldMkLst>
          <pc:docMk/>
          <pc:sldMk cId="1106896904" sldId="268"/>
        </pc:sldMkLst>
        <pc:spChg chg="mod">
          <ac:chgData name="Abubakar Ilyas" userId="08e58344d610965c" providerId="LiveId" clId="{5EEE32A9-80FE-814A-B499-C2341260FDA3}" dt="2023-10-24T11:19:25.705" v="715" actId="1076"/>
          <ac:spMkLst>
            <pc:docMk/>
            <pc:sldMk cId="1106896904" sldId="268"/>
            <ac:spMk id="2" creationId="{00000000-0000-0000-0000-000000000000}"/>
          </ac:spMkLst>
        </pc:spChg>
        <pc:spChg chg="mod">
          <ac:chgData name="Abubakar Ilyas" userId="08e58344d610965c" providerId="LiveId" clId="{5EEE32A9-80FE-814A-B499-C2341260FDA3}" dt="2024-01-25T13:40:23.560" v="886" actId="20577"/>
          <ac:spMkLst>
            <pc:docMk/>
            <pc:sldMk cId="1106896904" sldId="268"/>
            <ac:spMk id="3" creationId="{00000000-0000-0000-0000-000000000000}"/>
          </ac:spMkLst>
        </pc:spChg>
      </pc:sldChg>
      <pc:sldChg chg="modSp mod">
        <pc:chgData name="Abubakar Ilyas" userId="08e58344d610965c" providerId="LiveId" clId="{5EEE32A9-80FE-814A-B499-C2341260FDA3}" dt="2024-01-25T13:44:14.098" v="906" actId="20577"/>
        <pc:sldMkLst>
          <pc:docMk/>
          <pc:sldMk cId="3715336766" sldId="269"/>
        </pc:sldMkLst>
        <pc:spChg chg="mod">
          <ac:chgData name="Abubakar Ilyas" userId="08e58344d610965c" providerId="LiveId" clId="{5EEE32A9-80FE-814A-B499-C2341260FDA3}" dt="2024-01-25T13:44:14.098" v="906" actId="20577"/>
          <ac:spMkLst>
            <pc:docMk/>
            <pc:sldMk cId="3715336766" sldId="269"/>
            <ac:spMk id="3" creationId="{00000000-0000-0000-0000-000000000000}"/>
          </ac:spMkLst>
        </pc:spChg>
      </pc:sldChg>
      <pc:sldChg chg="delSp modSp mod">
        <pc:chgData name="Abubakar Ilyas" userId="08e58344d610965c" providerId="LiveId" clId="{5EEE32A9-80FE-814A-B499-C2341260FDA3}" dt="2024-02-15T11:03:42.373" v="1042" actId="20577"/>
        <pc:sldMkLst>
          <pc:docMk/>
          <pc:sldMk cId="810961561" sldId="271"/>
        </pc:sldMkLst>
        <pc:spChg chg="mod">
          <ac:chgData name="Abubakar Ilyas" userId="08e58344d610965c" providerId="LiveId" clId="{5EEE32A9-80FE-814A-B499-C2341260FDA3}" dt="2024-02-15T11:03:42.373" v="1042" actId="20577"/>
          <ac:spMkLst>
            <pc:docMk/>
            <pc:sldMk cId="810961561" sldId="271"/>
            <ac:spMk id="3" creationId="{00000000-0000-0000-0000-000000000000}"/>
          </ac:spMkLst>
        </pc:spChg>
        <pc:inkChg chg="del">
          <ac:chgData name="Abubakar Ilyas" userId="08e58344d610965c" providerId="LiveId" clId="{5EEE32A9-80FE-814A-B499-C2341260FDA3}" dt="2023-12-16T13:09:16.194" v="860" actId="478"/>
          <ac:inkMkLst>
            <pc:docMk/>
            <pc:sldMk cId="810961561" sldId="271"/>
            <ac:inkMk id="2" creationId="{AFC42BD4-E4C1-AE95-2754-6492B43E4E57}"/>
          </ac:inkMkLst>
        </pc:inkChg>
        <pc:inkChg chg="del">
          <ac:chgData name="Abubakar Ilyas" userId="08e58344d610965c" providerId="LiveId" clId="{5EEE32A9-80FE-814A-B499-C2341260FDA3}" dt="2023-12-16T13:09:17.944" v="861" actId="478"/>
          <ac:inkMkLst>
            <pc:docMk/>
            <pc:sldMk cId="810961561" sldId="271"/>
            <ac:inkMk id="4" creationId="{26918D1A-26AF-4EAE-7849-6F47E7D3E050}"/>
          </ac:inkMkLst>
        </pc:inkChg>
      </pc:sldChg>
    </pc:docChg>
  </pc:docChgLst>
  <pc:docChgLst>
    <pc:chgData name="Esarul Haq" userId="312b22f06754ef3e" providerId="Windows Live" clId="Web-{61A26AF9-8E65-4D3D-9D7C-0E2D759696B3}"/>
    <pc:docChg chg="modSld">
      <pc:chgData name="Esarul Haq" userId="312b22f06754ef3e" providerId="Windows Live" clId="Web-{61A26AF9-8E65-4D3D-9D7C-0E2D759696B3}" dt="2023-11-02T13:14:19.172" v="1"/>
      <pc:docMkLst>
        <pc:docMk/>
      </pc:docMkLst>
      <pc:sldChg chg="addSp">
        <pc:chgData name="Esarul Haq" userId="312b22f06754ef3e" providerId="Windows Live" clId="Web-{61A26AF9-8E65-4D3D-9D7C-0E2D759696B3}" dt="2023-11-02T13:14:19.172" v="1"/>
        <pc:sldMkLst>
          <pc:docMk/>
          <pc:sldMk cId="810961561" sldId="271"/>
        </pc:sldMkLst>
        <pc:inkChg chg="add">
          <ac:chgData name="Esarul Haq" userId="312b22f06754ef3e" providerId="Windows Live" clId="Web-{61A26AF9-8E65-4D3D-9D7C-0E2D759696B3}" dt="2023-11-02T13:14:16.203" v="0"/>
          <ac:inkMkLst>
            <pc:docMk/>
            <pc:sldMk cId="810961561" sldId="271"/>
            <ac:inkMk id="2" creationId="{AFC42BD4-E4C1-AE95-2754-6492B43E4E57}"/>
          </ac:inkMkLst>
        </pc:inkChg>
        <pc:inkChg chg="add">
          <ac:chgData name="Esarul Haq" userId="312b22f06754ef3e" providerId="Windows Live" clId="Web-{61A26AF9-8E65-4D3D-9D7C-0E2D759696B3}" dt="2023-11-02T13:14:19.172" v="1"/>
          <ac:inkMkLst>
            <pc:docMk/>
            <pc:sldMk cId="810961561" sldId="271"/>
            <ac:inkMk id="4" creationId="{26918D1A-26AF-4EAE-7849-6F47E7D3E050}"/>
          </ac:inkMkLst>
        </pc:inkChg>
      </pc:sldChg>
    </pc:docChg>
  </pc:docChgLst>
  <pc:docChgLst>
    <pc:chgData name="Abubakar Ilyas" userId="08e58344d610965c" providerId="LiveId" clId="{A8E89DAF-39AE-2647-B1E2-93752F9417A2}"/>
    <pc:docChg chg="custSel modSld">
      <pc:chgData name="Abubakar Ilyas" userId="08e58344d610965c" providerId="LiveId" clId="{A8E89DAF-39AE-2647-B1E2-93752F9417A2}" dt="2023-05-29T14:19:30.583" v="74" actId="5793"/>
      <pc:docMkLst>
        <pc:docMk/>
      </pc:docMkLst>
      <pc:sldChg chg="modSp mod">
        <pc:chgData name="Abubakar Ilyas" userId="08e58344d610965c" providerId="LiveId" clId="{A8E89DAF-39AE-2647-B1E2-93752F9417A2}" dt="2023-05-29T14:19:30.583" v="74" actId="5793"/>
        <pc:sldMkLst>
          <pc:docMk/>
          <pc:sldMk cId="810961561" sldId="271"/>
        </pc:sldMkLst>
        <pc:spChg chg="mod">
          <ac:chgData name="Abubakar Ilyas" userId="08e58344d610965c" providerId="LiveId" clId="{A8E89DAF-39AE-2647-B1E2-93752F9417A2}" dt="2023-05-29T14:19:30.583" v="74" actId="5793"/>
          <ac:spMkLst>
            <pc:docMk/>
            <pc:sldMk cId="810961561" sldId="271"/>
            <ac:spMk id="3" creationId="{00000000-0000-0000-0000-000000000000}"/>
          </ac:spMkLst>
        </pc:spChg>
      </pc:sldChg>
    </pc:docChg>
  </pc:docChgLst>
  <pc:docChgLst>
    <pc:chgData name="Abubakar Ilyas" userId="08e58344d610965c" providerId="LiveId" clId="{3F543B55-E9CC-3C42-B5E4-5A76FB052A40}"/>
    <pc:docChg chg="undo custSel addSld modSld sldOrd">
      <pc:chgData name="Abubakar Ilyas" userId="08e58344d610965c" providerId="LiveId" clId="{3F543B55-E9CC-3C42-B5E4-5A76FB052A40}" dt="2024-08-20T08:28:09.403" v="2186" actId="1076"/>
      <pc:docMkLst>
        <pc:docMk/>
      </pc:docMkLst>
      <pc:sldChg chg="modSp mod">
        <pc:chgData name="Abubakar Ilyas" userId="08e58344d610965c" providerId="LiveId" clId="{3F543B55-E9CC-3C42-B5E4-5A76FB052A40}" dt="2024-08-17T15:11:16.109" v="2027" actId="12"/>
        <pc:sldMkLst>
          <pc:docMk/>
          <pc:sldMk cId="768713493" sldId="256"/>
        </pc:sldMkLst>
        <pc:spChg chg="mod">
          <ac:chgData name="Abubakar Ilyas" userId="08e58344d610965c" providerId="LiveId" clId="{3F543B55-E9CC-3C42-B5E4-5A76FB052A40}" dt="2024-08-17T15:11:16.109" v="2027" actId="12"/>
          <ac:spMkLst>
            <pc:docMk/>
            <pc:sldMk cId="768713493" sldId="256"/>
            <ac:spMk id="3" creationId="{00000000-0000-0000-0000-000000000000}"/>
          </ac:spMkLst>
        </pc:spChg>
      </pc:sldChg>
      <pc:sldChg chg="modSp mod">
        <pc:chgData name="Abubakar Ilyas" userId="08e58344d610965c" providerId="LiveId" clId="{3F543B55-E9CC-3C42-B5E4-5A76FB052A40}" dt="2024-08-20T08:18:43.058" v="2050" actId="115"/>
        <pc:sldMkLst>
          <pc:docMk/>
          <pc:sldMk cId="2369650921" sldId="257"/>
        </pc:sldMkLst>
        <pc:spChg chg="mod">
          <ac:chgData name="Abubakar Ilyas" userId="08e58344d610965c" providerId="LiveId" clId="{3F543B55-E9CC-3C42-B5E4-5A76FB052A40}" dt="2024-08-20T08:18:43.058" v="2050" actId="115"/>
          <ac:spMkLst>
            <pc:docMk/>
            <pc:sldMk cId="2369650921" sldId="257"/>
            <ac:spMk id="3" creationId="{00000000-0000-0000-0000-000000000000}"/>
          </ac:spMkLst>
        </pc:spChg>
      </pc:sldChg>
      <pc:sldChg chg="modSp mod">
        <pc:chgData name="Abubakar Ilyas" userId="08e58344d610965c" providerId="LiveId" clId="{3F543B55-E9CC-3C42-B5E4-5A76FB052A40}" dt="2024-08-20T08:18:56" v="2052" actId="20577"/>
        <pc:sldMkLst>
          <pc:docMk/>
          <pc:sldMk cId="3201704456" sldId="259"/>
        </pc:sldMkLst>
        <pc:spChg chg="mod">
          <ac:chgData name="Abubakar Ilyas" userId="08e58344d610965c" providerId="LiveId" clId="{3F543B55-E9CC-3C42-B5E4-5A76FB052A40}" dt="2024-08-20T08:18:56" v="2052" actId="20577"/>
          <ac:spMkLst>
            <pc:docMk/>
            <pc:sldMk cId="3201704456" sldId="259"/>
            <ac:spMk id="3" creationId="{00000000-0000-0000-0000-000000000000}"/>
          </ac:spMkLst>
        </pc:spChg>
      </pc:sldChg>
      <pc:sldChg chg="modSp mod">
        <pc:chgData name="Abubakar Ilyas" userId="08e58344d610965c" providerId="LiveId" clId="{3F543B55-E9CC-3C42-B5E4-5A76FB052A40}" dt="2024-08-20T08:19:11.547" v="2055" actId="1036"/>
        <pc:sldMkLst>
          <pc:docMk/>
          <pc:sldMk cId="1518454849" sldId="260"/>
        </pc:sldMkLst>
        <pc:spChg chg="mod">
          <ac:chgData name="Abubakar Ilyas" userId="08e58344d610965c" providerId="LiveId" clId="{3F543B55-E9CC-3C42-B5E4-5A76FB052A40}" dt="2024-08-20T08:19:11.547" v="2055" actId="1036"/>
          <ac:spMkLst>
            <pc:docMk/>
            <pc:sldMk cId="1518454849" sldId="260"/>
            <ac:spMk id="3" creationId="{00000000-0000-0000-0000-000000000000}"/>
          </ac:spMkLst>
        </pc:spChg>
      </pc:sldChg>
      <pc:sldChg chg="modSp mod">
        <pc:chgData name="Abubakar Ilyas" userId="08e58344d610965c" providerId="LiveId" clId="{3F543B55-E9CC-3C42-B5E4-5A76FB052A40}" dt="2024-08-17T14:00:01.112" v="62" actId="5793"/>
        <pc:sldMkLst>
          <pc:docMk/>
          <pc:sldMk cId="3405271851" sldId="261"/>
        </pc:sldMkLst>
        <pc:spChg chg="mod">
          <ac:chgData name="Abubakar Ilyas" userId="08e58344d610965c" providerId="LiveId" clId="{3F543B55-E9CC-3C42-B5E4-5A76FB052A40}" dt="2024-08-17T14:00:01.112" v="62" actId="5793"/>
          <ac:spMkLst>
            <pc:docMk/>
            <pc:sldMk cId="3405271851" sldId="261"/>
            <ac:spMk id="3" creationId="{00000000-0000-0000-0000-000000000000}"/>
          </ac:spMkLst>
        </pc:spChg>
      </pc:sldChg>
      <pc:sldChg chg="modSp mod">
        <pc:chgData name="Abubakar Ilyas" userId="08e58344d610965c" providerId="LiveId" clId="{3F543B55-E9CC-3C42-B5E4-5A76FB052A40}" dt="2024-08-17T14:13:51.330" v="260" actId="20577"/>
        <pc:sldMkLst>
          <pc:docMk/>
          <pc:sldMk cId="1124381715" sldId="262"/>
        </pc:sldMkLst>
        <pc:spChg chg="mod">
          <ac:chgData name="Abubakar Ilyas" userId="08e58344d610965c" providerId="LiveId" clId="{3F543B55-E9CC-3C42-B5E4-5A76FB052A40}" dt="2024-08-17T14:13:51.330" v="260" actId="20577"/>
          <ac:spMkLst>
            <pc:docMk/>
            <pc:sldMk cId="1124381715" sldId="262"/>
            <ac:spMk id="3" creationId="{00000000-0000-0000-0000-000000000000}"/>
          </ac:spMkLst>
        </pc:spChg>
      </pc:sldChg>
      <pc:sldChg chg="modSp mod">
        <pc:chgData name="Abubakar Ilyas" userId="08e58344d610965c" providerId="LiveId" clId="{3F543B55-E9CC-3C42-B5E4-5A76FB052A40}" dt="2024-08-17T14:03:41.846" v="114"/>
        <pc:sldMkLst>
          <pc:docMk/>
          <pc:sldMk cId="4278988033" sldId="263"/>
        </pc:sldMkLst>
        <pc:spChg chg="mod">
          <ac:chgData name="Abubakar Ilyas" userId="08e58344d610965c" providerId="LiveId" clId="{3F543B55-E9CC-3C42-B5E4-5A76FB052A40}" dt="2024-08-17T14:03:41.846" v="114"/>
          <ac:spMkLst>
            <pc:docMk/>
            <pc:sldMk cId="4278988033" sldId="263"/>
            <ac:spMk id="3" creationId="{00000000-0000-0000-0000-000000000000}"/>
          </ac:spMkLst>
        </pc:spChg>
      </pc:sldChg>
      <pc:sldChg chg="modSp mod">
        <pc:chgData name="Abubakar Ilyas" userId="08e58344d610965c" providerId="LiveId" clId="{3F543B55-E9CC-3C42-B5E4-5A76FB052A40}" dt="2024-08-19T09:20:50.930" v="2043" actId="115"/>
        <pc:sldMkLst>
          <pc:docMk/>
          <pc:sldMk cId="954361785" sldId="264"/>
        </pc:sldMkLst>
        <pc:spChg chg="mod">
          <ac:chgData name="Abubakar Ilyas" userId="08e58344d610965c" providerId="LiveId" clId="{3F543B55-E9CC-3C42-B5E4-5A76FB052A40}" dt="2024-08-19T09:20:50.930" v="2043" actId="115"/>
          <ac:spMkLst>
            <pc:docMk/>
            <pc:sldMk cId="954361785" sldId="264"/>
            <ac:spMk id="3" creationId="{00000000-0000-0000-0000-000000000000}"/>
          </ac:spMkLst>
        </pc:spChg>
      </pc:sldChg>
      <pc:sldChg chg="modSp mod">
        <pc:chgData name="Abubakar Ilyas" userId="08e58344d610965c" providerId="LiveId" clId="{3F543B55-E9CC-3C42-B5E4-5A76FB052A40}" dt="2024-08-17T14:09:15.188" v="219" actId="20577"/>
        <pc:sldMkLst>
          <pc:docMk/>
          <pc:sldMk cId="1773361543" sldId="265"/>
        </pc:sldMkLst>
        <pc:spChg chg="mod">
          <ac:chgData name="Abubakar Ilyas" userId="08e58344d610965c" providerId="LiveId" clId="{3F543B55-E9CC-3C42-B5E4-5A76FB052A40}" dt="2024-08-17T14:09:15.188" v="219" actId="20577"/>
          <ac:spMkLst>
            <pc:docMk/>
            <pc:sldMk cId="1773361543" sldId="265"/>
            <ac:spMk id="3" creationId="{00000000-0000-0000-0000-000000000000}"/>
          </ac:spMkLst>
        </pc:spChg>
      </pc:sldChg>
      <pc:sldChg chg="modSp mod">
        <pc:chgData name="Abubakar Ilyas" userId="08e58344d610965c" providerId="LiveId" clId="{3F543B55-E9CC-3C42-B5E4-5A76FB052A40}" dt="2024-08-17T14:12:02.173" v="230" actId="20577"/>
        <pc:sldMkLst>
          <pc:docMk/>
          <pc:sldMk cId="2608037144" sldId="266"/>
        </pc:sldMkLst>
        <pc:spChg chg="mod">
          <ac:chgData name="Abubakar Ilyas" userId="08e58344d610965c" providerId="LiveId" clId="{3F543B55-E9CC-3C42-B5E4-5A76FB052A40}" dt="2024-08-17T14:12:02.173" v="230" actId="20577"/>
          <ac:spMkLst>
            <pc:docMk/>
            <pc:sldMk cId="2608037144" sldId="266"/>
            <ac:spMk id="3" creationId="{00000000-0000-0000-0000-000000000000}"/>
          </ac:spMkLst>
        </pc:spChg>
      </pc:sldChg>
      <pc:sldChg chg="modSp mod">
        <pc:chgData name="Abubakar Ilyas" userId="08e58344d610965c" providerId="LiveId" clId="{3F543B55-E9CC-3C42-B5E4-5A76FB052A40}" dt="2024-08-17T14:13:30.761" v="254" actId="20577"/>
        <pc:sldMkLst>
          <pc:docMk/>
          <pc:sldMk cId="631440695" sldId="267"/>
        </pc:sldMkLst>
        <pc:spChg chg="mod">
          <ac:chgData name="Abubakar Ilyas" userId="08e58344d610965c" providerId="LiveId" clId="{3F543B55-E9CC-3C42-B5E4-5A76FB052A40}" dt="2024-08-17T14:13:30.761" v="254" actId="20577"/>
          <ac:spMkLst>
            <pc:docMk/>
            <pc:sldMk cId="631440695" sldId="267"/>
            <ac:spMk id="3" creationId="{00000000-0000-0000-0000-000000000000}"/>
          </ac:spMkLst>
        </pc:spChg>
      </pc:sldChg>
      <pc:sldChg chg="modSp mod">
        <pc:chgData name="Abubakar Ilyas" userId="08e58344d610965c" providerId="LiveId" clId="{3F543B55-E9CC-3C42-B5E4-5A76FB052A40}" dt="2024-08-17T14:28:50.012" v="396" actId="27636"/>
        <pc:sldMkLst>
          <pc:docMk/>
          <pc:sldMk cId="1106896904" sldId="268"/>
        </pc:sldMkLst>
        <pc:spChg chg="mod">
          <ac:chgData name="Abubakar Ilyas" userId="08e58344d610965c" providerId="LiveId" clId="{3F543B55-E9CC-3C42-B5E4-5A76FB052A40}" dt="2024-08-17T14:28:50.012" v="396" actId="27636"/>
          <ac:spMkLst>
            <pc:docMk/>
            <pc:sldMk cId="1106896904" sldId="268"/>
            <ac:spMk id="3" creationId="{00000000-0000-0000-0000-000000000000}"/>
          </ac:spMkLst>
        </pc:spChg>
      </pc:sldChg>
      <pc:sldChg chg="modSp mod">
        <pc:chgData name="Abubakar Ilyas" userId="08e58344d610965c" providerId="LiveId" clId="{3F543B55-E9CC-3C42-B5E4-5A76FB052A40}" dt="2024-08-17T14:32:46.797" v="841" actId="5793"/>
        <pc:sldMkLst>
          <pc:docMk/>
          <pc:sldMk cId="3715336766" sldId="269"/>
        </pc:sldMkLst>
        <pc:spChg chg="mod">
          <ac:chgData name="Abubakar Ilyas" userId="08e58344d610965c" providerId="LiveId" clId="{3F543B55-E9CC-3C42-B5E4-5A76FB052A40}" dt="2024-08-17T14:32:46.797" v="841" actId="5793"/>
          <ac:spMkLst>
            <pc:docMk/>
            <pc:sldMk cId="3715336766" sldId="269"/>
            <ac:spMk id="3" creationId="{00000000-0000-0000-0000-000000000000}"/>
          </ac:spMkLst>
        </pc:spChg>
      </pc:sldChg>
      <pc:sldChg chg="modSp mod">
        <pc:chgData name="Abubakar Ilyas" userId="08e58344d610965c" providerId="LiveId" clId="{3F543B55-E9CC-3C42-B5E4-5A76FB052A40}" dt="2024-08-17T14:47:51.584" v="1175" actId="113"/>
        <pc:sldMkLst>
          <pc:docMk/>
          <pc:sldMk cId="1936935291" sldId="270"/>
        </pc:sldMkLst>
        <pc:spChg chg="mod">
          <ac:chgData name="Abubakar Ilyas" userId="08e58344d610965c" providerId="LiveId" clId="{3F543B55-E9CC-3C42-B5E4-5A76FB052A40}" dt="2024-08-17T14:47:51.584" v="1175" actId="113"/>
          <ac:spMkLst>
            <pc:docMk/>
            <pc:sldMk cId="1936935291" sldId="270"/>
            <ac:spMk id="3" creationId="{00000000-0000-0000-0000-000000000000}"/>
          </ac:spMkLst>
        </pc:spChg>
      </pc:sldChg>
      <pc:sldChg chg="modSp mod">
        <pc:chgData name="Abubakar Ilyas" userId="08e58344d610965c" providerId="LiveId" clId="{3F543B55-E9CC-3C42-B5E4-5A76FB052A40}" dt="2024-08-19T09:22:11.622" v="2045" actId="115"/>
        <pc:sldMkLst>
          <pc:docMk/>
          <pc:sldMk cId="810961561" sldId="271"/>
        </pc:sldMkLst>
        <pc:spChg chg="mod">
          <ac:chgData name="Abubakar Ilyas" userId="08e58344d610965c" providerId="LiveId" clId="{3F543B55-E9CC-3C42-B5E4-5A76FB052A40}" dt="2024-08-19T09:22:11.622" v="2045" actId="115"/>
          <ac:spMkLst>
            <pc:docMk/>
            <pc:sldMk cId="810961561" sldId="271"/>
            <ac:spMk id="3" creationId="{00000000-0000-0000-0000-000000000000}"/>
          </ac:spMkLst>
        </pc:spChg>
      </pc:sldChg>
      <pc:sldChg chg="modSp add mod">
        <pc:chgData name="Abubakar Ilyas" userId="08e58344d610965c" providerId="LiveId" clId="{3F543B55-E9CC-3C42-B5E4-5A76FB052A40}" dt="2024-08-17T13:59:34.863" v="59" actId="20577"/>
        <pc:sldMkLst>
          <pc:docMk/>
          <pc:sldMk cId="871781710" sldId="272"/>
        </pc:sldMkLst>
        <pc:spChg chg="mod">
          <ac:chgData name="Abubakar Ilyas" userId="08e58344d610965c" providerId="LiveId" clId="{3F543B55-E9CC-3C42-B5E4-5A76FB052A40}" dt="2024-08-17T13:59:34.863" v="59" actId="20577"/>
          <ac:spMkLst>
            <pc:docMk/>
            <pc:sldMk cId="871781710" sldId="272"/>
            <ac:spMk id="3" creationId="{00000000-0000-0000-0000-000000000000}"/>
          </ac:spMkLst>
        </pc:spChg>
      </pc:sldChg>
      <pc:sldChg chg="modSp add mod">
        <pc:chgData name="Abubakar Ilyas" userId="08e58344d610965c" providerId="LiveId" clId="{3F543B55-E9CC-3C42-B5E4-5A76FB052A40}" dt="2024-08-17T14:43:58.698" v="1041" actId="115"/>
        <pc:sldMkLst>
          <pc:docMk/>
          <pc:sldMk cId="88416819" sldId="273"/>
        </pc:sldMkLst>
        <pc:spChg chg="mod">
          <ac:chgData name="Abubakar Ilyas" userId="08e58344d610965c" providerId="LiveId" clId="{3F543B55-E9CC-3C42-B5E4-5A76FB052A40}" dt="2024-08-17T14:43:58.698" v="1041" actId="115"/>
          <ac:spMkLst>
            <pc:docMk/>
            <pc:sldMk cId="88416819" sldId="273"/>
            <ac:spMk id="3" creationId="{00000000-0000-0000-0000-000000000000}"/>
          </ac:spMkLst>
        </pc:spChg>
      </pc:sldChg>
      <pc:sldChg chg="modSp add mod">
        <pc:chgData name="Abubakar Ilyas" userId="08e58344d610965c" providerId="LiveId" clId="{3F543B55-E9CC-3C42-B5E4-5A76FB052A40}" dt="2024-08-17T15:07:00.850" v="1961" actId="20577"/>
        <pc:sldMkLst>
          <pc:docMk/>
          <pc:sldMk cId="2985894273" sldId="274"/>
        </pc:sldMkLst>
        <pc:spChg chg="mod">
          <ac:chgData name="Abubakar Ilyas" userId="08e58344d610965c" providerId="LiveId" clId="{3F543B55-E9CC-3C42-B5E4-5A76FB052A40}" dt="2024-08-17T15:07:00.850" v="1961" actId="20577"/>
          <ac:spMkLst>
            <pc:docMk/>
            <pc:sldMk cId="2985894273" sldId="274"/>
            <ac:spMk id="3" creationId="{00000000-0000-0000-0000-000000000000}"/>
          </ac:spMkLst>
        </pc:spChg>
      </pc:sldChg>
      <pc:sldChg chg="modSp add mod ord">
        <pc:chgData name="Abubakar Ilyas" userId="08e58344d610965c" providerId="LiveId" clId="{3F543B55-E9CC-3C42-B5E4-5A76FB052A40}" dt="2024-08-20T08:28:09.403" v="2186" actId="1076"/>
        <pc:sldMkLst>
          <pc:docMk/>
          <pc:sldMk cId="714247732" sldId="275"/>
        </pc:sldMkLst>
        <pc:spChg chg="mod">
          <ac:chgData name="Abubakar Ilyas" userId="08e58344d610965c" providerId="LiveId" clId="{3F543B55-E9CC-3C42-B5E4-5A76FB052A40}" dt="2024-08-20T08:25:50.138" v="2098" actId="1076"/>
          <ac:spMkLst>
            <pc:docMk/>
            <pc:sldMk cId="714247732" sldId="275"/>
            <ac:spMk id="2" creationId="{00000000-0000-0000-0000-000000000000}"/>
          </ac:spMkLst>
        </pc:spChg>
        <pc:spChg chg="mod">
          <ac:chgData name="Abubakar Ilyas" userId="08e58344d610965c" providerId="LiveId" clId="{3F543B55-E9CC-3C42-B5E4-5A76FB052A40}" dt="2024-08-20T08:28:09.403" v="2186" actId="1076"/>
          <ac:spMkLst>
            <pc:docMk/>
            <pc:sldMk cId="714247732" sldId="27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8/20/24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8/20/24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8/20/24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8306" y="904741"/>
            <a:ext cx="8915399" cy="2262781"/>
          </a:xfrm>
        </p:spPr>
        <p:txBody>
          <a:bodyPr>
            <a:normAutofit fontScale="90000"/>
          </a:bodyPr>
          <a:lstStyle/>
          <a:p>
            <a:pPr algn="ctr"/>
            <a:r>
              <a:rPr lang="en-US">
                <a:latin typeface="Arial" panose="020B0604020202020204" pitchFamily="34" charset="0"/>
                <a:cs typeface="Arial" panose="020B0604020202020204" pitchFamily="34" charset="0"/>
              </a:rPr>
              <a:t>Section 3</a:t>
            </a:r>
            <a:br>
              <a:rPr lang="en-US">
                <a:latin typeface="Arial" panose="020B0604020202020204" pitchFamily="34" charset="0"/>
                <a:cs typeface="Arial" panose="020B0604020202020204" pitchFamily="34" charset="0"/>
              </a:rPr>
            </a:br>
            <a:r>
              <a:rPr lang="en-US">
                <a:latin typeface="Arial" panose="020B0604020202020204" pitchFamily="34" charset="0"/>
                <a:cs typeface="Arial" panose="020B0604020202020204" pitchFamily="34" charset="0"/>
              </a:rPr>
              <a:t>Human Rights &amp; Status of Women in Islam</a:t>
            </a:r>
            <a:endParaRPr lang="en-GB"/>
          </a:p>
        </p:txBody>
      </p:sp>
      <p:sp>
        <p:nvSpPr>
          <p:cNvPr id="3" name="Subtitle 2"/>
          <p:cNvSpPr>
            <a:spLocks noGrp="1"/>
          </p:cNvSpPr>
          <p:nvPr>
            <p:ph type="subTitle" idx="1"/>
          </p:nvPr>
        </p:nvSpPr>
        <p:spPr>
          <a:xfrm>
            <a:off x="2749899" y="3613638"/>
            <a:ext cx="8915399" cy="2914753"/>
          </a:xfrm>
        </p:spPr>
        <p:txBody>
          <a:bodyPr>
            <a:noAutofit/>
          </a:bodyPr>
          <a:lstStyle/>
          <a:p>
            <a:pPr marL="457200" indent="-457200">
              <a:buFont typeface="Wingdings" pitchFamily="2" charset="2"/>
              <a:buChar char="v"/>
            </a:pPr>
            <a:r>
              <a:rPr lang="en-US" sz="2800" dirty="0">
                <a:latin typeface="Arial" panose="020B0604020202020204" pitchFamily="34" charset="0"/>
                <a:cs typeface="Arial" panose="020B0604020202020204" pitchFamily="34" charset="0"/>
              </a:rPr>
              <a:t>Human Rights </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Last Sermon of the Prophet SAW</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Status of Women in Islam</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Women Rights in Islam</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Dignity of Men &amp; Women</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713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669701"/>
            <a:ext cx="9581882" cy="5834130"/>
          </a:xfrm>
        </p:spPr>
        <p:txBody>
          <a:bodyPr/>
          <a:lstStyle/>
          <a:p>
            <a:pPr>
              <a:buAutoNum type="arabicPeriod" startAt="4"/>
            </a:pPr>
            <a:r>
              <a:rPr lang="en-US" b="1" dirty="0">
                <a:latin typeface="Arial" panose="020B0604020202020204" pitchFamily="34" charset="0"/>
                <a:cs typeface="Arial" panose="020B0604020202020204" pitchFamily="34" charset="0"/>
              </a:rPr>
              <a:t>Sanctity of Property</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Do not consume each other’s wealth illicitly, but trade by mutual consent.</a:t>
            </a:r>
            <a:r>
              <a:rPr lang="en-US" dirty="0">
                <a:latin typeface="Arial" panose="020B0604020202020204" pitchFamily="34" charset="0"/>
                <a:cs typeface="Arial" panose="020B0604020202020204" pitchFamily="34" charset="0"/>
              </a:rPr>
              <a:t>” (An-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- 29)</a:t>
            </a:r>
          </a:p>
          <a:p>
            <a:pPr marL="0" indent="0">
              <a:buNone/>
            </a:pPr>
            <a:endParaRPr lang="en-US" b="1"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Religious Freedom</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There shall be no compulsion in religion; the right way has become distinct from the wrong way.</a:t>
            </a:r>
            <a:r>
              <a:rPr lang="en-US" dirty="0">
                <a:latin typeface="Arial" panose="020B0604020202020204" pitchFamily="34" charset="0"/>
                <a:cs typeface="Arial" panose="020B0604020202020204" pitchFamily="34" charset="0"/>
              </a:rPr>
              <a:t>” (Al-Baqarah - 256)</a:t>
            </a:r>
          </a:p>
          <a:p>
            <a:pPr marL="0" indent="0">
              <a:buNone/>
            </a:pPr>
            <a:endParaRPr lang="en-US" b="1" i="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Right of Inheritance is Gender Neutral</a:t>
            </a:r>
          </a:p>
          <a:p>
            <a:pPr>
              <a:buFontTx/>
              <a:buChar char="-"/>
            </a:pPr>
            <a:r>
              <a:rPr lang="en-US" dirty="0">
                <a:latin typeface="Arial" panose="020B0604020202020204" pitchFamily="34" charset="0"/>
                <a:cs typeface="Arial" panose="020B0604020202020204" pitchFamily="34" charset="0"/>
              </a:rPr>
              <a:t>Surah </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(verse 11 – 12) prescribes the inheritance shares for both the genders.</a:t>
            </a:r>
          </a:p>
          <a:p>
            <a:pPr marL="0" indent="0">
              <a:buNone/>
            </a:pPr>
            <a:endParaRPr lang="en-US"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Right to Education is Gender Neutral</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a:t>
            </a:r>
            <a:r>
              <a:rPr lang="en-US"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(Ibn e </a:t>
            </a:r>
            <a:r>
              <a:rPr lang="en-US" sz="1800" dirty="0" err="1">
                <a:latin typeface="Arial" panose="020B0604020202020204" pitchFamily="34" charset="0"/>
                <a:cs typeface="Arial" panose="020B0604020202020204" pitchFamily="34" charset="0"/>
              </a:rPr>
              <a:t>Maajah</a:t>
            </a:r>
            <a:r>
              <a:rPr lang="en-US" sz="1800" dirty="0">
                <a:latin typeface="Arial" panose="020B0604020202020204" pitchFamily="34" charset="0"/>
                <a:cs typeface="Arial" panose="020B0604020202020204" pitchFamily="34" charset="0"/>
              </a:rPr>
              <a:t> - 224)</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988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1004551"/>
            <a:ext cx="9581882" cy="5499279"/>
          </a:xfrm>
        </p:spPr>
        <p:txBody>
          <a:bodyPr>
            <a:normAutofit/>
          </a:bodyPr>
          <a:lstStyle/>
          <a:p>
            <a:pPr>
              <a:buAutoNum type="arabicPeriod" startAt="8"/>
            </a:pPr>
            <a:r>
              <a:rPr lang="en-US" b="1" dirty="0">
                <a:latin typeface="Arial" panose="020B0604020202020204" pitchFamily="34" charset="0"/>
                <a:cs typeface="Arial" panose="020B0604020202020204" pitchFamily="34" charset="0"/>
              </a:rPr>
              <a:t>Right to Privacy</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do not spy on one another, nor backbite one another.”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- 12)</a:t>
            </a:r>
          </a:p>
          <a:p>
            <a:pPr>
              <a:buFontTx/>
              <a:buChar char="-"/>
            </a:pPr>
            <a:r>
              <a:rPr lang="en-US" i="1" dirty="0">
                <a:latin typeface="Arial" panose="020B0604020202020204" pitchFamily="34" charset="0"/>
                <a:cs typeface="Arial" panose="020B0604020202020204" pitchFamily="34" charset="0"/>
              </a:rPr>
              <a:t>"Beware of suspicion (about others), as suspicion is the falsest talk, </a:t>
            </a:r>
            <a:r>
              <a:rPr lang="en-US" b="1" i="1" u="sng" dirty="0">
                <a:latin typeface="Arial" panose="020B0604020202020204" pitchFamily="34" charset="0"/>
                <a:cs typeface="Arial" panose="020B0604020202020204" pitchFamily="34" charset="0"/>
              </a:rPr>
              <a:t>and do not spy upon each other, and do not listen to the evil talk of the people about others' affairs</a:t>
            </a:r>
            <a:r>
              <a:rPr lang="en-US" i="1" dirty="0">
                <a:latin typeface="Arial" panose="020B0604020202020204" pitchFamily="34" charset="0"/>
                <a:cs typeface="Arial" panose="020B0604020202020204" pitchFamily="34" charset="0"/>
              </a:rPr>
              <a:t>, and do not have enmity with one another, but be brothers.” </a:t>
            </a:r>
            <a:r>
              <a:rPr lang="en-US" dirty="0">
                <a:latin typeface="Arial" panose="020B0604020202020204" pitchFamily="34" charset="0"/>
                <a:cs typeface="Arial" panose="020B0604020202020204" pitchFamily="34" charset="0"/>
              </a:rPr>
              <a:t>(Bukhari - 5144)</a:t>
            </a: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Protection of Chastity</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Those who accuse chaste women, then cannot bring four witnesses, whip them eighty lashes, and do not ever accept their testimony, for these are the rebellious</a:t>
            </a:r>
            <a:r>
              <a:rPr lang="en-US" dirty="0">
                <a:latin typeface="Arial" panose="020B0604020202020204" pitchFamily="34" charset="0"/>
                <a:cs typeface="Arial" panose="020B0604020202020204" pitchFamily="34" charset="0"/>
              </a:rPr>
              <a:t>.” (An-Noor - 4)</a:t>
            </a:r>
          </a:p>
          <a:p>
            <a:pPr marL="0" indent="0">
              <a:buNone/>
            </a:pPr>
            <a:endParaRPr lang="en-US"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 Protection of a Child’s Identity</a:t>
            </a:r>
          </a:p>
          <a:p>
            <a:pPr>
              <a:buFontTx/>
              <a:buChar char="-"/>
            </a:pPr>
            <a:r>
              <a:rPr lang="en-US" dirty="0">
                <a:latin typeface="Arial" panose="020B0604020202020204" pitchFamily="34" charset="0"/>
                <a:cs typeface="Arial" panose="020B0604020202020204" pitchFamily="34" charset="0"/>
              </a:rPr>
              <a:t>The institution Nikah</a:t>
            </a:r>
          </a:p>
          <a:p>
            <a:pPr>
              <a:buFontTx/>
              <a:buChar char="-"/>
            </a:pPr>
            <a:r>
              <a:rPr lang="en-US" dirty="0">
                <a:latin typeface="Arial" panose="020B0604020202020204" pitchFamily="34" charset="0"/>
                <a:cs typeface="Arial" panose="020B0604020202020204" pitchFamily="34" charset="0"/>
              </a:rPr>
              <a:t>Strong punishment for adultery</a:t>
            </a:r>
          </a:p>
          <a:p>
            <a:pPr>
              <a:buFontTx/>
              <a:buChar char="-"/>
            </a:pPr>
            <a:r>
              <a:rPr lang="en-US" dirty="0">
                <a:latin typeface="Arial" panose="020B0604020202020204" pitchFamily="34" charset="0"/>
                <a:cs typeface="Arial" panose="020B0604020202020204" pitchFamily="34" charset="0"/>
              </a:rPr>
              <a:t>Giving the newborn a name is the newborn’s first right on his parents</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4361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8197" y="624110"/>
            <a:ext cx="9186415" cy="844082"/>
          </a:xfrm>
        </p:spPr>
        <p:txBody>
          <a:bodyPr/>
          <a:lstStyle/>
          <a:p>
            <a:pPr algn="ctr"/>
            <a:r>
              <a:rPr lang="en-US">
                <a:latin typeface="Arial" panose="020B0604020202020204" pitchFamily="34" charset="0"/>
                <a:cs typeface="Arial" panose="020B0604020202020204" pitchFamily="34" charset="0"/>
              </a:rPr>
              <a:t>Status of Women in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18197" y="1738647"/>
            <a:ext cx="9453093" cy="4675031"/>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Introduction</a:t>
            </a:r>
          </a:p>
          <a:p>
            <a:pPr marL="0" indent="0" algn="ctr">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Women were treated in an inhumane manner during the time of the Prophet</a:t>
            </a:r>
          </a:p>
          <a:p>
            <a:pPr>
              <a:buFontTx/>
              <a:buChar char="-"/>
            </a:pPr>
            <a:r>
              <a:rPr lang="en-US" dirty="0">
                <a:latin typeface="Arial" panose="020B0604020202020204" pitchFamily="34" charset="0"/>
                <a:cs typeface="Arial" panose="020B0604020202020204" pitchFamily="34" charset="0"/>
              </a:rPr>
              <a:t>The people of Makkah felt embarrassed if a girl was born into their homes</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And when one of them is given news of a female infant, his face darkens, and he chokes with grief. He hides from the people because of the bad news given to him. Shall he keep it in humiliation, or bury it in the dust?</a:t>
            </a:r>
            <a:r>
              <a:rPr lang="en-US" b="1" dirty="0">
                <a:latin typeface="Arial" panose="020B0604020202020204" pitchFamily="34" charset="0"/>
                <a:cs typeface="Arial" panose="020B0604020202020204" pitchFamily="34" charset="0"/>
              </a:rPr>
              <a:t>” (An-</a:t>
            </a:r>
            <a:r>
              <a:rPr lang="en-US" b="1" dirty="0" err="1">
                <a:latin typeface="Arial" panose="020B0604020202020204" pitchFamily="34" charset="0"/>
                <a:cs typeface="Arial" panose="020B0604020202020204" pitchFamily="34" charset="0"/>
              </a:rPr>
              <a:t>Nahl</a:t>
            </a:r>
            <a:r>
              <a:rPr lang="en-US" b="1" dirty="0">
                <a:latin typeface="Arial" panose="020B0604020202020204" pitchFamily="34" charset="0"/>
                <a:cs typeface="Arial" panose="020B0604020202020204" pitchFamily="34" charset="0"/>
              </a:rPr>
              <a:t>: 58 - 59)</a:t>
            </a:r>
          </a:p>
          <a:p>
            <a:pPr>
              <a:buFontTx/>
              <a:buChar char="-"/>
            </a:pPr>
            <a:r>
              <a:rPr lang="en-US" dirty="0">
                <a:latin typeface="Arial" panose="020B0604020202020204" pitchFamily="34" charset="0"/>
                <a:cs typeface="Arial" panose="020B0604020202020204" pitchFamily="34" charset="0"/>
              </a:rPr>
              <a:t>Female infanticide was a common practice</a:t>
            </a:r>
          </a:p>
          <a:p>
            <a:pPr marL="0" indent="0">
              <a:buNone/>
            </a:pPr>
            <a:r>
              <a:rPr lang="en-US" b="1" i="1" dirty="0">
                <a:latin typeface="Arial" panose="020B0604020202020204" pitchFamily="34" charset="0"/>
                <a:cs typeface="Arial" panose="020B0604020202020204" pitchFamily="34" charset="0"/>
              </a:rPr>
              <a:t>“When the girl, buried alive, is asked: For what crime was she killed?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Takwir</a:t>
            </a:r>
            <a:r>
              <a:rPr lang="en-US" b="1" dirty="0">
                <a:latin typeface="Arial" panose="020B0604020202020204" pitchFamily="34" charset="0"/>
                <a:cs typeface="Arial" panose="020B0604020202020204" pitchFamily="34" charset="0"/>
              </a:rPr>
              <a:t>: 8,9)</a:t>
            </a:r>
            <a:endParaRPr lang="ur-PK"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Women were treated as properties</a:t>
            </a:r>
          </a:p>
          <a:p>
            <a:pPr>
              <a:buFontTx/>
              <a:buChar char="-"/>
            </a:pPr>
            <a:r>
              <a:rPr lang="en-US" dirty="0">
                <a:latin typeface="Arial" panose="020B0604020202020204" pitchFamily="34" charset="0"/>
                <a:cs typeface="Arial" panose="020B0604020202020204" pitchFamily="34" charset="0"/>
              </a:rPr>
              <a:t>The son used to inherit his father’s wives as well after the death of his father like all his other wealth</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3361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a:latin typeface="Arial" panose="020B0604020202020204" pitchFamily="34" charset="0"/>
                <a:cs typeface="Arial" panose="020B0604020202020204" pitchFamily="34" charset="0"/>
              </a:rPr>
              <a:t>Status Granted by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18197" y="1545465"/>
            <a:ext cx="9350062" cy="5048517"/>
          </a:xfrm>
        </p:spPr>
        <p:txBody>
          <a:bodyPr>
            <a:normAutofit lnSpcReduction="1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Men &amp; Women Equal in the Sight of Allah</a:t>
            </a:r>
          </a:p>
          <a:p>
            <a:pPr marL="0" indent="0">
              <a:buNone/>
            </a:pPr>
            <a:r>
              <a:rPr lang="en-US" i="1" dirty="0">
                <a:latin typeface="Arial" panose="020B0604020202020204" pitchFamily="34" charset="0"/>
                <a:cs typeface="Arial" panose="020B0604020202020204" pitchFamily="34" charset="0"/>
              </a:rPr>
              <a:t>“And so their Lord answered them: “I will not waste the work of any worker among you, whether male or female. You are one of another.” </a:t>
            </a:r>
            <a:r>
              <a:rPr lang="en-US" dirty="0">
                <a:latin typeface="Arial" panose="020B0604020202020204" pitchFamily="34" charset="0"/>
                <a:cs typeface="Arial" panose="020B0604020202020204" pitchFamily="34" charset="0"/>
              </a:rPr>
              <a:t>(Aal e Imran - 195)</a:t>
            </a:r>
            <a:endParaRPr lang="ur-PK"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“Muslim men and Muslim women, believing men and believing women, obedient men and obedient women, truthful men and truthful women, patient men and patient women, humble men and humble women, charitable men and charitable women, fasting men and fasting women, men who guard their chastity and women who guard, men who remember Allah frequently and women who remember—Allah has prepared for them a pardon, and an immense reward.”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Respect Mothers Abundantly</a:t>
            </a:r>
          </a:p>
          <a:p>
            <a:pPr marL="0" indent="0">
              <a:buNone/>
            </a:pPr>
            <a:r>
              <a:rPr lang="en-US" i="1" dirty="0">
                <a:latin typeface="Arial" panose="020B0604020202020204" pitchFamily="34" charset="0"/>
                <a:cs typeface="Arial" panose="020B0604020202020204" pitchFamily="34" charset="0"/>
              </a:rPr>
              <a:t>“A man came to Allah's Messenger and said, "O Allah's Messenger! Who is more entitled to be treated with the best companionship by me?" The Prophet said, "Your mother." The man said. "Who is next?" The Prophet said, "Your mother." The man further said, "Who is next?" The Prophet said, "Your mother." The man asked for the fourth time, "Who is next?" The Prophet said, "Your father. ” </a:t>
            </a:r>
            <a:r>
              <a:rPr lang="en-US" dirty="0">
                <a:latin typeface="Arial" panose="020B0604020202020204" pitchFamily="34" charset="0"/>
                <a:cs typeface="Arial" panose="020B0604020202020204" pitchFamily="34" charset="0"/>
              </a:rPr>
              <a:t>(Bukhari - 5971)</a:t>
            </a:r>
          </a:p>
          <a:p>
            <a:pPr marL="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037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682579"/>
            <a:ext cx="9594761" cy="5847009"/>
          </a:xfrm>
        </p:spPr>
        <p:txBody>
          <a:bodyPr>
            <a:noAutofit/>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Treat Wives in the Best Manner</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best of you is the one who is best to his wife, and I am the best of you to my wives</a:t>
            </a:r>
            <a:r>
              <a:rPr lang="en-US" dirty="0">
                <a:latin typeface="Arial" panose="020B0604020202020204" pitchFamily="34" charset="0"/>
                <a:cs typeface="Arial" panose="020B0604020202020204" pitchFamily="34" charset="0"/>
              </a:rPr>
              <a:t>.” (Ibn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- 1977)</a:t>
            </a:r>
          </a:p>
          <a:p>
            <a:pPr>
              <a:buFontTx/>
              <a:buChar char="-"/>
            </a:pPr>
            <a:r>
              <a:rPr lang="en-US" dirty="0">
                <a:latin typeface="Arial" panose="020B0604020202020204" pitchFamily="34" charset="0"/>
                <a:cs typeface="Arial" panose="020B0604020202020204" pitchFamily="34" charset="0"/>
              </a:rPr>
              <a:t>The Prophet’s treatment of his wives, and how he showed affection towards them.</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&amp; Encouragement to Treat Daughters Well</a:t>
            </a:r>
          </a:p>
          <a:p>
            <a:pPr>
              <a:buFontTx/>
              <a:buChar char="-"/>
            </a:pPr>
            <a:r>
              <a:rPr lang="en-US" dirty="0">
                <a:latin typeface="Arial" panose="020B0604020202020204" pitchFamily="34" charset="0"/>
                <a:cs typeface="Arial" panose="020B0604020202020204" pitchFamily="34" charset="0"/>
              </a:rPr>
              <a:t>The Prophet’s attitude towards Fatimah R.A.</a:t>
            </a:r>
          </a:p>
          <a:p>
            <a:pPr>
              <a:buFontTx/>
              <a:buChar char="-"/>
            </a:pPr>
            <a:r>
              <a:rPr lang="en-GB" dirty="0">
                <a:latin typeface="Arial" panose="020B0604020202020204" pitchFamily="34" charset="0"/>
                <a:cs typeface="Arial" panose="020B0604020202020204" pitchFamily="34" charset="0"/>
              </a:rPr>
              <a:t>Right of inheritance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has three daughters and is patient towards them, and feeds them, gives them to drink, and clothes them from his wealth; they will be a shield for him from the Fire on the Day of Resurrection.</a:t>
            </a:r>
            <a:r>
              <a:rPr lang="en-US" dirty="0">
                <a:latin typeface="Arial" panose="020B0604020202020204" pitchFamily="34" charset="0"/>
                <a:cs typeface="Arial" panose="020B0604020202020204" pitchFamily="34" charset="0"/>
              </a:rPr>
              <a:t>” (Ibn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- 3669)</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Respect Women in General</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Fear Allah concerning women.” </a:t>
            </a:r>
            <a:r>
              <a:rPr lang="en-US" dirty="0">
                <a:latin typeface="Arial" panose="020B0604020202020204" pitchFamily="34" charset="0"/>
                <a:cs typeface="Arial" panose="020B0604020202020204" pitchFamily="34" charset="0"/>
              </a:rPr>
              <a:t>(The Last Sermon)</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1440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0" y="135653"/>
            <a:ext cx="8911687" cy="779687"/>
          </a:xfrm>
        </p:spPr>
        <p:txBody>
          <a:bodyPr>
            <a:normAutofit/>
          </a:bodyPr>
          <a:lstStyle/>
          <a:p>
            <a:pPr algn="ctr"/>
            <a:r>
              <a:rPr lang="en-US">
                <a:latin typeface="Arial" panose="020B0604020202020204" pitchFamily="34" charset="0"/>
                <a:cs typeface="Arial" panose="020B0604020202020204" pitchFamily="34" charset="0"/>
              </a:rPr>
              <a:t>Rights of Women Prescribed by Islam </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21358" y="915339"/>
            <a:ext cx="9259910" cy="5807007"/>
          </a:xfrm>
        </p:spPr>
        <p:txBody>
          <a:bodyPr>
            <a:normAutofit fontScale="92500" lnSpcReduction="10000"/>
          </a:bodyPr>
          <a:lstStyle/>
          <a:p>
            <a:pPr>
              <a:buAutoNum type="arabicPeriod"/>
            </a:pPr>
            <a:r>
              <a:rPr lang="en-US" b="1" dirty="0">
                <a:latin typeface="Arial" panose="020B0604020202020204" pitchFamily="34" charset="0"/>
                <a:cs typeface="Arial" panose="020B0604020202020204" pitchFamily="34" charset="0"/>
              </a:rPr>
              <a:t>Right to Live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kills a person, unless it is for murder or corruption on earth, it is as if he killed the whole of mankind; and whoever saves it, it is as if he saved the whole of mankind.”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- 32)</a:t>
            </a:r>
          </a:p>
          <a:p>
            <a:pPr marL="0" indent="0">
              <a:buNone/>
            </a:pPr>
            <a:endParaRPr lang="en-US" b="1"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Right of Having Consent in Marriage</a:t>
            </a:r>
          </a:p>
          <a:p>
            <a:pPr marL="0" indent="0">
              <a:buNone/>
            </a:pPr>
            <a:r>
              <a:rPr lang="en-US" i="1" dirty="0">
                <a:latin typeface="Arial" panose="020B0604020202020204" pitchFamily="34" charset="0"/>
                <a:cs typeface="Arial" panose="020B0604020202020204" pitchFamily="34" charset="0"/>
              </a:rPr>
              <a:t>“A previously married woman must not be married till she is consulted, and a virgin must not be married till her consent is asked." They asked, "O Allah's Messenger, how is her consent indicated?" He replied, "It is by her silence.” </a:t>
            </a:r>
            <a:r>
              <a:rPr lang="en-US" dirty="0">
                <a:latin typeface="Arial" panose="020B0604020202020204" pitchFamily="34" charset="0"/>
                <a:cs typeface="Arial" panose="020B0604020202020204" pitchFamily="34" charset="0"/>
              </a:rPr>
              <a:t>(Muslim - 1419)</a:t>
            </a:r>
          </a:p>
          <a:p>
            <a:pPr marL="0" indent="0">
              <a:buNone/>
            </a:pPr>
            <a:r>
              <a:rPr lang="en-US" i="1" dirty="0">
                <a:latin typeface="Arial" panose="020B0604020202020204" pitchFamily="34" charset="0"/>
                <a:cs typeface="Arial" panose="020B0604020202020204" pitchFamily="34" charset="0"/>
              </a:rPr>
              <a:t>I asked Allah's Messenger about a virgin whose marriage is solemnized by her guardian, whether it was necessary or not to consult her. Allah's Messenger said: “Yes, she must be consulted.” A'isha reported: I told him that she feels shy, whereupon Allah's Messenger said: “Her silence implies her consent.” </a:t>
            </a:r>
            <a:r>
              <a:rPr lang="en-US" dirty="0">
                <a:latin typeface="Arial" panose="020B0604020202020204" pitchFamily="34" charset="0"/>
                <a:cs typeface="Arial" panose="020B0604020202020204" pitchFamily="34" charset="0"/>
              </a:rPr>
              <a:t>(Muslim - 1420)</a:t>
            </a:r>
            <a:endParaRPr lang="en-US"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incident of </a:t>
            </a:r>
            <a:r>
              <a:rPr lang="en-US" dirty="0" err="1">
                <a:latin typeface="Arial" panose="020B0604020202020204" pitchFamily="34" charset="0"/>
                <a:cs typeface="Arial" panose="020B0604020202020204" pitchFamily="34" charset="0"/>
              </a:rPr>
              <a:t>Bareerah</a:t>
            </a:r>
            <a:r>
              <a:rPr lang="en-US" dirty="0">
                <a:latin typeface="Arial" panose="020B0604020202020204" pitchFamily="34" charset="0"/>
                <a:cs typeface="Arial" panose="020B0604020202020204" pitchFamily="34" charset="0"/>
              </a:rPr>
              <a:t> &amp; </a:t>
            </a:r>
            <a:r>
              <a:rPr lang="en-US" dirty="0" err="1">
                <a:latin typeface="Arial" panose="020B0604020202020204" pitchFamily="34" charset="0"/>
                <a:cs typeface="Arial" panose="020B0604020202020204" pitchFamily="34" charset="0"/>
              </a:rPr>
              <a:t>Mugheeth</a:t>
            </a:r>
            <a:r>
              <a:rPr lang="en-US" dirty="0">
                <a:latin typeface="Arial" panose="020B0604020202020204" pitchFamily="34" charset="0"/>
                <a:cs typeface="Arial" panose="020B0604020202020204" pitchFamily="34" charset="0"/>
              </a:rPr>
              <a:t> R.A.</a:t>
            </a:r>
          </a:p>
          <a:p>
            <a:pPr>
              <a:buAutoNum type="arabicPeriod"/>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Right to Education (Study &amp; Teach)</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a:t>
            </a:r>
            <a:r>
              <a:rPr lang="en-US"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(Ibn e </a:t>
            </a:r>
            <a:r>
              <a:rPr lang="en-US" sz="1800" dirty="0" err="1">
                <a:latin typeface="Arial" panose="020B0604020202020204" pitchFamily="34" charset="0"/>
                <a:cs typeface="Arial" panose="020B0604020202020204" pitchFamily="34" charset="0"/>
              </a:rPr>
              <a:t>Maajah</a:t>
            </a:r>
            <a:r>
              <a:rPr lang="en-US" sz="1800" dirty="0">
                <a:latin typeface="Arial" panose="020B0604020202020204" pitchFamily="34" charset="0"/>
                <a:cs typeface="Arial" panose="020B0604020202020204" pitchFamily="34" charset="0"/>
              </a:rPr>
              <a:t> - 224)</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Example of Aisha R.A.</a:t>
            </a:r>
          </a:p>
          <a:p>
            <a:pPr marL="0" indent="0">
              <a:buNone/>
            </a:pPr>
            <a:endParaRPr lang="en-US"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6"/>
            </a:pPr>
            <a:endParaRPr lang="en-US" b="1" dirty="0">
              <a:latin typeface="Arial" panose="020B0604020202020204" pitchFamily="34" charset="0"/>
              <a:cs typeface="Arial" panose="020B0604020202020204" pitchFamily="34" charset="0"/>
            </a:endParaRPr>
          </a:p>
          <a:p>
            <a:pPr>
              <a:buAutoNum type="arabicPeriod" startAt="6"/>
            </a:pPr>
            <a:endParaRPr lang="en-US" b="1" dirty="0">
              <a:latin typeface="Arial" panose="020B0604020202020204" pitchFamily="34" charset="0"/>
              <a:cs typeface="Arial" panose="020B0604020202020204" pitchFamily="34" charset="0"/>
            </a:endParaRPr>
          </a:p>
          <a:p>
            <a:pPr>
              <a:buAutoNum type="arabicPeriod" startAt="6"/>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6896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759853"/>
            <a:ext cx="9388698" cy="5842966"/>
          </a:xfrm>
        </p:spPr>
        <p:txBody>
          <a:bodyPr>
            <a:normAutofit fontScale="92500" lnSpcReduction="20000"/>
          </a:bodyPr>
          <a:lstStyle/>
          <a:p>
            <a:pPr>
              <a:buAutoNum type="arabicPeriod" startAt="4"/>
            </a:pPr>
            <a:r>
              <a:rPr lang="en-US" b="1" dirty="0">
                <a:latin typeface="Arial" panose="020B0604020202020204" pitchFamily="34" charset="0"/>
                <a:cs typeface="Arial" panose="020B0604020202020204" pitchFamily="34" charset="0"/>
              </a:rPr>
              <a:t>Right to Re-Marry </a:t>
            </a:r>
            <a:r>
              <a:rPr lang="en-US" dirty="0">
                <a:latin typeface="Arial" panose="020B0604020202020204" pitchFamily="34" charset="0"/>
                <a:cs typeface="Arial" panose="020B0604020202020204" pitchFamily="34" charset="0"/>
              </a:rPr>
              <a:t>(no matter what the age is)</a:t>
            </a:r>
          </a:p>
          <a:p>
            <a:pPr>
              <a:buFontTx/>
              <a:buChar char="-"/>
            </a:pPr>
            <a:r>
              <a:rPr lang="en-US" dirty="0">
                <a:latin typeface="Arial" panose="020B0604020202020204" pitchFamily="34" charset="0"/>
                <a:cs typeface="Arial" panose="020B0604020202020204" pitchFamily="34" charset="0"/>
              </a:rPr>
              <a:t>The Prophet SAW himself married all women who were previously married with the exception of Aisha R.A.</a:t>
            </a:r>
          </a:p>
          <a:p>
            <a:pPr marL="0" indent="0">
              <a:buNone/>
            </a:pPr>
            <a:endParaRPr lang="en-US" dirty="0">
              <a:latin typeface="Arial" panose="020B0604020202020204" pitchFamily="34" charset="0"/>
              <a:cs typeface="Arial" panose="020B0604020202020204" pitchFamily="34" charset="0"/>
            </a:endParaRPr>
          </a:p>
          <a:p>
            <a:pPr>
              <a:buAutoNum type="arabicPeriod" startAt="5"/>
            </a:pPr>
            <a:r>
              <a:rPr lang="en-US" b="1" dirty="0" err="1">
                <a:latin typeface="Arial" panose="020B0604020202020204" pitchFamily="34" charset="0"/>
                <a:cs typeface="Arial" panose="020B0604020202020204" pitchFamily="34" charset="0"/>
              </a:rPr>
              <a:t>Khul’a</a:t>
            </a:r>
            <a:r>
              <a:rPr lang="en-US" b="1" dirty="0">
                <a:latin typeface="Arial" panose="020B0604020202020204" pitchFamily="34" charset="0"/>
                <a:cs typeface="Arial" panose="020B0604020202020204" pitchFamily="34" charset="0"/>
              </a:rPr>
              <a:t> (Request from the courts for divorce)</a:t>
            </a:r>
          </a:p>
          <a:p>
            <a:pPr>
              <a:buFontTx/>
              <a:buChar char="-"/>
            </a:pPr>
            <a:r>
              <a:rPr lang="en-US" dirty="0">
                <a:latin typeface="Arial" panose="020B0604020202020204" pitchFamily="34" charset="0"/>
                <a:cs typeface="Arial" panose="020B0604020202020204" pitchFamily="34" charset="0"/>
              </a:rPr>
              <a:t>If a woman is in an abusive marriage or is not getting the fulfillment of her rights, and her husband also is not divorcing her, she has the right to seek </a:t>
            </a:r>
            <a:r>
              <a:rPr lang="en-US" b="1" i="1" dirty="0" err="1">
                <a:latin typeface="Arial" panose="020B0604020202020204" pitchFamily="34" charset="0"/>
                <a:cs typeface="Arial" panose="020B0604020202020204" pitchFamily="34" charset="0"/>
              </a:rPr>
              <a:t>khul’a</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from the courts.</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Right to Own Wealth</a:t>
            </a:r>
            <a:endParaRPr lang="ar-SA" b="1" dirty="0">
              <a:latin typeface="Arial" panose="020B0604020202020204" pitchFamily="34" charset="0"/>
              <a:cs typeface="Arial" panose="020B0604020202020204" pitchFamily="34" charset="0"/>
            </a:endParaRPr>
          </a:p>
          <a:p>
            <a:pPr marL="0" indent="0">
              <a:buNone/>
            </a:pPr>
            <a:r>
              <a:rPr lang="en-GB" i="1" dirty="0">
                <a:latin typeface="Arial" panose="020B0604020202020204" pitchFamily="34" charset="0"/>
                <a:cs typeface="Arial" panose="020B0604020202020204" pitchFamily="34" charset="0"/>
              </a:rPr>
              <a:t>“For men is a share of what they have earned, and for women is a share of what they have earned.” </a:t>
            </a:r>
            <a:r>
              <a:rPr lang="en-GB" dirty="0">
                <a:latin typeface="Arial" panose="020B0604020202020204" pitchFamily="34" charset="0"/>
                <a:cs typeface="Arial" panose="020B0604020202020204" pitchFamily="34" charset="0"/>
              </a:rPr>
              <a:t>(An-</a:t>
            </a:r>
            <a:r>
              <a:rPr lang="en-GB" dirty="0" err="1">
                <a:latin typeface="Arial" panose="020B0604020202020204" pitchFamily="34" charset="0"/>
                <a:cs typeface="Arial" panose="020B0604020202020204" pitchFamily="34" charset="0"/>
              </a:rPr>
              <a:t>Nisaa</a:t>
            </a:r>
            <a:r>
              <a:rPr lang="en-GB" dirty="0">
                <a:latin typeface="Arial" panose="020B0604020202020204" pitchFamily="34" charset="0"/>
                <a:cs typeface="Arial" panose="020B0604020202020204" pitchFamily="34" charset="0"/>
              </a:rPr>
              <a:t> - 32)</a:t>
            </a: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Right to Trade and Do Business</a:t>
            </a:r>
          </a:p>
          <a:p>
            <a:pPr>
              <a:buFontTx/>
              <a:buChar char="-"/>
            </a:pPr>
            <a:r>
              <a:rPr lang="en-US" dirty="0">
                <a:latin typeface="Arial" panose="020B0604020202020204" pitchFamily="34" charset="0"/>
                <a:cs typeface="Arial" panose="020B0604020202020204" pitchFamily="34" charset="0"/>
              </a:rPr>
              <a:t>Example of Khadijah R.A.</a:t>
            </a:r>
          </a:p>
          <a:p>
            <a:pPr marL="0" indent="0">
              <a:buNone/>
            </a:pPr>
            <a:endParaRPr lang="en-US" dirty="0">
              <a:latin typeface="Arial" panose="020B0604020202020204" pitchFamily="34" charset="0"/>
              <a:cs typeface="Arial" panose="020B0604020202020204" pitchFamily="34" charset="0"/>
            </a:endParaRPr>
          </a:p>
          <a:p>
            <a:pPr>
              <a:buAutoNum type="arabicPeriod" startAt="8"/>
            </a:pPr>
            <a:r>
              <a:rPr lang="en-US" b="1" dirty="0">
                <a:latin typeface="Arial" panose="020B0604020202020204" pitchFamily="34" charset="0"/>
                <a:cs typeface="Arial" panose="020B0604020202020204" pitchFamily="34" charset="0"/>
              </a:rPr>
              <a:t>Right to Inherit</a:t>
            </a:r>
          </a:p>
          <a:p>
            <a:pPr>
              <a:buFontTx/>
              <a:buChar char="-"/>
            </a:pPr>
            <a:r>
              <a:rPr lang="en-US" dirty="0">
                <a:latin typeface="Arial" panose="020B0604020202020204" pitchFamily="34" charset="0"/>
                <a:cs typeface="Arial" panose="020B0604020202020204" pitchFamily="34" charset="0"/>
              </a:rPr>
              <a:t>Surah Nisa (verse 11 - 12) prescribes the inheritance shares for both the genders and not just men</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AutoNum type="arabicPeriod" startAt="8"/>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5336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759853"/>
            <a:ext cx="9388698" cy="5563673"/>
          </a:xfrm>
        </p:spPr>
        <p:txBody>
          <a:bodyPr>
            <a:normAutofit lnSpcReduction="10000"/>
          </a:bodyPr>
          <a:lstStyle/>
          <a:p>
            <a:pPr>
              <a:buAutoNum type="arabicPeriod" startAt="9"/>
            </a:pPr>
            <a:r>
              <a:rPr lang="en-US" b="1" dirty="0">
                <a:latin typeface="Arial" panose="020B0604020202020204" pitchFamily="34" charset="0"/>
                <a:cs typeface="Arial" panose="020B0604020202020204" pitchFamily="34" charset="0"/>
              </a:rPr>
              <a:t>Right to Being Provided with all the Basic Needs </a:t>
            </a:r>
          </a:p>
          <a:p>
            <a:pPr marL="0" indent="0">
              <a:buNone/>
            </a:pPr>
            <a:r>
              <a:rPr lang="en-GB" i="1" u="none" strike="noStrike" dirty="0">
                <a:solidFill>
                  <a:srgbClr val="272727"/>
                </a:solidFill>
                <a:effectLst/>
                <a:latin typeface="Arial" panose="020B0604020202020204" pitchFamily="34" charset="0"/>
                <a:cs typeface="Arial" panose="020B0604020202020204" pitchFamily="34" charset="0"/>
              </a:rPr>
              <a:t>“Men are caretakers of women, since Allah has made some of them excel the others, and because of the wealth they have spent.” </a:t>
            </a:r>
            <a:r>
              <a:rPr lang="en-GB" u="none" strike="noStrike" dirty="0">
                <a:solidFill>
                  <a:srgbClr val="272727"/>
                </a:solidFill>
                <a:effectLst/>
                <a:latin typeface="Arial" panose="020B0604020202020204" pitchFamily="34" charset="0"/>
                <a:cs typeface="Arial" panose="020B0604020202020204" pitchFamily="34" charset="0"/>
              </a:rPr>
              <a:t>(An-</a:t>
            </a:r>
            <a:r>
              <a:rPr lang="en-GB" u="none" strike="noStrike" dirty="0" err="1">
                <a:solidFill>
                  <a:srgbClr val="272727"/>
                </a:solidFill>
                <a:effectLst/>
                <a:latin typeface="Arial" panose="020B0604020202020204" pitchFamily="34" charset="0"/>
                <a:cs typeface="Arial" panose="020B0604020202020204" pitchFamily="34" charset="0"/>
              </a:rPr>
              <a:t>Nisaa</a:t>
            </a:r>
            <a:r>
              <a:rPr lang="en-GB" u="none" strike="noStrike" dirty="0">
                <a:solidFill>
                  <a:srgbClr val="272727"/>
                </a:solidFill>
                <a:effectLst/>
                <a:latin typeface="Arial" panose="020B0604020202020204" pitchFamily="34" charset="0"/>
                <a:cs typeface="Arial" panose="020B0604020202020204" pitchFamily="34" charset="0"/>
              </a:rPr>
              <a:t> - 34)</a:t>
            </a: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Two examples to elaborate the above point:</a:t>
            </a:r>
          </a:p>
          <a:p>
            <a:pPr marL="0" indent="0">
              <a:buNone/>
            </a:pPr>
            <a:endParaRPr lang="en-US" i="1" dirty="0">
              <a:latin typeface="Arial" panose="020B0604020202020204" pitchFamily="34" charset="0"/>
              <a:cs typeface="Arial" panose="020B0604020202020204" pitchFamily="34" charset="0"/>
            </a:endParaRPr>
          </a:p>
          <a:p>
            <a:pPr marL="400050" indent="-400050">
              <a:buFont typeface="+mj-lt"/>
              <a:buAutoNum type="romanLcPeriod"/>
            </a:pPr>
            <a:r>
              <a:rPr lang="en-US" b="1" dirty="0">
                <a:latin typeface="Arial" panose="020B0604020202020204" pitchFamily="34" charset="0"/>
                <a:cs typeface="Arial" panose="020B0604020202020204" pitchFamily="34" charset="0"/>
              </a:rPr>
              <a:t>Right to Charge for Breastfeeding (in case of divorce)</a:t>
            </a:r>
            <a:endParaRPr lang="en-US" i="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“Provide to them (the divorced women) residence where you reside according to your means, and do not hurt them to straiten (life) for them. And if they are pregnant, spend on them till they give birth to their child. </a:t>
            </a:r>
            <a:r>
              <a:rPr lang="en-US" b="1" i="1" u="sng" dirty="0">
                <a:latin typeface="Arial" panose="020B0604020202020204" pitchFamily="34" charset="0"/>
                <a:cs typeface="Arial" panose="020B0604020202020204" pitchFamily="34" charset="0"/>
              </a:rPr>
              <a:t>Then if they suckle the child for you, give them their fees, and consult each other (for determining the fee) with fairness</a:t>
            </a:r>
            <a:r>
              <a:rPr lang="en-US" i="1" dirty="0">
                <a:latin typeface="Arial" panose="020B0604020202020204" pitchFamily="34" charset="0"/>
                <a:cs typeface="Arial" panose="020B0604020202020204" pitchFamily="34" charset="0"/>
              </a:rPr>
              <a:t>, and if you create a deadlock between you, then another woman will suckle him.” </a:t>
            </a:r>
            <a:r>
              <a:rPr lang="en-US" dirty="0">
                <a:latin typeface="Arial" panose="020B0604020202020204" pitchFamily="34" charset="0"/>
                <a:cs typeface="Arial" panose="020B0604020202020204" pitchFamily="34" charset="0"/>
              </a:rPr>
              <a:t>(At-</a:t>
            </a:r>
            <a:r>
              <a:rPr lang="en-US" dirty="0" err="1">
                <a:latin typeface="Arial" panose="020B0604020202020204" pitchFamily="34" charset="0"/>
                <a:cs typeface="Arial" panose="020B0604020202020204" pitchFamily="34" charset="0"/>
              </a:rPr>
              <a:t>Talaaq</a:t>
            </a:r>
            <a:r>
              <a:rPr lang="en-US" dirty="0">
                <a:latin typeface="Arial" panose="020B0604020202020204" pitchFamily="34" charset="0"/>
                <a:cs typeface="Arial" panose="020B0604020202020204" pitchFamily="34" charset="0"/>
              </a:rPr>
              <a:t> - 6)</a:t>
            </a: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400050" indent="-400050">
              <a:buAutoNum type="romanLcPeriod" startAt="2"/>
            </a:pPr>
            <a:r>
              <a:rPr lang="en-US" b="1" dirty="0">
                <a:latin typeface="Arial" panose="020B0604020202020204" pitchFamily="34" charset="0"/>
                <a:cs typeface="Arial" panose="020B0604020202020204" pitchFamily="34" charset="0"/>
              </a:rPr>
              <a:t>Right to Child Maintenance in Case of Divorce</a:t>
            </a:r>
          </a:p>
          <a:p>
            <a:pPr>
              <a:buFontTx/>
              <a:buChar char="-"/>
            </a:pPr>
            <a:r>
              <a:rPr lang="en-US" dirty="0">
                <a:latin typeface="Arial" panose="020B0604020202020204" pitchFamily="34" charset="0"/>
                <a:cs typeface="Arial" panose="020B0604020202020204" pitchFamily="34" charset="0"/>
              </a:rPr>
              <a:t>Even if the mother gets custody of the children, the father will be liable to all financial expenses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16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611232"/>
            <a:ext cx="8911687" cy="831203"/>
          </a:xfrm>
        </p:spPr>
        <p:txBody>
          <a:bodyPr/>
          <a:lstStyle/>
          <a:p>
            <a:pPr algn="ctr"/>
            <a:r>
              <a:rPr lang="en-US">
                <a:latin typeface="Arial" panose="020B0604020202020204" pitchFamily="34" charset="0"/>
                <a:cs typeface="Arial" panose="020B0604020202020204" pitchFamily="34" charset="0"/>
              </a:rPr>
              <a:t>Dignity of Men &amp; Women</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2" y="1651379"/>
            <a:ext cx="9234152" cy="4788058"/>
          </a:xfrm>
        </p:spPr>
        <p:txBody>
          <a:bodyPr/>
          <a:lstStyle/>
          <a:p>
            <a:pPr>
              <a:buAutoNum type="arabicPeriod"/>
            </a:pPr>
            <a:r>
              <a:rPr lang="en-US" b="1" dirty="0">
                <a:latin typeface="Arial" panose="020B0604020202020204" pitchFamily="34" charset="0"/>
                <a:cs typeface="Arial" panose="020B0604020202020204" pitchFamily="34" charset="0"/>
              </a:rPr>
              <a:t>The Most Superior Creation Of Allah SWT (Ashraf </a:t>
            </a:r>
            <a:r>
              <a:rPr lang="en-US" b="1" dirty="0" err="1">
                <a:latin typeface="Arial" panose="020B0604020202020204" pitchFamily="34" charset="0"/>
                <a:cs typeface="Arial" panose="020B0604020202020204" pitchFamily="34" charset="0"/>
              </a:rPr>
              <a:t>ul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Makhlooqat</a:t>
            </a:r>
            <a:r>
              <a:rPr lang="en-US" b="1" dirty="0">
                <a:latin typeface="Arial" panose="020B0604020202020204" pitchFamily="34" charset="0"/>
                <a:cs typeface="Arial" panose="020B0604020202020204" pitchFamily="34" charset="0"/>
              </a:rPr>
              <a:t>)</a:t>
            </a:r>
          </a:p>
          <a:p>
            <a:pPr marL="0" indent="0">
              <a:buNone/>
            </a:pPr>
            <a:r>
              <a:rPr lang="en-US"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dirty="0">
                <a:latin typeface="Arial" panose="020B0604020202020204" pitchFamily="34" charset="0"/>
                <a:cs typeface="Arial" panose="020B0604020202020204" pitchFamily="34" charset="0"/>
              </a:rPr>
              <a:t>(Bani Israel - 70)</a:t>
            </a:r>
          </a:p>
          <a:p>
            <a:pPr marL="0" indent="0">
              <a:buNone/>
            </a:pPr>
            <a:endParaRPr lang="en-US" b="1"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Created In The Best Possible Manner</a:t>
            </a:r>
          </a:p>
          <a:p>
            <a:pPr marL="0" indent="0">
              <a:buNone/>
            </a:pPr>
            <a:r>
              <a:rPr lang="en-US" i="1" dirty="0">
                <a:latin typeface="Arial" panose="020B0604020202020204" pitchFamily="34" charset="0"/>
                <a:cs typeface="Arial" panose="020B0604020202020204" pitchFamily="34" charset="0"/>
              </a:rPr>
              <a:t>“We created man in the best design.” </a:t>
            </a:r>
            <a:r>
              <a:rPr lang="en-US" dirty="0">
                <a:latin typeface="Arial" panose="020B0604020202020204" pitchFamily="34" charset="0"/>
                <a:cs typeface="Arial" panose="020B0604020202020204" pitchFamily="34" charset="0"/>
              </a:rPr>
              <a:t>(At-Tin - 4)</a:t>
            </a:r>
          </a:p>
          <a:p>
            <a:pPr marL="0" indent="0">
              <a:buNone/>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Endowed With Knowledge (Something Exclusive To Humans Only)</a:t>
            </a:r>
          </a:p>
          <a:p>
            <a:pPr marL="0" indent="0">
              <a:buNone/>
            </a:pPr>
            <a:r>
              <a:rPr lang="en-US" i="1" dirty="0">
                <a:latin typeface="Arial" panose="020B0604020202020204" pitchFamily="34" charset="0"/>
                <a:cs typeface="Arial" panose="020B0604020202020204" pitchFamily="34" charset="0"/>
              </a:rPr>
              <a:t>“And He taught Adam the names, all of them, then presented them before the angels…..” </a:t>
            </a:r>
            <a:r>
              <a:rPr lang="en-US" dirty="0">
                <a:latin typeface="Arial" panose="020B0604020202020204" pitchFamily="34" charset="0"/>
                <a:cs typeface="Arial" panose="020B0604020202020204" pitchFamily="34" charset="0"/>
              </a:rPr>
              <a:t>(Al-Baqarah: 31 - 33)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6935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176" y="750627"/>
            <a:ext cx="9580728" cy="5800298"/>
          </a:xfrm>
        </p:spPr>
        <p:txBody>
          <a:bodyPr>
            <a:normAutofit fontScale="85000" lnSpcReduction="20000"/>
          </a:bodyPr>
          <a:lstStyle/>
          <a:p>
            <a:pPr>
              <a:buAutoNum type="arabicPeriod" startAt="4"/>
            </a:pPr>
            <a:r>
              <a:rPr lang="en-US" b="1" dirty="0">
                <a:latin typeface="Arial" panose="020B0604020202020204" pitchFamily="34" charset="0"/>
                <a:cs typeface="Arial" panose="020B0604020202020204" pitchFamily="34" charset="0"/>
              </a:rPr>
              <a:t>Ordered Angels To Prostrate Before Adam</a:t>
            </a:r>
          </a:p>
          <a:p>
            <a:pPr marL="0" indent="0">
              <a:buNone/>
            </a:pPr>
            <a:r>
              <a:rPr lang="en-US" i="1" dirty="0">
                <a:latin typeface="Arial" panose="020B0604020202020204" pitchFamily="34" charset="0"/>
                <a:cs typeface="Arial" panose="020B0604020202020204" pitchFamily="34" charset="0"/>
              </a:rPr>
              <a:t>And (remember) when We said to the angels, “Prostrate before Adam,” so they all did, but not </a:t>
            </a:r>
            <a:r>
              <a:rPr lang="en-US" i="1" dirty="0" err="1">
                <a:latin typeface="Arial" panose="020B0604020202020204" pitchFamily="34" charset="0"/>
                <a:cs typeface="Arial" panose="020B0604020202020204" pitchFamily="34" charset="0"/>
              </a:rPr>
              <a:t>Iblîs</a:t>
            </a:r>
            <a:r>
              <a:rPr lang="en-US" i="1" dirty="0">
                <a:latin typeface="Arial" panose="020B0604020202020204" pitchFamily="34" charset="0"/>
                <a:cs typeface="Arial" panose="020B0604020202020204" pitchFamily="34" charset="0"/>
              </a:rPr>
              <a:t>, who refused and acted arrogantly, becoming unfaithful. </a:t>
            </a:r>
            <a:r>
              <a:rPr lang="en-US" dirty="0">
                <a:latin typeface="Arial" panose="020B0604020202020204" pitchFamily="34" charset="0"/>
                <a:cs typeface="Arial" panose="020B0604020202020204" pitchFamily="34" charset="0"/>
              </a:rPr>
              <a:t>(Al-Baqarah - 34)</a:t>
            </a:r>
          </a:p>
          <a:p>
            <a:pPr marL="0" indent="0">
              <a:buNone/>
            </a:pPr>
            <a:endParaRPr lang="en-US"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Man; A Vicegerent Of Allah SWT</a:t>
            </a:r>
          </a:p>
          <a:p>
            <a:pPr marL="0" indent="0">
              <a:buNone/>
            </a:pPr>
            <a:r>
              <a:rPr lang="en-US" i="1" dirty="0">
                <a:latin typeface="Arial" panose="020B0604020202020204" pitchFamily="34" charset="0"/>
                <a:cs typeface="Arial" panose="020B0604020202020204" pitchFamily="34" charset="0"/>
              </a:rPr>
              <a:t>“(Remember) when your Lord said to the angels, “I am going to place a successive (human) authority on earth.” </a:t>
            </a:r>
            <a:r>
              <a:rPr lang="en-US" dirty="0">
                <a:latin typeface="Arial" panose="020B0604020202020204" pitchFamily="34" charset="0"/>
                <a:cs typeface="Arial" panose="020B0604020202020204" pitchFamily="34" charset="0"/>
              </a:rPr>
              <a:t>(Al-Baqarah - 30)</a:t>
            </a: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A Subject of Allah’s Love</a:t>
            </a:r>
          </a:p>
          <a:p>
            <a:pPr marL="0" indent="0">
              <a:buNone/>
            </a:pPr>
            <a:r>
              <a:rPr lang="en-US" i="1" dirty="0">
                <a:latin typeface="Arial" panose="020B0604020202020204" pitchFamily="34" charset="0"/>
                <a:cs typeface="Arial" panose="020B0604020202020204" pitchFamily="34" charset="0"/>
              </a:rPr>
              <a:t>“I am near to the thought of My servant as he thinks about Me, and I am with him as he remembers Me. And if he remembers Me in his heart, I also remember him in My Heart, and if he remembers Me in assembly I remember him in assembly, better than his (remembrance), and if he draws near Me by the span of a palm, I draw near him by the cubit, and if he draws near Me by the cubit I draw near him by the space (covered by) two hands. And if he walks towards Me, I rush towards him.” </a:t>
            </a:r>
            <a:r>
              <a:rPr lang="en-US" dirty="0">
                <a:latin typeface="Arial" panose="020B0604020202020204" pitchFamily="34" charset="0"/>
                <a:cs typeface="Arial" panose="020B0604020202020204" pitchFamily="34" charset="0"/>
              </a:rPr>
              <a:t>(Muslim - 2675)</a:t>
            </a:r>
          </a:p>
          <a:p>
            <a:pPr marL="0" indent="0">
              <a:buNone/>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Every Other Creation Is Subjected For Humans</a:t>
            </a:r>
          </a:p>
          <a:p>
            <a:pPr marL="0" indent="0">
              <a:buNone/>
            </a:pPr>
            <a:r>
              <a:rPr lang="en-US" dirty="0">
                <a:latin typeface="Arial" panose="020B0604020202020204" pitchFamily="34" charset="0"/>
                <a:cs typeface="Arial" panose="020B0604020202020204" pitchFamily="34" charset="0"/>
              </a:rPr>
              <a:t>“</a:t>
            </a:r>
            <a:r>
              <a:rPr lang="en-US" b="1" u="sng" dirty="0">
                <a:latin typeface="Arial" panose="020B0604020202020204" pitchFamily="34" charset="0"/>
                <a:cs typeface="Arial" panose="020B0604020202020204" pitchFamily="34" charset="0"/>
              </a:rPr>
              <a:t>It is Allah Who created the heavens and the earth and sends down rain from the sky, causing fruits to grow as </a:t>
            </a:r>
            <a:r>
              <a:rPr lang="en-US" b="1" i="1" u="sng" dirty="0">
                <a:latin typeface="Arial" panose="020B0604020202020204" pitchFamily="34" charset="0"/>
                <a:cs typeface="Arial" panose="020B0604020202020204" pitchFamily="34" charset="0"/>
              </a:rPr>
              <a:t>a provision for you. He has subjected the ships for your service, sailing through the sea by His command, and has subjected the rivers for you. He has (also) subjected for you the sun and the moon, both constantly orbiting, and has subjected the day and night for you. And He has granted you all that you asked Him for. </a:t>
            </a:r>
            <a:r>
              <a:rPr lang="en-US" i="1" dirty="0">
                <a:latin typeface="Arial" panose="020B0604020202020204" pitchFamily="34" charset="0"/>
                <a:cs typeface="Arial" panose="020B0604020202020204" pitchFamily="34" charset="0"/>
              </a:rPr>
              <a:t>If you tried to count Allah’s blessings, you would never be able to number them. Indeed humankind is truly unfair, (totally) ungrateful.” </a:t>
            </a:r>
            <a:r>
              <a:rPr lang="en-US" dirty="0">
                <a:latin typeface="Arial" panose="020B0604020202020204" pitchFamily="34" charset="0"/>
                <a:cs typeface="Arial" panose="020B0604020202020204" pitchFamily="34" charset="0"/>
              </a:rPr>
              <a:t>(Ibrahim: 32 - 34)</a:t>
            </a:r>
          </a:p>
        </p:txBody>
      </p:sp>
    </p:spTree>
    <p:extLst>
      <p:ext uri="{BB962C8B-B14F-4D97-AF65-F5344CB8AC3E}">
        <p14:creationId xmlns:p14="http://schemas.microsoft.com/office/powerpoint/2010/main" val="81096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a:latin typeface="Arial" panose="020B0604020202020204" pitchFamily="34" charset="0"/>
                <a:cs typeface="Arial" panose="020B0604020202020204" pitchFamily="34" charset="0"/>
              </a:rPr>
              <a:t>Past Paper Questions</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77337" y="1648495"/>
            <a:ext cx="8915400" cy="5013561"/>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Write a comprehensive note on the right of inheritance granted to women by Islam. (2017)</a:t>
            </a: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Describe the rights of women in Islam in the context of current wave of feminist movement. (2019)</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last Sermon of the Holy Prophet (PBUH) is the basic document for awakening of conscious of mankind for human rights”. Discuss. (2020)</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teaches the lesson of human respect and dignity irrespective of color, race and creed”. Discuss (2020)</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provides better rights to men and women than all other religions. Explore with arguments. (2021)</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Explain the concept of Human Rights in Islamic thought in specification of (20) “Status of Women in Islam”  (2022)</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9650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6270" y="750627"/>
            <a:ext cx="10405731" cy="5800298"/>
          </a:xfrm>
        </p:spPr>
        <p:txBody>
          <a:bodyPr>
            <a:normAutofit/>
          </a:bodyPr>
          <a:lstStyle/>
          <a:p>
            <a:pPr>
              <a:buAutoNum type="arabicPeriod" startAt="8"/>
            </a:pPr>
            <a:r>
              <a:rPr lang="en-US" b="1" dirty="0">
                <a:latin typeface="Arial" panose="020B0604020202020204" pitchFamily="34" charset="0"/>
                <a:cs typeface="Arial" panose="020B0604020202020204" pitchFamily="34" charset="0"/>
              </a:rPr>
              <a:t>Blessed with The Highest Purpose of Creation</a:t>
            </a:r>
          </a:p>
          <a:p>
            <a:pPr marL="0" indent="0">
              <a:buNone/>
            </a:pPr>
            <a:r>
              <a:rPr lang="en-US" i="1" dirty="0">
                <a:latin typeface="Arial" panose="020B0604020202020204" pitchFamily="34" charset="0"/>
                <a:cs typeface="Arial" panose="020B0604020202020204" pitchFamily="34" charset="0"/>
              </a:rPr>
              <a:t>“I did not create jinn and humans except to worship Me.” </a:t>
            </a:r>
            <a:r>
              <a:rPr lang="en-US" dirty="0">
                <a:latin typeface="Arial" panose="020B0604020202020204" pitchFamily="34" charset="0"/>
                <a:cs typeface="Arial" panose="020B0604020202020204" pitchFamily="34" charset="0"/>
              </a:rPr>
              <a:t>(Az-</a:t>
            </a:r>
            <a:r>
              <a:rPr lang="en-US" dirty="0" err="1">
                <a:latin typeface="Arial" panose="020B0604020202020204" pitchFamily="34" charset="0"/>
                <a:cs typeface="Arial" panose="020B0604020202020204" pitchFamily="34" charset="0"/>
              </a:rPr>
              <a:t>Zariat</a:t>
            </a:r>
            <a:r>
              <a:rPr lang="en-US" dirty="0">
                <a:latin typeface="Arial" panose="020B0604020202020204" pitchFamily="34" charset="0"/>
                <a:cs typeface="Arial" panose="020B0604020202020204" pitchFamily="34" charset="0"/>
              </a:rPr>
              <a:t> - 56)</a:t>
            </a: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Granted Humans With Free Will</a:t>
            </a:r>
          </a:p>
          <a:p>
            <a:pPr>
              <a:buFontTx/>
              <a:buChar char="-"/>
            </a:pPr>
            <a:r>
              <a:rPr lang="en-US" dirty="0">
                <a:latin typeface="Arial" panose="020B0604020202020204" pitchFamily="34" charset="0"/>
                <a:cs typeface="Arial" panose="020B0604020202020204" pitchFamily="34" charset="0"/>
              </a:rPr>
              <a:t>Allah SWT did not subjugate humans to obey Him like all other creations</a:t>
            </a:r>
          </a:p>
          <a:p>
            <a:pPr>
              <a:buFontTx/>
              <a:buChar char="-"/>
            </a:pPr>
            <a:r>
              <a:rPr lang="en-US" dirty="0">
                <a:latin typeface="Arial" panose="020B0604020202020204" pitchFamily="34" charset="0"/>
                <a:cs typeface="Arial" panose="020B0604020202020204" pitchFamily="34" charset="0"/>
              </a:rPr>
              <a:t>He created humans and gave them a choice to surrender to Him by their own free will</a:t>
            </a:r>
          </a:p>
          <a:p>
            <a:pPr marL="0" indent="0">
              <a:buNone/>
            </a:pPr>
            <a:r>
              <a:rPr lang="en-US" b="1" i="1" dirty="0">
                <a:latin typeface="Arial" panose="020B0604020202020204" pitchFamily="34" charset="0"/>
                <a:cs typeface="Arial" panose="020B0604020202020204" pitchFamily="34" charset="0"/>
              </a:rPr>
              <a:t>“And say, (O Prophet) This is the truth from your Lord. Whoever wills, let them believe, and whoever wills, let them disbelieve.””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Kahf</a:t>
            </a:r>
            <a:r>
              <a:rPr lang="en-US" b="1" dirty="0">
                <a:latin typeface="Arial" panose="020B0604020202020204" pitchFamily="34" charset="0"/>
                <a:cs typeface="Arial" panose="020B0604020202020204" pitchFamily="34" charset="0"/>
              </a:rPr>
              <a:t> - 29)</a:t>
            </a:r>
            <a:r>
              <a:rPr lang="en-US" b="1" i="1" dirty="0">
                <a:latin typeface="Arial" panose="020B0604020202020204" pitchFamily="34" charset="0"/>
                <a:cs typeface="Arial" panose="020B0604020202020204" pitchFamily="34" charset="0"/>
              </a:rPr>
              <a:t> </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Actual Cause Of Dignity; ‘Piety’</a:t>
            </a:r>
          </a:p>
          <a:p>
            <a:pPr>
              <a:buFontTx/>
              <a:buChar char="-"/>
            </a:pPr>
            <a:r>
              <a:rPr lang="en-US" dirty="0">
                <a:latin typeface="Arial" panose="020B0604020202020204" pitchFamily="34" charset="0"/>
                <a:cs typeface="Arial" panose="020B0604020202020204" pitchFamily="34" charset="0"/>
              </a:rPr>
              <a:t>Make this a concluding point</a:t>
            </a:r>
          </a:p>
          <a:p>
            <a:pPr>
              <a:buFontTx/>
              <a:buChar char="-"/>
            </a:pPr>
            <a:r>
              <a:rPr lang="en-US" dirty="0">
                <a:latin typeface="Arial" panose="020B0604020202020204" pitchFamily="34" charset="0"/>
                <a:cs typeface="Arial" panose="020B0604020202020204" pitchFamily="34" charset="0"/>
              </a:rPr>
              <a:t>Despite everything, the actual criterion of dignity for humans is their piety</a:t>
            </a:r>
          </a:p>
          <a:p>
            <a:pPr marL="0" indent="0">
              <a:buNone/>
            </a:pPr>
            <a:r>
              <a:rPr lang="en-GB" i="1" dirty="0">
                <a:latin typeface="Arial" panose="020B0604020202020204" pitchFamily="34" charset="0"/>
                <a:cs typeface="Arial" panose="020B0604020202020204" pitchFamily="34" charset="0"/>
              </a:rPr>
              <a:t>“Surely the most noble of you in the sight of Allah is the most righteous among you.” </a:t>
            </a:r>
            <a:r>
              <a:rPr lang="en-GB" dirty="0">
                <a:latin typeface="Arial" panose="020B0604020202020204" pitchFamily="34" charset="0"/>
                <a:cs typeface="Arial" panose="020B0604020202020204" pitchFamily="34" charset="0"/>
              </a:rPr>
              <a:t>(Al-</a:t>
            </a:r>
            <a:r>
              <a:rPr lang="en-GB" dirty="0" err="1">
                <a:latin typeface="Arial" panose="020B0604020202020204" pitchFamily="34" charset="0"/>
                <a:cs typeface="Arial" panose="020B0604020202020204" pitchFamily="34" charset="0"/>
              </a:rPr>
              <a:t>Hujurat</a:t>
            </a:r>
            <a:r>
              <a:rPr lang="en-GB" dirty="0">
                <a:latin typeface="Arial" panose="020B0604020202020204" pitchFamily="34" charset="0"/>
                <a:cs typeface="Arial" panose="020B0604020202020204" pitchFamily="34" charset="0"/>
              </a:rPr>
              <a:t> - 13)</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589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a:latin typeface="Arial" panose="020B0604020202020204" pitchFamily="34" charset="0"/>
                <a:cs typeface="Arial" panose="020B0604020202020204" pitchFamily="34" charset="0"/>
              </a:rPr>
              <a:t>Past Paper Questions</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77337" y="1648495"/>
            <a:ext cx="8915400" cy="5013561"/>
          </a:xfrm>
        </p:spPr>
        <p:txBody>
          <a:bodyPr>
            <a:normAutofit/>
          </a:bodyPr>
          <a:lstStyle/>
          <a:p>
            <a:pPr>
              <a:buFont typeface="Wingdings" pitchFamily="2" charset="2"/>
              <a:buChar char="Ø"/>
            </a:pPr>
            <a:r>
              <a:rPr lang="en-GB" dirty="0">
                <a:latin typeface="Arial" panose="020B0604020202020204" pitchFamily="34" charset="0"/>
                <a:cs typeface="Arial" panose="020B0604020202020204" pitchFamily="34" charset="0"/>
              </a:rPr>
              <a:t>Elaborate the rights of daughters granted by Islam and how these are denied by the  Muslims in the contemporary world? (2023)</a:t>
            </a:r>
          </a:p>
          <a:p>
            <a:pPr>
              <a:buFont typeface="Wingdings" pitchFamily="2" charset="2"/>
              <a:buChar char="Ø"/>
            </a:pPr>
            <a:r>
              <a:rPr lang="en-GB" dirty="0">
                <a:latin typeface="Arial" panose="020B0604020202020204" pitchFamily="34" charset="0"/>
                <a:cs typeface="Arial" panose="020B0604020202020204" pitchFamily="34" charset="0"/>
              </a:rPr>
              <a:t>How does Islam highlight human dignity and greatness? Discuss. (2024)</a:t>
            </a:r>
          </a:p>
          <a:p>
            <a:pPr>
              <a:buFont typeface="Wingdings" pitchFamily="2" charset="2"/>
              <a:buChar char="Ø"/>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781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3" y="482442"/>
            <a:ext cx="8911687" cy="831203"/>
          </a:xfrm>
        </p:spPr>
        <p:txBody>
          <a:bodyPr/>
          <a:lstStyle/>
          <a:p>
            <a:pPr algn="ctr"/>
            <a:r>
              <a:rPr lang="en-US">
                <a:latin typeface="Arial" panose="020B0604020202020204" pitchFamily="34" charset="0"/>
                <a:cs typeface="Arial" panose="020B0604020202020204" pitchFamily="34" charset="0"/>
              </a:rPr>
              <a:t>Human Rights in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3" y="1455313"/>
            <a:ext cx="9337182" cy="5125791"/>
          </a:xfrm>
        </p:spPr>
        <p:txBody>
          <a:bodyPr/>
          <a:lstStyle/>
          <a:p>
            <a:pPr>
              <a:buFontTx/>
              <a:buChar char="-"/>
            </a:pPr>
            <a:r>
              <a:rPr lang="en-US" dirty="0">
                <a:latin typeface="Arial" panose="020B0604020202020204" pitchFamily="34" charset="0"/>
                <a:cs typeface="Arial" panose="020B0604020202020204" pitchFamily="34" charset="0"/>
              </a:rPr>
              <a:t>The word ‘right’ is translated into Arabic as ‘</a:t>
            </a:r>
            <a:r>
              <a:rPr lang="en-US" dirty="0" err="1">
                <a:latin typeface="Arial" panose="020B0604020202020204" pitchFamily="34" charset="0"/>
                <a:cs typeface="Arial" panose="020B0604020202020204" pitchFamily="34" charset="0"/>
              </a:rPr>
              <a:t>haqq</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The Arabic word; ‘</a:t>
            </a:r>
            <a:r>
              <a:rPr lang="en-US" dirty="0" err="1">
                <a:latin typeface="Arial" panose="020B0604020202020204" pitchFamily="34" charset="0"/>
                <a:cs typeface="Arial" panose="020B0604020202020204" pitchFamily="34" charset="0"/>
              </a:rPr>
              <a:t>haqq</a:t>
            </a:r>
            <a:r>
              <a:rPr lang="en-US" dirty="0">
                <a:latin typeface="Arial" panose="020B0604020202020204" pitchFamily="34" charset="0"/>
                <a:cs typeface="Arial" panose="020B0604020202020204" pitchFamily="34" charset="0"/>
              </a:rPr>
              <a:t>’ has a number of meanings such as truth, correct, obligation, legitimate etc. It is also one of the names of the Almighty. And it also means a legal right.</a:t>
            </a:r>
          </a:p>
          <a:p>
            <a:pPr>
              <a:buFontTx/>
              <a:buChar char="-"/>
            </a:pPr>
            <a:r>
              <a:rPr lang="en-US" dirty="0">
                <a:latin typeface="Arial" panose="020B0604020202020204" pitchFamily="34" charset="0"/>
                <a:cs typeface="Arial" panose="020B0604020202020204" pitchFamily="34" charset="0"/>
              </a:rPr>
              <a:t>In terminology, it is defined as a legal right of a person given to him by Shariah (Islamic law).</a:t>
            </a:r>
          </a:p>
          <a:p>
            <a:pPr>
              <a:buFontTx/>
              <a:buChar char="-"/>
            </a:pPr>
            <a:r>
              <a:rPr lang="en-US" dirty="0">
                <a:latin typeface="Arial" panose="020B0604020202020204" pitchFamily="34" charset="0"/>
                <a:cs typeface="Arial" panose="020B0604020202020204" pitchFamily="34" charset="0"/>
              </a:rPr>
              <a:t>Its plural is ‘</a:t>
            </a: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can be categorized into two types;</a:t>
            </a:r>
          </a:p>
          <a:p>
            <a:pPr>
              <a:buAutoNum type="arabicPeriod"/>
            </a:pP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Ullah – the rights of Allah SWT</a:t>
            </a:r>
          </a:p>
          <a:p>
            <a:pPr>
              <a:buAutoNum type="arabicPeriod"/>
            </a:pP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Ibad</a:t>
            </a:r>
            <a:r>
              <a:rPr lang="en-US" dirty="0">
                <a:latin typeface="Arial" panose="020B0604020202020204" pitchFamily="34" charset="0"/>
                <a:cs typeface="Arial" panose="020B0604020202020204" pitchFamily="34" charset="0"/>
              </a:rPr>
              <a:t> – the rights of the people</a:t>
            </a:r>
          </a:p>
          <a:p>
            <a:pPr>
              <a:buFontTx/>
              <a:buChar char="-"/>
            </a:pPr>
            <a:r>
              <a:rPr lang="en-US" dirty="0">
                <a:latin typeface="Arial" panose="020B0604020202020204" pitchFamily="34" charset="0"/>
                <a:cs typeface="Arial" panose="020B0604020202020204" pitchFamily="34" charset="0"/>
              </a:rPr>
              <a:t>The rights of Allah SWT are rights involving general welfare and are not exclusive to any individual. They also include worships.</a:t>
            </a:r>
          </a:p>
          <a:p>
            <a:pPr>
              <a:buFontTx/>
              <a:buChar char="-"/>
            </a:pPr>
            <a:r>
              <a:rPr lang="en-US" dirty="0">
                <a:latin typeface="Arial" panose="020B0604020202020204" pitchFamily="34" charset="0"/>
                <a:cs typeface="Arial" panose="020B0604020202020204" pitchFamily="34" charset="0"/>
              </a:rPr>
              <a:t>The rights of people are rights exclusive to individuals given to them by Shariah, such as someone’s right to his property, dignity etc.</a:t>
            </a:r>
          </a:p>
        </p:txBody>
      </p:sp>
    </p:spTree>
    <p:extLst>
      <p:ext uri="{BB962C8B-B14F-4D97-AF65-F5344CB8AC3E}">
        <p14:creationId xmlns:p14="http://schemas.microsoft.com/office/powerpoint/2010/main" val="2118326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6682" y="695459"/>
            <a:ext cx="9465972" cy="5718220"/>
          </a:xfrm>
        </p:spPr>
        <p:txBody>
          <a:bodyPr/>
          <a:lstStyle/>
          <a:p>
            <a:pPr>
              <a:buFontTx/>
              <a:buChar char="-"/>
            </a:pPr>
            <a:r>
              <a:rPr lang="en-US" dirty="0">
                <a:latin typeface="Arial" panose="020B0604020202020204" pitchFamily="34" charset="0"/>
                <a:cs typeface="Arial" panose="020B0604020202020204" pitchFamily="34" charset="0"/>
              </a:rPr>
              <a:t>Humans are the most superior creation of Allah SWT (Ashraf </a:t>
            </a:r>
            <a:r>
              <a:rPr lang="en-US" dirty="0" err="1">
                <a:latin typeface="Arial" panose="020B0604020202020204" pitchFamily="34" charset="0"/>
                <a:cs typeface="Arial" panose="020B0604020202020204" pitchFamily="34" charset="0"/>
              </a:rPr>
              <a:t>ul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Makhlooqat</a:t>
            </a:r>
            <a:r>
              <a:rPr lang="en-US" dirty="0">
                <a:latin typeface="Arial" panose="020B0604020202020204" pitchFamily="34" charset="0"/>
                <a:cs typeface="Arial" panose="020B0604020202020204" pitchFamily="34" charset="0"/>
              </a:rPr>
              <a:t>)</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(Bani Israel – 70)</a:t>
            </a:r>
          </a:p>
          <a:p>
            <a:pPr marL="0" indent="0">
              <a:buNone/>
            </a:pPr>
            <a:r>
              <a:rPr lang="en-US" b="1" i="1" dirty="0">
                <a:latin typeface="Arial" panose="020B0604020202020204" pitchFamily="34" charset="0"/>
                <a:cs typeface="Arial" panose="020B0604020202020204" pitchFamily="34" charset="0"/>
              </a:rPr>
              <a:t>“We created man in the best design.” </a:t>
            </a:r>
            <a:r>
              <a:rPr lang="en-US" b="1" dirty="0">
                <a:latin typeface="Arial" panose="020B0604020202020204" pitchFamily="34" charset="0"/>
                <a:cs typeface="Arial" panose="020B0604020202020204" pitchFamily="34" charset="0"/>
              </a:rPr>
              <a:t>(At-Tin - 4)</a:t>
            </a:r>
          </a:p>
          <a:p>
            <a:pPr>
              <a:buFontTx/>
              <a:buChar char="-"/>
            </a:pPr>
            <a:r>
              <a:rPr lang="en-US" dirty="0">
                <a:latin typeface="Arial" panose="020B0604020202020204" pitchFamily="34" charset="0"/>
                <a:cs typeface="Arial" panose="020B0604020202020204" pitchFamily="34" charset="0"/>
              </a:rPr>
              <a:t>Islam has given humans a great amount of respect and provided them with rights at a time when the powerful had extraordinary amount of power and control over their subordinates.</a:t>
            </a:r>
            <a:r>
              <a:rPr lang="en-GB" dirty="0">
                <a:latin typeface="Arial" panose="020B0604020202020204" pitchFamily="34" charset="0"/>
                <a:cs typeface="Arial" panose="020B0604020202020204" pitchFamily="34" charset="0"/>
              </a:rPr>
              <a:t> (Treatment of Quraish with slaves)</a:t>
            </a:r>
          </a:p>
          <a:p>
            <a:pPr>
              <a:buFontTx/>
              <a:buChar char="-"/>
            </a:pPr>
            <a:r>
              <a:rPr lang="en-US" dirty="0">
                <a:latin typeface="Arial" panose="020B0604020202020204" pitchFamily="34" charset="0"/>
                <a:cs typeface="Arial" panose="020B0604020202020204" pitchFamily="34" charset="0"/>
              </a:rPr>
              <a:t>The Prophet SAW displayed an exemplary code of conduct while dealing with other human beings, regardless of their race, color and religion.</a:t>
            </a:r>
          </a:p>
          <a:p>
            <a:pPr>
              <a:buFontTx/>
              <a:buChar char="-"/>
            </a:pPr>
            <a:r>
              <a:rPr lang="en-US" dirty="0">
                <a:latin typeface="Arial" panose="020B0604020202020204" pitchFamily="34" charset="0"/>
                <a:cs typeface="Arial" panose="020B0604020202020204" pitchFamily="34" charset="0"/>
              </a:rPr>
              <a:t>He remained a flag bearer of human rights all his life, before and after Prophet hood.</a:t>
            </a:r>
          </a:p>
          <a:p>
            <a:pPr>
              <a:buFontTx/>
              <a:buChar char="-"/>
            </a:pPr>
            <a:r>
              <a:rPr lang="en-US" dirty="0">
                <a:latin typeface="Arial" panose="020B0604020202020204" pitchFamily="34" charset="0"/>
                <a:cs typeface="Arial" panose="020B0604020202020204" pitchFamily="34" charset="0"/>
              </a:rPr>
              <a:t>And the sermon he delivered during Hajj is considered as the first charter of human rights in mankind’s history.</a:t>
            </a:r>
          </a:p>
          <a:p>
            <a:pPr marL="0" indent="0">
              <a:buNone/>
            </a:pP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1704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68" y="247033"/>
            <a:ext cx="8911687" cy="753929"/>
          </a:xfrm>
        </p:spPr>
        <p:txBody>
          <a:bodyPr/>
          <a:lstStyle/>
          <a:p>
            <a:pPr algn="ctr"/>
            <a:r>
              <a:rPr lang="en-US" dirty="0">
                <a:latin typeface="Arial" panose="020B0604020202020204" pitchFamily="34" charset="0"/>
                <a:cs typeface="Arial" panose="020B0604020202020204" pitchFamily="34" charset="0"/>
              </a:rPr>
              <a:t>The Last Sermon of the Holy Prophet SAW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47115" y="1404730"/>
            <a:ext cx="9208395" cy="5075582"/>
          </a:xfrm>
        </p:spPr>
        <p:txBody>
          <a:bodyPr>
            <a:normAutofit/>
          </a:bodyPr>
          <a:lstStyle/>
          <a:p>
            <a:pPr>
              <a:buFontTx/>
              <a:buChar char="-"/>
            </a:pPr>
            <a:r>
              <a:rPr lang="en-GB" sz="2200" dirty="0">
                <a:latin typeface="Arial" panose="020B0604020202020204" pitchFamily="34" charset="0"/>
                <a:cs typeface="Arial" panose="020B0604020202020204" pitchFamily="34" charset="0"/>
              </a:rPr>
              <a:t>Delivered on the Day of Hajj (9</a:t>
            </a:r>
            <a:r>
              <a:rPr lang="en-GB" sz="2200" baseline="30000" dirty="0">
                <a:latin typeface="Arial" panose="020B0604020202020204" pitchFamily="34" charset="0"/>
                <a:cs typeface="Arial" panose="020B0604020202020204" pitchFamily="34" charset="0"/>
              </a:rPr>
              <a:t>th</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Zul</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Hijjah</a:t>
            </a:r>
            <a:r>
              <a:rPr lang="en-GB" sz="2200" dirty="0">
                <a:latin typeface="Arial" panose="020B0604020202020204" pitchFamily="34" charset="0"/>
                <a:cs typeface="Arial" panose="020B0604020202020204" pitchFamily="34" charset="0"/>
              </a:rPr>
              <a:t>) in 10</a:t>
            </a:r>
            <a:r>
              <a:rPr lang="en-GB" sz="2200" baseline="30000" dirty="0">
                <a:latin typeface="Arial" panose="020B0604020202020204" pitchFamily="34" charset="0"/>
                <a:cs typeface="Arial" panose="020B0604020202020204" pitchFamily="34" charset="0"/>
              </a:rPr>
              <a:t>th</a:t>
            </a:r>
            <a:r>
              <a:rPr lang="en-GB" sz="2200" dirty="0">
                <a:latin typeface="Arial" panose="020B0604020202020204" pitchFamily="34" charset="0"/>
                <a:cs typeface="Arial" panose="020B0604020202020204" pitchFamily="34" charset="0"/>
              </a:rPr>
              <a:t> A.H.</a:t>
            </a:r>
          </a:p>
          <a:p>
            <a:pPr marL="0" indent="0">
              <a:lnSpc>
                <a:spcPct val="115000"/>
              </a:lnSpc>
              <a:buNone/>
            </a:pPr>
            <a:endParaRPr lang="en-US" sz="2200" b="1"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15000"/>
              </a:lnSpc>
              <a:buNone/>
            </a:pPr>
            <a:r>
              <a:rPr lang="en-US" sz="2200" b="1" dirty="0">
                <a:effectLst/>
                <a:latin typeface="Arial" panose="020B0604020202020204" pitchFamily="34" charset="0"/>
                <a:ea typeface="Times New Roman" panose="02020603050405020304" pitchFamily="18" charset="0"/>
                <a:cs typeface="Arial" panose="020B0604020202020204" pitchFamily="34" charset="0"/>
              </a:rPr>
              <a:t>Importance</a:t>
            </a:r>
            <a:endParaRPr lang="en-PK" sz="22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buFont typeface="Times New Roman" panose="02020603050405020304" pitchFamily="18" charset="0"/>
              <a:buChar char="-"/>
            </a:pPr>
            <a:r>
              <a:rPr lang="en-US" sz="2200" dirty="0">
                <a:effectLst/>
                <a:latin typeface="Arial" panose="020B0604020202020204" pitchFamily="34" charset="0"/>
                <a:ea typeface="Times New Roman" panose="02020603050405020304" pitchFamily="18" charset="0"/>
                <a:cs typeface="Arial" panose="020B0604020202020204" pitchFamily="34" charset="0"/>
              </a:rPr>
              <a:t>It was the Prophet’s SAW first &amp; last interaction with such a big congregation.</a:t>
            </a:r>
            <a:endParaRPr lang="en-PK" sz="2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buFont typeface="Times New Roman" panose="02020603050405020304" pitchFamily="18" charset="0"/>
              <a:buChar char="-"/>
            </a:pPr>
            <a:r>
              <a:rPr lang="en-US" sz="2200" dirty="0">
                <a:effectLst/>
                <a:latin typeface="Arial" panose="020B0604020202020204" pitchFamily="34" charset="0"/>
                <a:ea typeface="Times New Roman" panose="02020603050405020304" pitchFamily="18" charset="0"/>
                <a:cs typeface="Arial" panose="020B0604020202020204" pitchFamily="34" charset="0"/>
              </a:rPr>
              <a:t>The entire effort of the Prophet SAW in his 23 years of Prophethood was standing in front of him.</a:t>
            </a:r>
            <a:endParaRPr lang="en-PK" sz="2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buFont typeface="Times New Roman" panose="02020603050405020304" pitchFamily="18" charset="0"/>
              <a:buChar char="-"/>
            </a:pPr>
            <a:r>
              <a:rPr lang="en-US" sz="2200" dirty="0">
                <a:effectLst/>
                <a:latin typeface="Arial" panose="020B0604020202020204" pitchFamily="34" charset="0"/>
                <a:ea typeface="Times New Roman" panose="02020603050405020304" pitchFamily="18" charset="0"/>
                <a:cs typeface="Arial" panose="020B0604020202020204" pitchFamily="34" charset="0"/>
              </a:rPr>
              <a:t>Prophet SAW was aware that his time was near, therefore, he imparted some of the most important instructions for the entire Muslim Ummah.  </a:t>
            </a:r>
            <a:endParaRPr lang="en-PK" sz="2200" dirty="0">
              <a:effectLst/>
              <a:latin typeface="Arial" panose="020B0604020202020204" pitchFamily="34" charset="0"/>
              <a:ea typeface="Times New Roman" panose="02020603050405020304" pitchFamily="18" charset="0"/>
              <a:cs typeface="Arial" panose="020B0604020202020204" pitchFamily="34" charset="0"/>
            </a:endParaRPr>
          </a:p>
          <a:p>
            <a:pPr>
              <a:buFontTx/>
              <a:buChar char="-"/>
            </a:pP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4247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0" y="624110"/>
            <a:ext cx="8911687" cy="753929"/>
          </a:xfrm>
        </p:spPr>
        <p:txBody>
          <a:bodyPr/>
          <a:lstStyle/>
          <a:p>
            <a:pPr algn="ctr"/>
            <a:r>
              <a:rPr lang="en-US" dirty="0">
                <a:latin typeface="Arial" panose="020B0604020202020204" pitchFamily="34" charset="0"/>
                <a:cs typeface="Arial" panose="020B0604020202020204" pitchFamily="34" charset="0"/>
              </a:rPr>
              <a:t>Key Takeaways from the Last Sermon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47115" y="1523813"/>
            <a:ext cx="9208395" cy="5087154"/>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Sanctity of Life &amp; Property</a:t>
            </a:r>
          </a:p>
          <a:p>
            <a:pPr marL="0" indent="0">
              <a:buNone/>
            </a:pPr>
            <a:r>
              <a:rPr lang="en-US" i="1" dirty="0">
                <a:latin typeface="Arial" panose="020B0604020202020204" pitchFamily="34" charset="0"/>
                <a:cs typeface="Arial" panose="020B0604020202020204" pitchFamily="34" charset="0"/>
              </a:rPr>
              <a:t>“Your blood and your property are as sacred as are this Day and this Month and this city.”</a:t>
            </a:r>
          </a:p>
          <a:p>
            <a:pPr marL="0" indent="0">
              <a:buNone/>
            </a:pPr>
            <a:r>
              <a:rPr lang="en-US" dirty="0">
                <a:latin typeface="Arial" panose="020B0604020202020204" pitchFamily="34" charset="0"/>
                <a:cs typeface="Arial" panose="020B0604020202020204" pitchFamily="34" charset="0"/>
              </a:rPr>
              <a:t>- This statement alone encompasses a number of rights</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Women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Fear Allah concerning women. Verily you have taken them on the security of Allah and have made their persons lawful unto you by words of Allah……. If your wives refrain from impropriety and are faithful</a:t>
            </a:r>
            <a:r>
              <a:rPr lang="en-US" b="1"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to you, clothe and feed them suitably.”</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Husbands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It is incumbent upon them (wives) to honor their (husbands) conjugal rights.”</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8454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8349" y="785611"/>
            <a:ext cx="9208395" cy="5602310"/>
          </a:xfrm>
        </p:spPr>
        <p:txBody>
          <a:bodyPr>
            <a:normAutofit lnSpcReduction="1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Protection of Wealth</a:t>
            </a:r>
          </a:p>
          <a:p>
            <a:pPr>
              <a:buFontTx/>
              <a:buChar char="-"/>
            </a:pPr>
            <a:r>
              <a:rPr lang="en-US" dirty="0">
                <a:latin typeface="Arial" panose="020B0604020202020204" pitchFamily="34" charset="0"/>
                <a:cs typeface="Arial" panose="020B0604020202020204" pitchFamily="34" charset="0"/>
              </a:rPr>
              <a:t>By abolishment of usury/interest (</a:t>
            </a:r>
            <a:r>
              <a:rPr lang="en-US" dirty="0" err="1">
                <a:latin typeface="Arial" panose="020B0604020202020204" pitchFamily="34" charset="0"/>
                <a:cs typeface="Arial" panose="020B0604020202020204" pitchFamily="34" charset="0"/>
              </a:rPr>
              <a:t>riba</a:t>
            </a:r>
            <a:r>
              <a:rPr lang="en-US" dirty="0">
                <a:latin typeface="Arial" panose="020B0604020202020204" pitchFamily="34" charset="0"/>
                <a:cs typeface="Arial" panose="020B0604020202020204" pitchFamily="34" charset="0"/>
              </a:rPr>
              <a:t>)</a:t>
            </a:r>
          </a:p>
          <a:p>
            <a:pPr marL="0" indent="0">
              <a:buNone/>
            </a:pPr>
            <a:r>
              <a:rPr lang="en-US" i="1" dirty="0">
                <a:latin typeface="Arial" panose="020B0604020202020204" pitchFamily="34" charset="0"/>
                <a:cs typeface="Arial" panose="020B0604020202020204" pitchFamily="34" charset="0"/>
              </a:rPr>
              <a:t>“Allah has forbidden you to take usury.”</a:t>
            </a:r>
            <a:endParaRPr lang="en-GB"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No Superiority in Race/Color etc.</a:t>
            </a:r>
          </a:p>
          <a:p>
            <a:pPr>
              <a:buFontTx/>
              <a:buChar char="-"/>
            </a:pPr>
            <a:r>
              <a:rPr lang="en-US" i="1" dirty="0">
                <a:latin typeface="Arial" panose="020B0604020202020204" pitchFamily="34" charset="0"/>
                <a:cs typeface="Arial" panose="020B0604020202020204" pitchFamily="34" charset="0"/>
              </a:rPr>
              <a:t>“An Arab has no superiority over a non-Arab, nor does a non-Arab have any superiority over an Arab; white has no superiority over black, nor does a black have any superiority over white; (none have superiority over another) except by piety and good action.”</a:t>
            </a:r>
          </a:p>
          <a:p>
            <a:pPr marL="0" indent="0">
              <a:buNone/>
            </a:pPr>
            <a:endParaRPr lang="en-US" i="1" dirty="0">
              <a:latin typeface="Arial" panose="020B0604020202020204" pitchFamily="34" charset="0"/>
              <a:cs typeface="Arial" panose="020B0604020202020204" pitchFamily="34" charset="0"/>
            </a:endParaRPr>
          </a:p>
          <a:p>
            <a:pPr>
              <a:buFont typeface="Wingdings" pitchFamily="2" charset="2"/>
              <a:buChar char="Ø"/>
            </a:pPr>
            <a:r>
              <a:rPr lang="en-US" b="1" dirty="0">
                <a:latin typeface="Arial" panose="020B0604020202020204" pitchFamily="34" charset="0"/>
                <a:cs typeface="Arial" panose="020B0604020202020204" pitchFamily="34" charset="0"/>
              </a:rPr>
              <a:t>Rights of Those in Leadership</a:t>
            </a:r>
          </a:p>
          <a:p>
            <a:pPr marL="0" indent="0">
              <a:buNone/>
            </a:pPr>
            <a:r>
              <a:rPr lang="en-US" i="1" dirty="0">
                <a:latin typeface="Arial" panose="020B0604020202020204" pitchFamily="34" charset="0"/>
                <a:cs typeface="Arial" panose="020B0604020202020204" pitchFamily="34" charset="0"/>
              </a:rPr>
              <a:t>- “Obey those who have authority over you.”</a:t>
            </a:r>
          </a:p>
          <a:p>
            <a:pPr>
              <a:buFontTx/>
              <a:buChar char="-"/>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Those Not Present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 “All those who listen to me shall pass on my words to others and those to others again.”</a:t>
            </a:r>
          </a:p>
          <a:p>
            <a:pPr marL="0" indent="0">
              <a:buNone/>
            </a:pPr>
            <a:endParaRPr lang="en-US" i="1"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5271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9713" y="624110"/>
            <a:ext cx="8911687" cy="715293"/>
          </a:xfrm>
        </p:spPr>
        <p:txBody>
          <a:bodyPr/>
          <a:lstStyle/>
          <a:p>
            <a:pPr algn="ctr"/>
            <a:r>
              <a:rPr lang="en-US">
                <a:latin typeface="Arial" panose="020B0604020202020204" pitchFamily="34" charset="0"/>
                <a:cs typeface="Arial" panose="020B0604020202020204" pitchFamily="34" charset="0"/>
              </a:rPr>
              <a:t>List of Human Rights Prescribed by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69713" y="1532585"/>
            <a:ext cx="9350062" cy="5035639"/>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Equality in the Sight of Allah SWT &amp; His </a:t>
            </a:r>
            <a:r>
              <a:rPr lang="en-US" b="1" dirty="0" err="1">
                <a:latin typeface="Arial" panose="020B0604020202020204" pitchFamily="34" charset="0"/>
                <a:cs typeface="Arial" panose="020B0604020202020204" pitchFamily="34" charset="0"/>
              </a:rPr>
              <a:t>Deen</a:t>
            </a:r>
            <a:endParaRPr lang="en-US" b="1"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We created you from a male and a female, and made you races and tribes, that you may know one another. The best among you in the sight of Allah is the one who is the most righteous. Allah is All-Knowing, Well-Experienced.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- 13)</a:t>
            </a:r>
          </a:p>
          <a:p>
            <a:pPr marL="0" indent="0">
              <a:buNone/>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Sanctity of Life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kills a person, unless it is for murder or corruption on earth, it is as if he killed the whole of mankind; and whoever saves it, it is as if he saved the whole of mankind.”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- 32)</a:t>
            </a:r>
          </a:p>
          <a:p>
            <a:pPr marL="0" indent="0">
              <a:buNone/>
            </a:pPr>
            <a:r>
              <a:rPr lang="en-US" i="1" dirty="0">
                <a:latin typeface="Arial" panose="020B0604020202020204" pitchFamily="34" charset="0"/>
                <a:cs typeface="Arial" panose="020B0604020202020204" pitchFamily="34" charset="0"/>
              </a:rPr>
              <a:t>“Your blood and your property are as sacred as are this Day and this Month and this city.” </a:t>
            </a:r>
            <a:r>
              <a:rPr lang="en-US" dirty="0">
                <a:latin typeface="Arial" panose="020B0604020202020204" pitchFamily="34" charset="0"/>
                <a:cs typeface="Arial" panose="020B0604020202020204" pitchFamily="34" charset="0"/>
              </a:rPr>
              <a:t>(Last Sermon)</a:t>
            </a:r>
          </a:p>
          <a:p>
            <a:pPr marL="0" indent="0">
              <a:buNone/>
            </a:pPr>
            <a:endParaRPr lang="en-US" i="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Right to Basic Needs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give the relative his rights, and the poor, and the wayfarer, and do not squander wastefully</a:t>
            </a:r>
            <a:r>
              <a:rPr lang="en-US" dirty="0">
                <a:latin typeface="Arial" panose="020B0604020202020204" pitchFamily="34" charset="0"/>
                <a:cs typeface="Arial" panose="020B0604020202020204" pitchFamily="34" charset="0"/>
              </a:rPr>
              <a:t>.” (Bani Israel - 26)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381715"/>
      </p:ext>
    </p:extLst>
  </p:cSld>
  <p:clrMapOvr>
    <a:masterClrMapping/>
  </p:clrMapOvr>
</p:sld>
</file>

<file path=ppt/theme/theme1.xml><?xml version="1.0" encoding="utf-8"?>
<a:theme xmlns:a="http://schemas.openxmlformats.org/drawingml/2006/main" name="Wisp">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1909</TotalTime>
  <Words>2990</Words>
  <Application>Microsoft Macintosh PowerPoint</Application>
  <PresentationFormat>Widescreen</PresentationFormat>
  <Paragraphs>216</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Century Gothic</vt:lpstr>
      <vt:lpstr>Times New Roman</vt:lpstr>
      <vt:lpstr>Wingdings</vt:lpstr>
      <vt:lpstr>Wingdings 3</vt:lpstr>
      <vt:lpstr>Wisp</vt:lpstr>
      <vt:lpstr>Section 3 Human Rights &amp; Status of Women in Islam</vt:lpstr>
      <vt:lpstr>Past Paper Questions</vt:lpstr>
      <vt:lpstr>Past Paper Questions</vt:lpstr>
      <vt:lpstr>Human Rights in Islam</vt:lpstr>
      <vt:lpstr>PowerPoint Presentation</vt:lpstr>
      <vt:lpstr>The Last Sermon of the Holy Prophet SAW</vt:lpstr>
      <vt:lpstr>Key Takeaways from the Last Sermon</vt:lpstr>
      <vt:lpstr>PowerPoint Presentation</vt:lpstr>
      <vt:lpstr>List of Human Rights Prescribed by Islam</vt:lpstr>
      <vt:lpstr>PowerPoint Presentation</vt:lpstr>
      <vt:lpstr>PowerPoint Presentation</vt:lpstr>
      <vt:lpstr>Status of Women in Islam</vt:lpstr>
      <vt:lpstr>Status Granted by Islam</vt:lpstr>
      <vt:lpstr>PowerPoint Presentation</vt:lpstr>
      <vt:lpstr>Rights of Women Prescribed by Islam </vt:lpstr>
      <vt:lpstr>PowerPoint Presentation</vt:lpstr>
      <vt:lpstr>PowerPoint Presentation</vt:lpstr>
      <vt:lpstr>Dignity of Men &amp; Women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3 Human Rights &amp; Status of Women in Islam</dc:title>
  <dc:creator>Abubakr</dc:creator>
  <cp:lastModifiedBy>Abubakar Ilyas</cp:lastModifiedBy>
  <cp:revision>1</cp:revision>
  <dcterms:created xsi:type="dcterms:W3CDTF">2021-02-28T02:13:09Z</dcterms:created>
  <dcterms:modified xsi:type="dcterms:W3CDTF">2024-08-20T08:28:09Z</dcterms:modified>
</cp:coreProperties>
</file>