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Roboto"/>
      <p:regular r:id="rId24"/>
      <p:bold r:id="rId25"/>
      <p:italic r:id="rId26"/>
      <p:boldItalic r:id="rId27"/>
    </p:embeddedFont>
    <p:embeddedFont>
      <p:font typeface="Century Gothic"/>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6" roundtripDataSignature="AMtx7mh+yuPtgemPhNkmIyiRS3MU8Pjn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CenturyGothic-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a0929b91b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a0929b91ba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1500"/>
              </a:spcBef>
              <a:spcAft>
                <a:spcPts val="0"/>
              </a:spcAft>
              <a:buClr>
                <a:srgbClr val="374151"/>
              </a:buClr>
              <a:buSzPts val="1200"/>
              <a:buFont typeface="Roboto"/>
              <a:buAutoNum type="arabicPeriod"/>
            </a:pPr>
            <a:r>
              <a:rPr lang="en-US">
                <a:solidFill>
                  <a:srgbClr val="374151"/>
                </a:solidFill>
                <a:highlight>
                  <a:srgbClr val="F7F7F8"/>
                </a:highlight>
                <a:latin typeface="Roboto"/>
                <a:ea typeface="Roboto"/>
                <a:cs typeface="Roboto"/>
                <a:sym typeface="Roboto"/>
              </a:rPr>
              <a:t>National Treatment: The TRIMs agreement requires that WTO members treat foreign investors and their investments no less favorably than domestic investors and their investments. This principle of national treatment ensures that foreign investors are not subjected to unfair or discriminatory treatment.</a:t>
            </a:r>
            <a:endParaRPr>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a:p>
        </p:txBody>
      </p:sp>
      <p:sp>
        <p:nvSpPr>
          <p:cNvPr id="228" name="Google Shape;228;g1a0929b91ba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a0929b91ba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a0929b91ba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1a0929b91ba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a0929b91ba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a0929b91ba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1a0929b91ba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a0929b91ba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a0929b91ba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74151"/>
                </a:solidFill>
                <a:highlight>
                  <a:srgbClr val="F7F7F8"/>
                </a:highlight>
                <a:latin typeface="Roboto"/>
                <a:ea typeface="Roboto"/>
                <a:cs typeface="Roboto"/>
                <a:sym typeface="Roboto"/>
              </a:rPr>
              <a:t>Disparities in Capacity</a:t>
            </a:r>
            <a:endParaRPr>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US">
                <a:solidFill>
                  <a:srgbClr val="374151"/>
                </a:solidFill>
                <a:highlight>
                  <a:srgbClr val="F7F7F8"/>
                </a:highlight>
                <a:latin typeface="Roboto"/>
                <a:ea typeface="Roboto"/>
                <a:cs typeface="Roboto"/>
                <a:sym typeface="Roboto"/>
              </a:rPr>
              <a:t>Market Access Barriers</a:t>
            </a:r>
            <a:endParaRPr>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US">
                <a:solidFill>
                  <a:srgbClr val="374151"/>
                </a:solidFill>
                <a:highlight>
                  <a:srgbClr val="F7F7F8"/>
                </a:highlight>
                <a:latin typeface="Roboto"/>
                <a:ea typeface="Roboto"/>
                <a:cs typeface="Roboto"/>
                <a:sym typeface="Roboto"/>
              </a:rPr>
              <a:t>TRIPS can pose challenges for developing countries in accessing affordable medicines, technology transfer, and promoting innovation</a:t>
            </a:r>
            <a:endParaRPr>
              <a:solidFill>
                <a:srgbClr val="374151"/>
              </a:solidFill>
              <a:highlight>
                <a:srgbClr val="F7F7F8"/>
              </a:highlight>
              <a:latin typeface="Roboto"/>
              <a:ea typeface="Roboto"/>
              <a:cs typeface="Roboto"/>
              <a:sym typeface="Roboto"/>
            </a:endParaRPr>
          </a:p>
        </p:txBody>
      </p:sp>
      <p:sp>
        <p:nvSpPr>
          <p:cNvPr id="254" name="Google Shape;254;g1a0929b91ba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3c1eccdf26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3c1eccdf26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74151"/>
                </a:solidFill>
                <a:highlight>
                  <a:srgbClr val="F7F7F8"/>
                </a:highlight>
                <a:latin typeface="Roboto"/>
                <a:ea typeface="Roboto"/>
                <a:cs typeface="Roboto"/>
                <a:sym typeface="Roboto"/>
              </a:rPr>
              <a:t>Disparities in Capacity</a:t>
            </a:r>
            <a:endParaRPr>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US">
                <a:solidFill>
                  <a:srgbClr val="374151"/>
                </a:solidFill>
                <a:highlight>
                  <a:srgbClr val="F7F7F8"/>
                </a:highlight>
                <a:latin typeface="Roboto"/>
                <a:ea typeface="Roboto"/>
                <a:cs typeface="Roboto"/>
                <a:sym typeface="Roboto"/>
              </a:rPr>
              <a:t>Market Access Barriers</a:t>
            </a:r>
            <a:endParaRPr>
              <a:solidFill>
                <a:srgbClr val="374151"/>
              </a:solidFill>
              <a:highlight>
                <a:srgbClr val="F7F7F8"/>
              </a:highlight>
              <a:latin typeface="Roboto"/>
              <a:ea typeface="Roboto"/>
              <a:cs typeface="Roboto"/>
              <a:sym typeface="Roboto"/>
            </a:endParaRPr>
          </a:p>
          <a:p>
            <a:pPr indent="0" lvl="0" marL="0" rtl="0" algn="l">
              <a:spcBef>
                <a:spcPts val="0"/>
              </a:spcBef>
              <a:spcAft>
                <a:spcPts val="0"/>
              </a:spcAft>
              <a:buNone/>
            </a:pPr>
            <a:r>
              <a:rPr lang="en-US">
                <a:solidFill>
                  <a:srgbClr val="374151"/>
                </a:solidFill>
                <a:highlight>
                  <a:srgbClr val="F7F7F8"/>
                </a:highlight>
                <a:latin typeface="Roboto"/>
                <a:ea typeface="Roboto"/>
                <a:cs typeface="Roboto"/>
                <a:sym typeface="Roboto"/>
              </a:rPr>
              <a:t>TRIPS can pose challenges for developing countries in accessing affordable medicines, technology transfer, and promoting innovation</a:t>
            </a:r>
            <a:endParaRPr>
              <a:solidFill>
                <a:srgbClr val="374151"/>
              </a:solidFill>
              <a:highlight>
                <a:srgbClr val="F7F7F8"/>
              </a:highlight>
              <a:latin typeface="Roboto"/>
              <a:ea typeface="Roboto"/>
              <a:cs typeface="Roboto"/>
              <a:sym typeface="Roboto"/>
            </a:endParaRPr>
          </a:p>
        </p:txBody>
      </p:sp>
      <p:sp>
        <p:nvSpPr>
          <p:cNvPr id="264" name="Google Shape;264;g23c1eccdf26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1800">
                <a:latin typeface="Calibri"/>
                <a:ea typeface="Calibri"/>
                <a:cs typeface="Calibri"/>
                <a:sym typeface="Calibri"/>
              </a:rPr>
              <a:t>Education</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b="1" lang="en-US" sz="1800">
                <a:latin typeface="Calibri"/>
                <a:ea typeface="Calibri"/>
                <a:cs typeface="Calibri"/>
                <a:sym typeface="Calibri"/>
              </a:rPr>
              <a:t>Project Name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Aims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Total Cost</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Approval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Closing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Actions to Strengthen Performance for Inclusive and Responsive Education Program</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respond to school disruptions caused by the COVID-19 pandemic</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Recover access and improve education quality</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US$ 671.25 million</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July 31, 2020</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Sindh Early Learning Enhancement through Classroom Transformation</a:t>
            </a:r>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To improve reading skills of early grade primary students and increase student retention in primary schools in selected districts.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US$ 154.76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July 29, 2021</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April 30, 2026</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Higher Education Development Project</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To support research excellence in strategic sectors of the economy, improve teaching and learning and strengthen governance, in the higher education sector.</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Estimated $400 million</a:t>
            </a:r>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May 31, 2019</a:t>
            </a:r>
            <a:endParaRPr sz="1800">
              <a:latin typeface="Times New Roman"/>
              <a:ea typeface="Times New Roman"/>
              <a:cs typeface="Times New Roman"/>
              <a:sym typeface="Times New Roman"/>
            </a:endParaRPr>
          </a:p>
          <a:p>
            <a:pPr indent="0" lvl="0" marL="0" marR="0" rtl="0" algn="l">
              <a:spcBef>
                <a:spcPts val="50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indent="0" lvl="0" marL="0" marR="0" rtl="0" algn="l">
              <a:lnSpc>
                <a:spcPct val="107000"/>
              </a:lnSpc>
              <a:spcBef>
                <a:spcPts val="60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June 30, 2024</a:t>
            </a:r>
            <a:endParaRPr sz="1800">
              <a:latin typeface="Calibri"/>
              <a:ea typeface="Calibri"/>
              <a:cs typeface="Calibri"/>
              <a:sym typeface="Calibri"/>
            </a:endParaRPr>
          </a:p>
          <a:p>
            <a:pPr indent="0" lvl="0" marL="45720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45720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457200" marR="0" rtl="0" algn="ctr">
              <a:lnSpc>
                <a:spcPct val="107000"/>
              </a:lnSpc>
              <a:spcBef>
                <a:spcPts val="0"/>
              </a:spcBef>
              <a:spcAft>
                <a:spcPts val="0"/>
              </a:spcAft>
              <a:buNone/>
            </a:pPr>
            <a:r>
              <a:rPr b="1" lang="en-US" sz="1800">
                <a:latin typeface="Calibri"/>
                <a:ea typeface="Calibri"/>
                <a:cs typeface="Calibri"/>
                <a:sym typeface="Calibri"/>
              </a:rPr>
              <a:t>Health</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Project Name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Aims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Total Cost</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Approval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Closing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National Health Support Program</a:t>
            </a:r>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To strengthen equitable delivery and quality of essential health services at the primary health care level</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US$ 300.00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June 7, 2022</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December 31, 2026</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KP- Spending Effectively for Enhanced Development</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0" marR="0" rtl="0" algn="l">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To improve the availability and management of public resources for delivery of primary, middle and high school education and primary health care services.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US$ 400.00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April 22, 2021</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June 30, 2026</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Balochistan Human Capital Investment Project</a:t>
            </a:r>
            <a:endParaRPr/>
          </a:p>
          <a:p>
            <a:pPr indent="0" lvl="0" marL="0" marR="0" rtl="0" algn="l">
              <a:lnSpc>
                <a:spcPct val="100000"/>
              </a:lnSpc>
              <a:spcBef>
                <a:spcPts val="0"/>
              </a:spcBef>
              <a:spcAft>
                <a:spcPts val="0"/>
              </a:spcAft>
              <a:buNone/>
            </a:pPr>
            <a:r>
              <a:rPr lang="en-US" sz="1800">
                <a:solidFill>
                  <a:srgbClr val="333333"/>
                </a:solidFill>
                <a:latin typeface="Open Sans"/>
                <a:ea typeface="Open Sans"/>
                <a:cs typeface="Open Sans"/>
                <a:sym typeface="Open Sans"/>
              </a:rPr>
              <a:t>To improve utilization of quality health and education services in selected refugee hosting districts of Balochistan.</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US$ 36.00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June 23, 2020</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indent="0" lvl="0" marL="45720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457200" marR="0" rtl="0" algn="ctr">
              <a:lnSpc>
                <a:spcPct val="107000"/>
              </a:lnSpc>
              <a:spcBef>
                <a:spcPts val="0"/>
              </a:spcBef>
              <a:spcAft>
                <a:spcPts val="0"/>
              </a:spcAft>
              <a:buNone/>
            </a:pPr>
            <a:r>
              <a:rPr b="1" lang="en-US" sz="1800">
                <a:latin typeface="Calibri"/>
                <a:ea typeface="Calibri"/>
                <a:cs typeface="Calibri"/>
                <a:sym typeface="Calibri"/>
              </a:rPr>
              <a:t>Social Protection Drives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Project Name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Aims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Total Cost</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Approval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Closing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Crisis-Resilient Social Protection (CRISP) Program</a:t>
            </a:r>
            <a:endParaRPr sz="1800">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To support the development of a more adaptive social protection system that will contribute to any future crisis-resilience among po or and vulnerable households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US$ 600.00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March 25, 2021</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Punjab Human Capital Investment Project</a:t>
            </a:r>
            <a:endParaRPr sz="1800">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rgbClr val="333333"/>
                </a:solidFill>
                <a:latin typeface="Open Sans"/>
                <a:ea typeface="Open Sans"/>
                <a:cs typeface="Open Sans"/>
                <a:sym typeface="Open Sans"/>
              </a:rPr>
              <a:t>The Project Development Objective is to increase the utilization of quality health services, and economic and social inclusion progr ams, among poor and vulnerable households in select districts in Punjab.</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US$ 200.00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March 3, 2020</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indent="0" lvl="0" marL="45720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457200" marR="0" rtl="0" algn="ctr">
              <a:lnSpc>
                <a:spcPct val="107000"/>
              </a:lnSpc>
              <a:spcBef>
                <a:spcPts val="0"/>
              </a:spcBef>
              <a:spcAft>
                <a:spcPts val="0"/>
              </a:spcAft>
              <a:buNone/>
            </a:pPr>
            <a:r>
              <a:rPr b="1" lang="en-US" sz="1800">
                <a:latin typeface="Calibri"/>
                <a:ea typeface="Calibri"/>
                <a:cs typeface="Calibri"/>
                <a:sym typeface="Calibri"/>
              </a:rPr>
              <a:t>Agriculture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Project Name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Aims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Total Cost</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Approval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Closing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Sindh Barrages Improvement Project AF</a:t>
            </a:r>
            <a:endParaRPr/>
          </a:p>
          <a:p>
            <a:pPr indent="0" lvl="0" marL="0" marR="0" rtl="0" algn="l">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The PDO is to strengthen the Sindh Irrigation Department’s capacity to operate and manage barrages and improve the reliability and s afety of Guddu and Sukkur Barrages in the Province of Sindh.</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US$ 140.00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May 25, 2018</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N/A</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Daso Hydro Power Project</a:t>
            </a:r>
            <a:endParaRPr/>
          </a:p>
          <a:p>
            <a:pPr indent="0" lvl="0" marL="0" marR="0" rtl="0" algn="l">
              <a:lnSpc>
                <a:spcPct val="100000"/>
              </a:lnSpc>
              <a:spcBef>
                <a:spcPts val="0"/>
              </a:spcBef>
              <a:spcAft>
                <a:spcPts val="0"/>
              </a:spcAft>
              <a:buNone/>
            </a:pPr>
            <a:r>
              <a:rPr lang="en-US" sz="1800">
                <a:solidFill>
                  <a:srgbClr val="333333"/>
                </a:solidFill>
                <a:latin typeface="Open Sans"/>
                <a:ea typeface="Open Sans"/>
                <a:cs typeface="Open Sans"/>
                <a:sym typeface="Open Sans"/>
              </a:rPr>
              <a:t>The overall project development objective is to facilitate the expansion of electricity supply of hydro-power in Pakistan</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US$ 700.00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March 31, 2020</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Tarbela 4th Extension Hydropower Project</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0" marR="0" rtl="0" algn="l">
              <a:lnSpc>
                <a:spcPct val="100000"/>
              </a:lnSpc>
              <a:spcBef>
                <a:spcPts val="0"/>
              </a:spcBef>
              <a:spcAft>
                <a:spcPts val="0"/>
              </a:spcAft>
              <a:buNone/>
            </a:pPr>
            <a:r>
              <a:rPr lang="en-US" sz="1800">
                <a:solidFill>
                  <a:srgbClr val="333333"/>
                </a:solidFill>
                <a:latin typeface="Open Sans"/>
                <a:ea typeface="Open Sans"/>
                <a:cs typeface="Open Sans"/>
                <a:sym typeface="Open Sans"/>
              </a:rPr>
              <a:t>the Objective of the Project is to facilitate a sustainable expansion of the Borrower 's electricity generation capacity.</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US$ 390.00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September 20, 2016</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indent="0" lvl="0" marL="457200" marR="0" rtl="0" algn="l">
              <a:lnSpc>
                <a:spcPct val="107000"/>
              </a:lnSpc>
              <a:spcBef>
                <a:spcPts val="0"/>
              </a:spcBef>
              <a:spcAft>
                <a:spcPts val="0"/>
              </a:spcAft>
              <a:buNone/>
            </a:pPr>
            <a:r>
              <a:rPr lang="en-US" sz="1800">
                <a:latin typeface="Calibri"/>
                <a:ea typeface="Calibri"/>
                <a:cs typeface="Calibri"/>
                <a:sym typeface="Calibri"/>
              </a:rPr>
              <a:t> </a:t>
            </a:r>
            <a:endParaRPr/>
          </a:p>
          <a:p>
            <a:pPr indent="0" lvl="0" marL="457200" marR="0" rtl="0" algn="ctr">
              <a:lnSpc>
                <a:spcPct val="107000"/>
              </a:lnSpc>
              <a:spcBef>
                <a:spcPts val="0"/>
              </a:spcBef>
              <a:spcAft>
                <a:spcPts val="0"/>
              </a:spcAft>
              <a:buNone/>
            </a:pPr>
            <a:r>
              <a:rPr b="1" lang="en-US" sz="1800">
                <a:latin typeface="Calibri"/>
                <a:ea typeface="Calibri"/>
                <a:cs typeface="Calibri"/>
                <a:sym typeface="Calibri"/>
              </a:rPr>
              <a:t>Transport</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Project Name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Aims</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Total Cost</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Approval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Closing Date</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Khyber Pass Economic Corridor Project</a:t>
            </a:r>
            <a:endParaRPr/>
          </a:p>
          <a:p>
            <a:pPr indent="0" lvl="0" marL="0" marR="0" rtl="0" algn="l">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to expand economic activity between Pakistan and Afghanistan by improving regional connectivity and promoting private sec tor development along the Khyber Pass corridor.</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US$ 460.60 million</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333333"/>
                </a:solidFill>
                <a:latin typeface="Open Sans"/>
                <a:ea typeface="Open Sans"/>
                <a:cs typeface="Open Sans"/>
                <a:sym typeface="Open Sans"/>
              </a:rPr>
              <a:t>June 14, 2018</a:t>
            </a:r>
            <a:endParaRPr sz="1800">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b="1" lang="en-US"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rgbClr val="333333"/>
                </a:solidFill>
                <a:latin typeface="Open Sans"/>
                <a:ea typeface="Open Sans"/>
                <a:cs typeface="Open Sans"/>
                <a:sym typeface="Open Sans"/>
              </a:rPr>
              <a:t>May 28, 2026</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96" name="Google Shape;2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c1eccdf2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c1eccdf2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3c1eccdf2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a0929b91b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a0929b91b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WTO is all about Agreements, negotiated and signed by a large majority of the world’s trading economies, and ratified in their parliaments (</a:t>
            </a:r>
            <a:r>
              <a:rPr b="1" lang="en-US"/>
              <a:t>30 Agreements)</a:t>
            </a:r>
            <a:endParaRPr b="1"/>
          </a:p>
          <a:p>
            <a:pPr indent="-317500" lvl="0" marL="457200" rtl="0" algn="l">
              <a:spcBef>
                <a:spcPts val="0"/>
              </a:spcBef>
              <a:spcAft>
                <a:spcPts val="0"/>
              </a:spcAft>
              <a:buSzPts val="1400"/>
              <a:buAutoNum type="arabicPeriod"/>
            </a:pPr>
            <a:r>
              <a:rPr lang="en-US"/>
              <a:t>Ensuring the smooth, free, and fair movement of the following:</a:t>
            </a:r>
            <a:endParaRPr/>
          </a:p>
          <a:p>
            <a:pPr indent="-317500" lvl="1" marL="914400" rtl="0" algn="l">
              <a:spcBef>
                <a:spcPts val="0"/>
              </a:spcBef>
              <a:spcAft>
                <a:spcPts val="0"/>
              </a:spcAft>
              <a:buSzPts val="1400"/>
              <a:buAutoNum type="alphaLcPeriod"/>
            </a:pPr>
            <a:r>
              <a:rPr lang="en-US"/>
              <a:t>Goods(dealing with specific sectors such as agriculture and textiles +  specific issues such as state trading, </a:t>
            </a:r>
            <a:r>
              <a:rPr b="1" lang="en-US"/>
              <a:t>product standards</a:t>
            </a:r>
            <a:r>
              <a:rPr lang="en-US"/>
              <a:t>, </a:t>
            </a:r>
            <a:r>
              <a:rPr b="1" lang="en-US"/>
              <a:t>subsidies</a:t>
            </a:r>
            <a:r>
              <a:rPr lang="en-US"/>
              <a:t>,</a:t>
            </a:r>
            <a:r>
              <a:rPr b="1" lang="en-US"/>
              <a:t> anit-dumping</a:t>
            </a:r>
            <a:r>
              <a:rPr lang="en-US"/>
              <a:t>(</a:t>
            </a:r>
            <a:r>
              <a:rPr b="1" lang="en-US" sz="1050">
                <a:solidFill>
                  <a:srgbClr val="57595D"/>
                </a:solidFill>
                <a:highlight>
                  <a:srgbClr val="F8F9FA"/>
                </a:highlight>
                <a:latin typeface="Open Sans"/>
                <a:ea typeface="Open Sans"/>
                <a:cs typeface="Open Sans"/>
                <a:sym typeface="Open Sans"/>
              </a:rPr>
              <a:t>Dumping enables consumers in the importing country to obtain access to goods at an affordable price. However, it can also destroy the local market of the importing country, which can result in layoffs and the closure of businesses</a:t>
            </a:r>
            <a:r>
              <a:rPr b="1" lang="en-US" sz="900"/>
              <a:t>)</a:t>
            </a:r>
            <a:r>
              <a:rPr lang="en-US"/>
              <a:t>)</a:t>
            </a:r>
            <a:endParaRPr/>
          </a:p>
          <a:p>
            <a:pPr indent="-317500" lvl="1" marL="914400" rtl="0" algn="l">
              <a:spcBef>
                <a:spcPts val="0"/>
              </a:spcBef>
              <a:spcAft>
                <a:spcPts val="0"/>
              </a:spcAft>
              <a:buSzPts val="1400"/>
              <a:buAutoNum type="alphaLcPeriod"/>
            </a:pPr>
            <a:r>
              <a:rPr lang="en-US"/>
              <a:t>Services (Banks, insurance firms, telecommunications companies, tour operators, hotel chains and transport companies)</a:t>
            </a:r>
            <a:endParaRPr/>
          </a:p>
          <a:p>
            <a:pPr indent="-317500" lvl="1" marL="914400" rtl="0" algn="l">
              <a:spcBef>
                <a:spcPts val="0"/>
              </a:spcBef>
              <a:spcAft>
                <a:spcPts val="0"/>
              </a:spcAft>
              <a:buSzPts val="1400"/>
              <a:buAutoNum type="alphaLcPeriod"/>
            </a:pPr>
            <a:r>
              <a:rPr lang="en-US"/>
              <a:t>IPR ( copyrights, patents, trademarks, geographical names used to identify products, industrial designs, integrated circuit layout-designs)</a:t>
            </a:r>
            <a:endParaRPr/>
          </a:p>
          <a:p>
            <a:pPr indent="-317500" lvl="0" marL="457200" rtl="0" algn="l">
              <a:spcBef>
                <a:spcPts val="0"/>
              </a:spcBef>
              <a:spcAft>
                <a:spcPts val="0"/>
              </a:spcAft>
              <a:buSzPts val="1400"/>
              <a:buAutoNum type="arabicPeriod"/>
            </a:pPr>
            <a:r>
              <a:rPr lang="en-US"/>
              <a:t>Administering trade agreements </a:t>
            </a:r>
            <a:endParaRPr/>
          </a:p>
          <a:p>
            <a:pPr indent="-317500" lvl="0" marL="457200" rtl="0" algn="l">
              <a:spcBef>
                <a:spcPts val="0"/>
              </a:spcBef>
              <a:spcAft>
                <a:spcPts val="0"/>
              </a:spcAft>
              <a:buSzPts val="1400"/>
              <a:buAutoNum type="arabicPeriod"/>
            </a:pPr>
            <a:r>
              <a:rPr lang="en-US"/>
              <a:t>Acting as a forum for trade negotiations </a:t>
            </a:r>
            <a:endParaRPr/>
          </a:p>
          <a:p>
            <a:pPr indent="-317500" lvl="0" marL="457200" rtl="0" algn="l">
              <a:spcBef>
                <a:spcPts val="0"/>
              </a:spcBef>
              <a:spcAft>
                <a:spcPts val="0"/>
              </a:spcAft>
              <a:buSzPts val="1400"/>
              <a:buAutoNum type="arabicPeriod"/>
            </a:pPr>
            <a:r>
              <a:rPr lang="en-US"/>
              <a:t>Settling trade disputes (Dispute Settlement Understanding)</a:t>
            </a:r>
            <a:endParaRPr/>
          </a:p>
          <a:p>
            <a:pPr indent="-317500" lvl="0" marL="457200" rtl="0" algn="l">
              <a:spcBef>
                <a:spcPts val="0"/>
              </a:spcBef>
              <a:spcAft>
                <a:spcPts val="0"/>
              </a:spcAft>
              <a:buSzPts val="1400"/>
              <a:buAutoNum type="arabicPeriod"/>
            </a:pPr>
            <a:r>
              <a:rPr lang="en-US"/>
              <a:t>Reviewing national trade policies (All WTO members must undergo periodic scrutiny, each review containing reports by the country concerned and the WTO Secretariat.):</a:t>
            </a:r>
            <a:endParaRPr/>
          </a:p>
          <a:p>
            <a:pPr indent="-317500" lvl="1" marL="914400" rtl="0" algn="l">
              <a:spcBef>
                <a:spcPts val="0"/>
              </a:spcBef>
              <a:spcAft>
                <a:spcPts val="0"/>
              </a:spcAft>
              <a:buSzPts val="1400"/>
              <a:buAutoNum type="alphaLcPeriod"/>
            </a:pPr>
            <a:r>
              <a:rPr lang="en-US"/>
              <a:t> improve transparency.</a:t>
            </a:r>
            <a:endParaRPr/>
          </a:p>
          <a:p>
            <a:pPr indent="-317500" lvl="1" marL="914400" rtl="0" algn="l">
              <a:spcBef>
                <a:spcPts val="0"/>
              </a:spcBef>
              <a:spcAft>
                <a:spcPts val="0"/>
              </a:spcAft>
              <a:buSzPts val="1400"/>
              <a:buAutoNum type="alphaLcPeriod"/>
            </a:pPr>
            <a:r>
              <a:rPr lang="en-US"/>
              <a:t>create a greater understanding of the policies that countries are adopting.</a:t>
            </a:r>
            <a:endParaRPr/>
          </a:p>
          <a:p>
            <a:pPr indent="-317500" lvl="1" marL="914400" rtl="0" algn="l">
              <a:spcBef>
                <a:spcPts val="0"/>
              </a:spcBef>
              <a:spcAft>
                <a:spcPts val="0"/>
              </a:spcAft>
              <a:buSzPts val="1400"/>
              <a:buAutoNum type="alphaLcPeriod"/>
            </a:pPr>
            <a:r>
              <a:rPr lang="en-US"/>
              <a:t> assess their impact.</a:t>
            </a:r>
            <a:endParaRPr/>
          </a:p>
        </p:txBody>
      </p:sp>
      <p:sp>
        <p:nvSpPr>
          <p:cNvPr id="210" name="Google Shape;210;g1a0929b91b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886d4ad6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0886d4ad6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20886d4ad6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4" name="Google Shape;24;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sp>
        <p:nvSpPr>
          <p:cNvPr id="79" name="Google Shape;79;p2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81" name="Google Shape;81;p2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2" name="Google Shape;82;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5" name="Shape 85"/>
        <p:cNvGrpSpPr/>
        <p:nvPr/>
      </p:nvGrpSpPr>
      <p:grpSpPr>
        <a:xfrm>
          <a:off x="0" y="0"/>
          <a:ext cx="0" cy="0"/>
          <a:chOff x="0" y="0"/>
          <a:chExt cx="0" cy="0"/>
        </a:xfrm>
      </p:grpSpPr>
      <p:sp>
        <p:nvSpPr>
          <p:cNvPr id="86" name="Google Shape;86;p2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8" name="Google Shape;88;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2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4" name="Google Shape;94;p2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5" name="Google Shape;95;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8" name="Google Shape;98;p23"/>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u="none" cap="none" strike="noStrike">
                <a:solidFill>
                  <a:srgbClr val="86D1D8"/>
                </a:solidFill>
                <a:latin typeface="Arial"/>
                <a:ea typeface="Arial"/>
                <a:cs typeface="Arial"/>
                <a:sym typeface="Arial"/>
              </a:rPr>
              <a:t>“</a:t>
            </a:r>
            <a:endParaRPr/>
          </a:p>
        </p:txBody>
      </p:sp>
      <p:sp>
        <p:nvSpPr>
          <p:cNvPr id="99" name="Google Shape;99;p23"/>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u="none" cap="none" strike="noStrik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0" name="Shape 100"/>
        <p:cNvGrpSpPr/>
        <p:nvPr/>
      </p:nvGrpSpPr>
      <p:grpSpPr>
        <a:xfrm>
          <a:off x="0" y="0"/>
          <a:ext cx="0" cy="0"/>
          <a:chOff x="0" y="0"/>
          <a:chExt cx="0" cy="0"/>
        </a:xfrm>
      </p:grpSpPr>
      <p:sp>
        <p:nvSpPr>
          <p:cNvPr id="101" name="Google Shape;101;p2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3" name="Google Shape;103;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2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0" name="Google Shape;110;p2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1" name="Google Shape;111;p2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2" name="Google Shape;112;p2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3" name="Google Shape;113;p2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4" name="Google Shape;114;p2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5" name="Google Shape;115;p2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6" name="Google Shape;116;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9" name="Shape 119"/>
        <p:cNvGrpSpPr/>
        <p:nvPr/>
      </p:nvGrpSpPr>
      <p:grpSpPr>
        <a:xfrm>
          <a:off x="0" y="0"/>
          <a:ext cx="0" cy="0"/>
          <a:chOff x="0" y="0"/>
          <a:chExt cx="0" cy="0"/>
        </a:xfrm>
      </p:grpSpPr>
      <p:sp>
        <p:nvSpPr>
          <p:cNvPr id="120" name="Google Shape;120;p2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2" name="Google Shape;122;p2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3" name="Google Shape;123;p2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4" name="Google Shape;124;p2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5" name="Google Shape;125;p2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6" name="Google Shape;126;p2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2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8" name="Google Shape;128;p2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9" name="Google Shape;129;p2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30" name="Google Shape;130;p2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31" name="Google Shape;131;p26"/>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32" name="Google Shape;132;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2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2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8"/>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4" name="Google Shape;144;p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0" name="Google Shape;30;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4"/>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6" name="Google Shape;36;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5"/>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2" name="Google Shape;42;p15"/>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3" name="Google Shape;43;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9" name="Google Shape;49;p16"/>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0" name="Google Shape;50;p16"/>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1" name="Google Shape;51;p16"/>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2" name="Google Shape;52;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9"/>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7" name="Google Shape;67;p19"/>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8" name="Google Shape;68;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0"/>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4" name="Google Shape;74;p20"/>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5" name="Google Shape;75;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11" name="Google Shape;11;p1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2" name="Google Shape;12;p1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1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 name="Google Shape;14;p1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5" name="Google Shape;15;p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wto.org/english/thewto_e/whatis_e/inbrief_e/inbr_e.pdf" TargetMode="External"/><Relationship Id="rId4" Type="http://schemas.openxmlformats.org/officeDocument/2006/relationships/hyperlink" Target="https://sgp.fas.org/crs/row/R45417.pdf" TargetMode="External"/><Relationship Id="rId5" Type="http://schemas.openxmlformats.org/officeDocument/2006/relationships/hyperlink" Target="https://depts.washington.edu/wtohist/Research/documents/WTOinbrief.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imf.org/external/pubs/ft/pam/pam45/pdf/chap1.pdf" TargetMode="External"/><Relationship Id="rId4" Type="http://schemas.openxmlformats.org/officeDocument/2006/relationships/hyperlink" Target="https://www.everycrsreport.com/files/20040422_RL32364_f41976f70a807d54eea351d4f07e04c03c8a720d.pdf" TargetMode="External"/><Relationship Id="rId5" Type="http://schemas.openxmlformats.org/officeDocument/2006/relationships/hyperlink" Target="https://niu.edu.in/sla/online-classes/PSM-204-Role-and-Functions-of-IMF.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7200"/>
              <a:buFont typeface="Century Gothic"/>
              <a:buNone/>
            </a:pPr>
            <a:r>
              <a:rPr lang="en-US"/>
              <a:t>IMF &amp; WTO (WB)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a0929b91ba_0_8"/>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World Trade Organization (WTO)</a:t>
            </a:r>
            <a:endParaRPr/>
          </a:p>
          <a:p>
            <a:pPr indent="0" lvl="0" marL="0" rtl="0" algn="l">
              <a:spcBef>
                <a:spcPts val="0"/>
              </a:spcBef>
              <a:spcAft>
                <a:spcPts val="0"/>
              </a:spcAft>
              <a:buNone/>
            </a:pPr>
            <a:r>
              <a:t/>
            </a:r>
            <a:endParaRPr/>
          </a:p>
        </p:txBody>
      </p:sp>
      <p:sp>
        <p:nvSpPr>
          <p:cNvPr id="231" name="Google Shape;231;g1a0929b91ba_0_8"/>
          <p:cNvSpPr/>
          <p:nvPr/>
        </p:nvSpPr>
        <p:spPr>
          <a:xfrm>
            <a:off x="4848450" y="1340001"/>
            <a:ext cx="2495100" cy="11385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WTO and Pakistan</a:t>
            </a:r>
            <a:endParaRPr b="1"/>
          </a:p>
        </p:txBody>
      </p:sp>
      <p:sp>
        <p:nvSpPr>
          <p:cNvPr id="232" name="Google Shape;232;g1a0929b91ba_0_8"/>
          <p:cNvSpPr/>
          <p:nvPr/>
        </p:nvSpPr>
        <p:spPr>
          <a:xfrm>
            <a:off x="1197350" y="3141101"/>
            <a:ext cx="2495100" cy="11385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Agreement on Agriculture (AOA)</a:t>
            </a:r>
            <a:endParaRPr/>
          </a:p>
        </p:txBody>
      </p:sp>
      <p:sp>
        <p:nvSpPr>
          <p:cNvPr id="233" name="Google Shape;233;g1a0929b91ba_0_8"/>
          <p:cNvSpPr/>
          <p:nvPr/>
        </p:nvSpPr>
        <p:spPr>
          <a:xfrm>
            <a:off x="4944600" y="3046976"/>
            <a:ext cx="2495100" cy="11385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Trade Facilitation Agreement (TFA)</a:t>
            </a:r>
            <a:endParaRPr/>
          </a:p>
        </p:txBody>
      </p:sp>
      <p:sp>
        <p:nvSpPr>
          <p:cNvPr id="234" name="Google Shape;234;g1a0929b91ba_0_8"/>
          <p:cNvSpPr/>
          <p:nvPr/>
        </p:nvSpPr>
        <p:spPr>
          <a:xfrm>
            <a:off x="8248075" y="3046976"/>
            <a:ext cx="2495100" cy="11385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Technical</a:t>
            </a:r>
            <a:r>
              <a:rPr lang="en-US" sz="1800">
                <a:solidFill>
                  <a:schemeClr val="lt1"/>
                </a:solidFill>
                <a:latin typeface="Century Gothic"/>
                <a:ea typeface="Century Gothic"/>
                <a:cs typeface="Century Gothic"/>
                <a:sym typeface="Century Gothic"/>
              </a:rPr>
              <a:t> Barriers to Trade (TBT)</a:t>
            </a:r>
            <a:endParaRPr/>
          </a:p>
        </p:txBody>
      </p:sp>
      <p:sp>
        <p:nvSpPr>
          <p:cNvPr id="235" name="Google Shape;235;g1a0929b91ba_0_8"/>
          <p:cNvSpPr/>
          <p:nvPr/>
        </p:nvSpPr>
        <p:spPr>
          <a:xfrm>
            <a:off x="1108350" y="4769675"/>
            <a:ext cx="3740100" cy="14004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marR="0" rtl="0" algn="ctr">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ctr">
              <a:spcBef>
                <a:spcPts val="0"/>
              </a:spcBef>
              <a:spcAft>
                <a:spcPts val="0"/>
              </a:spcAft>
              <a:buClr>
                <a:schemeClr val="dk1"/>
              </a:buClr>
              <a:buFont typeface="Arial"/>
              <a:buNone/>
            </a:pPr>
            <a:r>
              <a:rPr lang="en-US" sz="1800">
                <a:solidFill>
                  <a:schemeClr val="lt1"/>
                </a:solidFill>
                <a:latin typeface="Century Gothic"/>
                <a:ea typeface="Century Gothic"/>
                <a:cs typeface="Century Gothic"/>
                <a:sym typeface="Century Gothic"/>
              </a:rPr>
              <a:t>Trade Related Aspects of Intellectual Property Rights (TRIPS)</a:t>
            </a:r>
            <a:endParaRPr>
              <a:solidFill>
                <a:schemeClr val="dk1"/>
              </a:solidFill>
            </a:endParaRPr>
          </a:p>
          <a:p>
            <a:pPr indent="0" lvl="0" marL="0" marR="0" rtl="0" algn="ctr">
              <a:spcBef>
                <a:spcPts val="0"/>
              </a:spcBef>
              <a:spcAft>
                <a:spcPts val="0"/>
              </a:spcAft>
              <a:buNone/>
            </a:pPr>
            <a:r>
              <a:t/>
            </a:r>
            <a:endParaRPr sz="1200">
              <a:solidFill>
                <a:srgbClr val="374151"/>
              </a:solidFill>
              <a:highlight>
                <a:srgbClr val="F7F7F8"/>
              </a:highlight>
              <a:latin typeface="Roboto"/>
              <a:ea typeface="Roboto"/>
              <a:cs typeface="Roboto"/>
              <a:sym typeface="Roboto"/>
            </a:endParaRPr>
          </a:p>
        </p:txBody>
      </p:sp>
      <p:sp>
        <p:nvSpPr>
          <p:cNvPr id="236" name="Google Shape;236;g1a0929b91ba_0_8"/>
          <p:cNvSpPr/>
          <p:nvPr/>
        </p:nvSpPr>
        <p:spPr>
          <a:xfrm>
            <a:off x="7003075" y="4753950"/>
            <a:ext cx="3740100" cy="14004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marR="0" rtl="0" algn="ctr">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ctr">
              <a:spcBef>
                <a:spcPts val="0"/>
              </a:spcBef>
              <a:spcAft>
                <a:spcPts val="0"/>
              </a:spcAft>
              <a:buNone/>
            </a:pPr>
            <a:r>
              <a:rPr lang="en-US" sz="1800">
                <a:solidFill>
                  <a:schemeClr val="lt1"/>
                </a:solidFill>
                <a:latin typeface="Century Gothic"/>
                <a:ea typeface="Century Gothic"/>
                <a:cs typeface="Century Gothic"/>
                <a:sym typeface="Century Gothic"/>
              </a:rPr>
              <a:t>Trade Related Investment Measures (TRIMS)</a:t>
            </a:r>
            <a:endParaRPr>
              <a:solidFill>
                <a:schemeClr val="dk1"/>
              </a:solidFill>
            </a:endParaRPr>
          </a:p>
          <a:p>
            <a:pPr indent="0" lvl="0" marL="0" marR="0" rtl="0" algn="ctr">
              <a:spcBef>
                <a:spcPts val="0"/>
              </a:spcBef>
              <a:spcAft>
                <a:spcPts val="0"/>
              </a:spcAft>
              <a:buNone/>
            </a:pPr>
            <a:r>
              <a:t/>
            </a:r>
            <a:endParaRPr sz="1200">
              <a:solidFill>
                <a:srgbClr val="374151"/>
              </a:solidFill>
              <a:highlight>
                <a:srgbClr val="F7F7F8"/>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a0929b91ba_0_32"/>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World Trade Organization (WTO)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243" name="Google Shape;243;g1a0929b91ba_0_32"/>
          <p:cNvPicPr preferRelativeResize="0"/>
          <p:nvPr/>
        </p:nvPicPr>
        <p:blipFill>
          <a:blip r:embed="rId3">
            <a:alphaModFix/>
          </a:blip>
          <a:stretch>
            <a:fillRect/>
          </a:stretch>
        </p:blipFill>
        <p:spPr>
          <a:xfrm>
            <a:off x="76200" y="1277475"/>
            <a:ext cx="12039599" cy="53752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a0929b91ba_0_39"/>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World Trade Organization (WTO)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50" name="Google Shape;250;g1a0929b91ba_0_39"/>
          <p:cNvPicPr preferRelativeResize="0"/>
          <p:nvPr/>
        </p:nvPicPr>
        <p:blipFill>
          <a:blip r:embed="rId3">
            <a:alphaModFix/>
          </a:blip>
          <a:stretch>
            <a:fillRect/>
          </a:stretch>
        </p:blipFill>
        <p:spPr>
          <a:xfrm>
            <a:off x="152400" y="1456775"/>
            <a:ext cx="11940925" cy="510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a0929b91ba_0_46"/>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World Trade Organization (WTO)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57" name="Google Shape;257;g1a0929b91ba_0_46"/>
          <p:cNvSpPr/>
          <p:nvPr/>
        </p:nvSpPr>
        <p:spPr>
          <a:xfrm>
            <a:off x="4369741" y="1853125"/>
            <a:ext cx="2758200" cy="13833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WTO Challenges</a:t>
            </a:r>
            <a:endParaRPr b="1"/>
          </a:p>
        </p:txBody>
      </p:sp>
      <p:sp>
        <p:nvSpPr>
          <p:cNvPr id="258" name="Google Shape;258;g1a0929b91ba_0_46"/>
          <p:cNvSpPr/>
          <p:nvPr/>
        </p:nvSpPr>
        <p:spPr>
          <a:xfrm>
            <a:off x="1033950" y="3614578"/>
            <a:ext cx="2758200" cy="13833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China Factor</a:t>
            </a:r>
            <a:endParaRPr/>
          </a:p>
        </p:txBody>
      </p:sp>
      <p:sp>
        <p:nvSpPr>
          <p:cNvPr id="259" name="Google Shape;259;g1a0929b91ba_0_46"/>
          <p:cNvSpPr/>
          <p:nvPr/>
        </p:nvSpPr>
        <p:spPr>
          <a:xfrm>
            <a:off x="7551088" y="3614569"/>
            <a:ext cx="2758200" cy="13833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Development Divide</a:t>
            </a:r>
            <a:endParaRPr/>
          </a:p>
        </p:txBody>
      </p:sp>
      <p:sp>
        <p:nvSpPr>
          <p:cNvPr id="260" name="Google Shape;260;g1a0929b91ba_0_46"/>
          <p:cNvSpPr/>
          <p:nvPr/>
        </p:nvSpPr>
        <p:spPr>
          <a:xfrm>
            <a:off x="4369750" y="3614578"/>
            <a:ext cx="2758200" cy="13833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Digitization of Economy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3c1eccdf26_0_20"/>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World Trade Organization (WTO)</a:t>
            </a:r>
            <a:endParaRPr/>
          </a:p>
          <a:p>
            <a:pPr indent="0" lvl="0" marL="0" rtl="0" algn="l">
              <a:spcBef>
                <a:spcPts val="0"/>
              </a:spcBef>
              <a:spcAft>
                <a:spcPts val="0"/>
              </a:spcAft>
              <a:buNone/>
            </a:pPr>
            <a:r>
              <a:t/>
            </a:r>
            <a:endParaRPr/>
          </a:p>
        </p:txBody>
      </p:sp>
      <p:sp>
        <p:nvSpPr>
          <p:cNvPr id="267" name="Google Shape;267;g23c1eccdf26_0_20"/>
          <p:cNvSpPr txBox="1"/>
          <p:nvPr>
            <p:ph idx="1" type="body"/>
          </p:nvPr>
        </p:nvSpPr>
        <p:spPr>
          <a:xfrm>
            <a:off x="1103312" y="2052918"/>
            <a:ext cx="8946600" cy="419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Recommended reads:</a:t>
            </a:r>
            <a:endParaRPr/>
          </a:p>
          <a:p>
            <a:pPr indent="-320040" lvl="0" marL="457200" rtl="0" algn="l">
              <a:spcBef>
                <a:spcPts val="1000"/>
              </a:spcBef>
              <a:spcAft>
                <a:spcPts val="0"/>
              </a:spcAft>
              <a:buSzPts val="1440"/>
              <a:buAutoNum type="arabicPeriod"/>
            </a:pPr>
            <a:r>
              <a:rPr lang="en-US" u="sng">
                <a:solidFill>
                  <a:schemeClr val="hlink"/>
                </a:solidFill>
                <a:hlinkClick r:id="rId3"/>
              </a:rPr>
              <a:t>https://www.wto.org/english/thewto_e/whatis_e/inbrief_e/inbr_e.pdf</a:t>
            </a:r>
            <a:endParaRPr/>
          </a:p>
          <a:p>
            <a:pPr indent="0" lvl="0" marL="0" rtl="0" algn="l">
              <a:spcBef>
                <a:spcPts val="1000"/>
              </a:spcBef>
              <a:spcAft>
                <a:spcPts val="0"/>
              </a:spcAft>
              <a:buNone/>
            </a:pPr>
            <a:r>
              <a:t/>
            </a:r>
            <a:endParaRPr/>
          </a:p>
          <a:p>
            <a:pPr indent="-320040" lvl="0" marL="457200" rtl="0" algn="l">
              <a:spcBef>
                <a:spcPts val="1000"/>
              </a:spcBef>
              <a:spcAft>
                <a:spcPts val="0"/>
              </a:spcAft>
              <a:buSzPts val="1440"/>
              <a:buAutoNum type="arabicPeriod"/>
            </a:pPr>
            <a:r>
              <a:rPr lang="en-US" u="sng">
                <a:solidFill>
                  <a:schemeClr val="hlink"/>
                </a:solidFill>
                <a:hlinkClick r:id="rId4"/>
              </a:rPr>
              <a:t>https://sgp.fas.org/crs/row/R45417.pdf</a:t>
            </a:r>
            <a:endParaRPr/>
          </a:p>
          <a:p>
            <a:pPr indent="0" lvl="0" marL="0" rtl="0" algn="l">
              <a:spcBef>
                <a:spcPts val="1000"/>
              </a:spcBef>
              <a:spcAft>
                <a:spcPts val="0"/>
              </a:spcAft>
              <a:buNone/>
            </a:pPr>
            <a:r>
              <a:t/>
            </a:r>
            <a:endParaRPr/>
          </a:p>
          <a:p>
            <a:pPr indent="-320040" lvl="0" marL="457200" rtl="0" algn="l">
              <a:spcBef>
                <a:spcPts val="1000"/>
              </a:spcBef>
              <a:spcAft>
                <a:spcPts val="0"/>
              </a:spcAft>
              <a:buSzPts val="1440"/>
              <a:buAutoNum type="arabicPeriod"/>
            </a:pPr>
            <a:r>
              <a:rPr lang="en-US" u="sng">
                <a:solidFill>
                  <a:schemeClr val="hlink"/>
                </a:solidFill>
                <a:hlinkClick r:id="rId5"/>
              </a:rPr>
              <a:t>https://depts.washington.edu/wtohist/Research/documents/WTOinbrief.pdf</a:t>
            </a:r>
            <a:endParaRPr/>
          </a:p>
          <a:p>
            <a:pPr indent="0" lvl="0" marL="45720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World Bank</a:t>
            </a:r>
            <a:endParaRPr/>
          </a:p>
        </p:txBody>
      </p:sp>
      <p:sp>
        <p:nvSpPr>
          <p:cNvPr id="273" name="Google Shape;273;p7"/>
          <p:cNvSpPr/>
          <p:nvPr/>
        </p:nvSpPr>
        <p:spPr>
          <a:xfrm>
            <a:off x="3613342" y="3213464"/>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Introduction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World Bank</a:t>
            </a:r>
            <a:endParaRPr/>
          </a:p>
        </p:txBody>
      </p:sp>
      <p:sp>
        <p:nvSpPr>
          <p:cNvPr id="279" name="Google Shape;279;p8"/>
          <p:cNvSpPr/>
          <p:nvPr/>
        </p:nvSpPr>
        <p:spPr>
          <a:xfrm>
            <a:off x="3613342" y="1853248"/>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Organization</a:t>
            </a:r>
            <a:endParaRPr/>
          </a:p>
        </p:txBody>
      </p:sp>
      <p:sp>
        <p:nvSpPr>
          <p:cNvPr id="280" name="Google Shape;280;p8"/>
          <p:cNvSpPr/>
          <p:nvPr/>
        </p:nvSpPr>
        <p:spPr>
          <a:xfrm>
            <a:off x="3613342" y="3038242"/>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Bretton Woods Conference</a:t>
            </a:r>
            <a:endParaRPr/>
          </a:p>
        </p:txBody>
      </p:sp>
      <p:sp>
        <p:nvSpPr>
          <p:cNvPr id="281" name="Google Shape;281;p8"/>
          <p:cNvSpPr/>
          <p:nvPr/>
        </p:nvSpPr>
        <p:spPr>
          <a:xfrm>
            <a:off x="3613342" y="4223236"/>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Aims/Objectives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9"/>
          <p:cNvSpPr txBox="1"/>
          <p:nvPr>
            <p:ph type="title"/>
          </p:nvPr>
        </p:nvSpPr>
        <p:spPr>
          <a:xfrm>
            <a:off x="646111" y="424582"/>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World Bank</a:t>
            </a:r>
            <a:endParaRPr/>
          </a:p>
        </p:txBody>
      </p:sp>
      <p:sp>
        <p:nvSpPr>
          <p:cNvPr id="287" name="Google Shape;287;p9"/>
          <p:cNvSpPr/>
          <p:nvPr/>
        </p:nvSpPr>
        <p:spPr>
          <a:xfrm>
            <a:off x="3599274" y="1637712"/>
            <a:ext cx="4965316" cy="668760"/>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entury Gothic"/>
                <a:ea typeface="Century Gothic"/>
                <a:cs typeface="Century Gothic"/>
                <a:sym typeface="Century Gothic"/>
              </a:rPr>
              <a:t>Institutions of WB </a:t>
            </a:r>
            <a:endParaRPr/>
          </a:p>
        </p:txBody>
      </p:sp>
      <p:sp>
        <p:nvSpPr>
          <p:cNvPr id="288" name="Google Shape;288;p9"/>
          <p:cNvSpPr/>
          <p:nvPr/>
        </p:nvSpPr>
        <p:spPr>
          <a:xfrm>
            <a:off x="218140" y="2667846"/>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International Bank for Reconstruction and Development (IBRD)</a:t>
            </a:r>
            <a:endParaRPr/>
          </a:p>
        </p:txBody>
      </p:sp>
      <p:sp>
        <p:nvSpPr>
          <p:cNvPr id="289" name="Google Shape;289;p9"/>
          <p:cNvSpPr/>
          <p:nvPr/>
        </p:nvSpPr>
        <p:spPr>
          <a:xfrm>
            <a:off x="2977262" y="2667844"/>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International Development Association </a:t>
            </a:r>
            <a:endParaRPr/>
          </a:p>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(IDA)</a:t>
            </a:r>
            <a:endParaRPr/>
          </a:p>
        </p:txBody>
      </p:sp>
      <p:sp>
        <p:nvSpPr>
          <p:cNvPr id="290" name="Google Shape;290;p9"/>
          <p:cNvSpPr/>
          <p:nvPr/>
        </p:nvSpPr>
        <p:spPr>
          <a:xfrm>
            <a:off x="5736384" y="2667844"/>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International Finance Corporation (IFC)</a:t>
            </a:r>
            <a:endParaRPr b="0" i="0" sz="1800" u="none" cap="none" strike="noStrike">
              <a:solidFill>
                <a:schemeClr val="lt1"/>
              </a:solidFill>
              <a:latin typeface="Century Gothic"/>
              <a:ea typeface="Century Gothic"/>
              <a:cs typeface="Century Gothic"/>
              <a:sym typeface="Century Gothic"/>
            </a:endParaRPr>
          </a:p>
        </p:txBody>
      </p:sp>
      <p:sp>
        <p:nvSpPr>
          <p:cNvPr id="291" name="Google Shape;291;p9"/>
          <p:cNvSpPr/>
          <p:nvPr/>
        </p:nvSpPr>
        <p:spPr>
          <a:xfrm>
            <a:off x="8495506" y="2667844"/>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Multilateral Investment Guarantee Agency (MIGA)</a:t>
            </a:r>
            <a:endParaRPr/>
          </a:p>
        </p:txBody>
      </p:sp>
      <p:sp>
        <p:nvSpPr>
          <p:cNvPr id="292" name="Google Shape;292;p9"/>
          <p:cNvSpPr/>
          <p:nvPr/>
        </p:nvSpPr>
        <p:spPr>
          <a:xfrm>
            <a:off x="4601345" y="4326333"/>
            <a:ext cx="2782093" cy="1535377"/>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International Centre for Settlement of Investment Disputes</a:t>
            </a:r>
            <a:endParaRPr/>
          </a:p>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(ICSID)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World Bank and Pakistan</a:t>
            </a:r>
            <a:endParaRPr/>
          </a:p>
        </p:txBody>
      </p:sp>
      <p:sp>
        <p:nvSpPr>
          <p:cNvPr id="299" name="Google Shape;299;p10"/>
          <p:cNvSpPr/>
          <p:nvPr/>
        </p:nvSpPr>
        <p:spPr>
          <a:xfrm>
            <a:off x="3777115" y="1152983"/>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World Bank Projects in Pakistan</a:t>
            </a:r>
            <a:endParaRPr/>
          </a:p>
        </p:txBody>
      </p:sp>
      <p:sp>
        <p:nvSpPr>
          <p:cNvPr id="300" name="Google Shape;300;p10"/>
          <p:cNvSpPr/>
          <p:nvPr/>
        </p:nvSpPr>
        <p:spPr>
          <a:xfrm>
            <a:off x="7288947" y="2447349"/>
            <a:ext cx="2495072" cy="615026"/>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Education</a:t>
            </a:r>
            <a:endParaRPr/>
          </a:p>
        </p:txBody>
      </p:sp>
      <p:sp>
        <p:nvSpPr>
          <p:cNvPr id="301" name="Google Shape;301;p10"/>
          <p:cNvSpPr/>
          <p:nvPr/>
        </p:nvSpPr>
        <p:spPr>
          <a:xfrm>
            <a:off x="7288947" y="3277910"/>
            <a:ext cx="2495072" cy="615026"/>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Health</a:t>
            </a:r>
            <a:endParaRPr/>
          </a:p>
        </p:txBody>
      </p:sp>
      <p:sp>
        <p:nvSpPr>
          <p:cNvPr id="302" name="Google Shape;302;p10"/>
          <p:cNvSpPr/>
          <p:nvPr/>
        </p:nvSpPr>
        <p:spPr>
          <a:xfrm>
            <a:off x="7288947" y="4108471"/>
            <a:ext cx="2495072" cy="615026"/>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Social Safety Net</a:t>
            </a:r>
            <a:endParaRPr/>
          </a:p>
        </p:txBody>
      </p:sp>
      <p:sp>
        <p:nvSpPr>
          <p:cNvPr id="303" name="Google Shape;303;p10"/>
          <p:cNvSpPr/>
          <p:nvPr/>
        </p:nvSpPr>
        <p:spPr>
          <a:xfrm>
            <a:off x="7288947" y="4939032"/>
            <a:ext cx="2495072" cy="615026"/>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Agriculture</a:t>
            </a:r>
            <a:endParaRPr/>
          </a:p>
        </p:txBody>
      </p:sp>
      <p:sp>
        <p:nvSpPr>
          <p:cNvPr id="304" name="Google Shape;304;p10"/>
          <p:cNvSpPr/>
          <p:nvPr/>
        </p:nvSpPr>
        <p:spPr>
          <a:xfrm>
            <a:off x="7288947" y="5790256"/>
            <a:ext cx="2495072" cy="615026"/>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Trade and Transport</a:t>
            </a:r>
            <a:endParaRPr b="0" i="0" sz="1800" u="none" cap="none" strike="noStrike">
              <a:solidFill>
                <a:schemeClr val="lt1"/>
              </a:solidFill>
              <a:latin typeface="Century Gothic"/>
              <a:ea typeface="Century Gothic"/>
              <a:cs typeface="Century Gothic"/>
              <a:sym typeface="Century Gothic"/>
            </a:endParaRPr>
          </a:p>
        </p:txBody>
      </p:sp>
      <p:sp>
        <p:nvSpPr>
          <p:cNvPr id="305" name="Google Shape;305;p10"/>
          <p:cNvSpPr/>
          <p:nvPr/>
        </p:nvSpPr>
        <p:spPr>
          <a:xfrm>
            <a:off x="2169174" y="2447348"/>
            <a:ext cx="4965316" cy="3957933"/>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ctr">
              <a:spcBef>
                <a:spcPts val="0"/>
              </a:spcBef>
              <a:spcAft>
                <a:spcPts val="0"/>
              </a:spcAft>
              <a:buClr>
                <a:schemeClr val="lt1"/>
              </a:buClr>
              <a:buSzPts val="1800"/>
              <a:buFont typeface="Century Gothic"/>
              <a:buChar char="-"/>
            </a:pPr>
            <a:r>
              <a:rPr b="0" i="0" lang="en-US" sz="1800" u="none" cap="none" strike="noStrike">
                <a:solidFill>
                  <a:schemeClr val="lt1"/>
                </a:solidFill>
                <a:latin typeface="Century Gothic"/>
                <a:ea typeface="Century Gothic"/>
                <a:cs typeface="Century Gothic"/>
                <a:sym typeface="Century Gothic"/>
              </a:rPr>
              <a:t>Constructions</a:t>
            </a:r>
            <a:endParaRPr/>
          </a:p>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a:p>
            <a:pPr indent="-285750" lvl="0" marL="285750" marR="0" rtl="0" algn="ctr">
              <a:spcBef>
                <a:spcPts val="0"/>
              </a:spcBef>
              <a:spcAft>
                <a:spcPts val="0"/>
              </a:spcAft>
              <a:buClr>
                <a:schemeClr val="lt1"/>
              </a:buClr>
              <a:buSzPts val="1800"/>
              <a:buFont typeface="Century Gothic"/>
              <a:buChar char="-"/>
            </a:pPr>
            <a:r>
              <a:rPr b="0" i="0" lang="en-US" sz="1800" u="none" cap="none" strike="noStrike">
                <a:solidFill>
                  <a:schemeClr val="lt1"/>
                </a:solidFill>
                <a:latin typeface="Century Gothic"/>
                <a:ea typeface="Century Gothic"/>
                <a:cs typeface="Century Gothic"/>
                <a:sym typeface="Century Gothic"/>
              </a:rPr>
              <a:t>Financing</a:t>
            </a:r>
            <a:endParaRPr/>
          </a:p>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a:p>
            <a:pPr indent="-285750" lvl="0" marL="285750" marR="0" rtl="0" algn="ctr">
              <a:spcBef>
                <a:spcPts val="0"/>
              </a:spcBef>
              <a:spcAft>
                <a:spcPts val="0"/>
              </a:spcAft>
              <a:buClr>
                <a:schemeClr val="lt1"/>
              </a:buClr>
              <a:buSzPts val="1800"/>
              <a:buFont typeface="Century Gothic"/>
              <a:buChar char="-"/>
            </a:pPr>
            <a:r>
              <a:rPr b="0" i="0" lang="en-US" sz="1800" u="none" cap="none" strike="noStrike">
                <a:solidFill>
                  <a:schemeClr val="lt1"/>
                </a:solidFill>
                <a:latin typeface="Century Gothic"/>
                <a:ea typeface="Century Gothic"/>
                <a:cs typeface="Century Gothic"/>
                <a:sym typeface="Century Gothic"/>
              </a:rPr>
              <a:t>Capacity Building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
          <p:cNvPicPr preferRelativeResize="0"/>
          <p:nvPr/>
        </p:nvPicPr>
        <p:blipFill rotWithShape="1">
          <a:blip r:embed="rId3">
            <a:alphaModFix/>
          </a:blip>
          <a:srcRect b="0" l="0" r="0" t="0"/>
          <a:stretch/>
        </p:blipFill>
        <p:spPr>
          <a:xfrm>
            <a:off x="99514" y="3235230"/>
            <a:ext cx="8100747" cy="1323122"/>
          </a:xfrm>
          <a:prstGeom prst="rect">
            <a:avLst/>
          </a:prstGeom>
          <a:noFill/>
          <a:ln>
            <a:noFill/>
          </a:ln>
        </p:spPr>
      </p:pic>
      <p:pic>
        <p:nvPicPr>
          <p:cNvPr id="158" name="Google Shape;158;p2"/>
          <p:cNvPicPr preferRelativeResize="0"/>
          <p:nvPr/>
        </p:nvPicPr>
        <p:blipFill rotWithShape="1">
          <a:blip r:embed="rId4">
            <a:alphaModFix/>
          </a:blip>
          <a:srcRect b="0" l="0" r="0" t="0"/>
          <a:stretch/>
        </p:blipFill>
        <p:spPr>
          <a:xfrm>
            <a:off x="4517737" y="4673577"/>
            <a:ext cx="7365048" cy="2184423"/>
          </a:xfrm>
          <a:prstGeom prst="rect">
            <a:avLst/>
          </a:prstGeom>
          <a:noFill/>
          <a:ln>
            <a:noFill/>
          </a:ln>
        </p:spPr>
      </p:pic>
      <p:pic>
        <p:nvPicPr>
          <p:cNvPr id="159" name="Google Shape;159;p2"/>
          <p:cNvPicPr preferRelativeResize="0"/>
          <p:nvPr/>
        </p:nvPicPr>
        <p:blipFill>
          <a:blip r:embed="rId5">
            <a:alphaModFix/>
          </a:blip>
          <a:stretch>
            <a:fillRect/>
          </a:stretch>
        </p:blipFill>
        <p:spPr>
          <a:xfrm>
            <a:off x="4314113" y="1906926"/>
            <a:ext cx="7772276" cy="1110325"/>
          </a:xfrm>
          <a:prstGeom prst="rect">
            <a:avLst/>
          </a:prstGeom>
          <a:noFill/>
          <a:ln>
            <a:noFill/>
          </a:ln>
        </p:spPr>
      </p:pic>
      <p:pic>
        <p:nvPicPr>
          <p:cNvPr id="160" name="Google Shape;160;p2"/>
          <p:cNvPicPr preferRelativeResize="0"/>
          <p:nvPr/>
        </p:nvPicPr>
        <p:blipFill>
          <a:blip r:embed="rId6">
            <a:alphaModFix/>
          </a:blip>
          <a:stretch>
            <a:fillRect/>
          </a:stretch>
        </p:blipFill>
        <p:spPr>
          <a:xfrm>
            <a:off x="152400" y="152400"/>
            <a:ext cx="7365050" cy="160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International Monetary Fund (IMF)</a:t>
            </a:r>
            <a:endParaRPr/>
          </a:p>
        </p:txBody>
      </p:sp>
      <p:sp>
        <p:nvSpPr>
          <p:cNvPr id="166" name="Google Shape;166;p3"/>
          <p:cNvSpPr/>
          <p:nvPr/>
        </p:nvSpPr>
        <p:spPr>
          <a:xfrm>
            <a:off x="3701013" y="3833826"/>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Bretton Wood Conference (1944-1971)</a:t>
            </a:r>
            <a:endParaRPr/>
          </a:p>
        </p:txBody>
      </p:sp>
      <p:sp>
        <p:nvSpPr>
          <p:cNvPr id="167" name="Google Shape;167;p3"/>
          <p:cNvSpPr/>
          <p:nvPr/>
        </p:nvSpPr>
        <p:spPr>
          <a:xfrm>
            <a:off x="3701013" y="2496508"/>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Introduction </a:t>
            </a:r>
            <a:endParaRPr/>
          </a:p>
        </p:txBody>
      </p:sp>
      <p:sp>
        <p:nvSpPr>
          <p:cNvPr id="168" name="Google Shape;168;p3"/>
          <p:cNvSpPr/>
          <p:nvPr/>
        </p:nvSpPr>
        <p:spPr>
          <a:xfrm>
            <a:off x="3701013" y="5171144"/>
            <a:ext cx="4965316"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Mandate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International Monetary Fund (IMF)</a:t>
            </a:r>
            <a:endParaRPr/>
          </a:p>
        </p:txBody>
      </p:sp>
      <p:sp>
        <p:nvSpPr>
          <p:cNvPr id="174" name="Google Shape;174;p4"/>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a:t> </a:t>
            </a:r>
            <a:endParaRPr/>
          </a:p>
        </p:txBody>
      </p:sp>
      <p:sp>
        <p:nvSpPr>
          <p:cNvPr id="175" name="Google Shape;175;p4"/>
          <p:cNvSpPr/>
          <p:nvPr/>
        </p:nvSpPr>
        <p:spPr>
          <a:xfrm>
            <a:off x="2383809" y="1394949"/>
            <a:ext cx="7424382" cy="832513"/>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Functions of IMF</a:t>
            </a:r>
            <a:endParaRPr/>
          </a:p>
        </p:txBody>
      </p:sp>
      <p:sp>
        <p:nvSpPr>
          <p:cNvPr id="176" name="Google Shape;176;p4"/>
          <p:cNvSpPr/>
          <p:nvPr/>
        </p:nvSpPr>
        <p:spPr>
          <a:xfrm>
            <a:off x="7313119" y="3599606"/>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Surveillance of Member Economic Policies</a:t>
            </a:r>
            <a:endParaRPr/>
          </a:p>
        </p:txBody>
      </p:sp>
      <p:sp>
        <p:nvSpPr>
          <p:cNvPr id="177" name="Google Shape;177;p4"/>
          <p:cNvSpPr/>
          <p:nvPr/>
        </p:nvSpPr>
        <p:spPr>
          <a:xfrm>
            <a:off x="2383809" y="3599606"/>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Technical Assistance and Training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International Monetary Fund (IMF)</a:t>
            </a:r>
            <a:endParaRPr/>
          </a:p>
        </p:txBody>
      </p:sp>
      <p:sp>
        <p:nvSpPr>
          <p:cNvPr id="183" name="Google Shape;183;p5"/>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a:t> </a:t>
            </a:r>
            <a:endParaRPr/>
          </a:p>
        </p:txBody>
      </p:sp>
      <p:sp>
        <p:nvSpPr>
          <p:cNvPr id="184" name="Google Shape;184;p5"/>
          <p:cNvSpPr/>
          <p:nvPr/>
        </p:nvSpPr>
        <p:spPr>
          <a:xfrm>
            <a:off x="2383809" y="1394949"/>
            <a:ext cx="7424382" cy="620565"/>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Functions of IMF</a:t>
            </a:r>
            <a:endParaRPr/>
          </a:p>
        </p:txBody>
      </p:sp>
      <p:sp>
        <p:nvSpPr>
          <p:cNvPr id="185" name="Google Shape;185;p5"/>
          <p:cNvSpPr/>
          <p:nvPr/>
        </p:nvSpPr>
        <p:spPr>
          <a:xfrm>
            <a:off x="4363969" y="2678550"/>
            <a:ext cx="3464062" cy="883683"/>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Financing Balance of Payment Deficits</a:t>
            </a:r>
            <a:endParaRPr/>
          </a:p>
        </p:txBody>
      </p:sp>
      <p:sp>
        <p:nvSpPr>
          <p:cNvPr id="186" name="Google Shape;186;p5"/>
          <p:cNvSpPr/>
          <p:nvPr/>
        </p:nvSpPr>
        <p:spPr>
          <a:xfrm>
            <a:off x="147968" y="4431652"/>
            <a:ext cx="2772653"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What is BOP Deficit? </a:t>
            </a:r>
            <a:endParaRPr/>
          </a:p>
        </p:txBody>
      </p:sp>
      <p:sp>
        <p:nvSpPr>
          <p:cNvPr id="187" name="Google Shape;187;p5"/>
          <p:cNvSpPr/>
          <p:nvPr/>
        </p:nvSpPr>
        <p:spPr>
          <a:xfrm>
            <a:off x="3143278" y="4387536"/>
            <a:ext cx="2772653"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IMF Lending </a:t>
            </a:r>
            <a:endParaRPr/>
          </a:p>
        </p:txBody>
      </p:sp>
      <p:sp>
        <p:nvSpPr>
          <p:cNvPr id="188" name="Google Shape;188;p5"/>
          <p:cNvSpPr/>
          <p:nvPr/>
        </p:nvSpPr>
        <p:spPr>
          <a:xfrm>
            <a:off x="6096000" y="4387536"/>
            <a:ext cx="2772653"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IMF Letter of Intent </a:t>
            </a:r>
            <a:endParaRPr/>
          </a:p>
        </p:txBody>
      </p:sp>
      <p:sp>
        <p:nvSpPr>
          <p:cNvPr id="189" name="Google Shape;189;p5"/>
          <p:cNvSpPr/>
          <p:nvPr/>
        </p:nvSpPr>
        <p:spPr>
          <a:xfrm>
            <a:off x="9046525" y="4387536"/>
            <a:ext cx="2772653" cy="431071"/>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Pakistan and IMF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International Monetary Fund (IMF)</a:t>
            </a:r>
            <a:endParaRPr/>
          </a:p>
        </p:txBody>
      </p:sp>
      <p:sp>
        <p:nvSpPr>
          <p:cNvPr id="195" name="Google Shape;195;p6"/>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a:t> </a:t>
            </a:r>
            <a:endParaRPr/>
          </a:p>
        </p:txBody>
      </p:sp>
      <p:sp>
        <p:nvSpPr>
          <p:cNvPr id="196" name="Google Shape;196;p6"/>
          <p:cNvSpPr/>
          <p:nvPr/>
        </p:nvSpPr>
        <p:spPr>
          <a:xfrm>
            <a:off x="2383809" y="1394949"/>
            <a:ext cx="7424382" cy="832513"/>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entury Gothic"/>
                <a:ea typeface="Century Gothic"/>
                <a:cs typeface="Century Gothic"/>
                <a:sym typeface="Century Gothic"/>
              </a:rPr>
              <a:t>Criticism on IMF</a:t>
            </a:r>
            <a:endParaRPr/>
          </a:p>
        </p:txBody>
      </p:sp>
      <p:sp>
        <p:nvSpPr>
          <p:cNvPr id="197" name="Google Shape;197;p6"/>
          <p:cNvSpPr/>
          <p:nvPr/>
        </p:nvSpPr>
        <p:spPr>
          <a:xfrm>
            <a:off x="1976769" y="3473355"/>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Favoring the Capitalistic Segments of the World</a:t>
            </a:r>
            <a:endParaRPr/>
          </a:p>
        </p:txBody>
      </p:sp>
      <p:sp>
        <p:nvSpPr>
          <p:cNvPr id="198" name="Google Shape;198;p6"/>
          <p:cNvSpPr/>
          <p:nvPr/>
        </p:nvSpPr>
        <p:spPr>
          <a:xfrm>
            <a:off x="7948362" y="3473355"/>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Unbalanced Voting Power</a:t>
            </a:r>
            <a:endParaRPr/>
          </a:p>
        </p:txBody>
      </p:sp>
      <p:sp>
        <p:nvSpPr>
          <p:cNvPr id="199" name="Google Shape;199;p6"/>
          <p:cNvSpPr/>
          <p:nvPr/>
        </p:nvSpPr>
        <p:spPr>
          <a:xfrm>
            <a:off x="4974393" y="3457538"/>
            <a:ext cx="2495072" cy="1276649"/>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Structural Adjustment Program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3c1eccdf26_0_7"/>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International Monetary Fund (IMF)</a:t>
            </a:r>
            <a:endParaRPr/>
          </a:p>
          <a:p>
            <a:pPr indent="0" lvl="0" marL="0" rtl="0" algn="l">
              <a:spcBef>
                <a:spcPts val="0"/>
              </a:spcBef>
              <a:spcAft>
                <a:spcPts val="0"/>
              </a:spcAft>
              <a:buNone/>
            </a:pPr>
            <a:r>
              <a:t/>
            </a:r>
            <a:endParaRPr/>
          </a:p>
        </p:txBody>
      </p:sp>
      <p:sp>
        <p:nvSpPr>
          <p:cNvPr id="206" name="Google Shape;206;g23c1eccdf26_0_7"/>
          <p:cNvSpPr txBox="1"/>
          <p:nvPr>
            <p:ph idx="1" type="body"/>
          </p:nvPr>
        </p:nvSpPr>
        <p:spPr>
          <a:xfrm>
            <a:off x="1103312" y="2052918"/>
            <a:ext cx="8946600" cy="419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Recommended reads:</a:t>
            </a:r>
            <a:endParaRPr/>
          </a:p>
          <a:p>
            <a:pPr indent="-320040" lvl="0" marL="457200" rtl="0" algn="l">
              <a:spcBef>
                <a:spcPts val="1000"/>
              </a:spcBef>
              <a:spcAft>
                <a:spcPts val="0"/>
              </a:spcAft>
              <a:buSzPts val="1440"/>
              <a:buAutoNum type="arabicPeriod"/>
            </a:pPr>
            <a:r>
              <a:rPr lang="en-US" u="sng">
                <a:solidFill>
                  <a:schemeClr val="hlink"/>
                </a:solidFill>
                <a:hlinkClick r:id="rId3"/>
              </a:rPr>
              <a:t>https://www.imf.org/external/pubs/ft/pam/pam45/pdf/chap1.pdf</a:t>
            </a:r>
            <a:endParaRPr/>
          </a:p>
          <a:p>
            <a:pPr indent="0" lvl="0" marL="457200" rtl="0" algn="l">
              <a:spcBef>
                <a:spcPts val="1000"/>
              </a:spcBef>
              <a:spcAft>
                <a:spcPts val="0"/>
              </a:spcAft>
              <a:buNone/>
            </a:pPr>
            <a:r>
              <a:t/>
            </a:r>
            <a:endParaRPr/>
          </a:p>
          <a:p>
            <a:pPr indent="-320040" lvl="0" marL="457200" rtl="0" algn="l">
              <a:spcBef>
                <a:spcPts val="1000"/>
              </a:spcBef>
              <a:spcAft>
                <a:spcPts val="0"/>
              </a:spcAft>
              <a:buSzPts val="1440"/>
              <a:buAutoNum type="arabicPeriod"/>
            </a:pPr>
            <a:r>
              <a:rPr lang="en-US" u="sng">
                <a:solidFill>
                  <a:schemeClr val="hlink"/>
                </a:solidFill>
                <a:hlinkClick r:id="rId4"/>
              </a:rPr>
              <a:t>https://www.everycrsreport.com/files/20040422_RL32364_f41976f70a807d54eea351d4f07e04c03c8a720d.pdf</a:t>
            </a:r>
            <a:endParaRPr/>
          </a:p>
          <a:p>
            <a:pPr indent="0" lvl="0" marL="457200" rtl="0" algn="l">
              <a:spcBef>
                <a:spcPts val="1000"/>
              </a:spcBef>
              <a:spcAft>
                <a:spcPts val="0"/>
              </a:spcAft>
              <a:buNone/>
            </a:pPr>
            <a:r>
              <a:t/>
            </a:r>
            <a:endParaRPr/>
          </a:p>
          <a:p>
            <a:pPr indent="-320040" lvl="0" marL="457200" rtl="0" algn="l">
              <a:spcBef>
                <a:spcPts val="1000"/>
              </a:spcBef>
              <a:spcAft>
                <a:spcPts val="0"/>
              </a:spcAft>
              <a:buSzPts val="1440"/>
              <a:buAutoNum type="arabicPeriod"/>
            </a:pPr>
            <a:r>
              <a:rPr lang="en-US" u="sng">
                <a:solidFill>
                  <a:schemeClr val="hlink"/>
                </a:solidFill>
                <a:hlinkClick r:id="rId5"/>
              </a:rPr>
              <a:t>https://niu.edu.in/sla/online-classes/PSM-204-Role-and-Functions-of-IMF.pdf</a:t>
            </a:r>
            <a:endParaRPr/>
          </a:p>
          <a:p>
            <a:pPr indent="0" lvl="0" marL="0" rtl="0" algn="l">
              <a:spcBef>
                <a:spcPts val="1000"/>
              </a:spcBef>
              <a:spcAft>
                <a:spcPts val="0"/>
              </a:spcAft>
              <a:buNone/>
            </a:pPr>
            <a:r>
              <a:t/>
            </a:r>
            <a:endParaRPr/>
          </a:p>
          <a:p>
            <a:pPr indent="-320040" lvl="0" marL="457200" rtl="0" algn="l">
              <a:spcBef>
                <a:spcPts val="1000"/>
              </a:spcBef>
              <a:spcAft>
                <a:spcPts val="0"/>
              </a:spcAft>
              <a:buSzPts val="1440"/>
              <a:buAutoNum type="arabicPeriod"/>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a0929b91ba_0_0"/>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World Trade Organization (WTO)</a:t>
            </a:r>
            <a:endParaRPr/>
          </a:p>
        </p:txBody>
      </p:sp>
      <p:sp>
        <p:nvSpPr>
          <p:cNvPr id="213" name="Google Shape;213;g1a0929b91ba_0_0"/>
          <p:cNvSpPr/>
          <p:nvPr/>
        </p:nvSpPr>
        <p:spPr>
          <a:xfrm>
            <a:off x="4633625" y="3044001"/>
            <a:ext cx="2495100" cy="11385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Background/GATT</a:t>
            </a:r>
            <a:endParaRPr/>
          </a:p>
        </p:txBody>
      </p:sp>
      <p:sp>
        <p:nvSpPr>
          <p:cNvPr id="214" name="Google Shape;214;g1a0929b91ba_0_0"/>
          <p:cNvSpPr/>
          <p:nvPr/>
        </p:nvSpPr>
        <p:spPr>
          <a:xfrm>
            <a:off x="1097200" y="3044001"/>
            <a:ext cx="2495100" cy="11385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Introduction</a:t>
            </a:r>
            <a:endParaRPr/>
          </a:p>
        </p:txBody>
      </p:sp>
      <p:sp>
        <p:nvSpPr>
          <p:cNvPr id="215" name="Google Shape;215;g1a0929b91ba_0_0"/>
          <p:cNvSpPr/>
          <p:nvPr/>
        </p:nvSpPr>
        <p:spPr>
          <a:xfrm>
            <a:off x="8170050" y="3044001"/>
            <a:ext cx="2495100" cy="1138500"/>
          </a:xfrm>
          <a:prstGeom prst="rect">
            <a:avLst/>
          </a:prstGeom>
          <a:solidFill>
            <a:srgbClr val="163C3F"/>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Functions</a:t>
            </a:r>
            <a:endParaRPr/>
          </a:p>
        </p:txBody>
      </p:sp>
      <p:sp>
        <p:nvSpPr>
          <p:cNvPr id="216" name="Google Shape;216;g1a0929b91ba_0_0"/>
          <p:cNvSpPr/>
          <p:nvPr/>
        </p:nvSpPr>
        <p:spPr>
          <a:xfrm>
            <a:off x="8170050" y="4793321"/>
            <a:ext cx="2772600" cy="583800"/>
          </a:xfrm>
          <a:prstGeom prst="rect">
            <a:avLst/>
          </a:prstGeom>
          <a:solidFill>
            <a:schemeClr val="accent5"/>
          </a:solidFill>
          <a:ln cap="rnd" cmpd="sng" w="19050">
            <a:solidFill>
              <a:srgbClr val="3D6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Essence of Multilateral Trading System</a:t>
            </a:r>
            <a:r>
              <a:rPr b="0" i="0" lang="en-US" sz="1800" u="none" cap="none" strike="noStrike">
                <a:solidFill>
                  <a:schemeClr val="lt1"/>
                </a:solidFill>
                <a:latin typeface="Century Gothic"/>
                <a:ea typeface="Century Gothic"/>
                <a:cs typeface="Century Gothic"/>
                <a:sym typeface="Century Gothic"/>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886d4ad67_0_0"/>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0886d4ad67_0_0"/>
          <p:cNvSpPr txBox="1"/>
          <p:nvPr>
            <p:ph idx="1" type="body"/>
          </p:nvPr>
        </p:nvSpPr>
        <p:spPr>
          <a:xfrm>
            <a:off x="1103312" y="2052918"/>
            <a:ext cx="8946600" cy="419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24" name="Google Shape;224;g20886d4ad67_0_0"/>
          <p:cNvPicPr preferRelativeResize="0"/>
          <p:nvPr/>
        </p:nvPicPr>
        <p:blipFill>
          <a:blip r:embed="rId3">
            <a:alphaModFix/>
          </a:blip>
          <a:stretch>
            <a:fillRect/>
          </a:stretch>
        </p:blipFill>
        <p:spPr>
          <a:xfrm>
            <a:off x="-21600" y="0"/>
            <a:ext cx="11126601"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2021-06-30T19:08:00Z</dcterms:created>
  <dc:creator>Shahroze</dc:creator>
</cp:coreProperties>
</file>