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825A8-0A2D-C744-968E-CB720872B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8CADE-0B59-9D45-93A4-BA0C51353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51568-EC0D-F848-A4E4-8E88E74E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71262-B857-A84E-A43E-9A6BDE55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87835-25C2-DF44-A76C-61C58BBB3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53378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9888F-7DC8-144F-9F69-4C84A466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1B440-EA36-3346-9213-BBDBAE2B7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FC8CD-87B2-E141-9F0F-A51F1D42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CEFC-EDD1-0149-9BA6-1D0232F7C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38601-5D47-2C48-B357-EA3077F4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60209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A5585D-48B8-2E4E-8B6A-A674521E6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92F51-7E9B-864A-96B4-13C534D54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4F31F-F7C8-294C-9742-316DB78E2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AB115-6301-AA4D-8C27-9E25C1F26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1CDCE-64B4-2942-A5FC-6CD51761C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75292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AA8A-B6B7-7F45-B60B-0191AB0E8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DAD1E-A1AF-4F47-A9CF-5AA15D0EC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067C2-53A3-2C42-985F-B8151F78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9C06C-7EC3-E740-9A26-EB91F88D4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6232A-6306-C249-A066-4A109142F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3156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0CA26-C53D-2143-816B-FCE67D24B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1E722-E5AF-0A4E-B414-5B060C3FB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1467C-5822-F948-ADA6-94363DE0D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8CFF3-1082-6344-8140-5B62CAAC0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0073C-37DF-4A47-AFC2-260C5E75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754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CEFA-C424-E349-A1CD-AA7AF7752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3C61A-CA8C-844D-A209-54D8F89B9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C3A24-9326-4F40-B70F-B2A4DD3BA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6B0C7-0197-5541-920D-3B82D5DE7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81142-7DCD-5949-B19E-2F474F2D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93402-0E56-4E44-AA23-A42C1BCE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62484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B58C-E39D-1C4C-BC28-4B38313A3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D2CE5-EDD7-7940-BAAC-FF12025F6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C471B-6F71-3D41-AAB4-AE3853D01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F315CE-8EAF-1240-AEE9-F0E4163D8D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29F58D-DA2C-BC4C-88A1-5E1F4FAD2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D50D77-687F-0441-937A-C4E06ACE3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DFB394-8B37-314F-A203-663320C94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C6D0C4-EFEC-0A44-B2B1-AF9ED318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84951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27B4E-9387-F94A-BE14-5FF1F63E3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E0B9A-B186-F647-8874-216674FD5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F0BE02-16DC-CA47-88FF-30796020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77F3AF-3564-6647-AB6B-D6369610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0481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5D19CD-9B5F-3A4A-94A5-66A4727D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F6DBF1-07A0-B24B-BDAC-9347C8E5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FEB55-4B4E-5A49-8E38-72183AEE5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9787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8C97C-5094-D141-81FA-EC899E101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B0CCF-B08B-BF47-AA3B-AA942BEF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2A010-ED9F-904D-8500-20CF1690A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E13CB-9B08-144C-946C-A5885BE6E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0DF85-D2DE-E641-99C7-2A6387D0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7811F-D483-D84B-9BD0-C2B5F8541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93947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34830-9A00-BC49-8F6C-15EAEAAB6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B0DC21-6816-5249-A3C2-EFFB36866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E7669-6DFC-4346-A2D3-F5C124997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9D360-3843-4E4B-A13F-1EC66B11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87C15-9B2A-2D41-B89B-D0D0C1F2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88858-5CF4-9144-B872-F3690167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87201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DB81D1-B49E-DE42-AF22-AD6ED8947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E9E8F-A534-E84E-9842-7B307CDC4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93C75-ED0B-E94C-B684-AAC0FF358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E3F9B-6300-7244-86D7-9719EE359B61}" type="datetimeFigureOut">
              <a:rPr lang="en-PK" smtClean="0"/>
              <a:t>22/04/2021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FA984-9539-6249-9F71-3E6166A4A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CAC02-499F-7645-8709-061A648EE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62CD8-9E1B-264C-AB06-C5AE7ADDA340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6880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80BAC-BD73-284F-B08F-3F7A14D4C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Movement for Independence 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141814-46B2-4A42-974E-F5A47ECB37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/>
              <a:t>Ali Haider </a:t>
            </a:r>
            <a:r>
              <a:rPr lang="en-GB" u="sng" dirty="0" err="1"/>
              <a:t>Chattha</a:t>
            </a:r>
            <a:endParaRPr lang="en-GB" u="sng" dirty="0"/>
          </a:p>
          <a:p>
            <a:r>
              <a:rPr lang="en-GB" u="sng" dirty="0"/>
              <a:t>OMG</a:t>
            </a:r>
          </a:p>
          <a:p>
            <a:r>
              <a:rPr lang="en-GB" u="sng" dirty="0"/>
              <a:t>48</a:t>
            </a:r>
            <a:r>
              <a:rPr lang="en-GB" u="sng" baseline="30000" dirty="0"/>
              <a:t>th</a:t>
            </a:r>
            <a:r>
              <a:rPr lang="en-GB" u="sng" dirty="0"/>
              <a:t> CTP</a:t>
            </a:r>
          </a:p>
          <a:p>
            <a:r>
              <a:rPr lang="en-GB" dirty="0"/>
              <a:t>National Officers Academy, Islamabad </a:t>
            </a:r>
          </a:p>
        </p:txBody>
      </p:sp>
    </p:spTree>
    <p:extLst>
      <p:ext uri="{BB962C8B-B14F-4D97-AF65-F5344CB8AC3E}">
        <p14:creationId xmlns:p14="http://schemas.microsoft.com/office/powerpoint/2010/main" val="1831658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28F50-BBED-D44D-B637-FE48E56BB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Lack of Unity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ED335-EAED-3D48-81F3-9E31CFD60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Lack of coordination </a:t>
            </a:r>
          </a:p>
          <a:p>
            <a:r>
              <a:rPr lang="en-GB" dirty="0"/>
              <a:t>No uniform strategic plan</a:t>
            </a:r>
          </a:p>
          <a:p>
            <a:r>
              <a:rPr lang="en-GB" dirty="0"/>
              <a:t>Different motivations and reasons for rebellion </a:t>
            </a:r>
          </a:p>
          <a:p>
            <a:r>
              <a:rPr lang="en-GB" dirty="0"/>
              <a:t>Lack of any real sense of national patriotism </a:t>
            </a:r>
          </a:p>
          <a:p>
            <a:r>
              <a:rPr lang="en-GB" dirty="0"/>
              <a:t>Only real uniting force in war was Islam: British came to see it as Muslim Revolt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51295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30351-9CDC-DE4B-AE42-5847D5887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British Strengths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A18F8-A9B4-8248-9529-8C96BBC65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of the most powerful nations in the world</a:t>
            </a:r>
          </a:p>
          <a:p>
            <a:r>
              <a:rPr lang="en-GB" dirty="0"/>
              <a:t>Modern </a:t>
            </a:r>
            <a:r>
              <a:rPr lang="en-GB" dirty="0" err="1"/>
              <a:t>weaponary</a:t>
            </a:r>
            <a:endParaRPr lang="en-GB" dirty="0"/>
          </a:p>
          <a:p>
            <a:r>
              <a:rPr lang="en-GB" dirty="0"/>
              <a:t>Troops experienced in methods of modern fighting </a:t>
            </a:r>
          </a:p>
          <a:p>
            <a:r>
              <a:rPr lang="en-GB" dirty="0"/>
              <a:t>Skilled diplomacy to avert an all India war</a:t>
            </a:r>
          </a:p>
          <a:p>
            <a:r>
              <a:rPr lang="en-GB" dirty="0"/>
              <a:t>Divide and rule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601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85B59-35B8-A846-A345-3B8CC9A5F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Effects of War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738E6-17E5-A04B-B407-98DEEF509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British as masters of India</a:t>
            </a:r>
          </a:p>
          <a:p>
            <a:r>
              <a:rPr lang="en-GB" dirty="0"/>
              <a:t>Allahabad proclamation of 1858</a:t>
            </a:r>
          </a:p>
          <a:p>
            <a:r>
              <a:rPr lang="en-GB" dirty="0"/>
              <a:t>EIC abolished </a:t>
            </a:r>
          </a:p>
          <a:p>
            <a:r>
              <a:rPr lang="en-GB" dirty="0"/>
              <a:t>Office of Secretary of State for India was created </a:t>
            </a:r>
          </a:p>
          <a:p>
            <a:r>
              <a:rPr lang="en-GB" dirty="0"/>
              <a:t>Direct responsibility vested with Governor General, now called viceroy, helped by ICS in administration </a:t>
            </a:r>
          </a:p>
          <a:p>
            <a:r>
              <a:rPr lang="en-GB" dirty="0"/>
              <a:t>Loyal Indian princes were allowed to remain at their thrones, without real sovereignty </a:t>
            </a:r>
          </a:p>
          <a:p>
            <a:r>
              <a:rPr lang="en-GB" dirty="0"/>
              <a:t>Bahadur Shah exiled and in January 1877 Queen Victoria became “Empress of India: Indian royal family had been formally replaced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89132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B47F7-A979-2F44-AAE6-026DC4F59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Effects on Muslims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5BEBF-5259-B143-A9D9-12014FA85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Suspicious community </a:t>
            </a:r>
          </a:p>
          <a:p>
            <a:r>
              <a:rPr lang="en-GB" dirty="0"/>
              <a:t>Recruitment of Sikhs and Gurkhas in army</a:t>
            </a:r>
          </a:p>
          <a:p>
            <a:r>
              <a:rPr lang="en-GB" dirty="0"/>
              <a:t>Muslims objected to British education </a:t>
            </a:r>
          </a:p>
          <a:p>
            <a:r>
              <a:rPr lang="en-GB" dirty="0"/>
              <a:t>British withdrew funding from Muslim schools</a:t>
            </a:r>
          </a:p>
          <a:p>
            <a:r>
              <a:rPr lang="en-GB" dirty="0"/>
              <a:t>Whereas, Hindus swiftly adapted instantly to new reality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690707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6DAD6-EE6A-D749-BBF0-BDF4B371D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Indian National Congress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65A1-2256-124A-B8CD-57259B152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Realisation of creation of indigenous political body of Indian by end of 19</a:t>
            </a:r>
            <a:r>
              <a:rPr lang="en-GB" baseline="30000" dirty="0"/>
              <a:t>th</a:t>
            </a:r>
            <a:r>
              <a:rPr lang="en-GB" dirty="0"/>
              <a:t> century </a:t>
            </a:r>
          </a:p>
          <a:p>
            <a:r>
              <a:rPr lang="en-GB" dirty="0"/>
              <a:t>In 1883, Indian Association suggested it</a:t>
            </a:r>
          </a:p>
          <a:p>
            <a:r>
              <a:rPr lang="en-GB" dirty="0"/>
              <a:t>Pioneering role of Allan Octavian Hume: letter to graduates of University of Calcutta</a:t>
            </a:r>
          </a:p>
          <a:p>
            <a:r>
              <a:rPr lang="en-GB" dirty="0"/>
              <a:t>He established Indian National Union with branches in various cities</a:t>
            </a:r>
          </a:p>
          <a:p>
            <a:r>
              <a:rPr lang="en-GB" dirty="0"/>
              <a:t>Viceroy Lord </a:t>
            </a:r>
            <a:r>
              <a:rPr lang="en-GB" dirty="0" err="1"/>
              <a:t>Dufferin</a:t>
            </a:r>
            <a:r>
              <a:rPr lang="en-GB" dirty="0"/>
              <a:t> supported what Hume was doing</a:t>
            </a:r>
          </a:p>
          <a:p>
            <a:r>
              <a:rPr lang="en-GB" dirty="0"/>
              <a:t>On 28 December 1883, INU was transformed in INC</a:t>
            </a:r>
          </a:p>
        </p:txBody>
      </p:sp>
    </p:spTree>
    <p:extLst>
      <p:ext uri="{BB962C8B-B14F-4D97-AF65-F5344CB8AC3E}">
        <p14:creationId xmlns:p14="http://schemas.microsoft.com/office/powerpoint/2010/main" val="1482047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60C91-5599-9549-AC15-7F0A956A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Initial Propositions of INC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86D23-01D1-4A4F-8F85-AA791B9B4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Loyalty to queen Victoria</a:t>
            </a:r>
          </a:p>
          <a:p>
            <a:r>
              <a:rPr lang="en-GB" dirty="0" err="1"/>
              <a:t>Indianisation</a:t>
            </a:r>
            <a:r>
              <a:rPr lang="en-GB" dirty="0"/>
              <a:t> of ICS</a:t>
            </a:r>
          </a:p>
          <a:p>
            <a:r>
              <a:rPr lang="en-GB" dirty="0"/>
              <a:t>Awareness among people </a:t>
            </a:r>
          </a:p>
          <a:p>
            <a:r>
              <a:rPr lang="en-GB" dirty="0"/>
              <a:t>Persuading British Government to end its unfair practices </a:t>
            </a:r>
          </a:p>
          <a:p>
            <a:r>
              <a:rPr lang="en-GB" dirty="0"/>
              <a:t>Passing of Indian Councils Act, 1892 credit to INC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4119269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5256A-6713-7146-B630-D9F3D64E5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Trajectory of INC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B9D22-B6B6-8B43-8A03-74AF71304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Littles success and desperation </a:t>
            </a:r>
          </a:p>
          <a:p>
            <a:r>
              <a:rPr lang="en-GB" dirty="0"/>
              <a:t>Divided in to moderates and radicals </a:t>
            </a:r>
          </a:p>
          <a:p>
            <a:r>
              <a:rPr lang="en-GB" dirty="0"/>
              <a:t>Radical nationalism: </a:t>
            </a:r>
            <a:r>
              <a:rPr lang="en-GB" dirty="0" err="1"/>
              <a:t>Bal</a:t>
            </a:r>
            <a:r>
              <a:rPr lang="en-GB" dirty="0"/>
              <a:t> </a:t>
            </a:r>
            <a:r>
              <a:rPr lang="en-GB" dirty="0" err="1"/>
              <a:t>Gangadhar</a:t>
            </a:r>
            <a:r>
              <a:rPr lang="en-GB" dirty="0"/>
              <a:t> </a:t>
            </a:r>
            <a:r>
              <a:rPr lang="en-GB" dirty="0" err="1"/>
              <a:t>Tilak</a:t>
            </a:r>
            <a:r>
              <a:rPr lang="en-GB" dirty="0"/>
              <a:t> of Poona</a:t>
            </a:r>
          </a:p>
          <a:p>
            <a:r>
              <a:rPr lang="en-GB" dirty="0"/>
              <a:t>Emergence of secret societies against British </a:t>
            </a:r>
          </a:p>
          <a:p>
            <a:r>
              <a:rPr lang="en-GB" dirty="0"/>
              <a:t>1897, British officer and his companion assassinated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550616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A3B46-10C9-3C44-BAEC-274EF7A48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Partition of Bengal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1A465-367F-8F42-A8F1-2DA8BB315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of the largest provinces </a:t>
            </a:r>
          </a:p>
          <a:p>
            <a:r>
              <a:rPr lang="en-GB" dirty="0"/>
              <a:t>Western Bengal: 54 million</a:t>
            </a:r>
          </a:p>
          <a:p>
            <a:r>
              <a:rPr lang="en-GB" dirty="0"/>
              <a:t>East Bengal and Assam: 31 million: Muslim majority </a:t>
            </a:r>
          </a:p>
          <a:p>
            <a:r>
              <a:rPr lang="en-GB" dirty="0"/>
              <a:t>Administrative problems </a:t>
            </a:r>
          </a:p>
          <a:p>
            <a:r>
              <a:rPr lang="en-GB" dirty="0"/>
              <a:t>Partitioned in 1905 by Lord </a:t>
            </a:r>
            <a:r>
              <a:rPr lang="en-GB" dirty="0" err="1"/>
              <a:t>Curzon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957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AF569-6512-F340-910A-FAFACE1CE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Muslim view on partition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8DC02-A862-794C-A515-4EF5E93DE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Delighted </a:t>
            </a:r>
          </a:p>
          <a:p>
            <a:r>
              <a:rPr lang="en-GB" dirty="0"/>
              <a:t>Got province of their own</a:t>
            </a:r>
          </a:p>
          <a:p>
            <a:r>
              <a:rPr lang="en-GB" dirty="0"/>
              <a:t>Rapprochement with British </a:t>
            </a:r>
          </a:p>
          <a:p>
            <a:r>
              <a:rPr lang="en-GB" dirty="0"/>
              <a:t>Opportunity to escape brutality of Hindu rule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60415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20418-42F6-E444-B898-0081F502F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Hindu’s view on Partition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3CE2E-A9FC-5B4E-8EFC-9530887E1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 administrative expediency, but </a:t>
            </a:r>
            <a:r>
              <a:rPr lang="en-GB" i="1" dirty="0"/>
              <a:t>sinister reasons </a:t>
            </a:r>
            <a:endParaRPr lang="en-GB" dirty="0"/>
          </a:p>
          <a:p>
            <a:r>
              <a:rPr lang="en-GB" dirty="0"/>
              <a:t>Divide and Rule</a:t>
            </a:r>
          </a:p>
          <a:p>
            <a:r>
              <a:rPr lang="en-GB" dirty="0"/>
              <a:t>Hindu dominated congress called for reforms </a:t>
            </a:r>
          </a:p>
          <a:p>
            <a:r>
              <a:rPr lang="en-GB" dirty="0"/>
              <a:t>16 October, 1905 as day of mourning </a:t>
            </a:r>
          </a:p>
          <a:p>
            <a:r>
              <a:rPr lang="en-GB" dirty="0"/>
              <a:t>Hundreds of protest meetings and petitions sent to Government </a:t>
            </a:r>
          </a:p>
          <a:p>
            <a:r>
              <a:rPr lang="en-GB" dirty="0"/>
              <a:t>Assassination attempt at future viceroy, Lord </a:t>
            </a:r>
            <a:r>
              <a:rPr lang="en-GB" dirty="0" err="1"/>
              <a:t>minto</a:t>
            </a:r>
            <a:endParaRPr lang="en-GB" dirty="0"/>
          </a:p>
          <a:p>
            <a:r>
              <a:rPr lang="en-GB" i="1" dirty="0"/>
              <a:t>Swadeshi Movement: </a:t>
            </a:r>
            <a:r>
              <a:rPr lang="en-GB" dirty="0"/>
              <a:t>boycott of British goods</a:t>
            </a:r>
          </a:p>
          <a:p>
            <a:r>
              <a:rPr lang="en-GB" dirty="0"/>
              <a:t>Worker strikes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08076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6D88E-61C4-844F-BD78-7CCD7438C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War of Independence </a:t>
            </a:r>
            <a:r>
              <a:rPr lang="en-GB" b="1" i="1" dirty="0"/>
              <a:t>1857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F576C-D050-CC4F-9A9E-344A6F11E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British called it ‘mutiny’</a:t>
            </a:r>
          </a:p>
          <a:p>
            <a:r>
              <a:rPr lang="en-GB" dirty="0"/>
              <a:t>Serious challenge to British Rule in India</a:t>
            </a:r>
          </a:p>
          <a:p>
            <a:r>
              <a:rPr lang="en-GB" dirty="0"/>
              <a:t>Moment to break shackles of foreign domination for Indians</a:t>
            </a:r>
          </a:p>
          <a:p>
            <a:r>
              <a:rPr lang="en-GB" dirty="0"/>
              <a:t>Terminal point</a:t>
            </a:r>
          </a:p>
        </p:txBody>
      </p:sp>
    </p:spTree>
    <p:extLst>
      <p:ext uri="{BB962C8B-B14F-4D97-AF65-F5344CB8AC3E}">
        <p14:creationId xmlns:p14="http://schemas.microsoft.com/office/powerpoint/2010/main" val="1552693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FA1E9-7BDC-F74C-960E-97C0A4205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British Reaction to Hindu Protest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4B383-64CC-3D49-A896-FA2BF3522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Restrictions on newspapers and public meetings </a:t>
            </a:r>
          </a:p>
          <a:p>
            <a:r>
              <a:rPr lang="en-GB" dirty="0"/>
              <a:t>In 1908, Press Act</a:t>
            </a:r>
          </a:p>
          <a:p>
            <a:r>
              <a:rPr lang="en-GB" dirty="0"/>
              <a:t>Imprisonment of Hindu leaders </a:t>
            </a:r>
          </a:p>
          <a:p>
            <a:r>
              <a:rPr lang="en-GB" dirty="0"/>
              <a:t>Meanwhile, new viceroy Lord Minto started working on reforms to win hearts of moderate Hindus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814795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25FC-6A93-3A42-B786-99E575F33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Winning the support of Muslims: </a:t>
            </a:r>
            <a:r>
              <a:rPr lang="en-GB" b="1" i="1" dirty="0"/>
              <a:t>Simla Deputation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773B8-54C7-0748-897D-D17CF3D65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Muslims dismayed at Hindus reaction to Partition of Bengal</a:t>
            </a:r>
          </a:p>
          <a:p>
            <a:r>
              <a:rPr lang="en-GB" dirty="0"/>
              <a:t>They feared reversal and lacked capacity to mobilise parallel to Hindus</a:t>
            </a:r>
          </a:p>
          <a:p>
            <a:r>
              <a:rPr lang="en-GB" dirty="0"/>
              <a:t>INC was already Hindu dominated </a:t>
            </a:r>
          </a:p>
          <a:p>
            <a:r>
              <a:rPr lang="en-GB" dirty="0"/>
              <a:t>To appease Hindus, British might declare Hindi as national language </a:t>
            </a:r>
          </a:p>
          <a:p>
            <a:r>
              <a:rPr lang="en-GB" dirty="0"/>
              <a:t>Victory of Liberal Government in Britain in 1905: fear of democracy </a:t>
            </a:r>
          </a:p>
          <a:p>
            <a:r>
              <a:rPr lang="en-GB" dirty="0"/>
              <a:t>It was time to act</a:t>
            </a:r>
          </a:p>
          <a:p>
            <a:r>
              <a:rPr lang="en-GB" dirty="0"/>
              <a:t>On 8 October 1906, deputation of prominent Muslims led by </a:t>
            </a:r>
            <a:r>
              <a:rPr lang="en-GB" dirty="0" err="1"/>
              <a:t>Agha</a:t>
            </a:r>
            <a:r>
              <a:rPr lang="en-GB" dirty="0"/>
              <a:t> Visited Viceroy Minto at Simla</a:t>
            </a:r>
          </a:p>
        </p:txBody>
      </p:sp>
    </p:spTree>
    <p:extLst>
      <p:ext uri="{BB962C8B-B14F-4D97-AF65-F5344CB8AC3E}">
        <p14:creationId xmlns:p14="http://schemas.microsoft.com/office/powerpoint/2010/main" val="2272894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E9C50-24F6-7542-9FBF-56CABBC80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Muslims demands at Simla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C8576-D55D-6449-96EF-B2476B918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Separate electorate </a:t>
            </a:r>
          </a:p>
          <a:p>
            <a:r>
              <a:rPr lang="en-GB" dirty="0"/>
              <a:t>Principle of weightage in all councils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Lord Minto accepted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493834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E252-4DF0-9A4A-8DD5-7252F265D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Importance of Simla Deputation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AE3AD-EF11-0A46-BC73-066BECE71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Realised the efforts of Sir Syed and others </a:t>
            </a:r>
          </a:p>
          <a:p>
            <a:r>
              <a:rPr lang="en-GB" dirty="0"/>
              <a:t>Take off of Muslims constitutional struggle</a:t>
            </a:r>
          </a:p>
          <a:p>
            <a:r>
              <a:rPr lang="en-GB" dirty="0"/>
              <a:t>Assertion of separate identity </a:t>
            </a:r>
          </a:p>
          <a:p>
            <a:r>
              <a:rPr lang="en-GB" dirty="0"/>
              <a:t>Considered as forerunner to Pakistan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478494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D3021-4F11-D24A-BDAB-88ADE3F35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Foundation of All India Muslim League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A0EB7-FF43-C946-84F9-AE527EDEA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60664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77594-7DA0-3349-BE59-EE1C5954D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Reasons for foundation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1F5A7-E6F5-7246-AFC4-9589714C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Encouragement from success of Simla deputation</a:t>
            </a:r>
          </a:p>
          <a:p>
            <a:r>
              <a:rPr lang="en-GB" dirty="0"/>
              <a:t>To counters growing influence of Hindu dominated INC</a:t>
            </a:r>
          </a:p>
          <a:p>
            <a:r>
              <a:rPr lang="en-GB" dirty="0"/>
              <a:t>Partition of Bengal reinforced division between Muslim and Hindus</a:t>
            </a:r>
          </a:p>
          <a:p>
            <a:r>
              <a:rPr lang="en-GB" dirty="0"/>
              <a:t>To ensure representation of Muslim views to British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532948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2877-BFBD-974E-B2AB-D29355134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Formation of AML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42CB9-5EF5-EC4D-88A0-D593FA7F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1906, Twentieth Session of </a:t>
            </a:r>
            <a:r>
              <a:rPr lang="en-GB" dirty="0" err="1"/>
              <a:t>Muhammadan</a:t>
            </a:r>
            <a:r>
              <a:rPr lang="en-GB" dirty="0"/>
              <a:t> Educational Conference at Dhaka</a:t>
            </a:r>
          </a:p>
          <a:p>
            <a:r>
              <a:rPr lang="en-GB" dirty="0"/>
              <a:t>Chaired by Nawab </a:t>
            </a:r>
            <a:r>
              <a:rPr lang="en-GB" dirty="0" err="1"/>
              <a:t>Waqar</a:t>
            </a:r>
            <a:r>
              <a:rPr lang="en-GB" dirty="0"/>
              <a:t> </a:t>
            </a:r>
            <a:r>
              <a:rPr lang="en-GB" dirty="0" err="1"/>
              <a:t>ul</a:t>
            </a:r>
            <a:r>
              <a:rPr lang="en-GB" dirty="0"/>
              <a:t> </a:t>
            </a:r>
            <a:r>
              <a:rPr lang="en-GB" dirty="0" err="1"/>
              <a:t>Mulk</a:t>
            </a:r>
            <a:endParaRPr lang="en-GB" dirty="0"/>
          </a:p>
          <a:p>
            <a:r>
              <a:rPr lang="en-GB" dirty="0"/>
              <a:t>Decision to set up an </a:t>
            </a:r>
            <a:r>
              <a:rPr lang="en-GB" dirty="0" err="1"/>
              <a:t>Organization</a:t>
            </a:r>
            <a:r>
              <a:rPr lang="en-GB" dirty="0"/>
              <a:t> to be called ‘</a:t>
            </a:r>
            <a:r>
              <a:rPr lang="en-GB" b="1" dirty="0"/>
              <a:t>All-India Muslim League</a:t>
            </a:r>
            <a:r>
              <a:rPr lang="en-GB" dirty="0"/>
              <a:t>’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910272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882FE-48EA-6E42-A076-2E64137C5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 of AML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1F1F-FA9F-7A47-990A-885538C6B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protect and advance the political rights and interests of Muslims in India</a:t>
            </a:r>
          </a:p>
          <a:p>
            <a:r>
              <a:rPr lang="en-GB" dirty="0"/>
              <a:t>To represent Muslim needs and </a:t>
            </a:r>
            <a:r>
              <a:rPr lang="en-GB" dirty="0" err="1"/>
              <a:t>apsirations</a:t>
            </a:r>
            <a:r>
              <a:rPr lang="en-GB" dirty="0"/>
              <a:t> to the government of India</a:t>
            </a:r>
          </a:p>
          <a:p>
            <a:r>
              <a:rPr lang="en-GB" dirty="0"/>
              <a:t>To promote feelings of loyalty to the British government </a:t>
            </a:r>
          </a:p>
          <a:p>
            <a:r>
              <a:rPr lang="en-GB" dirty="0"/>
              <a:t>To remove any misunderstanding amongst the Muslims as to the intentions of any government measure </a:t>
            </a:r>
          </a:p>
          <a:p>
            <a:r>
              <a:rPr lang="en-GB" dirty="0"/>
              <a:t>To prevent the rise of hostility in Muslims towards </a:t>
            </a:r>
            <a:r>
              <a:rPr lang="en-GB"/>
              <a:t>other communities in India</a:t>
            </a:r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099509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531AC-730E-834E-9B4E-D21DA17C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Morley-Minto Reforms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74B65-E063-BC4E-85A4-FAD964A01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Both Lord Minto and SS John Morley we’re convinced of justification of more Indian representation in Government </a:t>
            </a:r>
          </a:p>
          <a:p>
            <a:r>
              <a:rPr lang="en-GB" dirty="0"/>
              <a:t>They drew up series of reforms, passed by British Parliament called Indian Councils Act, 1909</a:t>
            </a:r>
          </a:p>
          <a:p>
            <a:r>
              <a:rPr lang="en-GB" dirty="0"/>
              <a:t>Commonly known as Morley- Minto reforms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8975812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18CB9-0895-004F-8834-4DCBF337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Main terms of Morley- Minto Reforms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670DE-2CBC-E340-AFD4-5B446BBAB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Imperial Council was increased to 60 members by more ‘non-official members’ (members not holding positions in Government). However, British retained control by ensuring that the majority of members were ‘official’ ( and therefore appointed by British)</a:t>
            </a:r>
          </a:p>
          <a:p>
            <a:r>
              <a:rPr lang="en-GB" dirty="0"/>
              <a:t>Central Executive Council was increased by adding 60 new members</a:t>
            </a:r>
          </a:p>
          <a:p>
            <a:r>
              <a:rPr lang="en-GB" dirty="0"/>
              <a:t>Provincial Councils were also increased to 50 members in larger provinces and 30 in smaller provinces</a:t>
            </a:r>
          </a:p>
          <a:p>
            <a:r>
              <a:rPr lang="en-GB" dirty="0"/>
              <a:t>Muslim representatives to the councils were elected by a </a:t>
            </a:r>
            <a:r>
              <a:rPr lang="en-GB" dirty="0" err="1"/>
              <a:t>seperate</a:t>
            </a:r>
            <a:r>
              <a:rPr lang="en-GB" dirty="0"/>
              <a:t> Muslim only electorate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414138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2E8DB-0A99-AC40-8B10-A59D1F5B6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Causes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133C4-82FD-FB48-A9A2-0425ED39A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449131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15652-EE3A-324C-B81D-3CD75C9A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Importance of the Reforms: A voice for Indians?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40858-F5CC-7842-AFDC-D41ED52CB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Apparently, Indian representation was increased </a:t>
            </a:r>
          </a:p>
          <a:p>
            <a:r>
              <a:rPr lang="en-GB" dirty="0"/>
              <a:t>Yet no real power, councils had only advisory function</a:t>
            </a:r>
          </a:p>
          <a:p>
            <a:r>
              <a:rPr lang="en-GB" dirty="0"/>
              <a:t>Acceptance of Separate electorates for Muslims</a:t>
            </a:r>
          </a:p>
          <a:p>
            <a:r>
              <a:rPr lang="en-GB" dirty="0"/>
              <a:t>Hindus objected to separate electorates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1163857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BC07B-928B-E64D-ADCF-8DFFE2B6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Reversal of Partition of Bengal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BBCF8-44F9-384F-B244-EDC3C94AD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1n 1911, Lord Harding, the new viceroy agreed to reverse the partition of Bengal</a:t>
            </a:r>
          </a:p>
          <a:p>
            <a:r>
              <a:rPr lang="en-GB" dirty="0"/>
              <a:t>Forced by fierce opposition of Bengali Hindus</a:t>
            </a:r>
          </a:p>
          <a:p>
            <a:r>
              <a:rPr lang="en-GB" dirty="0"/>
              <a:t>But British shifted capital from Calcutta to Delhi</a:t>
            </a:r>
          </a:p>
          <a:p>
            <a:r>
              <a:rPr lang="en-GB" dirty="0"/>
              <a:t>Bitterly opposed by Muslims</a:t>
            </a:r>
          </a:p>
          <a:p>
            <a:r>
              <a:rPr lang="en-GB" dirty="0"/>
              <a:t>Muslims realised the importance of AML</a:t>
            </a:r>
          </a:p>
          <a:p>
            <a:r>
              <a:rPr lang="en-GB" dirty="0"/>
              <a:t>In January 1913, AML declared self-government in India as its aim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997973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F1FC6-EC8A-9E44-A44C-183356E9A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Lucknow Pact, 1916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82F66-EEAA-6144-A8FF-3622A35C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Failure of British to grant more rights to Indians in the period up to 1914</a:t>
            </a:r>
          </a:p>
          <a:p>
            <a:r>
              <a:rPr lang="en-GB" dirty="0"/>
              <a:t>British repression during world war</a:t>
            </a:r>
          </a:p>
          <a:p>
            <a:r>
              <a:rPr lang="en-GB" dirty="0"/>
              <a:t>Thanks to efforts of Jinnah, Muslim League and Congress held their annual sessions in Bombay</a:t>
            </a:r>
          </a:p>
          <a:p>
            <a:r>
              <a:rPr lang="en-GB" dirty="0"/>
              <a:t>Joint Councils of Congress and League were set up</a:t>
            </a:r>
          </a:p>
          <a:p>
            <a:r>
              <a:rPr lang="en-GB" dirty="0"/>
              <a:t>To appease British declared: at least half of the members of Executive Council being elected, the legislative Council having a majority of elected members </a:t>
            </a:r>
          </a:p>
          <a:p>
            <a:r>
              <a:rPr lang="en-GB" dirty="0"/>
              <a:t>Congress and League realised the importance of their unity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4053896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D0366-41D2-9143-B081-219DE6E5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802F8-83E8-5B4E-8650-DCC182171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1916, both parties held their sessions in Lucknow</a:t>
            </a:r>
          </a:p>
          <a:p>
            <a:r>
              <a:rPr lang="en-GB" dirty="0"/>
              <a:t>League represented by Jinnah</a:t>
            </a:r>
          </a:p>
          <a:p>
            <a:r>
              <a:rPr lang="en-GB" dirty="0"/>
              <a:t>Congress by </a:t>
            </a:r>
            <a:r>
              <a:rPr lang="en-GB" dirty="0" err="1"/>
              <a:t>Mahajan</a:t>
            </a:r>
            <a:r>
              <a:rPr lang="en-GB" dirty="0"/>
              <a:t>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791918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1FA6A-D8FC-D54E-82C7-128FC052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Muslims demand accepted by Congress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ACC62-E6C9-BA45-B8DB-7354112D1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Separate electorates for Muslims in Imperial and Provincial legislative Councils</a:t>
            </a:r>
          </a:p>
          <a:p>
            <a:r>
              <a:rPr lang="en-GB" dirty="0"/>
              <a:t>This would apply even to Punjab and Bengal</a:t>
            </a:r>
          </a:p>
          <a:p>
            <a:r>
              <a:rPr lang="en-GB" dirty="0"/>
              <a:t>One third of seats in the Councils</a:t>
            </a:r>
          </a:p>
          <a:p>
            <a:r>
              <a:rPr lang="en-GB" dirty="0"/>
              <a:t>No Act affecting a  community should be passed unless three-quarters of that community’s members on the council supported it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5283134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0CC56-822E-5C43-BCB7-32F925EA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Common Demands to British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BEA26-0113-8B46-844A-9212A3B85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Number of elected seats on the councils should be increased </a:t>
            </a:r>
          </a:p>
          <a:p>
            <a:r>
              <a:rPr lang="en-GB" dirty="0"/>
              <a:t>Motions which were passed by the large majorities in the councils should be accepted as binding by the British government </a:t>
            </a:r>
          </a:p>
          <a:p>
            <a:r>
              <a:rPr lang="en-GB" dirty="0"/>
              <a:t>Minorities in the provinces should be protected </a:t>
            </a:r>
          </a:p>
          <a:p>
            <a:r>
              <a:rPr lang="en-GB" dirty="0"/>
              <a:t>All provinces should have autonomy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5054738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6C23C-9B69-224A-851A-AA0E31300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Importance of the Lucknow Pact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A85C6-995B-D74B-9395-E91FFFC6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time Hindus and Muslims made a joint demand </a:t>
            </a:r>
          </a:p>
          <a:p>
            <a:r>
              <a:rPr lang="en-GB" dirty="0"/>
              <a:t>Congress acknowledged the aspirations of Muslim community </a:t>
            </a:r>
          </a:p>
          <a:p>
            <a:r>
              <a:rPr lang="en-GB" dirty="0"/>
              <a:t>Muslims realised the benefit of working with Congress </a:t>
            </a:r>
          </a:p>
          <a:p>
            <a:r>
              <a:rPr lang="en-GB" dirty="0"/>
              <a:t>Growing belief in India that Home Rule (self-government) was a real possibility </a:t>
            </a:r>
          </a:p>
          <a:p>
            <a:r>
              <a:rPr lang="en-GB" dirty="0"/>
              <a:t>High water mark of Hindu- Muslim unity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6830436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5D993-FE7D-7742-ADCD-338A0B282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</a:t>
            </a:r>
            <a:r>
              <a:rPr lang="en-GB" b="1" dirty="0" err="1"/>
              <a:t>Monatgu-Chelmsford</a:t>
            </a:r>
            <a:r>
              <a:rPr lang="en-GB" b="1" dirty="0"/>
              <a:t> Reforms- Diarchy in India, 1917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791DF-84F5-154F-990A-1472C6B4B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Sometimes called Montford Report and India Act of 1919</a:t>
            </a:r>
          </a:p>
          <a:p>
            <a:r>
              <a:rPr lang="en-GB" dirty="0"/>
              <a:t>Lord Chelmsford, Viceroy of India</a:t>
            </a:r>
          </a:p>
          <a:p>
            <a:r>
              <a:rPr lang="en-GB" dirty="0"/>
              <a:t>Lord </a:t>
            </a:r>
            <a:r>
              <a:rPr lang="en-GB" dirty="0" err="1"/>
              <a:t>Monatgu</a:t>
            </a:r>
            <a:r>
              <a:rPr lang="en-GB" dirty="0"/>
              <a:t>, Secretary of State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5140801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D0D2-A64F-3A4B-8462-5DB9C9E0D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Main terms of Montford Report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7C207-3329-2D4B-A999-50E93A873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Legislative Council should now be known as the Legislative Assembly </a:t>
            </a:r>
          </a:p>
          <a:p>
            <a:r>
              <a:rPr lang="en-GB" dirty="0"/>
              <a:t>It would have 145 members, of which 103 should be elected for a period of 3 years</a:t>
            </a:r>
          </a:p>
          <a:p>
            <a:r>
              <a:rPr lang="en-GB" dirty="0"/>
              <a:t>Separate electorates for Muslims and Sikhs, with 32 seats reserved for Muslims</a:t>
            </a:r>
          </a:p>
          <a:p>
            <a:r>
              <a:rPr lang="en-GB" dirty="0"/>
              <a:t>Council of State would have 60 members, 33 of whom would be elected </a:t>
            </a:r>
          </a:p>
          <a:p>
            <a:r>
              <a:rPr lang="en-GB" dirty="0"/>
              <a:t>Council of Princes was set up with </a:t>
            </a:r>
            <a:r>
              <a:rPr lang="en-GB"/>
              <a:t>108 members </a:t>
            </a:r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0625610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D712-352B-574F-A624-C4C53427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F2391-400C-4A4C-9A8D-183C814B4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Role in central administration was further restricted for Viceroy could still pass any law he chose</a:t>
            </a:r>
          </a:p>
          <a:p>
            <a:r>
              <a:rPr lang="en-GB" dirty="0"/>
              <a:t>Also Executive Council was still made up of only nominated members </a:t>
            </a:r>
          </a:p>
          <a:p>
            <a:r>
              <a:rPr lang="en-GB" dirty="0"/>
              <a:t>In the provinces, a new system of ‘diarchy’ was introduced. Under this system areas of responsibility were divided in to two lists</a:t>
            </a:r>
          </a:p>
          <a:p>
            <a:endParaRPr lang="en-P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6EF08-8011-4F40-A709-E62F6491F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168" y="4241800"/>
            <a:ext cx="4853214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14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66156-96C5-674B-9BDF-DA10D3C7D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Political causes 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210A3-36C6-C048-94B5-305FED225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Lord Dalhousie’s Doctrine of Lapse</a:t>
            </a:r>
          </a:p>
          <a:p>
            <a:r>
              <a:rPr lang="en-GB" dirty="0"/>
              <a:t>Mistreatment of Mughal Emperor</a:t>
            </a:r>
          </a:p>
          <a:p>
            <a:r>
              <a:rPr lang="en-GB" dirty="0"/>
              <a:t>Lack of native Indians in civil service </a:t>
            </a:r>
          </a:p>
          <a:p>
            <a:r>
              <a:rPr lang="en-GB" dirty="0"/>
              <a:t>English replaced Persian as official language </a:t>
            </a:r>
          </a:p>
          <a:p>
            <a:r>
              <a:rPr lang="en-GB" dirty="0"/>
              <a:t>English as medium of instruction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934122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7B115-6B2B-9A44-9584-01CA42C2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64742-DD2C-CA4C-810B-477F80F4A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Reserved subjects were controlled by the provincial governor and his Executive Council, which had between two and four members nominated by the governor </a:t>
            </a:r>
          </a:p>
          <a:p>
            <a:r>
              <a:rPr lang="en-GB" dirty="0"/>
              <a:t>Transferred subjects were entrusted to ministers responsible to provincial legislative councils </a:t>
            </a:r>
          </a:p>
          <a:p>
            <a:r>
              <a:rPr lang="en-GB" dirty="0"/>
              <a:t>British claimed extending voting rights to more local people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6291301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BD63A-A146-AF44-8B34-32C12B460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Reaction of the Indian People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BED41-E3E0-9C41-BA3A-61DFA6221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Since Indians participated in WW, they expected many concessions </a:t>
            </a:r>
          </a:p>
          <a:p>
            <a:r>
              <a:rPr lang="en-GB" dirty="0"/>
              <a:t>Congress and the League had recently come together, calling for a self-rule, and they were bitterly disappointed </a:t>
            </a:r>
          </a:p>
          <a:p>
            <a:r>
              <a:rPr lang="en-GB" dirty="0"/>
              <a:t>Moderates supported it but soon excluded from party</a:t>
            </a:r>
          </a:p>
          <a:p>
            <a:r>
              <a:rPr lang="en-GB" dirty="0"/>
              <a:t>Since Separate electorates for Muslims was accepted, soon Sikhs, Brahmins and Anglo-Indians </a:t>
            </a:r>
            <a:r>
              <a:rPr lang="en-GB"/>
              <a:t>demanded same.</a:t>
            </a:r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877465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17F1B-9C50-2D41-BE38-4B048DBC1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Religious and Social Causes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B18B6-77CC-0E4D-8155-6C234F66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British ethnocentrism to spread their culture </a:t>
            </a:r>
          </a:p>
          <a:p>
            <a:r>
              <a:rPr lang="en-GB" dirty="0"/>
              <a:t>Treatment of Indians as inferior race</a:t>
            </a:r>
          </a:p>
          <a:p>
            <a:r>
              <a:rPr lang="en-GB" dirty="0"/>
              <a:t>Introduction of railways, roads, and telegraph unacceptable to many Indians </a:t>
            </a:r>
          </a:p>
          <a:p>
            <a:r>
              <a:rPr lang="en-GB" dirty="0"/>
              <a:t>Christian Missionaries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1975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B317-2E36-D54C-B793-53441F0AC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Economic Causes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47B97-DE01-AD45-959D-B8ED3A1D0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Extraction of raw material at cheap price: textile </a:t>
            </a:r>
          </a:p>
          <a:p>
            <a:r>
              <a:rPr lang="en-GB" dirty="0"/>
              <a:t>High taxation</a:t>
            </a:r>
          </a:p>
          <a:p>
            <a:r>
              <a:rPr lang="en-GB" dirty="0"/>
              <a:t>Corrupt tax collectors</a:t>
            </a:r>
          </a:p>
          <a:p>
            <a:r>
              <a:rPr lang="en-GB" dirty="0"/>
              <a:t>Low salary of sepoys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08253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5B2BE-FCE2-CD40-8EC4-780E18A5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Military Causes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AB696-C704-BF46-AB1C-30BD7F013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 officers were British: resentment for sepoys and </a:t>
            </a:r>
            <a:r>
              <a:rPr lang="en-GB" dirty="0" err="1"/>
              <a:t>sawars</a:t>
            </a:r>
            <a:endParaRPr lang="en-GB" dirty="0"/>
          </a:p>
          <a:p>
            <a:r>
              <a:rPr lang="en-GB" dirty="0"/>
              <a:t>Threat of conversion </a:t>
            </a:r>
          </a:p>
          <a:p>
            <a:r>
              <a:rPr lang="en-GB" dirty="0"/>
              <a:t>Compulsion to fight abroad </a:t>
            </a:r>
          </a:p>
          <a:p>
            <a:r>
              <a:rPr lang="en-GB" dirty="0"/>
              <a:t>Muslim formations objected fighting against fellow Muslims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15742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E5E76-15F2-F74B-B8CA-07F318F4B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Immediate Events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81209-82FD-0B4C-A5E2-5D2BA807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January 1857: Introduction of a new rifle with paper cartridge covered in grease</a:t>
            </a:r>
          </a:p>
          <a:p>
            <a:r>
              <a:rPr lang="en-GB" dirty="0"/>
              <a:t>Cartridge was made of fat of cow and pig</a:t>
            </a:r>
          </a:p>
          <a:p>
            <a:r>
              <a:rPr lang="en-GB" dirty="0"/>
              <a:t>March 1857: Sepoy </a:t>
            </a:r>
            <a:r>
              <a:rPr lang="en-GB" dirty="0" err="1"/>
              <a:t>Mangal</a:t>
            </a:r>
            <a:r>
              <a:rPr lang="en-GB" dirty="0"/>
              <a:t> </a:t>
            </a:r>
            <a:r>
              <a:rPr lang="en-GB" dirty="0" err="1"/>
              <a:t>Panday</a:t>
            </a:r>
            <a:r>
              <a:rPr lang="en-GB" dirty="0"/>
              <a:t> defied and executed</a:t>
            </a:r>
          </a:p>
          <a:p>
            <a:r>
              <a:rPr lang="en-GB" dirty="0"/>
              <a:t>May 1857: Meerut mutiny</a:t>
            </a:r>
          </a:p>
          <a:p>
            <a:r>
              <a:rPr lang="en-GB" dirty="0"/>
              <a:t>Cawnpore massacre by forces of Nana Sahib</a:t>
            </a:r>
          </a:p>
          <a:p>
            <a:r>
              <a:rPr lang="en-GB" dirty="0"/>
              <a:t>However, British proved to be too powerful to be defeated: all areas regained </a:t>
            </a:r>
          </a:p>
          <a:p>
            <a:r>
              <a:rPr lang="en-GB" dirty="0"/>
              <a:t>Surrender of Bahadur Shah and execution of his sons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614415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F326C-5ED2-A14A-A5ED-84C9284E8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Reasons for the Failure of War</a:t>
            </a:r>
            <a:endParaRPr lang="en-PK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F394-8095-3D45-A966-06DC25F1A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034604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Movement for Independence </vt:lpstr>
      <vt:lpstr>War of Independence 1857</vt:lpstr>
      <vt:lpstr>Causes</vt:lpstr>
      <vt:lpstr>Political causes </vt:lpstr>
      <vt:lpstr>Religious and Social Causes</vt:lpstr>
      <vt:lpstr>Economic Causes</vt:lpstr>
      <vt:lpstr>Military Causes</vt:lpstr>
      <vt:lpstr>Immediate Events</vt:lpstr>
      <vt:lpstr>Reasons for the Failure of War</vt:lpstr>
      <vt:lpstr>Lack of Unity</vt:lpstr>
      <vt:lpstr>British Strengths</vt:lpstr>
      <vt:lpstr>Effects of War</vt:lpstr>
      <vt:lpstr>Effects on Muslims</vt:lpstr>
      <vt:lpstr>The Indian National Congress </vt:lpstr>
      <vt:lpstr>Initial Propositions of INC</vt:lpstr>
      <vt:lpstr>Trajectory of INC</vt:lpstr>
      <vt:lpstr>Partition of Bengal</vt:lpstr>
      <vt:lpstr>Muslim view on partition </vt:lpstr>
      <vt:lpstr>Hindu’s view on Partition </vt:lpstr>
      <vt:lpstr>British Reaction to Hindu Protest</vt:lpstr>
      <vt:lpstr>Winning the support of Muslims: Simla Deputation </vt:lpstr>
      <vt:lpstr>Muslims demands at Simla</vt:lpstr>
      <vt:lpstr>Importance of Simla Deputation</vt:lpstr>
      <vt:lpstr>Foundation of All India Muslim League</vt:lpstr>
      <vt:lpstr>Reasons for foundation </vt:lpstr>
      <vt:lpstr>Formation of AML</vt:lpstr>
      <vt:lpstr>Objectives of AML</vt:lpstr>
      <vt:lpstr>Morley-Minto Reforms</vt:lpstr>
      <vt:lpstr>Main terms of Morley- Minto Reforms</vt:lpstr>
      <vt:lpstr>The Importance of the Reforms: A voice for Indians?</vt:lpstr>
      <vt:lpstr>Reversal of Partition of Bengal</vt:lpstr>
      <vt:lpstr>The Lucknow Pact, 1916</vt:lpstr>
      <vt:lpstr>PowerPoint Presentation</vt:lpstr>
      <vt:lpstr>Muslims demand accepted by Congress</vt:lpstr>
      <vt:lpstr>Common Demands to British </vt:lpstr>
      <vt:lpstr>Importance of the Lucknow Pact</vt:lpstr>
      <vt:lpstr>The Monatgu-Chelmsford Reforms- Diarchy in India, 1917</vt:lpstr>
      <vt:lpstr>Main terms of Montford Report</vt:lpstr>
      <vt:lpstr>PowerPoint Presentation</vt:lpstr>
      <vt:lpstr>PowerPoint Presentation</vt:lpstr>
      <vt:lpstr>The Reaction of the Indian People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for Independence </dc:title>
  <dc:creator>Ali Haider Chattha</dc:creator>
  <cp:lastModifiedBy>Ali Haider Chattha</cp:lastModifiedBy>
  <cp:revision>3</cp:revision>
  <dcterms:created xsi:type="dcterms:W3CDTF">2021-04-21T19:01:41Z</dcterms:created>
  <dcterms:modified xsi:type="dcterms:W3CDTF">2021-04-22T08:21:35Z</dcterms:modified>
</cp:coreProperties>
</file>