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8"/>
  </p:notesMasterIdLst>
  <p:sldIdLst>
    <p:sldId id="404" r:id="rId2"/>
    <p:sldId id="299" r:id="rId3"/>
    <p:sldId id="318" r:id="rId4"/>
    <p:sldId id="292" r:id="rId5"/>
    <p:sldId id="367" r:id="rId6"/>
    <p:sldId id="368" r:id="rId7"/>
    <p:sldId id="345" r:id="rId8"/>
    <p:sldId id="395" r:id="rId9"/>
    <p:sldId id="268" r:id="rId10"/>
    <p:sldId id="373" r:id="rId11"/>
    <p:sldId id="374" r:id="rId12"/>
    <p:sldId id="375" r:id="rId13"/>
    <p:sldId id="381" r:id="rId14"/>
    <p:sldId id="410" r:id="rId15"/>
    <p:sldId id="295" r:id="rId16"/>
    <p:sldId id="396" r:id="rId17"/>
    <p:sldId id="350" r:id="rId18"/>
    <p:sldId id="351" r:id="rId19"/>
    <p:sldId id="352" r:id="rId20"/>
    <p:sldId id="353" r:id="rId21"/>
    <p:sldId id="279" r:id="rId22"/>
    <p:sldId id="309" r:id="rId23"/>
    <p:sldId id="369" r:id="rId24"/>
    <p:sldId id="376" r:id="rId25"/>
    <p:sldId id="413" r:id="rId26"/>
    <p:sldId id="414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06" autoAdjust="0"/>
    <p:restoredTop sz="94660"/>
  </p:normalViewPr>
  <p:slideViewPr>
    <p:cSldViewPr snapToGrid="0">
      <p:cViewPr varScale="1">
        <p:scale>
          <a:sx n="82" d="100"/>
          <a:sy n="82" d="100"/>
        </p:scale>
        <p:origin x="49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3863E74-EEB9-46BB-A2D4-71529019E36A}" type="doc">
      <dgm:prSet loTypeId="urn:microsoft.com/office/officeart/2005/8/layout/process2" loCatId="process" qsTypeId="urn:microsoft.com/office/officeart/2005/8/quickstyle/simple2" qsCatId="simple" csTypeId="urn:microsoft.com/office/officeart/2005/8/colors/accent1_2" csCatId="accent1" phldr="1"/>
      <dgm:spPr/>
    </dgm:pt>
    <dgm:pt modelId="{BFBA354B-A26B-4CBF-AA6C-D97C464FBBB3}">
      <dgm:prSet phldrT="[Text]" custT="1"/>
      <dgm:spPr/>
      <dgm:t>
        <a:bodyPr/>
        <a:lstStyle/>
        <a:p>
          <a:r>
            <a:rPr lang="en-US" sz="2000" b="1" kern="1200" dirty="0">
              <a:solidFill>
                <a:prstClr val="white"/>
              </a:solidFill>
              <a:latin typeface="Century Gothic"/>
              <a:ea typeface="+mn-ea"/>
              <a:cs typeface="+mn-cs"/>
            </a:rPr>
            <a:t>State</a:t>
          </a:r>
          <a:r>
            <a:rPr lang="en-US" sz="2400" b="1" kern="1200" dirty="0"/>
            <a:t> </a:t>
          </a:r>
          <a:r>
            <a:rPr lang="en-US" sz="2000" b="1" kern="1200" dirty="0"/>
            <a:t>(Hard)</a:t>
          </a:r>
          <a:endParaRPr lang="en-US" sz="2400" b="1" kern="1200" dirty="0"/>
        </a:p>
      </dgm:t>
    </dgm:pt>
    <dgm:pt modelId="{7439DAA6-41E6-4187-9CE6-4EF06688F69F}" type="parTrans" cxnId="{9190D9C8-6F39-43FA-A9D0-67C6846B72D2}">
      <dgm:prSet/>
      <dgm:spPr/>
      <dgm:t>
        <a:bodyPr/>
        <a:lstStyle/>
        <a:p>
          <a:endParaRPr lang="en-US"/>
        </a:p>
      </dgm:t>
    </dgm:pt>
    <dgm:pt modelId="{1547EBAC-C2E4-4BAE-994A-71F6F5AA70BF}" type="sibTrans" cxnId="{9190D9C8-6F39-43FA-A9D0-67C6846B72D2}">
      <dgm:prSet custT="1"/>
      <dgm:spPr/>
      <dgm:t>
        <a:bodyPr/>
        <a:lstStyle/>
        <a:p>
          <a:endParaRPr lang="en-US" sz="1800"/>
        </a:p>
      </dgm:t>
    </dgm:pt>
    <dgm:pt modelId="{214209F5-D140-4E1C-BCAF-13D3051D1545}">
      <dgm:prSet phldrT="[Text]" custT="1"/>
      <dgm:spPr/>
      <dgm:t>
        <a:bodyPr/>
        <a:lstStyle/>
        <a:p>
          <a:r>
            <a:rPr lang="en-US" sz="2000" b="1" dirty="0"/>
            <a:t>Non-State (Soft)</a:t>
          </a:r>
        </a:p>
      </dgm:t>
    </dgm:pt>
    <dgm:pt modelId="{71C5F1C4-7CDD-47D1-B0CA-F0575734CB06}" type="parTrans" cxnId="{B249BB17-86C6-47A0-BB26-1D961D5D6A2F}">
      <dgm:prSet/>
      <dgm:spPr/>
      <dgm:t>
        <a:bodyPr/>
        <a:lstStyle/>
        <a:p>
          <a:endParaRPr lang="en-US"/>
        </a:p>
      </dgm:t>
    </dgm:pt>
    <dgm:pt modelId="{8B7C5D46-FA97-43C4-B6AA-AAF13D9AD642}" type="sibTrans" cxnId="{B249BB17-86C6-47A0-BB26-1D961D5D6A2F}">
      <dgm:prSet/>
      <dgm:spPr/>
      <dgm:t>
        <a:bodyPr/>
        <a:lstStyle/>
        <a:p>
          <a:endParaRPr lang="en-US"/>
        </a:p>
      </dgm:t>
    </dgm:pt>
    <dgm:pt modelId="{C287D750-BBFC-46F1-895D-D02E47BDE48B}" type="pres">
      <dgm:prSet presAssocID="{53863E74-EEB9-46BB-A2D4-71529019E36A}" presName="linearFlow" presStyleCnt="0">
        <dgm:presLayoutVars>
          <dgm:resizeHandles val="exact"/>
        </dgm:presLayoutVars>
      </dgm:prSet>
      <dgm:spPr/>
    </dgm:pt>
    <dgm:pt modelId="{0EE5B05A-D558-45C8-95F3-70456509A590}" type="pres">
      <dgm:prSet presAssocID="{BFBA354B-A26B-4CBF-AA6C-D97C464FBBB3}" presName="node" presStyleLbl="node1" presStyleIdx="0" presStyleCnt="2" custFlipHor="1" custScaleX="14200" custScaleY="15784">
        <dgm:presLayoutVars>
          <dgm:bulletEnabled val="1"/>
        </dgm:presLayoutVars>
      </dgm:prSet>
      <dgm:spPr/>
    </dgm:pt>
    <dgm:pt modelId="{84E4E171-EEBC-495D-89EE-3324E80F8595}" type="pres">
      <dgm:prSet presAssocID="{1547EBAC-C2E4-4BAE-994A-71F6F5AA70BF}" presName="sibTrans" presStyleLbl="sibTrans2D1" presStyleIdx="0" presStyleCnt="1" custScaleX="76938" custScaleY="51363"/>
      <dgm:spPr/>
    </dgm:pt>
    <dgm:pt modelId="{CDBDE0DC-DB39-4824-8BDD-B8FD8AC2E34B}" type="pres">
      <dgm:prSet presAssocID="{1547EBAC-C2E4-4BAE-994A-71F6F5AA70BF}" presName="connectorText" presStyleLbl="sibTrans2D1" presStyleIdx="0" presStyleCnt="1"/>
      <dgm:spPr/>
    </dgm:pt>
    <dgm:pt modelId="{6BE71593-EFAA-420A-B34D-1CC408D3F2E7}" type="pres">
      <dgm:prSet presAssocID="{214209F5-D140-4E1C-BCAF-13D3051D1545}" presName="node" presStyleLbl="node1" presStyleIdx="1" presStyleCnt="2" custScaleX="13361" custScaleY="16044" custLinFactNeighborX="162" custLinFactNeighborY="-19981">
        <dgm:presLayoutVars>
          <dgm:bulletEnabled val="1"/>
        </dgm:presLayoutVars>
      </dgm:prSet>
      <dgm:spPr/>
    </dgm:pt>
  </dgm:ptLst>
  <dgm:cxnLst>
    <dgm:cxn modelId="{B249BB17-86C6-47A0-BB26-1D961D5D6A2F}" srcId="{53863E74-EEB9-46BB-A2D4-71529019E36A}" destId="{214209F5-D140-4E1C-BCAF-13D3051D1545}" srcOrd="1" destOrd="0" parTransId="{71C5F1C4-7CDD-47D1-B0CA-F0575734CB06}" sibTransId="{8B7C5D46-FA97-43C4-B6AA-AAF13D9AD642}"/>
    <dgm:cxn modelId="{EC6DC91C-52A7-4A0C-BCE9-9CABD9938A39}" type="presOf" srcId="{1547EBAC-C2E4-4BAE-994A-71F6F5AA70BF}" destId="{84E4E171-EEBC-495D-89EE-3324E80F8595}" srcOrd="0" destOrd="0" presId="urn:microsoft.com/office/officeart/2005/8/layout/process2"/>
    <dgm:cxn modelId="{A7F5232D-3882-4C2B-BE12-0D50A9923457}" type="presOf" srcId="{214209F5-D140-4E1C-BCAF-13D3051D1545}" destId="{6BE71593-EFAA-420A-B34D-1CC408D3F2E7}" srcOrd="0" destOrd="0" presId="urn:microsoft.com/office/officeart/2005/8/layout/process2"/>
    <dgm:cxn modelId="{459A763B-254B-4923-94C1-5AB863EF38D9}" type="presOf" srcId="{BFBA354B-A26B-4CBF-AA6C-D97C464FBBB3}" destId="{0EE5B05A-D558-45C8-95F3-70456509A590}" srcOrd="0" destOrd="0" presId="urn:microsoft.com/office/officeart/2005/8/layout/process2"/>
    <dgm:cxn modelId="{2BF6EE58-EC32-4AED-8A9B-2C353072EB35}" type="presOf" srcId="{53863E74-EEB9-46BB-A2D4-71529019E36A}" destId="{C287D750-BBFC-46F1-895D-D02E47BDE48B}" srcOrd="0" destOrd="0" presId="urn:microsoft.com/office/officeart/2005/8/layout/process2"/>
    <dgm:cxn modelId="{9190D9C8-6F39-43FA-A9D0-67C6846B72D2}" srcId="{53863E74-EEB9-46BB-A2D4-71529019E36A}" destId="{BFBA354B-A26B-4CBF-AA6C-D97C464FBBB3}" srcOrd="0" destOrd="0" parTransId="{7439DAA6-41E6-4187-9CE6-4EF06688F69F}" sibTransId="{1547EBAC-C2E4-4BAE-994A-71F6F5AA70BF}"/>
    <dgm:cxn modelId="{9F5451DF-AF1D-4310-A832-27D98BF1D896}" type="presOf" srcId="{1547EBAC-C2E4-4BAE-994A-71F6F5AA70BF}" destId="{CDBDE0DC-DB39-4824-8BDD-B8FD8AC2E34B}" srcOrd="1" destOrd="0" presId="urn:microsoft.com/office/officeart/2005/8/layout/process2"/>
    <dgm:cxn modelId="{908CBDB8-C005-4224-AD34-A5E4ECD3D700}" type="presParOf" srcId="{C287D750-BBFC-46F1-895D-D02E47BDE48B}" destId="{0EE5B05A-D558-45C8-95F3-70456509A590}" srcOrd="0" destOrd="0" presId="urn:microsoft.com/office/officeart/2005/8/layout/process2"/>
    <dgm:cxn modelId="{79CA5F46-42E1-4846-8D13-C609E8762729}" type="presParOf" srcId="{C287D750-BBFC-46F1-895D-D02E47BDE48B}" destId="{84E4E171-EEBC-495D-89EE-3324E80F8595}" srcOrd="1" destOrd="0" presId="urn:microsoft.com/office/officeart/2005/8/layout/process2"/>
    <dgm:cxn modelId="{8C09A842-36A1-4A0B-9E4C-310C875F1B7B}" type="presParOf" srcId="{84E4E171-EEBC-495D-89EE-3324E80F8595}" destId="{CDBDE0DC-DB39-4824-8BDD-B8FD8AC2E34B}" srcOrd="0" destOrd="0" presId="urn:microsoft.com/office/officeart/2005/8/layout/process2"/>
    <dgm:cxn modelId="{563782F5-EBB2-4D83-A00F-71966CCFE584}" type="presParOf" srcId="{C287D750-BBFC-46F1-895D-D02E47BDE48B}" destId="{6BE71593-EFAA-420A-B34D-1CC408D3F2E7}" srcOrd="2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E5B05A-D558-45C8-95F3-70456509A590}">
      <dsp:nvSpPr>
        <dsp:cNvPr id="0" name=""/>
        <dsp:cNvSpPr/>
      </dsp:nvSpPr>
      <dsp:spPr>
        <a:xfrm flipH="1">
          <a:off x="1167937" y="473656"/>
          <a:ext cx="1597721" cy="81406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solidFill>
                <a:prstClr val="white"/>
              </a:solidFill>
              <a:latin typeface="Century Gothic"/>
              <a:ea typeface="+mn-ea"/>
              <a:cs typeface="+mn-cs"/>
            </a:rPr>
            <a:t>State</a:t>
          </a:r>
          <a:r>
            <a:rPr lang="en-US" sz="2400" b="1" kern="1200" dirty="0"/>
            <a:t> </a:t>
          </a:r>
          <a:r>
            <a:rPr lang="en-US" sz="2000" b="1" kern="1200" dirty="0"/>
            <a:t>(Hard)</a:t>
          </a:r>
          <a:endParaRPr lang="en-US" sz="2400" b="1" kern="1200" dirty="0"/>
        </a:p>
      </dsp:txBody>
      <dsp:txXfrm>
        <a:off x="1191780" y="497499"/>
        <a:ext cx="1550035" cy="766376"/>
      </dsp:txXfrm>
    </dsp:sp>
    <dsp:sp modelId="{84E4E171-EEBC-495D-89EE-3324E80F8595}">
      <dsp:nvSpPr>
        <dsp:cNvPr id="0" name=""/>
        <dsp:cNvSpPr/>
      </dsp:nvSpPr>
      <dsp:spPr>
        <a:xfrm rot="5373852">
          <a:off x="1521290" y="1479471"/>
          <a:ext cx="909192" cy="119207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/>
        </a:p>
      </dsp:txBody>
      <dsp:txXfrm rot="-5400000">
        <a:off x="1617227" y="1620916"/>
        <a:ext cx="715244" cy="636434"/>
      </dsp:txXfrm>
    </dsp:sp>
    <dsp:sp modelId="{6BE71593-EFAA-420A-B34D-1CC408D3F2E7}">
      <dsp:nvSpPr>
        <dsp:cNvPr id="0" name=""/>
        <dsp:cNvSpPr/>
      </dsp:nvSpPr>
      <dsp:spPr>
        <a:xfrm>
          <a:off x="1233365" y="2863300"/>
          <a:ext cx="1503321" cy="82747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/>
            <a:t>Non-State (Soft)</a:t>
          </a:r>
        </a:p>
      </dsp:txBody>
      <dsp:txXfrm>
        <a:off x="1257601" y="2887536"/>
        <a:ext cx="1454849" cy="779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E6EB8D-37EA-4B5D-A662-47FA79AF222A}" type="datetimeFigureOut">
              <a:rPr lang="en-US" smtClean="0"/>
              <a:pPr/>
              <a:t>3/12/2025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6B6F8B-EE24-457B-BCBA-E69C14EF2CE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4906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6B6F8B-EE24-457B-BCBA-E69C14EF2CE4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6256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6B6F8B-EE24-457B-BCBA-E69C14EF2CE4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4144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6B6F8B-EE24-457B-BCBA-E69C14EF2CE4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7315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6B6F8B-EE24-457B-BCBA-E69C14EF2CE4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508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6B6F8B-EE24-457B-BCBA-E69C14EF2CE4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6276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6B6F8B-EE24-457B-BCBA-E69C14EF2CE4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4632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6B6F8B-EE24-457B-BCBA-E69C14EF2CE4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7878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8FA22-F3FD-4C5C-AEF6-0035F9F9F039}" type="datetime1">
              <a:rPr lang="en-US" smtClean="0"/>
              <a:t>3/12/2025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E0483-EDC8-4F90-9A0F-E3E00E705D7E}" type="datetime1">
              <a:rPr lang="en-US" smtClean="0"/>
              <a:t>3/12/2025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AE51A-F99C-4075-A7E9-59C0FC8CF5F2}" type="datetime1">
              <a:rPr lang="en-US" smtClean="0"/>
              <a:t>3/12/2025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76901-1A2B-4831-8611-0C797EA768B5}" type="datetime1">
              <a:rPr lang="en-US" smtClean="0"/>
              <a:t>3/12/2025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9DC64-427A-40FE-B49E-04DCB667B88C}" type="datetime1">
              <a:rPr lang="en-US" smtClean="0"/>
              <a:t>3/12/2025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0B70B-4F2D-4433-9A5B-08508295D068}" type="datetime1">
              <a:rPr lang="en-US" smtClean="0"/>
              <a:t>3/12/2025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E8227-8A24-4A9D-A0FF-AEC927D5CB09}" type="datetime1">
              <a:rPr lang="en-US" smtClean="0"/>
              <a:t>3/12/2025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F5FF6-1519-47A1-96DB-ABAAB093CC36}" type="datetime1">
              <a:rPr lang="en-US" smtClean="0"/>
              <a:t>3/12/2025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D1107-C842-4D74-B2CC-C432F0432D6E}" type="datetime1">
              <a:rPr lang="en-US" smtClean="0"/>
              <a:t>3/12/2025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2B415-92FE-41A1-9F22-24AC2BE8EDC4}" type="datetime1">
              <a:rPr lang="en-US" smtClean="0"/>
              <a:t>3/12/2025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15A91-FB05-4DF4-9319-574462451BD2}" type="datetime1">
              <a:rPr lang="en-US" smtClean="0"/>
              <a:t>3/12/2025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3E63A-C982-47E1-AAF3-73D1757A0ACA}" type="datetime1">
              <a:rPr lang="en-US" smtClean="0"/>
              <a:t>3/12/2025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D20B7-DE08-4C7D-BD32-BB4E80A495FC}" type="datetime1">
              <a:rPr lang="en-US" smtClean="0"/>
              <a:t>3/12/2025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FDED6-CC24-4B81-A821-57732187F834}" type="datetime1">
              <a:rPr lang="en-US" smtClean="0"/>
              <a:t>3/12/2025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A3BD6-24D2-48AA-AAB8-51CBB79676BB}" type="datetime1">
              <a:rPr lang="en-US" smtClean="0"/>
              <a:t>3/12/2025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8935E-C9C2-422E-AE73-839D5E2F998D}" type="datetime1">
              <a:rPr lang="en-US" smtClean="0"/>
              <a:t>3/12/2025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2B6F11-3297-4597-91E3-D677C2EB48CF}" type="datetime1">
              <a:rPr lang="en-US" smtClean="0"/>
              <a:t>3/12/2025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hat.whatsapp.com/FBRsuzoIbNoBGsHnKUmCih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facebook.com/groups/144123599347978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6B035-EC43-48B1-8425-6B1824272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1809" y="624110"/>
            <a:ext cx="9622803" cy="562701"/>
          </a:xfrm>
        </p:spPr>
        <p:txBody>
          <a:bodyPr>
            <a:normAutofit fontScale="90000"/>
          </a:bodyPr>
          <a:lstStyle/>
          <a:p>
            <a:r>
              <a:rPr lang="en-US" sz="3200" b="1" dirty="0">
                <a:solidFill>
                  <a:schemeClr val="tx1"/>
                </a:solidFill>
              </a:rPr>
              <a:t>Current Affairs </a:t>
            </a:r>
            <a:br>
              <a:rPr lang="en-US" sz="3200" b="1" dirty="0">
                <a:solidFill>
                  <a:schemeClr val="tx1"/>
                </a:solidFill>
              </a:rPr>
            </a:br>
            <a:endParaRPr lang="en-US" sz="3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8BF89-E4D9-4E5A-8FFB-2D61D23B7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1809" y="1311964"/>
            <a:ext cx="9622803" cy="545078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600" b="1" dirty="0">
                <a:solidFill>
                  <a:schemeClr val="tx1"/>
                </a:solidFill>
              </a:rPr>
              <a:t>Pakistan’s External Relations </a:t>
            </a:r>
          </a:p>
          <a:p>
            <a:pPr marL="0" indent="0" algn="ctr">
              <a:buNone/>
            </a:pPr>
            <a:endParaRPr lang="en-US" sz="2600" b="1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en-US" sz="2600" b="1" dirty="0">
                <a:solidFill>
                  <a:schemeClr val="tx1"/>
                </a:solidFill>
              </a:rPr>
              <a:t>By </a:t>
            </a:r>
          </a:p>
          <a:p>
            <a:pPr marL="0" indent="0" algn="ctr">
              <a:buNone/>
            </a:pPr>
            <a:endParaRPr lang="en-US" sz="2600" b="1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en-US" sz="2600" b="1" dirty="0">
                <a:solidFill>
                  <a:schemeClr val="tx1"/>
                </a:solidFill>
              </a:rPr>
              <a:t>Assistant Professor </a:t>
            </a:r>
          </a:p>
          <a:p>
            <a:pPr marL="0" indent="0" algn="ctr">
              <a:buNone/>
            </a:pPr>
            <a:r>
              <a:rPr lang="en-US" sz="2600" b="1" dirty="0">
                <a:solidFill>
                  <a:schemeClr val="tx1"/>
                </a:solidFill>
              </a:rPr>
              <a:t>Dr. Zahid Mehmood Zahid (PhD – IR)</a:t>
            </a:r>
          </a:p>
          <a:p>
            <a:pPr marL="0" indent="0" algn="ctr">
              <a:buNone/>
            </a:pPr>
            <a:endParaRPr lang="en-US" sz="2600" b="1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en-US" sz="2600" b="1" dirty="0">
                <a:solidFill>
                  <a:schemeClr val="tx1"/>
                </a:solidFill>
                <a:hlinkClick r:id="rId3"/>
              </a:rPr>
              <a:t>https://chat.whatsapp.com/FBRsuzoIbNoBGsHnKUmCih</a:t>
            </a:r>
            <a:endParaRPr lang="en-US" sz="2600" b="1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en-US" sz="2600" b="1" dirty="0">
                <a:solidFill>
                  <a:schemeClr val="tx1"/>
                </a:solidFill>
                <a:hlinkClick r:id="rId4"/>
              </a:rPr>
              <a:t>https://www.facebook.com/groups/144123599347978</a:t>
            </a:r>
            <a:r>
              <a:rPr lang="en-US" sz="2600" b="1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CC32B3-AF87-4EDE-BEA9-618D9B163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27660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5E7C3-5080-4AE8-9F2B-5324A18DE3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2789" y="624110"/>
            <a:ext cx="9521824" cy="648099"/>
          </a:xfrm>
        </p:spPr>
        <p:txBody>
          <a:bodyPr>
            <a:normAutofit/>
          </a:bodyPr>
          <a:lstStyle/>
          <a:p>
            <a:r>
              <a:rPr lang="en-US" sz="3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Foreign Policy Decision-Making Models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0FA2ED-7BCE-4B38-B1F7-F1FFEE0409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2789" y="1272209"/>
            <a:ext cx="9521823" cy="54611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Rational Actor Model (RAM)</a:t>
            </a:r>
            <a:endParaRPr lang="en-US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/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Assumes the decision-making actor is rational and can be relied on to make informed and calculated decisions.</a:t>
            </a:r>
          </a:p>
          <a:p>
            <a:pPr algn="just"/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Assumes – he has complete information for optimized decision-making.</a:t>
            </a:r>
          </a:p>
          <a:p>
            <a:pPr marL="0" indent="0" algn="just">
              <a:buNone/>
            </a:pP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Steps in Decision Making:</a:t>
            </a:r>
          </a:p>
          <a:p>
            <a:pPr algn="just"/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Goals:  Prevent Iran from becoming nuclear-capable</a:t>
            </a:r>
          </a:p>
          <a:p>
            <a:pPr algn="just"/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Options: sanctions, dir. negotiations, military attack</a:t>
            </a:r>
          </a:p>
          <a:p>
            <a:pPr algn="just"/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Rational Decision: diplomacy and negotiations</a:t>
            </a:r>
          </a:p>
          <a:p>
            <a:pPr marL="0" indent="0" algn="just">
              <a:buNone/>
            </a:pP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Examples: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JCPOA, </a:t>
            </a:r>
            <a:r>
              <a:rPr lang="en-US" sz="2400" dirty="0" err="1">
                <a:solidFill>
                  <a:srgbClr val="FF0000"/>
                </a:solidFill>
              </a:rPr>
              <a:t>WoT</a:t>
            </a:r>
            <a:r>
              <a:rPr lang="en-US" sz="2400" dirty="0">
                <a:solidFill>
                  <a:srgbClr val="FF0000"/>
                </a:solidFill>
              </a:rPr>
              <a:t> entry, </a:t>
            </a:r>
            <a:r>
              <a:rPr lang="en-US" sz="2400" dirty="0" err="1">
                <a:solidFill>
                  <a:srgbClr val="FF0000"/>
                </a:solidFill>
              </a:rPr>
              <a:t>Putins’s</a:t>
            </a:r>
            <a:r>
              <a:rPr lang="en-US" sz="2400" dirty="0">
                <a:solidFill>
                  <a:srgbClr val="FF0000"/>
                </a:solidFill>
              </a:rPr>
              <a:t> Ukraine Invasion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endParaRPr lang="en-AU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 algn="just">
              <a:buNone/>
            </a:pP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D39E6FB-8D0D-432D-A210-B1CE4A431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 Zahid, Assistant Professor of IR, Islamabad.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48655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5E7C3-5080-4AE8-9F2B-5324A18DE3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2789" y="624110"/>
            <a:ext cx="9521824" cy="648099"/>
          </a:xfrm>
        </p:spPr>
        <p:txBody>
          <a:bodyPr>
            <a:normAutofit/>
          </a:bodyPr>
          <a:lstStyle/>
          <a:p>
            <a:pPr algn="just"/>
            <a:r>
              <a:rPr lang="en-US" sz="3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 Organizational Process Model (OPM)</a:t>
            </a:r>
            <a:endParaRPr lang="en-US" sz="3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0FA2ED-7BCE-4B38-B1F7-F1FFEE0409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2789" y="1272209"/>
            <a:ext cx="9521823" cy="5353878"/>
          </a:xfrm>
        </p:spPr>
        <p:txBody>
          <a:bodyPr>
            <a:normAutofit/>
          </a:bodyPr>
          <a:lstStyle/>
          <a:p>
            <a:pPr algn="just"/>
            <a:r>
              <a:rPr lang="en-US" sz="2600" dirty="0">
                <a:solidFill>
                  <a:schemeClr val="tx1"/>
                </a:solidFill>
              </a:rPr>
              <a:t>Views Govt as a mix of powerful organizations working in concert.</a:t>
            </a:r>
          </a:p>
          <a:p>
            <a:pPr algn="just"/>
            <a:r>
              <a:rPr lang="en-US" sz="2600" dirty="0">
                <a:solidFill>
                  <a:schemeClr val="tx1"/>
                </a:solidFill>
              </a:rPr>
              <a:t>SOPs – based on pre-established routines are followed. </a:t>
            </a:r>
          </a:p>
          <a:p>
            <a:pPr algn="just"/>
            <a:r>
              <a:rPr lang="en-US" sz="2600" dirty="0">
                <a:solidFill>
                  <a:schemeClr val="tx1"/>
                </a:solidFill>
              </a:rPr>
              <a:t>Decentralization of responsibilities with subunits within organization.</a:t>
            </a:r>
          </a:p>
          <a:p>
            <a:pPr algn="just"/>
            <a:r>
              <a:rPr lang="en-US" sz="2600" dirty="0">
                <a:solidFill>
                  <a:schemeClr val="tx1"/>
                </a:solidFill>
              </a:rPr>
              <a:t>Decision are made step-by-step (incrementalism).</a:t>
            </a:r>
          </a:p>
          <a:p>
            <a:pPr algn="just"/>
            <a:r>
              <a:rPr lang="en-US" sz="2600" dirty="0">
                <a:solidFill>
                  <a:schemeClr val="tx1"/>
                </a:solidFill>
              </a:rPr>
              <a:t>Organizational priorities, goals, and policies.</a:t>
            </a:r>
          </a:p>
          <a:p>
            <a:pPr marL="0" indent="0" algn="just">
              <a:buNone/>
            </a:pPr>
            <a:r>
              <a:rPr lang="en-US" sz="2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Example: </a:t>
            </a:r>
            <a:r>
              <a:rPr lang="en-US" sz="2600" dirty="0">
                <a:solidFill>
                  <a:srgbClr val="FF0000"/>
                </a:solidFill>
              </a:rPr>
              <a:t>Detonation: </a:t>
            </a:r>
            <a:r>
              <a:rPr lang="en-US" sz="2800" dirty="0">
                <a:solidFill>
                  <a:srgbClr val="404040"/>
                </a:solidFill>
                <a:latin typeface="Inter"/>
              </a:rPr>
              <a:t>PM, PAEC, KRL, GHQ, PIA, PAF, NLC.</a:t>
            </a:r>
          </a:p>
          <a:p>
            <a:pPr marL="0" indent="0" algn="just">
              <a:buNone/>
            </a:pPr>
            <a:r>
              <a:rPr lang="en-US" sz="2600" dirty="0">
                <a:solidFill>
                  <a:srgbClr val="FF0000"/>
                </a:solidFill>
              </a:rPr>
              <a:t>                 Drone Strikes: </a:t>
            </a:r>
            <a:r>
              <a:rPr lang="en-US" sz="2800" dirty="0">
                <a:solidFill>
                  <a:srgbClr val="404040"/>
                </a:solidFill>
                <a:latin typeface="Inter"/>
              </a:rPr>
              <a:t>CIA, DoD, and Military </a:t>
            </a:r>
          </a:p>
          <a:p>
            <a:pPr marL="0" indent="0" algn="just">
              <a:buNone/>
            </a:pPr>
            <a:r>
              <a:rPr lang="en-US" sz="2600" dirty="0">
                <a:solidFill>
                  <a:srgbClr val="FF0000"/>
                </a:solidFill>
              </a:rPr>
              <a:t>                 Operation Eagle Claw: </a:t>
            </a:r>
            <a:r>
              <a:rPr lang="en-US" sz="2800" b="0" i="0" dirty="0">
                <a:solidFill>
                  <a:srgbClr val="404040"/>
                </a:solidFill>
                <a:effectLst/>
                <a:latin typeface="Inter"/>
              </a:rPr>
              <a:t>Army, Navy, Air Force, CIA</a:t>
            </a:r>
            <a:endParaRPr lang="en-US" sz="2600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en-US" sz="2600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en-US" sz="2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/>
            <a:endParaRPr lang="en-US" sz="2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>
              <a:lnSpc>
                <a:spcPct val="150000"/>
              </a:lnSpc>
            </a:pPr>
            <a:endParaRPr lang="en-US" sz="2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D39E6FB-8D0D-432D-A210-B1CE4A431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 Zahid, Assistant Professor of IR, Islamabad.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47591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5E7C3-5080-4AE8-9F2B-5324A18DE3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2789" y="624110"/>
            <a:ext cx="9521824" cy="648099"/>
          </a:xfrm>
        </p:spPr>
        <p:txBody>
          <a:bodyPr>
            <a:normAutofit fontScale="90000"/>
          </a:bodyPr>
          <a:lstStyle/>
          <a:p>
            <a:pPr algn="just">
              <a:lnSpc>
                <a:spcPct val="150000"/>
              </a:lnSpc>
            </a:pPr>
            <a:r>
              <a:rPr lang="en-US" sz="3200" b="1" dirty="0">
                <a:solidFill>
                  <a:schemeClr val="tx1"/>
                </a:solidFill>
              </a:rPr>
              <a:t>  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Bureaucratic Politics Model/Govt Bargain Model</a:t>
            </a:r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0FA2ED-7BCE-4B38-B1F7-F1FFEE0409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2789" y="1272209"/>
            <a:ext cx="9521823" cy="5353878"/>
          </a:xfrm>
        </p:spPr>
        <p:txBody>
          <a:bodyPr>
            <a:normAutofit fontScale="70000" lnSpcReduction="20000"/>
          </a:bodyPr>
          <a:lstStyle/>
          <a:p>
            <a:pPr algn="just">
              <a:lnSpc>
                <a:spcPct val="150000"/>
              </a:lnSpc>
            </a:pP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Decision-making is done by a number of competing entities (organizations).</a:t>
            </a:r>
          </a:p>
          <a:p>
            <a:pPr algn="just">
              <a:lnSpc>
                <a:spcPct val="150000"/>
              </a:lnSpc>
            </a:pP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Each brings input to the DM process, with its own view of </a:t>
            </a:r>
            <a:r>
              <a:rPr lang="en-US" sz="2800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personal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en-US" sz="2800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organizational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and </a:t>
            </a:r>
            <a:r>
              <a:rPr lang="en-US" sz="2800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national interests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. </a:t>
            </a:r>
          </a:p>
          <a:p>
            <a:pPr algn="just">
              <a:lnSpc>
                <a:spcPct val="150000"/>
              </a:lnSpc>
            </a:pP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Collective decision is contingent upon successful negotiation, bargaining, and compromises among entities.</a:t>
            </a:r>
          </a:p>
          <a:p>
            <a:pPr algn="just">
              <a:lnSpc>
                <a:spcPct val="150000"/>
              </a:lnSpc>
            </a:pP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Players’ positions and priorities matter.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Examples: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2800" dirty="0">
                <a:solidFill>
                  <a:srgbClr val="FF0000"/>
                </a:solidFill>
              </a:rPr>
              <a:t>Cuban Missile Crises:  </a:t>
            </a:r>
            <a:r>
              <a:rPr lang="en-US" sz="2900" dirty="0">
                <a:solidFill>
                  <a:schemeClr val="tx1"/>
                </a:solidFill>
              </a:rPr>
              <a:t>JFK, US military, DoS, CIA, Congress, Public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2800" dirty="0">
                <a:solidFill>
                  <a:srgbClr val="FF0000"/>
                </a:solidFill>
              </a:rPr>
              <a:t>JCPOA: </a:t>
            </a:r>
            <a:r>
              <a:rPr lang="en-US" sz="2800" dirty="0">
                <a:solidFill>
                  <a:schemeClr val="tx1"/>
                </a:solidFill>
              </a:rPr>
              <a:t>State dept, DoD, CIA, White House,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2800" dirty="0">
                <a:solidFill>
                  <a:srgbClr val="FF0000"/>
                </a:solidFill>
              </a:rPr>
              <a:t>Afghan Withdrawal 2021: </a:t>
            </a:r>
            <a:r>
              <a:rPr lang="en-US" sz="2800" dirty="0">
                <a:solidFill>
                  <a:schemeClr val="tx1"/>
                </a:solidFill>
              </a:rPr>
              <a:t>DoD, State Dept, CIA – result hasty end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D39E6FB-8D0D-432D-A210-B1CE4A431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Lecture by: Dr. Zahid Mehmood  Zahid, Assistant Professor of IR, Islamabad.  </a:t>
            </a:r>
          </a:p>
        </p:txBody>
      </p:sp>
    </p:spTree>
    <p:extLst>
      <p:ext uri="{BB962C8B-B14F-4D97-AF65-F5344CB8AC3E}">
        <p14:creationId xmlns:p14="http://schemas.microsoft.com/office/powerpoint/2010/main" val="2177384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6367" y="609600"/>
            <a:ext cx="9558246" cy="768626"/>
          </a:xfrm>
        </p:spPr>
        <p:txBody>
          <a:bodyPr>
            <a:normAutofit/>
          </a:bodyPr>
          <a:lstStyle/>
          <a:p>
            <a:r>
              <a:rPr lang="en-US" sz="3200" b="1">
                <a:solidFill>
                  <a:schemeClr val="tx1">
                    <a:lumMod val="95000"/>
                    <a:lumOff val="5000"/>
                  </a:schemeClr>
                </a:solidFill>
              </a:rPr>
              <a:t>Implementation 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of Foreign Policy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7177" y="1378227"/>
            <a:ext cx="9597435" cy="515320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Foreign policy is implemented through:</a:t>
            </a:r>
            <a:endParaRPr lang="en-US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Diplomacy </a:t>
            </a:r>
          </a:p>
          <a:p>
            <a:pPr marL="971550" lvl="1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Bilateral or multilateral negotiations</a:t>
            </a:r>
          </a:p>
          <a:p>
            <a:pPr marL="971550" lvl="1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Economic (trade, tariffs, aid, sanctions)</a:t>
            </a:r>
          </a:p>
          <a:p>
            <a:pPr marL="971550" lvl="1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Military power &amp; interventions (alliances &amp; threats)</a:t>
            </a:r>
          </a:p>
          <a:p>
            <a:pPr marL="971550" lvl="1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Media narratives (promotion of perspectives, Saddam, Bashar, Taliban)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08768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04E378-4ACF-52DB-A881-2AA41EFBD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7461" y="624110"/>
            <a:ext cx="9657151" cy="644853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Tracks of Diplomacy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C906313-AC6E-3327-B213-1969155542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  <p:pic>
        <p:nvPicPr>
          <p:cNvPr id="11" name="Content Placeholder 10" descr="A diagram of a track&#10;&#10;Description automatically generated">
            <a:extLst>
              <a:ext uri="{FF2B5EF4-FFF2-40B4-BE49-F238E27FC236}">
                <a16:creationId xmlns:a16="http://schemas.microsoft.com/office/drawing/2014/main" id="{A9F914D4-4E7C-9536-C550-A0B6016B802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47461" y="1268963"/>
            <a:ext cx="8986191" cy="5350498"/>
          </a:xfrm>
        </p:spPr>
      </p:pic>
    </p:spTree>
    <p:extLst>
      <p:ext uri="{BB962C8B-B14F-4D97-AF65-F5344CB8AC3E}">
        <p14:creationId xmlns:p14="http://schemas.microsoft.com/office/powerpoint/2010/main" val="42504264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5555" y="662609"/>
            <a:ext cx="9519058" cy="607690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chemeClr val="tx1"/>
                </a:solidFill>
              </a:rPr>
              <a:t>    Pakistan’s FP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66697" y="1270299"/>
            <a:ext cx="9437916" cy="5404822"/>
          </a:xfrm>
        </p:spPr>
        <p:txBody>
          <a:bodyPr>
            <a:noAutofit/>
          </a:bodyPr>
          <a:lstStyle/>
          <a:p>
            <a:pPr marL="514350" indent="-514350" algn="just">
              <a:buFont typeface="+mj-lt"/>
              <a:buAutoNum type="arabicPeriod"/>
            </a:pPr>
            <a:endParaRPr lang="en-US" sz="2700" dirty="0">
              <a:solidFill>
                <a:schemeClr val="tx1"/>
              </a:solidFill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en-US" sz="2700" dirty="0">
                <a:solidFill>
                  <a:schemeClr val="tx1"/>
                </a:solidFill>
              </a:rPr>
              <a:t>Promotion of Pakistan as a dynamic, progressive, moderate, and democratic Islamic country. </a:t>
            </a:r>
          </a:p>
          <a:p>
            <a:pPr marL="457200" lvl="1" indent="0" algn="just">
              <a:buNone/>
            </a:pPr>
            <a:endParaRPr lang="en-US" sz="2400" b="1" dirty="0">
              <a:solidFill>
                <a:schemeClr val="tx1"/>
              </a:solidFill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en-US" sz="2700" dirty="0">
                <a:solidFill>
                  <a:schemeClr val="tx1"/>
                </a:solidFill>
              </a:rPr>
              <a:t>Friendly relations with all/especially major powers, &amp; immediate neighbors.</a:t>
            </a:r>
            <a:r>
              <a:rPr lang="en-US" sz="2700" b="1" dirty="0">
                <a:solidFill>
                  <a:schemeClr val="tx1"/>
                </a:solidFill>
              </a:rPr>
              <a:t> </a:t>
            </a:r>
          </a:p>
          <a:p>
            <a:pPr lvl="1" algn="just">
              <a:buFont typeface="Wingdings" panose="05000000000000000000" pitchFamily="2" charset="2"/>
              <a:buChar char="§"/>
            </a:pPr>
            <a:endParaRPr lang="en-US" sz="2400" b="1" dirty="0">
              <a:solidFill>
                <a:schemeClr val="tx1"/>
              </a:solidFill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en-US" sz="2700" dirty="0">
                <a:solidFill>
                  <a:schemeClr val="tx1"/>
                </a:solidFill>
              </a:rPr>
              <a:t>Safeguarding national security &amp; geostrategic interests, including Kashmir. (FP starts at home)</a:t>
            </a:r>
          </a:p>
          <a:p>
            <a:pPr marL="400050" lvl="1" indent="0" algn="just">
              <a:buNone/>
            </a:pP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27716E-4043-465B-B293-B01C9C9C8F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3367" y="675861"/>
            <a:ext cx="9561245" cy="530088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D434F9-E313-4631-B9B9-8A3FF80426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3367" y="1457739"/>
            <a:ext cx="9561245" cy="5043193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sz="2800" dirty="0">
                <a:solidFill>
                  <a:schemeClr val="tx1"/>
                </a:solidFill>
              </a:rPr>
              <a:t>4. Consolidating commercial &amp; economic cooperation with int. community.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</a:p>
          <a:p>
            <a:pPr marL="457200" lvl="1" indent="0" algn="just">
              <a:buNone/>
            </a:pPr>
            <a:endParaRPr lang="en-US" sz="2400" b="1" dirty="0">
              <a:solidFill>
                <a:schemeClr val="tx1"/>
              </a:solidFill>
            </a:endParaRPr>
          </a:p>
          <a:p>
            <a:pPr algn="just"/>
            <a:endParaRPr lang="en-US" sz="2800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en-US" sz="2800" dirty="0">
                <a:solidFill>
                  <a:schemeClr val="tx1"/>
                </a:solidFill>
              </a:rPr>
              <a:t>5. Safeguarding the interests of Pakistanis abroad.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</a:p>
          <a:p>
            <a:pPr marL="457200" lvl="1" indent="0" algn="just">
              <a:buNone/>
            </a:pPr>
            <a:r>
              <a:rPr lang="en-US" sz="2400" b="1" dirty="0">
                <a:solidFill>
                  <a:schemeClr val="tx1"/>
                </a:solidFill>
              </a:rPr>
              <a:t> </a:t>
            </a:r>
            <a:endParaRPr lang="en-US" sz="2400" dirty="0">
              <a:solidFill>
                <a:schemeClr val="tx1"/>
              </a:solidFill>
            </a:endParaRPr>
          </a:p>
          <a:p>
            <a:pPr algn="just"/>
            <a:endParaRPr lang="en-US" sz="2800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en-US" sz="2800" dirty="0">
                <a:solidFill>
                  <a:schemeClr val="tx1"/>
                </a:solidFill>
              </a:rPr>
              <a:t>6. Ensuring optimal utilization of national resources for 	regional &amp; int. cooperation. </a:t>
            </a:r>
          </a:p>
          <a:p>
            <a:pPr marL="457200" lvl="1" indent="0" algn="just">
              <a:buNone/>
            </a:pPr>
            <a:r>
              <a:rPr lang="en-US" sz="2400" b="1" dirty="0">
                <a:solidFill>
                  <a:schemeClr val="tx1"/>
                </a:solidFill>
              </a:rPr>
              <a:t> </a:t>
            </a:r>
            <a:endParaRPr lang="en-US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32A2E70-0218-4634-9F26-0FEF8F9F63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27533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6B035-EC43-48B1-8425-6B1824272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1809" y="624110"/>
            <a:ext cx="9622803" cy="562701"/>
          </a:xfrm>
        </p:spPr>
        <p:txBody>
          <a:bodyPr>
            <a:normAutofit fontScale="90000"/>
          </a:bodyPr>
          <a:lstStyle/>
          <a:p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Pak’s National Interests </a:t>
            </a:r>
            <a:b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</a:br>
            <a:endParaRPr lang="en-US" sz="3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8BF89-E4D9-4E5A-8FFB-2D61D23B7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1809" y="1311964"/>
            <a:ext cx="9622803" cy="5450785"/>
          </a:xfrm>
        </p:spPr>
        <p:txBody>
          <a:bodyPr>
            <a:normAutofit/>
          </a:bodyPr>
          <a:lstStyle/>
          <a:p>
            <a:pPr algn="just"/>
            <a:r>
              <a:rPr lang="en-US" sz="2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Territorial integrity and security 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(India, Afghanistan) </a:t>
            </a:r>
          </a:p>
          <a:p>
            <a:pPr algn="just"/>
            <a:r>
              <a:rPr lang="en-US" sz="2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Counter terrorism and Internal stability </a:t>
            </a:r>
          </a:p>
          <a:p>
            <a:pPr algn="just"/>
            <a:r>
              <a:rPr lang="en-US" sz="2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Development and Prosperity 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(Eco, infra, energy security) </a:t>
            </a:r>
          </a:p>
          <a:p>
            <a:pPr algn="just"/>
            <a:r>
              <a:rPr lang="en-US" sz="2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Political stability 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(demo and good gov) </a:t>
            </a:r>
          </a:p>
          <a:p>
            <a:pPr algn="just"/>
            <a:r>
              <a:rPr lang="en-US" sz="2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Human Development 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(education and Human dev)</a:t>
            </a:r>
          </a:p>
          <a:p>
            <a:pPr algn="just"/>
            <a:r>
              <a:rPr lang="en-US" sz="2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Identity and cultural values 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(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cultu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and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relig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harmony)</a:t>
            </a:r>
          </a:p>
          <a:p>
            <a:pPr algn="just"/>
            <a:r>
              <a:rPr lang="en-US" sz="2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Access to resources 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(water, energy, climate security) </a:t>
            </a:r>
          </a:p>
          <a:p>
            <a:pPr algn="just"/>
            <a:r>
              <a:rPr lang="en-US" sz="2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Tech advancement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(cyber and innovation)</a:t>
            </a:r>
          </a:p>
          <a:p>
            <a:pPr algn="just"/>
            <a:endParaRPr lang="en-US" sz="2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CC32B3-AF87-4EDE-BEA9-618D9B163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Lecture by: Dr. Zahid Mehmood Zahid, Assistant Professor of IR, Islamabad</a:t>
            </a:r>
          </a:p>
        </p:txBody>
      </p:sp>
    </p:spTree>
    <p:extLst>
      <p:ext uri="{BB962C8B-B14F-4D97-AF65-F5344CB8AC3E}">
        <p14:creationId xmlns:p14="http://schemas.microsoft.com/office/powerpoint/2010/main" val="9632838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6B035-EC43-48B1-8425-6B1824272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1809" y="624110"/>
            <a:ext cx="9622803" cy="562701"/>
          </a:xfrm>
        </p:spPr>
        <p:txBody>
          <a:bodyPr>
            <a:normAutofit fontScale="90000"/>
          </a:bodyPr>
          <a:lstStyle/>
          <a:p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Challenges to the Sovereignty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8BF89-E4D9-4E5A-8FFB-2D61D23B7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1809" y="1324947"/>
            <a:ext cx="9622803" cy="5437802"/>
          </a:xfrm>
        </p:spPr>
        <p:txBody>
          <a:bodyPr>
            <a:normAutofit/>
          </a:bodyPr>
          <a:lstStyle/>
          <a:p>
            <a:pPr algn="just"/>
            <a:endParaRPr lang="en-US" sz="2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/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India </a:t>
            </a:r>
          </a:p>
          <a:p>
            <a:pPr algn="just"/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Cross Border terrorism (Afghan)</a:t>
            </a:r>
          </a:p>
          <a:p>
            <a:pPr algn="just"/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Terrorism and Extremism</a:t>
            </a:r>
          </a:p>
          <a:p>
            <a:pPr algn="just"/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Insurgency and Separatism </a:t>
            </a:r>
          </a:p>
          <a:p>
            <a:pPr algn="just"/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Economic Dependence  </a:t>
            </a:r>
          </a:p>
          <a:p>
            <a:pPr algn="just"/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Political instability </a:t>
            </a:r>
          </a:p>
          <a:p>
            <a:pPr algn="just"/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Climate vulnerability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CC32B3-AF87-4EDE-BEA9-618D9B163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022FDCC3-2E75-B647-DE73-8CE60803C68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62111946"/>
              </p:ext>
            </p:extLst>
          </p:nvPr>
        </p:nvGraphicFramePr>
        <p:xfrm>
          <a:off x="6923314" y="1390261"/>
          <a:ext cx="3933597" cy="51676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0539876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6B035-EC43-48B1-8425-6B1824272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1809" y="624110"/>
            <a:ext cx="9622803" cy="562701"/>
          </a:xfrm>
        </p:spPr>
        <p:txBody>
          <a:bodyPr>
            <a:normAutofit fontScale="90000"/>
          </a:bodyPr>
          <a:lstStyle/>
          <a:p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Afghanistan in the Cold War Theater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8BF89-E4D9-4E5A-8FFB-2D61D23B7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1809" y="1311964"/>
            <a:ext cx="9622803" cy="5450785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sz="280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Cold War geopolitics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  <a:ea typeface="Aptos" panose="020B0004020202020204" pitchFamily="34" charset="0"/>
                <a:cs typeface="Arial" panose="020B0604020202020204" pitchFamily="34" charset="0"/>
              </a:rPr>
              <a:t>Rise of PDPA (Leninist-Marxist Party)under Dawood and rise of resistance. </a:t>
            </a:r>
          </a:p>
          <a:p>
            <a:pPr algn="just"/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ea typeface="Aptos" panose="020B0004020202020204" pitchFamily="34" charset="0"/>
                <a:cs typeface="Arial" panose="020B0604020202020204" pitchFamily="34" charset="0"/>
              </a:rPr>
              <a:t>Refugees started entering Pakistan, 1975 abortive coup attempt.</a:t>
            </a:r>
          </a:p>
          <a:p>
            <a:pPr algn="just"/>
            <a:r>
              <a:rPr lang="en-US" sz="2800" dirty="0">
                <a:solidFill>
                  <a:srgbClr val="FF0000"/>
                </a:solidFill>
                <a:ea typeface="Aptos" panose="020B0004020202020204" pitchFamily="34" charset="0"/>
                <a:cs typeface="Arial" panose="020B0604020202020204" pitchFamily="34" charset="0"/>
              </a:rPr>
              <a:t>Sur Inqilab </a:t>
            </a:r>
            <a:r>
              <a:rPr lang="en-US" sz="2800" dirty="0">
                <a:solidFill>
                  <a:schemeClr val="tx1"/>
                </a:solidFill>
                <a:ea typeface="Aptos" panose="020B0004020202020204" pitchFamily="34" charset="0"/>
                <a:cs typeface="Arial" panose="020B0604020202020204" pitchFamily="34" charset="0"/>
              </a:rPr>
              <a:t>(Red Revolution) April 1978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  <a:ea typeface="Aptos" panose="020B0004020202020204" pitchFamily="34" charset="0"/>
                <a:cs typeface="Arial" panose="020B0604020202020204" pitchFamily="34" charset="0"/>
              </a:rPr>
              <a:t>Comrade kills the comrade in October 1979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  <a:ea typeface="Aptos" panose="020B0004020202020204" pitchFamily="34" charset="0"/>
                <a:cs typeface="Arial" panose="020B0604020202020204" pitchFamily="34" charset="0"/>
              </a:rPr>
              <a:t>Soviets enter Afghanistan Dec 1979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  <a:ea typeface="Aptos" panose="020B0004020202020204" pitchFamily="34" charset="0"/>
                <a:cs typeface="Arial" panose="020B0604020202020204" pitchFamily="34" charset="0"/>
              </a:rPr>
              <a:t>‘Jihad’, Rise of Mujahedeen – a fusion of religion and geopolitics.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  <a:ea typeface="Aptos" panose="020B0004020202020204" pitchFamily="34" charset="0"/>
                <a:cs typeface="Arial" panose="020B0604020202020204" pitchFamily="34" charset="0"/>
              </a:rPr>
              <a:t>Pakistan becomes the front-line state in the last phase of the Cold War.</a:t>
            </a:r>
          </a:p>
          <a:p>
            <a:pPr algn="just"/>
            <a:endParaRPr lang="en-US" sz="2600" b="1" dirty="0">
              <a:solidFill>
                <a:schemeClr val="tx1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CC32B3-AF87-4EDE-BEA9-618D9B163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35620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6B035-EC43-48B1-8425-6B1824272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1809" y="624110"/>
            <a:ext cx="9622803" cy="562701"/>
          </a:xfrm>
        </p:spPr>
        <p:txBody>
          <a:bodyPr>
            <a:normAutofit fontScale="90000"/>
          </a:bodyPr>
          <a:lstStyle/>
          <a:p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Syllabus of CA</a:t>
            </a:r>
            <a:b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endParaRPr lang="en-US" sz="3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8BF89-E4D9-4E5A-8FFB-2D61D23B7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1809" y="1311965"/>
            <a:ext cx="9395791" cy="5314122"/>
          </a:xfrm>
        </p:spPr>
        <p:txBody>
          <a:bodyPr>
            <a:noAutofit/>
          </a:bodyPr>
          <a:lstStyle/>
          <a:p>
            <a:pPr marL="514350" indent="-457200">
              <a:lnSpc>
                <a:spcPct val="107000"/>
              </a:lnSpc>
              <a:spcBef>
                <a:spcPts val="0"/>
              </a:spcBef>
            </a:pPr>
            <a:endParaRPr lang="en-US" sz="2600" b="1" dirty="0">
              <a:solidFill>
                <a:schemeClr val="tx1"/>
              </a:solidFill>
              <a:effectLst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514350" indent="-457200">
              <a:lnSpc>
                <a:spcPct val="107000"/>
              </a:lnSpc>
              <a:spcBef>
                <a:spcPts val="0"/>
              </a:spcBef>
            </a:pPr>
            <a:r>
              <a:rPr lang="en-US" sz="2600" b="1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Foreign Policy</a:t>
            </a: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40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Determinants, Decision Making and Analysis </a:t>
            </a: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40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Pakistan’s National Interests, Challenges to the sovereignty 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2400" b="1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 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b="1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Afghanistan  </a:t>
            </a:r>
            <a:endParaRPr lang="en-US" sz="2400" dirty="0">
              <a:solidFill>
                <a:schemeClr val="tx1"/>
              </a:solidFill>
              <a:effectLst/>
              <a:ea typeface="Aptos" panose="020B0004020202020204" pitchFamily="34" charset="0"/>
              <a:cs typeface="Arial" panose="020B0604020202020204" pitchFamily="34" charset="0"/>
            </a:endParaRPr>
          </a:p>
          <a:p>
            <a:pPr lvl="1" algn="just">
              <a:lnSpc>
                <a:spcPct val="107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220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Afghanistan in Cold War theater, Soviets invasion, Mujahedeen, Geneva Accord, Post Cold War Situation, Rise of Taliban, Al-Qaeda, 9/11, Operation Enduring Freedom, Bonn Conference, US engagement, and Withdrawal.</a:t>
            </a:r>
            <a:endParaRPr lang="en-US" sz="2200" b="1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endParaRPr lang="en-US" sz="2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CC32B3-AF87-4EDE-BEA9-618D9B163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071045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6B035-EC43-48B1-8425-6B1824272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1809" y="624110"/>
            <a:ext cx="9622803" cy="562701"/>
          </a:xfrm>
        </p:spPr>
        <p:txBody>
          <a:bodyPr>
            <a:normAutofit fontScale="90000"/>
          </a:bodyPr>
          <a:lstStyle/>
          <a:p>
            <a:endParaRPr lang="en-US" sz="3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8BF89-E4D9-4E5A-8FFB-2D61D23B7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1809" y="1311964"/>
            <a:ext cx="9622803" cy="5450785"/>
          </a:xfrm>
        </p:spPr>
        <p:txBody>
          <a:bodyPr>
            <a:normAutofit/>
          </a:bodyPr>
          <a:lstStyle/>
          <a:p>
            <a:pPr algn="just"/>
            <a:r>
              <a:rPr lang="en-US" sz="260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Geneva Accord 1988, </a:t>
            </a:r>
          </a:p>
          <a:p>
            <a:pPr algn="just"/>
            <a:r>
              <a:rPr lang="en-US" sz="260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Rise of Taliban (Appeal</a:t>
            </a:r>
            <a:r>
              <a:rPr lang="en-US" sz="2600" b="1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?</a:t>
            </a:r>
            <a:r>
              <a:rPr lang="en-US" sz="260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 .. Promise</a:t>
            </a:r>
            <a:r>
              <a:rPr lang="en-US" sz="2600" b="1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?</a:t>
            </a:r>
            <a:r>
              <a:rPr lang="en-US" sz="260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),</a:t>
            </a:r>
          </a:p>
          <a:p>
            <a:pPr algn="just"/>
            <a:r>
              <a:rPr lang="en-US" sz="2600" dirty="0">
                <a:solidFill>
                  <a:schemeClr val="tx1"/>
                </a:solidFill>
                <a:ea typeface="Aptos" panose="020B0004020202020204" pitchFamily="34" charset="0"/>
                <a:cs typeface="Arial" panose="020B0604020202020204" pitchFamily="34" charset="0"/>
              </a:rPr>
              <a:t>Al-Qaeda Enters into Afghan Theater </a:t>
            </a:r>
          </a:p>
          <a:p>
            <a:pPr algn="just"/>
            <a:r>
              <a:rPr lang="en-US" sz="2600" dirty="0">
                <a:solidFill>
                  <a:schemeClr val="tx1"/>
                </a:solidFill>
                <a:ea typeface="Aptos" panose="020B0004020202020204" pitchFamily="34" charset="0"/>
                <a:cs typeface="Arial" panose="020B0604020202020204" pitchFamily="34" charset="0"/>
              </a:rPr>
              <a:t>9/11 and </a:t>
            </a:r>
            <a:r>
              <a:rPr lang="en-US" sz="260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Operation Enduring Freedom and the Taliban govt is toppled,</a:t>
            </a:r>
          </a:p>
          <a:p>
            <a:pPr algn="just"/>
            <a:r>
              <a:rPr lang="en-US" sz="260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Bonn Conference 2001, and </a:t>
            </a:r>
            <a:r>
              <a:rPr lang="en-US" sz="2600" dirty="0">
                <a:solidFill>
                  <a:schemeClr val="tx1"/>
                </a:solidFill>
                <a:ea typeface="Aptos" panose="020B0004020202020204" pitchFamily="34" charset="0"/>
                <a:cs typeface="Arial" panose="020B0604020202020204" pitchFamily="34" charset="0"/>
              </a:rPr>
              <a:t>US/NATO in Afghanistan till 2021.</a:t>
            </a:r>
          </a:p>
          <a:p>
            <a:pPr algn="just"/>
            <a:r>
              <a:rPr lang="en-US" sz="2600" dirty="0">
                <a:solidFill>
                  <a:schemeClr val="tx1"/>
                </a:solidFill>
                <a:ea typeface="Aptos" panose="020B0004020202020204" pitchFamily="34" charset="0"/>
                <a:cs typeface="Arial" panose="020B0604020202020204" pitchFamily="34" charset="0"/>
              </a:rPr>
              <a:t>Doha Process 2018 - 2021</a:t>
            </a:r>
          </a:p>
          <a:p>
            <a:pPr algn="just"/>
            <a:r>
              <a:rPr lang="en-US" sz="2600" dirty="0">
                <a:solidFill>
                  <a:schemeClr val="tx1"/>
                </a:solidFill>
                <a:ea typeface="Aptos" panose="020B0004020202020204" pitchFamily="34" charset="0"/>
                <a:cs typeface="Arial" panose="020B0604020202020204" pitchFamily="34" charset="0"/>
              </a:rPr>
              <a:t>Return of Taliban 2.O (resilience and failure of Int effort)</a:t>
            </a:r>
            <a:endParaRPr lang="en-US" sz="2600" b="1" dirty="0">
              <a:solidFill>
                <a:schemeClr val="tx1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CC32B3-AF87-4EDE-BEA9-618D9B163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68746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7807" y="705394"/>
            <a:ext cx="9466806" cy="593319"/>
          </a:xfrm>
        </p:spPr>
        <p:txBody>
          <a:bodyPr>
            <a:normAutofit/>
          </a:bodyPr>
          <a:lstStyle/>
          <a:p>
            <a:endParaRPr lang="en-AU" sz="3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7806" y="1391478"/>
            <a:ext cx="9466806" cy="5166076"/>
          </a:xfrm>
        </p:spPr>
        <p:txBody>
          <a:bodyPr>
            <a:noAutofit/>
          </a:bodyPr>
          <a:lstStyle/>
          <a:p>
            <a:endParaRPr lang="en-AU" sz="36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en-AU" sz="36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>
              <a:buNone/>
            </a:pPr>
            <a:r>
              <a:rPr lang="en-AU" sz="3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              Pak-Afghan Relations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BAA12DF-CBB7-452A-AD13-66855702A0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817526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3121" y="796833"/>
            <a:ext cx="9401492" cy="626330"/>
          </a:xfrm>
        </p:spPr>
        <p:txBody>
          <a:bodyPr>
            <a:normAutofit/>
          </a:bodyPr>
          <a:lstStyle/>
          <a:p>
            <a:r>
              <a:rPr lang="en-AU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  Pak-Afghan relations</a:t>
            </a:r>
            <a:endParaRPr lang="en-AU" sz="32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03118" y="1580606"/>
            <a:ext cx="9401493" cy="5077770"/>
          </a:xfrm>
        </p:spPr>
        <p:txBody>
          <a:bodyPr>
            <a:noAutofit/>
          </a:bodyPr>
          <a:lstStyle/>
          <a:p>
            <a:pPr lvl="0" algn="just"/>
            <a:r>
              <a:rPr lang="en-AU" sz="2400" dirty="0">
                <a:solidFill>
                  <a:schemeClr val="tx1"/>
                </a:solidFill>
              </a:rPr>
              <a:t>Both share more than 2600 KMs border - Durand Line.</a:t>
            </a:r>
          </a:p>
          <a:p>
            <a:pPr algn="just"/>
            <a:r>
              <a:rPr lang="en-AU" sz="2400" dirty="0">
                <a:solidFill>
                  <a:schemeClr val="tx1"/>
                </a:solidFill>
              </a:rPr>
              <a:t>Afghanistan - always maintained a hostile posture/attitude towards Pakistan.</a:t>
            </a:r>
          </a:p>
          <a:p>
            <a:pPr lvl="0" algn="just"/>
            <a:r>
              <a:rPr lang="en-AU" sz="2400" dirty="0">
                <a:solidFill>
                  <a:schemeClr val="tx1"/>
                </a:solidFill>
              </a:rPr>
              <a:t>Despite common culture, ethnicity, faith, history &amp; geo-political dilemmas, relations have been troublesome. </a:t>
            </a:r>
            <a:r>
              <a:rPr lang="en-AU" sz="2400" b="1" dirty="0">
                <a:solidFill>
                  <a:schemeClr val="tx1"/>
                </a:solidFill>
              </a:rPr>
              <a:t>WHY?</a:t>
            </a:r>
          </a:p>
          <a:p>
            <a:pPr lvl="0" algn="just"/>
            <a:r>
              <a:rPr lang="en-AU" sz="2400" dirty="0">
                <a:solidFill>
                  <a:srgbClr val="FF0000"/>
                </a:solidFill>
              </a:rPr>
              <a:t>Primarily because of ‘Durand Line’ issue.</a:t>
            </a:r>
          </a:p>
          <a:p>
            <a:pPr lvl="0" algn="just"/>
            <a:r>
              <a:rPr lang="en-AU" sz="2400" dirty="0">
                <a:solidFill>
                  <a:schemeClr val="tx1"/>
                </a:solidFill>
              </a:rPr>
              <a:t>Afghanistan opposed Pakistan’s entry into UNO.</a:t>
            </a:r>
          </a:p>
          <a:p>
            <a:pPr lvl="0" algn="just"/>
            <a:r>
              <a:rPr lang="en-AU" sz="2400" dirty="0">
                <a:solidFill>
                  <a:schemeClr val="tx1"/>
                </a:solidFill>
              </a:rPr>
              <a:t>July 26, 1949 – terminated all agreements with British including ‘Durand Agreement’ </a:t>
            </a:r>
          </a:p>
          <a:p>
            <a:pPr algn="just"/>
            <a:endParaRPr lang="en-AU" sz="2400" b="1" dirty="0">
              <a:solidFill>
                <a:schemeClr val="tx1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BDFA94F-B004-4DF9-B37C-5B04DD93D5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295126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5D5705-9485-49C4-A71C-A5B224206A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8313" y="624110"/>
            <a:ext cx="9596299" cy="674603"/>
          </a:xfrm>
        </p:spPr>
        <p:txBody>
          <a:bodyPr>
            <a:normAutofit/>
          </a:bodyPr>
          <a:lstStyle/>
          <a:p>
            <a:r>
              <a:rPr lang="en-AU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  Pak-Afghan Relations: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9927DB-E8F1-42D8-A577-56F4FCBA78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8313" y="1404730"/>
            <a:ext cx="9596299" cy="5287618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Initial Phase: 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1947 to 1979 (Afghan assertion and Pakistan’s Defensive behavior)</a:t>
            </a:r>
          </a:p>
          <a:p>
            <a:pPr algn="just"/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2</a:t>
            </a:r>
            <a:r>
              <a:rPr lang="en-US" sz="2800" b="1" baseline="30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nd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Phase: 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1979 to 1989 (Soviets in Afghanistan, Pakistan diplomatic, Economic, and Security support to liberate Afghanistan)</a:t>
            </a:r>
          </a:p>
          <a:p>
            <a:pPr algn="just"/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3</a:t>
            </a:r>
            <a:r>
              <a:rPr lang="en-US" sz="2800" b="1" baseline="30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rd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Phase: 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1989 to 1994 (Civil War, Pakistan’s diplomatic efforts for the peace &amp; stability in Afghanistan)</a:t>
            </a:r>
          </a:p>
          <a:p>
            <a:pPr algn="just"/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4</a:t>
            </a:r>
            <a:r>
              <a:rPr lang="en-US" sz="2800" b="1" baseline="30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th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Phase: 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1996 to 2001 (Pak accords diplomatic recognition, economic and military support – religion for national security &amp; strategic interests)</a:t>
            </a:r>
          </a:p>
          <a:p>
            <a:pPr algn="just"/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5</a:t>
            </a:r>
            <a:r>
              <a:rPr lang="en-US" sz="2800" b="1" baseline="30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th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Phase: 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2001 to 2021 (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WoT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Strategic Shift, multilateral relations between Pak-Afghanistan)</a:t>
            </a:r>
          </a:p>
          <a:p>
            <a:pPr algn="just"/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Latest Phase 2021 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till date (Afghanistan under Taliban 2.O, From optimism to gloom)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C01A113-23DB-4C62-A0DF-1F78E17727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344621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DF51CC-A611-4BDE-9C9D-4FA941B427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4575" y="624110"/>
            <a:ext cx="9530038" cy="661351"/>
          </a:xfrm>
        </p:spPr>
        <p:txBody>
          <a:bodyPr>
            <a:normAutofit fontScale="90000"/>
          </a:bodyPr>
          <a:lstStyle/>
          <a:p>
            <a:r>
              <a:rPr lang="en-US" sz="3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 Latest Phase: Afghanistan 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u</a:t>
            </a:r>
            <a:r>
              <a:rPr lang="en-US" sz="3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nder Taliban 2.O</a:t>
            </a:r>
            <a:br>
              <a:rPr lang="en-US" sz="3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E0B6D5-5DA8-43BF-AF31-6AD352D2CA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74574" y="1391478"/>
            <a:ext cx="9530038" cy="5317231"/>
          </a:xfrm>
        </p:spPr>
        <p:txBody>
          <a:bodyPr>
            <a:noAutofit/>
          </a:bodyPr>
          <a:lstStyle/>
          <a:p>
            <a:pPr algn="just">
              <a:lnSpc>
                <a:spcPct val="200000"/>
              </a:lnSpc>
            </a:pP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Optimism</a:t>
            </a:r>
          </a:p>
          <a:p>
            <a:pPr algn="just">
              <a:lnSpc>
                <a:spcPct val="200000"/>
              </a:lnSpc>
            </a:pP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Desperation – betrayal and broken promises.</a:t>
            </a:r>
          </a:p>
          <a:p>
            <a:pPr algn="just">
              <a:lnSpc>
                <a:spcPct val="200000"/>
              </a:lnSpc>
            </a:pP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Terrorism -</a:t>
            </a:r>
            <a:r>
              <a:rPr lang="en-US" sz="2600" b="0" i="0" dirty="0">
                <a:solidFill>
                  <a:srgbClr val="212529"/>
                </a:solidFill>
                <a:effectLst/>
              </a:rPr>
              <a:t> attacks rose to 28% in 2022 and 79% in 2023, 70% in 2024.</a:t>
            </a:r>
          </a:p>
          <a:p>
            <a:pPr algn="just">
              <a:lnSpc>
                <a:spcPct val="200000"/>
              </a:lnSpc>
            </a:pPr>
            <a:r>
              <a:rPr lang="en-US" sz="2600" dirty="0">
                <a:solidFill>
                  <a:srgbClr val="212529"/>
                </a:solidFill>
              </a:rPr>
              <a:t>Border management.</a:t>
            </a:r>
          </a:p>
          <a:p>
            <a:pPr algn="just">
              <a:lnSpc>
                <a:spcPct val="200000"/>
              </a:lnSpc>
            </a:pPr>
            <a:r>
              <a:rPr lang="en-US" sz="2600" dirty="0">
                <a:solidFill>
                  <a:srgbClr val="212529"/>
                </a:solidFill>
              </a:rPr>
              <a:t>Refugee management.</a:t>
            </a:r>
          </a:p>
          <a:p>
            <a:pPr algn="just">
              <a:lnSpc>
                <a:spcPct val="200000"/>
              </a:lnSpc>
            </a:pP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Trade and connectivity.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0D3D58C-8FB6-494B-AEF9-5DE15EC78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68103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39437D-069B-4C44-9F34-11D6919321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7583" y="689112"/>
            <a:ext cx="9477029" cy="583097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 Pak-Afghan: complicating factors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EC654A-6CEA-489C-BC9B-CFEE481BCB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27583" y="1470991"/>
            <a:ext cx="9477029" cy="5221357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buNone/>
            </a:pPr>
            <a:r>
              <a:rPr lang="en-US" sz="11200" dirty="0">
                <a:solidFill>
                  <a:schemeClr val="bg2">
                    <a:lumMod val="10000"/>
                  </a:schemeClr>
                </a:solidFill>
              </a:rPr>
              <a:t>Afghanistan is a </a:t>
            </a:r>
            <a:r>
              <a:rPr lang="en-US" sz="11200" u="sng" dirty="0">
                <a:solidFill>
                  <a:schemeClr val="bg2">
                    <a:lumMod val="10000"/>
                  </a:schemeClr>
                </a:solidFill>
              </a:rPr>
              <a:t>toxic mix</a:t>
            </a:r>
            <a:r>
              <a:rPr lang="en-US" sz="11200" dirty="0">
                <a:solidFill>
                  <a:schemeClr val="bg2">
                    <a:lumMod val="10000"/>
                  </a:schemeClr>
                </a:solidFill>
              </a:rPr>
              <a:t> of state collapse, </a:t>
            </a:r>
            <a:r>
              <a:rPr lang="en-US" sz="11200" u="sng" dirty="0">
                <a:solidFill>
                  <a:schemeClr val="bg2">
                    <a:lumMod val="10000"/>
                  </a:schemeClr>
                </a:solidFill>
              </a:rPr>
              <a:t>civil conflict</a:t>
            </a:r>
            <a:r>
              <a:rPr lang="en-US" sz="11200" dirty="0">
                <a:solidFill>
                  <a:schemeClr val="bg2">
                    <a:lumMod val="10000"/>
                  </a:schemeClr>
                </a:solidFill>
              </a:rPr>
              <a:t>, </a:t>
            </a:r>
            <a:r>
              <a:rPr lang="en-US" sz="11200" u="sng" dirty="0">
                <a:solidFill>
                  <a:schemeClr val="bg2">
                    <a:lumMod val="10000"/>
                  </a:schemeClr>
                </a:solidFill>
              </a:rPr>
              <a:t>ethnic disintegration</a:t>
            </a:r>
            <a:r>
              <a:rPr lang="en-US" sz="11200" dirty="0">
                <a:solidFill>
                  <a:schemeClr val="bg2">
                    <a:lumMod val="10000"/>
                  </a:schemeClr>
                </a:solidFill>
              </a:rPr>
              <a:t>, and </a:t>
            </a:r>
            <a:r>
              <a:rPr lang="en-US" sz="11200" u="sng" dirty="0">
                <a:solidFill>
                  <a:schemeClr val="bg2">
                    <a:lumMod val="10000"/>
                  </a:schemeClr>
                </a:solidFill>
              </a:rPr>
              <a:t>multisided intervention</a:t>
            </a:r>
            <a:r>
              <a:rPr lang="en-US" sz="11200" dirty="0">
                <a:solidFill>
                  <a:schemeClr val="bg2">
                    <a:lumMod val="10000"/>
                  </a:schemeClr>
                </a:solidFill>
              </a:rPr>
              <a:t> that has locked it in a self-perpetuation cycle that is beyond outside solution.</a:t>
            </a:r>
          </a:p>
          <a:p>
            <a:pPr algn="just"/>
            <a:r>
              <a:rPr lang="en-US" sz="1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Turbulent/subjective history (ontologically historical)</a:t>
            </a:r>
          </a:p>
          <a:p>
            <a:pPr algn="just"/>
            <a:r>
              <a:rPr lang="en-US" sz="1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Cross-border Terrorism and sovereignty.</a:t>
            </a:r>
          </a:p>
          <a:p>
            <a:pPr algn="just"/>
            <a:r>
              <a:rPr lang="en-US" sz="1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Border closures/Diplomatic strains.</a:t>
            </a:r>
          </a:p>
          <a:p>
            <a:pPr algn="just"/>
            <a:r>
              <a:rPr lang="en-US" sz="1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Regional competition (Indian question). </a:t>
            </a:r>
            <a:endParaRPr lang="en-US" sz="11200" u="sng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/>
            <a:r>
              <a:rPr lang="en-US" sz="1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Recognition.</a:t>
            </a:r>
          </a:p>
          <a:p>
            <a:pPr algn="just"/>
            <a:r>
              <a:rPr lang="en-US" sz="1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Refugees (Pak should not spoil its goodwill)</a:t>
            </a:r>
          </a:p>
          <a:p>
            <a:pPr algn="just"/>
            <a:r>
              <a:rPr lang="en-US" sz="1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Lack of Shared economic vision/trade issues.</a:t>
            </a:r>
            <a:endParaRPr lang="en-US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6B30E2-10E4-4F04-9131-25C5916D75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720680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39437D-069B-4C44-9F34-11D6919321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73357" y="624110"/>
            <a:ext cx="9331255" cy="581838"/>
          </a:xfrm>
        </p:spPr>
        <p:txBody>
          <a:bodyPr>
            <a:normAutofit fontScale="90000"/>
          </a:bodyPr>
          <a:lstStyle/>
          <a:p>
            <a:r>
              <a:rPr lang="en-US" sz="3600" b="1" dirty="0">
                <a:solidFill>
                  <a:schemeClr val="tx1"/>
                </a:solidFill>
              </a:rPr>
              <a:t>   Solution!</a:t>
            </a:r>
            <a:br>
              <a:rPr lang="en-US" sz="3600" b="1" dirty="0">
                <a:solidFill>
                  <a:schemeClr val="tx1"/>
                </a:solidFill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EC654A-6CEA-489C-BC9B-CFEE481BCB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73357" y="1431235"/>
            <a:ext cx="9331255" cy="5261113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sz="2800" spc="-10" dirty="0">
                <a:solidFill>
                  <a:schemeClr val="tx1">
                    <a:lumMod val="95000"/>
                    <a:lumOff val="5000"/>
                  </a:schemeClr>
                </a:solidFill>
                <a:ea typeface="Aptos" panose="020B0004020202020204" pitchFamily="34" charset="0"/>
                <a:cs typeface="Arial" panose="020B0604020202020204" pitchFamily="34" charset="0"/>
              </a:rPr>
              <a:t>Forget, learn, and move into the future. 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</a:rPr>
              <a:t>Track I &amp; II dialogue – religious diplomacy. 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</a:rPr>
              <a:t>Political Recognition (conditional) 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</a:rPr>
              <a:t>Pakistan should engage Afghanistan multilaterally – based on ground realities.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</a:rPr>
              <a:t>Engaging friends (guarantors) – China, KSA, Turkey, etc.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</a:rPr>
              <a:t>Refugee and border management.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</a:rPr>
              <a:t>Intelligence sharing for counter-terrorism.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</a:rPr>
              <a:t>Connectivity – shared economic vision (CASA &amp; TAPI).</a:t>
            </a:r>
          </a:p>
          <a:p>
            <a:pPr algn="just"/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6B30E2-10E4-4F04-9131-25C5916D75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Lecture by: Dr. Zahid Mehmood Zahid, Assistant Professor of IR, Islamabad</a:t>
            </a:r>
          </a:p>
        </p:txBody>
      </p:sp>
    </p:spTree>
    <p:extLst>
      <p:ext uri="{BB962C8B-B14F-4D97-AF65-F5344CB8AC3E}">
        <p14:creationId xmlns:p14="http://schemas.microsoft.com/office/powerpoint/2010/main" val="11164149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6B035-EC43-48B1-8425-6B1824272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1809" y="624111"/>
            <a:ext cx="9622803" cy="426038"/>
          </a:xfrm>
        </p:spPr>
        <p:txBody>
          <a:bodyPr>
            <a:normAutofit fontScale="90000"/>
          </a:bodyPr>
          <a:lstStyle/>
          <a:p>
            <a:endParaRPr lang="en-US" sz="3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8BF89-E4D9-4E5A-8FFB-2D61D23B7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1809" y="1050150"/>
            <a:ext cx="9622803" cy="5712600"/>
          </a:xfrm>
        </p:spPr>
        <p:txBody>
          <a:bodyPr>
            <a:normAutofit/>
          </a:bodyPr>
          <a:lstStyle/>
          <a:p>
            <a:pPr algn="just">
              <a:lnSpc>
                <a:spcPct val="170000"/>
              </a:lnSpc>
              <a:spcBef>
                <a:spcPts val="0"/>
              </a:spcBef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en-US" sz="240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Pak-Afghan Relations </a:t>
            </a:r>
          </a:p>
          <a:p>
            <a:pPr algn="just">
              <a:lnSpc>
                <a:spcPct val="170000"/>
              </a:lnSpc>
              <a:spcBef>
                <a:spcPts val="0"/>
              </a:spcBef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en-US" sz="240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Pak-India relations, </a:t>
            </a:r>
          </a:p>
          <a:p>
            <a:pPr lvl="1" algn="just">
              <a:lnSpc>
                <a:spcPct val="170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n-US" sz="220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Peace-making </a:t>
            </a:r>
            <a:r>
              <a:rPr lang="en-US" sz="2200" dirty="0">
                <a:solidFill>
                  <a:schemeClr val="tx1"/>
                </a:solidFill>
                <a:ea typeface="Aptos" panose="020B0004020202020204" pitchFamily="34" charset="0"/>
                <a:cs typeface="Arial" panose="020B0604020202020204" pitchFamily="34" charset="0"/>
              </a:rPr>
              <a:t>&amp;</a:t>
            </a:r>
            <a:r>
              <a:rPr lang="en-US" sz="220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 Peace-Building </a:t>
            </a:r>
            <a:r>
              <a:rPr lang="en-US" sz="2200" dirty="0">
                <a:solidFill>
                  <a:schemeClr val="tx1"/>
                </a:solidFill>
                <a:ea typeface="Aptos" panose="020B0004020202020204" pitchFamily="34" charset="0"/>
                <a:cs typeface="Arial" panose="020B0604020202020204" pitchFamily="34" charset="0"/>
              </a:rPr>
              <a:t>between India and Pakistan</a:t>
            </a:r>
            <a:r>
              <a:rPr lang="en-US" sz="220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lnSpc>
                <a:spcPct val="170000"/>
              </a:lnSpc>
              <a:spcBef>
                <a:spcPts val="0"/>
              </a:spcBef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en-US" sz="240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Pak-China Relations</a:t>
            </a:r>
            <a:endParaRPr lang="en-US" sz="2600" b="1" dirty="0">
              <a:solidFill>
                <a:schemeClr val="tx1"/>
              </a:solidFill>
              <a:effectLst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70000"/>
              </a:lnSpc>
              <a:spcBef>
                <a:spcPts val="0"/>
              </a:spcBef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en-US" sz="240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Pak-US Relations </a:t>
            </a:r>
          </a:p>
          <a:p>
            <a:pPr>
              <a:lnSpc>
                <a:spcPct val="170000"/>
              </a:lnSpc>
              <a:spcBef>
                <a:spcPts val="0"/>
              </a:spcBef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en-US" sz="2400" dirty="0">
                <a:solidFill>
                  <a:schemeClr val="tx1"/>
                </a:solidFill>
                <a:ea typeface="Aptos" panose="020B0004020202020204" pitchFamily="34" charset="0"/>
                <a:cs typeface="Arial" panose="020B0604020202020204" pitchFamily="34" charset="0"/>
              </a:rPr>
              <a:t>Pak</a:t>
            </a:r>
            <a:r>
              <a:rPr lang="en-US" sz="240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-Russia Relations, </a:t>
            </a:r>
            <a:endParaRPr lang="en-US" sz="2800" dirty="0">
              <a:solidFill>
                <a:schemeClr val="tx1"/>
              </a:solidFill>
              <a:effectLst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70000"/>
              </a:lnSpc>
              <a:spcBef>
                <a:spcPts val="0"/>
              </a:spcBef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en-US" sz="240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Pak-Turkey Relations </a:t>
            </a:r>
          </a:p>
          <a:p>
            <a:pPr lvl="1" indent="-342900">
              <a:lnSpc>
                <a:spcPct val="170000"/>
              </a:lnSpc>
              <a:spcBef>
                <a:spcPts val="0"/>
              </a:spcBef>
              <a:spcAft>
                <a:spcPts val="800"/>
              </a:spcAft>
              <a:buFont typeface="Courier New" panose="02070309020205020404" pitchFamily="49" charset="0"/>
              <a:buChar char="o"/>
            </a:pPr>
            <a:endParaRPr lang="en-US" sz="2200" dirty="0">
              <a:solidFill>
                <a:schemeClr val="tx1">
                  <a:lumMod val="95000"/>
                  <a:lumOff val="5000"/>
                </a:schemeClr>
              </a:solidFill>
              <a:effectLst/>
              <a:ea typeface="Aptos" panose="020B0004020202020204" pitchFamily="34" charset="0"/>
              <a:cs typeface="Arial" panose="020B0604020202020204" pitchFamily="34" charset="0"/>
            </a:endParaRPr>
          </a:p>
          <a:p>
            <a:pPr lvl="1" indent="-342900">
              <a:lnSpc>
                <a:spcPct val="170000"/>
              </a:lnSpc>
              <a:spcBef>
                <a:spcPts val="0"/>
              </a:spcBef>
              <a:spcAft>
                <a:spcPts val="800"/>
              </a:spcAft>
              <a:buFont typeface="Courier New" panose="02070309020205020404" pitchFamily="49" charset="0"/>
              <a:buChar char="o"/>
            </a:pPr>
            <a:endParaRPr lang="en-US" sz="2200" dirty="0">
              <a:solidFill>
                <a:schemeClr val="tx1">
                  <a:lumMod val="95000"/>
                  <a:lumOff val="5000"/>
                </a:schemeClr>
              </a:solidFill>
              <a:effectLst/>
              <a:ea typeface="Aptos" panose="020B00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70000"/>
              </a:lnSpc>
            </a:pPr>
            <a:endParaRPr lang="en-US" sz="26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CC32B3-AF87-4EDE-BEA9-618D9B163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46791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3207" y="624110"/>
            <a:ext cx="9591406" cy="558145"/>
          </a:xfrm>
        </p:spPr>
        <p:txBody>
          <a:bodyPr>
            <a:normAutofit fontScale="90000"/>
          </a:bodyPr>
          <a:lstStyle/>
          <a:p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13206" y="1581665"/>
            <a:ext cx="9591406" cy="505004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AU" sz="3200" b="1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en-AU" sz="3200" b="1" dirty="0">
                <a:solidFill>
                  <a:schemeClr val="tx1"/>
                </a:solidFill>
              </a:rPr>
              <a:t>Foreign Policy</a:t>
            </a:r>
          </a:p>
          <a:p>
            <a:pPr marL="0" indent="0" algn="ctr">
              <a:buNone/>
            </a:pPr>
            <a:r>
              <a:rPr lang="en-AU" sz="3200" b="1" dirty="0">
                <a:solidFill>
                  <a:schemeClr val="tx1"/>
                </a:solidFill>
              </a:rPr>
              <a:t> </a:t>
            </a:r>
          </a:p>
          <a:p>
            <a:pPr marL="0" indent="0" algn="ctr">
              <a:buNone/>
            </a:pPr>
            <a:r>
              <a:rPr lang="en-AU" sz="3200" dirty="0">
                <a:solidFill>
                  <a:schemeClr val="tx1"/>
                </a:solidFill>
              </a:rPr>
              <a:t>Determinants, Decision Making, and Analysis</a:t>
            </a:r>
          </a:p>
          <a:p>
            <a:pPr marL="0" indent="0" algn="ctr">
              <a:buNone/>
            </a:pPr>
            <a:endParaRPr lang="en-AU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8381087-9CF7-4ABE-B595-6A6C50AFA2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61715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25FFAF-6F2B-47AA-8FD3-F32E6EA2E6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4574" y="644729"/>
            <a:ext cx="9530038" cy="661351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chemeClr val="tx1"/>
                </a:solidFill>
              </a:rPr>
              <a:t>  Question to Ponder!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FCE0A0-7B6A-4F9E-9844-6A8A01C10E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74574" y="1484243"/>
            <a:ext cx="9530038" cy="5194853"/>
          </a:xfrm>
        </p:spPr>
        <p:txBody>
          <a:bodyPr>
            <a:normAutofit/>
          </a:bodyPr>
          <a:lstStyle/>
          <a:p>
            <a:endParaRPr lang="en-US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en-US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 algn="ctr">
              <a:buNone/>
            </a:pP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What is the purpose of the state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?</a:t>
            </a:r>
          </a:p>
          <a:p>
            <a:pPr marL="0" indent="0" algn="ctr">
              <a:buNone/>
            </a:pP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 algn="ctr">
              <a:buNone/>
            </a:pP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Why do states need foreign policy state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?</a:t>
            </a:r>
          </a:p>
          <a:p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8D291E7-66ED-4DD6-94F0-0F46472EF5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92863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6367" y="875211"/>
            <a:ext cx="9558246" cy="704208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chemeClr val="tx1"/>
                </a:solidFill>
              </a:rPr>
              <a:t>   FP defined by the scholars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7177" y="1579419"/>
            <a:ext cx="9597435" cy="4952009"/>
          </a:xfrm>
        </p:spPr>
        <p:txBody>
          <a:bodyPr>
            <a:normAutofit/>
          </a:bodyPr>
          <a:lstStyle/>
          <a:p>
            <a:pPr algn="just"/>
            <a:r>
              <a:rPr lang="en-US" sz="2600" dirty="0">
                <a:solidFill>
                  <a:schemeClr val="tx1"/>
                </a:solidFill>
              </a:rPr>
              <a:t>FP is "the art of establishing priorities among objectives and finding the means to achieve them." </a:t>
            </a:r>
            <a:r>
              <a:rPr lang="en-US" sz="2600" b="1" dirty="0">
                <a:solidFill>
                  <a:schemeClr val="tx1"/>
                </a:solidFill>
              </a:rPr>
              <a:t>Kissinger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</a:p>
          <a:p>
            <a:pPr algn="just"/>
            <a:endParaRPr lang="en-US" sz="2600" dirty="0">
              <a:solidFill>
                <a:schemeClr val="tx1"/>
              </a:solidFill>
            </a:endParaRPr>
          </a:p>
          <a:p>
            <a:pPr algn="just"/>
            <a:r>
              <a:rPr lang="en-US" sz="2600" dirty="0">
                <a:solidFill>
                  <a:schemeClr val="tx1"/>
                </a:solidFill>
              </a:rPr>
              <a:t>“the totality of interactions by which a state pursues its objectives with actors in other states." </a:t>
            </a:r>
            <a:r>
              <a:rPr lang="en-US" sz="2600" b="1" dirty="0">
                <a:solidFill>
                  <a:schemeClr val="tx1"/>
                </a:solidFill>
              </a:rPr>
              <a:t>James Rosenau</a:t>
            </a:r>
          </a:p>
          <a:p>
            <a:pPr algn="just"/>
            <a:endParaRPr lang="en-US" sz="2600" b="1" u="sng" dirty="0">
              <a:solidFill>
                <a:schemeClr val="tx1"/>
              </a:solidFill>
            </a:endParaRPr>
          </a:p>
          <a:p>
            <a:pPr algn="just"/>
            <a:r>
              <a:rPr lang="en-US" sz="2800" i="1" dirty="0">
                <a:solidFill>
                  <a:schemeClr val="tx1"/>
                </a:solidFill>
              </a:rPr>
              <a:t>“</a:t>
            </a:r>
            <a:r>
              <a:rPr lang="en-US" sz="2800" dirty="0">
                <a:solidFill>
                  <a:schemeClr val="tx1"/>
                </a:solidFill>
              </a:rPr>
              <a:t>An element of the process by which a state translates its broadly conceived goals and interests into concrete courses of action</a:t>
            </a:r>
            <a:r>
              <a:rPr lang="en-US" sz="2800" i="1" dirty="0">
                <a:solidFill>
                  <a:schemeClr val="tx1"/>
                </a:solidFill>
              </a:rPr>
              <a:t>.” 														                          </a:t>
            </a:r>
            <a:r>
              <a:rPr lang="en-US" sz="2800" b="1" dirty="0">
                <a:solidFill>
                  <a:schemeClr val="tx1"/>
                </a:solidFill>
              </a:rPr>
              <a:t>Padelford &amp; Lincoln</a:t>
            </a:r>
            <a:endParaRPr lang="en-US" sz="2600" u="sng" dirty="0">
              <a:solidFill>
                <a:schemeClr val="tx1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97639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10139" y="624110"/>
            <a:ext cx="9694473" cy="661351"/>
          </a:xfrm>
        </p:spPr>
        <p:txBody>
          <a:bodyPr>
            <a:noAutofit/>
          </a:bodyPr>
          <a:lstStyle/>
          <a:p>
            <a:r>
              <a:rPr lang="en-AU" sz="2600" b="1" dirty="0">
                <a:solidFill>
                  <a:schemeClr val="tx1"/>
                </a:solidFill>
              </a:rPr>
              <a:t>Stages in FP DM (Initiation, Formulation, implementation)</a:t>
            </a:r>
            <a:br>
              <a:rPr lang="en-AU" sz="2400" dirty="0">
                <a:solidFill>
                  <a:schemeClr val="tx1"/>
                </a:solidFill>
              </a:rPr>
            </a:br>
            <a:endParaRPr lang="en-AU" sz="24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3266" y="1285461"/>
            <a:ext cx="9771346" cy="5388293"/>
          </a:xfrm>
        </p:spPr>
        <p:txBody>
          <a:bodyPr>
            <a:normAutofit lnSpcReduction="10000"/>
          </a:bodyPr>
          <a:lstStyle/>
          <a:p>
            <a:pPr algn="just"/>
            <a:endParaRPr lang="en-AU" sz="2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n-AU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Problem/Need for a decision/Assessment </a:t>
            </a:r>
            <a:r>
              <a:rPr lang="en-AU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of the Int. &amp; domestic political environment.</a:t>
            </a:r>
          </a:p>
          <a:p>
            <a:pPr algn="just">
              <a:lnSpc>
                <a:spcPct val="150000"/>
              </a:lnSpc>
            </a:pPr>
            <a:r>
              <a:rPr lang="en-AU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Setting priorities.</a:t>
            </a:r>
          </a:p>
          <a:p>
            <a:pPr algn="just">
              <a:lnSpc>
                <a:spcPct val="150000"/>
              </a:lnSpc>
            </a:pPr>
            <a:r>
              <a:rPr lang="en-AU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Determination of FP </a:t>
            </a:r>
            <a:r>
              <a:rPr lang="en-AU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Options.</a:t>
            </a:r>
          </a:p>
          <a:p>
            <a:pPr algn="just">
              <a:lnSpc>
                <a:spcPct val="150000"/>
              </a:lnSpc>
            </a:pPr>
            <a:r>
              <a:rPr lang="en-AU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Decision-making </a:t>
            </a:r>
            <a:r>
              <a:rPr lang="en-AU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process/calculation</a:t>
            </a:r>
            <a:r>
              <a:rPr lang="en-AU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en-AU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Implementation </a:t>
            </a:r>
            <a:r>
              <a:rPr lang="en-AU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of a selected option – resource allocation.</a:t>
            </a:r>
          </a:p>
          <a:p>
            <a:pPr marL="0" indent="0">
              <a:buNone/>
            </a:pPr>
            <a:endParaRPr lang="en-AU" sz="28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>
              <a:buNone/>
            </a:pPr>
            <a:r>
              <a:rPr lang="en-AU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NOTE:</a:t>
            </a:r>
            <a:r>
              <a:rPr lang="en-AU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Evaluation and Effectiveness are measured afterwards.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B7FD503-112A-4D75-9131-2809E5B36F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71851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5E7C3-5080-4AE8-9F2B-5324A18DE3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2789" y="624110"/>
            <a:ext cx="9521824" cy="648099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Permanent and Variables in FP DM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0FA2ED-7BCE-4B38-B1F7-F1FFEE0409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2789" y="1272209"/>
            <a:ext cx="9521823" cy="54611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Permanent Factors:</a:t>
            </a:r>
          </a:p>
          <a:p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Geographical Factors</a:t>
            </a:r>
          </a:p>
          <a:p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Historical and Cultural Factors</a:t>
            </a:r>
          </a:p>
          <a:p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Ideology</a:t>
            </a:r>
          </a:p>
          <a:p>
            <a:pPr marL="0" indent="0">
              <a:buNone/>
            </a:pP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Variable Factors:</a:t>
            </a:r>
          </a:p>
          <a:p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Global Power Dynamics (Power Distribution) </a:t>
            </a:r>
          </a:p>
          <a:p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Economic Interests </a:t>
            </a:r>
          </a:p>
          <a:p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Security Concerns and Threat Perceptions</a:t>
            </a:r>
          </a:p>
          <a:p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Leadership and Domestic Politics</a:t>
            </a:r>
          </a:p>
          <a:p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Int. Institutions.</a:t>
            </a:r>
            <a:endParaRPr lang="en-US" sz="2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 algn="just">
              <a:buNone/>
            </a:pPr>
            <a:endParaRPr lang="en-US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D39E6FB-8D0D-432D-A210-B1CE4A431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Lecture by: Dr. Zahid Mehmood  Zahid, Assistant Professor of IR, Islamabad.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64128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09103" y="647115"/>
            <a:ext cx="9495510" cy="668502"/>
          </a:xfrm>
        </p:spPr>
        <p:txBody>
          <a:bodyPr>
            <a:normAutofit/>
          </a:bodyPr>
          <a:lstStyle/>
          <a:p>
            <a:r>
              <a:rPr lang="en-AU" sz="3200" b="1" dirty="0">
                <a:solidFill>
                  <a:schemeClr val="tx1"/>
                </a:solidFill>
              </a:rPr>
              <a:t>  FP Decision Making structure</a:t>
            </a:r>
            <a:endParaRPr lang="en-AU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9103" y="1492898"/>
            <a:ext cx="9932687" cy="5167210"/>
          </a:xfrm>
        </p:spPr>
        <p:txBody>
          <a:bodyPr>
            <a:noAutofit/>
          </a:bodyPr>
          <a:lstStyle/>
          <a:p>
            <a:pPr algn="just"/>
            <a:r>
              <a:rPr lang="en-AU" sz="2600" dirty="0">
                <a:solidFill>
                  <a:schemeClr val="tx1"/>
                </a:solidFill>
              </a:rPr>
              <a:t>PM/President</a:t>
            </a:r>
          </a:p>
          <a:p>
            <a:pPr algn="just"/>
            <a:r>
              <a:rPr lang="en-AU" sz="2600" dirty="0">
                <a:solidFill>
                  <a:schemeClr val="tx1"/>
                </a:solidFill>
              </a:rPr>
              <a:t>National Security Council/Committee/Commission</a:t>
            </a:r>
          </a:p>
          <a:p>
            <a:pPr algn="just"/>
            <a:r>
              <a:rPr lang="en-AU" sz="2600" dirty="0">
                <a:solidFill>
                  <a:schemeClr val="tx1"/>
                </a:solidFill>
              </a:rPr>
              <a:t>Parliament/Congress</a:t>
            </a:r>
          </a:p>
          <a:p>
            <a:pPr algn="just"/>
            <a:r>
              <a:rPr lang="en-AU" sz="2600" dirty="0">
                <a:solidFill>
                  <a:schemeClr val="tx1"/>
                </a:solidFill>
              </a:rPr>
              <a:t>Cabinet</a:t>
            </a:r>
          </a:p>
          <a:p>
            <a:pPr algn="just"/>
            <a:r>
              <a:rPr lang="en-AU" sz="2600" dirty="0">
                <a:solidFill>
                  <a:schemeClr val="tx1"/>
                </a:solidFill>
              </a:rPr>
              <a:t>Foreign Ministry</a:t>
            </a:r>
          </a:p>
          <a:p>
            <a:pPr algn="just"/>
            <a:r>
              <a:rPr lang="en-AU" sz="2600" dirty="0">
                <a:solidFill>
                  <a:schemeClr val="tx1"/>
                </a:solidFill>
              </a:rPr>
              <a:t>Defence &amp; Intelligence Community</a:t>
            </a:r>
          </a:p>
          <a:p>
            <a:pPr algn="just"/>
            <a:r>
              <a:rPr lang="en-AU" sz="2600" dirty="0">
                <a:solidFill>
                  <a:schemeClr val="tx1"/>
                </a:solidFill>
              </a:rPr>
              <a:t>Interest Groups </a:t>
            </a:r>
          </a:p>
          <a:p>
            <a:pPr algn="just"/>
            <a:r>
              <a:rPr lang="en-AU" sz="2600" dirty="0">
                <a:solidFill>
                  <a:schemeClr val="tx1"/>
                </a:solidFill>
              </a:rPr>
              <a:t>Public opinion</a:t>
            </a:r>
          </a:p>
          <a:p>
            <a:pPr marL="0" lvl="0" indent="0" algn="just">
              <a:buNone/>
            </a:pPr>
            <a:endParaRPr lang="en-AU" sz="2600" dirty="0">
              <a:solidFill>
                <a:schemeClr val="tx1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A84896F-8681-48A6-8694-97E70523C3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952616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20833</TotalTime>
  <Words>1837</Words>
  <Application>Microsoft Office PowerPoint</Application>
  <PresentationFormat>Widescreen</PresentationFormat>
  <Paragraphs>234</Paragraphs>
  <Slides>26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5" baseType="lpstr">
      <vt:lpstr>Aptos</vt:lpstr>
      <vt:lpstr>Arial</vt:lpstr>
      <vt:lpstr>Calibri</vt:lpstr>
      <vt:lpstr>Century Gothic</vt:lpstr>
      <vt:lpstr>Courier New</vt:lpstr>
      <vt:lpstr>Inter</vt:lpstr>
      <vt:lpstr>Wingdings</vt:lpstr>
      <vt:lpstr>Wingdings 3</vt:lpstr>
      <vt:lpstr>Wisp</vt:lpstr>
      <vt:lpstr>Current Affairs  </vt:lpstr>
      <vt:lpstr>Syllabus of CA </vt:lpstr>
      <vt:lpstr>PowerPoint Presentation</vt:lpstr>
      <vt:lpstr>PowerPoint Presentation</vt:lpstr>
      <vt:lpstr>  Question to Ponder!</vt:lpstr>
      <vt:lpstr>   FP defined by the scholars  </vt:lpstr>
      <vt:lpstr>Stages in FP DM (Initiation, Formulation, implementation) </vt:lpstr>
      <vt:lpstr>Permanent and Variables in FP DM</vt:lpstr>
      <vt:lpstr>  FP Decision Making structure</vt:lpstr>
      <vt:lpstr>Foreign Policy Decision-Making Models</vt:lpstr>
      <vt:lpstr>  Organizational Process Model (OPM)</vt:lpstr>
      <vt:lpstr>  Bureaucratic Politics Model/Govt Bargain Model</vt:lpstr>
      <vt:lpstr>Implementation of Foreign Policy </vt:lpstr>
      <vt:lpstr>Tracks of Diplomacy </vt:lpstr>
      <vt:lpstr>    Pakistan’s FP Objectives</vt:lpstr>
      <vt:lpstr>PowerPoint Presentation</vt:lpstr>
      <vt:lpstr>Pak’s National Interests  </vt:lpstr>
      <vt:lpstr>Challenges to the Sovereignty </vt:lpstr>
      <vt:lpstr>Afghanistan in the Cold War Theater</vt:lpstr>
      <vt:lpstr>PowerPoint Presentation</vt:lpstr>
      <vt:lpstr>PowerPoint Presentation</vt:lpstr>
      <vt:lpstr>   Pak-Afghan relations</vt:lpstr>
      <vt:lpstr>   Pak-Afghan Relations:</vt:lpstr>
      <vt:lpstr>  Latest Phase: Afghanistan under Taliban 2.O </vt:lpstr>
      <vt:lpstr> Pak-Afghan: complicating factors</vt:lpstr>
      <vt:lpstr>   Solution!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Syllabus of IR</dc:title>
  <dc:creator>Zahid Mehmood</dc:creator>
  <cp:lastModifiedBy>Dr. Zahid   Mehmood Zahid</cp:lastModifiedBy>
  <cp:revision>745</cp:revision>
  <cp:lastPrinted>2022-11-28T11:55:32Z</cp:lastPrinted>
  <dcterms:created xsi:type="dcterms:W3CDTF">2016-02-14T04:35:29Z</dcterms:created>
  <dcterms:modified xsi:type="dcterms:W3CDTF">2025-03-12T09:58:18Z</dcterms:modified>
</cp:coreProperties>
</file>