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p:normalViewPr>
  <p:slideViewPr>
    <p:cSldViewPr snapToGrid="0">
      <p:cViewPr varScale="1">
        <p:scale>
          <a:sx n="72" d="100"/>
          <a:sy n="72" d="100"/>
        </p:scale>
        <p:origin x="53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01F67-301B-49A0-91DE-82E9C5B13B6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542DB05-E71D-4802-B44C-B68DCE97A8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5676E86-1C2C-437F-9621-596302A26834}"/>
              </a:ext>
            </a:extLst>
          </p:cNvPr>
          <p:cNvSpPr>
            <a:spLocks noGrp="1"/>
          </p:cNvSpPr>
          <p:nvPr>
            <p:ph type="dt" sz="half" idx="10"/>
          </p:nvPr>
        </p:nvSpPr>
        <p:spPr/>
        <p:txBody>
          <a:bodyPr/>
          <a:lstStyle/>
          <a:p>
            <a:fld id="{0115795C-1C2B-428C-8385-C7FB40C5DB4D}" type="datetimeFigureOut">
              <a:rPr lang="en-US" smtClean="0"/>
              <a:t>1/8/2025</a:t>
            </a:fld>
            <a:endParaRPr lang="en-US"/>
          </a:p>
        </p:txBody>
      </p:sp>
      <p:sp>
        <p:nvSpPr>
          <p:cNvPr id="5" name="Footer Placeholder 4">
            <a:extLst>
              <a:ext uri="{FF2B5EF4-FFF2-40B4-BE49-F238E27FC236}">
                <a16:creationId xmlns:a16="http://schemas.microsoft.com/office/drawing/2014/main" id="{78D01A99-9D42-43A7-B06D-F7782D18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8A4B67-C4E2-483C-B1CC-EF638260BF94}"/>
              </a:ext>
            </a:extLst>
          </p:cNvPr>
          <p:cNvSpPr>
            <a:spLocks noGrp="1"/>
          </p:cNvSpPr>
          <p:nvPr>
            <p:ph type="sldNum" sz="quarter" idx="12"/>
          </p:nvPr>
        </p:nvSpPr>
        <p:spPr/>
        <p:txBody>
          <a:bodyPr/>
          <a:lstStyle/>
          <a:p>
            <a:fld id="{2A45A656-349C-446D-878F-40DFA13983F4}" type="slidenum">
              <a:rPr lang="en-US" smtClean="0"/>
              <a:t>‹#›</a:t>
            </a:fld>
            <a:endParaRPr lang="en-US"/>
          </a:p>
        </p:txBody>
      </p:sp>
    </p:spTree>
    <p:extLst>
      <p:ext uri="{BB962C8B-B14F-4D97-AF65-F5344CB8AC3E}">
        <p14:creationId xmlns:p14="http://schemas.microsoft.com/office/powerpoint/2010/main" val="4109296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5B75F-0DD5-4E45-B122-5B60F88ADD8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462912-BEB3-4866-B472-AEC9A79C6E7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9CB0E1-0581-4A3E-BE92-B103112433EF}"/>
              </a:ext>
            </a:extLst>
          </p:cNvPr>
          <p:cNvSpPr>
            <a:spLocks noGrp="1"/>
          </p:cNvSpPr>
          <p:nvPr>
            <p:ph type="dt" sz="half" idx="10"/>
          </p:nvPr>
        </p:nvSpPr>
        <p:spPr/>
        <p:txBody>
          <a:bodyPr/>
          <a:lstStyle/>
          <a:p>
            <a:fld id="{0115795C-1C2B-428C-8385-C7FB40C5DB4D}" type="datetimeFigureOut">
              <a:rPr lang="en-US" smtClean="0"/>
              <a:t>1/8/2025</a:t>
            </a:fld>
            <a:endParaRPr lang="en-US"/>
          </a:p>
        </p:txBody>
      </p:sp>
      <p:sp>
        <p:nvSpPr>
          <p:cNvPr id="5" name="Footer Placeholder 4">
            <a:extLst>
              <a:ext uri="{FF2B5EF4-FFF2-40B4-BE49-F238E27FC236}">
                <a16:creationId xmlns:a16="http://schemas.microsoft.com/office/drawing/2014/main" id="{87A02446-1E2B-4F74-B7B9-78557883AE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3CB5B0-4021-49D5-90FF-0AE9743C2DD0}"/>
              </a:ext>
            </a:extLst>
          </p:cNvPr>
          <p:cNvSpPr>
            <a:spLocks noGrp="1"/>
          </p:cNvSpPr>
          <p:nvPr>
            <p:ph type="sldNum" sz="quarter" idx="12"/>
          </p:nvPr>
        </p:nvSpPr>
        <p:spPr/>
        <p:txBody>
          <a:bodyPr/>
          <a:lstStyle/>
          <a:p>
            <a:fld id="{2A45A656-349C-446D-878F-40DFA13983F4}" type="slidenum">
              <a:rPr lang="en-US" smtClean="0"/>
              <a:t>‹#›</a:t>
            </a:fld>
            <a:endParaRPr lang="en-US"/>
          </a:p>
        </p:txBody>
      </p:sp>
    </p:spTree>
    <p:extLst>
      <p:ext uri="{BB962C8B-B14F-4D97-AF65-F5344CB8AC3E}">
        <p14:creationId xmlns:p14="http://schemas.microsoft.com/office/powerpoint/2010/main" val="1865547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43BC1C-6BF1-4837-A9F5-78F44BDC89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37038E1-DB08-4FC0-BEA5-5FB3906B528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B70CE5-D36E-42D3-9A5E-4700FB7D2A56}"/>
              </a:ext>
            </a:extLst>
          </p:cNvPr>
          <p:cNvSpPr>
            <a:spLocks noGrp="1"/>
          </p:cNvSpPr>
          <p:nvPr>
            <p:ph type="dt" sz="half" idx="10"/>
          </p:nvPr>
        </p:nvSpPr>
        <p:spPr/>
        <p:txBody>
          <a:bodyPr/>
          <a:lstStyle/>
          <a:p>
            <a:fld id="{0115795C-1C2B-428C-8385-C7FB40C5DB4D}" type="datetimeFigureOut">
              <a:rPr lang="en-US" smtClean="0"/>
              <a:t>1/8/2025</a:t>
            </a:fld>
            <a:endParaRPr lang="en-US"/>
          </a:p>
        </p:txBody>
      </p:sp>
      <p:sp>
        <p:nvSpPr>
          <p:cNvPr id="5" name="Footer Placeholder 4">
            <a:extLst>
              <a:ext uri="{FF2B5EF4-FFF2-40B4-BE49-F238E27FC236}">
                <a16:creationId xmlns:a16="http://schemas.microsoft.com/office/drawing/2014/main" id="{916D7AFF-F358-4961-8289-4B0C91E3E3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F37CC8-EB4E-4D8B-883C-5F231E4E4D56}"/>
              </a:ext>
            </a:extLst>
          </p:cNvPr>
          <p:cNvSpPr>
            <a:spLocks noGrp="1"/>
          </p:cNvSpPr>
          <p:nvPr>
            <p:ph type="sldNum" sz="quarter" idx="12"/>
          </p:nvPr>
        </p:nvSpPr>
        <p:spPr/>
        <p:txBody>
          <a:bodyPr/>
          <a:lstStyle/>
          <a:p>
            <a:fld id="{2A45A656-349C-446D-878F-40DFA13983F4}" type="slidenum">
              <a:rPr lang="en-US" smtClean="0"/>
              <a:t>‹#›</a:t>
            </a:fld>
            <a:endParaRPr lang="en-US"/>
          </a:p>
        </p:txBody>
      </p:sp>
    </p:spTree>
    <p:extLst>
      <p:ext uri="{BB962C8B-B14F-4D97-AF65-F5344CB8AC3E}">
        <p14:creationId xmlns:p14="http://schemas.microsoft.com/office/powerpoint/2010/main" val="1671364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7D62F-7E15-4148-A2D4-8542149A27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299292-FC40-4079-A4EB-697A7305BD2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B68E08-5F3F-4C14-B353-3979E7D0F273}"/>
              </a:ext>
            </a:extLst>
          </p:cNvPr>
          <p:cNvSpPr>
            <a:spLocks noGrp="1"/>
          </p:cNvSpPr>
          <p:nvPr>
            <p:ph type="dt" sz="half" idx="10"/>
          </p:nvPr>
        </p:nvSpPr>
        <p:spPr/>
        <p:txBody>
          <a:bodyPr/>
          <a:lstStyle/>
          <a:p>
            <a:fld id="{0115795C-1C2B-428C-8385-C7FB40C5DB4D}" type="datetimeFigureOut">
              <a:rPr lang="en-US" smtClean="0"/>
              <a:t>1/8/2025</a:t>
            </a:fld>
            <a:endParaRPr lang="en-US"/>
          </a:p>
        </p:txBody>
      </p:sp>
      <p:sp>
        <p:nvSpPr>
          <p:cNvPr id="5" name="Footer Placeholder 4">
            <a:extLst>
              <a:ext uri="{FF2B5EF4-FFF2-40B4-BE49-F238E27FC236}">
                <a16:creationId xmlns:a16="http://schemas.microsoft.com/office/drawing/2014/main" id="{6788D5F5-497F-4E30-B958-37997B1B0D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5946D4-4BC0-45C3-BDF4-0F249692A673}"/>
              </a:ext>
            </a:extLst>
          </p:cNvPr>
          <p:cNvSpPr>
            <a:spLocks noGrp="1"/>
          </p:cNvSpPr>
          <p:nvPr>
            <p:ph type="sldNum" sz="quarter" idx="12"/>
          </p:nvPr>
        </p:nvSpPr>
        <p:spPr/>
        <p:txBody>
          <a:bodyPr/>
          <a:lstStyle/>
          <a:p>
            <a:fld id="{2A45A656-349C-446D-878F-40DFA13983F4}" type="slidenum">
              <a:rPr lang="en-US" smtClean="0"/>
              <a:t>‹#›</a:t>
            </a:fld>
            <a:endParaRPr lang="en-US"/>
          </a:p>
        </p:txBody>
      </p:sp>
    </p:spTree>
    <p:extLst>
      <p:ext uri="{BB962C8B-B14F-4D97-AF65-F5344CB8AC3E}">
        <p14:creationId xmlns:p14="http://schemas.microsoft.com/office/powerpoint/2010/main" val="1508207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11E02-8084-4EF2-B486-A09439A7F86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B5E28D5-B383-4B61-BDA2-453D57BF2A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55166A5-94DE-453E-A184-2CD3C135EC87}"/>
              </a:ext>
            </a:extLst>
          </p:cNvPr>
          <p:cNvSpPr>
            <a:spLocks noGrp="1"/>
          </p:cNvSpPr>
          <p:nvPr>
            <p:ph type="dt" sz="half" idx="10"/>
          </p:nvPr>
        </p:nvSpPr>
        <p:spPr/>
        <p:txBody>
          <a:bodyPr/>
          <a:lstStyle/>
          <a:p>
            <a:fld id="{0115795C-1C2B-428C-8385-C7FB40C5DB4D}" type="datetimeFigureOut">
              <a:rPr lang="en-US" smtClean="0"/>
              <a:t>1/8/2025</a:t>
            </a:fld>
            <a:endParaRPr lang="en-US"/>
          </a:p>
        </p:txBody>
      </p:sp>
      <p:sp>
        <p:nvSpPr>
          <p:cNvPr id="5" name="Footer Placeholder 4">
            <a:extLst>
              <a:ext uri="{FF2B5EF4-FFF2-40B4-BE49-F238E27FC236}">
                <a16:creationId xmlns:a16="http://schemas.microsoft.com/office/drawing/2014/main" id="{3A6A5992-5930-4472-A2E0-4FC2EEAE18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E536EB-453C-4985-AD84-B3011DE88458}"/>
              </a:ext>
            </a:extLst>
          </p:cNvPr>
          <p:cNvSpPr>
            <a:spLocks noGrp="1"/>
          </p:cNvSpPr>
          <p:nvPr>
            <p:ph type="sldNum" sz="quarter" idx="12"/>
          </p:nvPr>
        </p:nvSpPr>
        <p:spPr/>
        <p:txBody>
          <a:bodyPr/>
          <a:lstStyle/>
          <a:p>
            <a:fld id="{2A45A656-349C-446D-878F-40DFA13983F4}" type="slidenum">
              <a:rPr lang="en-US" smtClean="0"/>
              <a:t>‹#›</a:t>
            </a:fld>
            <a:endParaRPr lang="en-US"/>
          </a:p>
        </p:txBody>
      </p:sp>
    </p:spTree>
    <p:extLst>
      <p:ext uri="{BB962C8B-B14F-4D97-AF65-F5344CB8AC3E}">
        <p14:creationId xmlns:p14="http://schemas.microsoft.com/office/powerpoint/2010/main" val="3132286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40224-8585-43FF-9002-52EDBD08C8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1C7F00-6258-4F2A-B1A2-BB67C87FBF2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1D308A1-9AC8-464E-80E7-A9A857CEAB4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CE4D1B2-56D5-40F8-A773-2FA5B103AA72}"/>
              </a:ext>
            </a:extLst>
          </p:cNvPr>
          <p:cNvSpPr>
            <a:spLocks noGrp="1"/>
          </p:cNvSpPr>
          <p:nvPr>
            <p:ph type="dt" sz="half" idx="10"/>
          </p:nvPr>
        </p:nvSpPr>
        <p:spPr/>
        <p:txBody>
          <a:bodyPr/>
          <a:lstStyle/>
          <a:p>
            <a:fld id="{0115795C-1C2B-428C-8385-C7FB40C5DB4D}" type="datetimeFigureOut">
              <a:rPr lang="en-US" smtClean="0"/>
              <a:t>1/8/2025</a:t>
            </a:fld>
            <a:endParaRPr lang="en-US"/>
          </a:p>
        </p:txBody>
      </p:sp>
      <p:sp>
        <p:nvSpPr>
          <p:cNvPr id="6" name="Footer Placeholder 5">
            <a:extLst>
              <a:ext uri="{FF2B5EF4-FFF2-40B4-BE49-F238E27FC236}">
                <a16:creationId xmlns:a16="http://schemas.microsoft.com/office/drawing/2014/main" id="{14861A3D-040C-444B-AA8A-0CACD18406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0ECDDA-2C35-4AB7-B32A-A98B21EBE13A}"/>
              </a:ext>
            </a:extLst>
          </p:cNvPr>
          <p:cNvSpPr>
            <a:spLocks noGrp="1"/>
          </p:cNvSpPr>
          <p:nvPr>
            <p:ph type="sldNum" sz="quarter" idx="12"/>
          </p:nvPr>
        </p:nvSpPr>
        <p:spPr/>
        <p:txBody>
          <a:bodyPr/>
          <a:lstStyle/>
          <a:p>
            <a:fld id="{2A45A656-349C-446D-878F-40DFA13983F4}" type="slidenum">
              <a:rPr lang="en-US" smtClean="0"/>
              <a:t>‹#›</a:t>
            </a:fld>
            <a:endParaRPr lang="en-US"/>
          </a:p>
        </p:txBody>
      </p:sp>
    </p:spTree>
    <p:extLst>
      <p:ext uri="{BB962C8B-B14F-4D97-AF65-F5344CB8AC3E}">
        <p14:creationId xmlns:p14="http://schemas.microsoft.com/office/powerpoint/2010/main" val="1193454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9A3A8-1140-4514-B5D1-81DA0AA2927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F469BF8-B6BF-45B8-80AA-18FE7AF315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B2C4FBE-D9DE-4C38-9DBF-CC6D1A47B95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36F0DDF-1B74-4D3E-BEDF-DA88BBF5CC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9F86152-F1D8-4E6D-9886-99BDA99E96E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2A24668-67A9-4923-8094-28649DB7127E}"/>
              </a:ext>
            </a:extLst>
          </p:cNvPr>
          <p:cNvSpPr>
            <a:spLocks noGrp="1"/>
          </p:cNvSpPr>
          <p:nvPr>
            <p:ph type="dt" sz="half" idx="10"/>
          </p:nvPr>
        </p:nvSpPr>
        <p:spPr/>
        <p:txBody>
          <a:bodyPr/>
          <a:lstStyle/>
          <a:p>
            <a:fld id="{0115795C-1C2B-428C-8385-C7FB40C5DB4D}" type="datetimeFigureOut">
              <a:rPr lang="en-US" smtClean="0"/>
              <a:t>1/8/2025</a:t>
            </a:fld>
            <a:endParaRPr lang="en-US"/>
          </a:p>
        </p:txBody>
      </p:sp>
      <p:sp>
        <p:nvSpPr>
          <p:cNvPr id="8" name="Footer Placeholder 7">
            <a:extLst>
              <a:ext uri="{FF2B5EF4-FFF2-40B4-BE49-F238E27FC236}">
                <a16:creationId xmlns:a16="http://schemas.microsoft.com/office/drawing/2014/main" id="{0851F0CB-AF50-49A8-98BB-7F68A2FA174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D33F99-542A-4F07-A899-010060C0D2E7}"/>
              </a:ext>
            </a:extLst>
          </p:cNvPr>
          <p:cNvSpPr>
            <a:spLocks noGrp="1"/>
          </p:cNvSpPr>
          <p:nvPr>
            <p:ph type="sldNum" sz="quarter" idx="12"/>
          </p:nvPr>
        </p:nvSpPr>
        <p:spPr/>
        <p:txBody>
          <a:bodyPr/>
          <a:lstStyle/>
          <a:p>
            <a:fld id="{2A45A656-349C-446D-878F-40DFA13983F4}" type="slidenum">
              <a:rPr lang="en-US" smtClean="0"/>
              <a:t>‹#›</a:t>
            </a:fld>
            <a:endParaRPr lang="en-US"/>
          </a:p>
        </p:txBody>
      </p:sp>
    </p:spTree>
    <p:extLst>
      <p:ext uri="{BB962C8B-B14F-4D97-AF65-F5344CB8AC3E}">
        <p14:creationId xmlns:p14="http://schemas.microsoft.com/office/powerpoint/2010/main" val="3208431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4B2D9-3C0C-4291-A469-E62F31B62F2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6144269-B2DF-444A-AF6D-C476A2114F2E}"/>
              </a:ext>
            </a:extLst>
          </p:cNvPr>
          <p:cNvSpPr>
            <a:spLocks noGrp="1"/>
          </p:cNvSpPr>
          <p:nvPr>
            <p:ph type="dt" sz="half" idx="10"/>
          </p:nvPr>
        </p:nvSpPr>
        <p:spPr/>
        <p:txBody>
          <a:bodyPr/>
          <a:lstStyle/>
          <a:p>
            <a:fld id="{0115795C-1C2B-428C-8385-C7FB40C5DB4D}" type="datetimeFigureOut">
              <a:rPr lang="en-US" smtClean="0"/>
              <a:t>1/8/2025</a:t>
            </a:fld>
            <a:endParaRPr lang="en-US"/>
          </a:p>
        </p:txBody>
      </p:sp>
      <p:sp>
        <p:nvSpPr>
          <p:cNvPr id="4" name="Footer Placeholder 3">
            <a:extLst>
              <a:ext uri="{FF2B5EF4-FFF2-40B4-BE49-F238E27FC236}">
                <a16:creationId xmlns:a16="http://schemas.microsoft.com/office/drawing/2014/main" id="{B5F5DDAA-EAA2-4C56-926E-65CDDC7E730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DD1450-BF49-4B8D-AAB0-E1A4DF3EC155}"/>
              </a:ext>
            </a:extLst>
          </p:cNvPr>
          <p:cNvSpPr>
            <a:spLocks noGrp="1"/>
          </p:cNvSpPr>
          <p:nvPr>
            <p:ph type="sldNum" sz="quarter" idx="12"/>
          </p:nvPr>
        </p:nvSpPr>
        <p:spPr/>
        <p:txBody>
          <a:bodyPr/>
          <a:lstStyle/>
          <a:p>
            <a:fld id="{2A45A656-349C-446D-878F-40DFA13983F4}" type="slidenum">
              <a:rPr lang="en-US" smtClean="0"/>
              <a:t>‹#›</a:t>
            </a:fld>
            <a:endParaRPr lang="en-US"/>
          </a:p>
        </p:txBody>
      </p:sp>
    </p:spTree>
    <p:extLst>
      <p:ext uri="{BB962C8B-B14F-4D97-AF65-F5344CB8AC3E}">
        <p14:creationId xmlns:p14="http://schemas.microsoft.com/office/powerpoint/2010/main" val="3496687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D3CFEA9-F452-4335-88BB-73E59F1CDE5A}"/>
              </a:ext>
            </a:extLst>
          </p:cNvPr>
          <p:cNvSpPr>
            <a:spLocks noGrp="1"/>
          </p:cNvSpPr>
          <p:nvPr>
            <p:ph type="dt" sz="half" idx="10"/>
          </p:nvPr>
        </p:nvSpPr>
        <p:spPr/>
        <p:txBody>
          <a:bodyPr/>
          <a:lstStyle/>
          <a:p>
            <a:fld id="{0115795C-1C2B-428C-8385-C7FB40C5DB4D}" type="datetimeFigureOut">
              <a:rPr lang="en-US" smtClean="0"/>
              <a:t>1/8/2025</a:t>
            </a:fld>
            <a:endParaRPr lang="en-US"/>
          </a:p>
        </p:txBody>
      </p:sp>
      <p:sp>
        <p:nvSpPr>
          <p:cNvPr id="3" name="Footer Placeholder 2">
            <a:extLst>
              <a:ext uri="{FF2B5EF4-FFF2-40B4-BE49-F238E27FC236}">
                <a16:creationId xmlns:a16="http://schemas.microsoft.com/office/drawing/2014/main" id="{DE7513EB-E195-4A2F-843A-332BF25AAE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D7F45C-AE4C-4312-808A-C2BFF766FFF4}"/>
              </a:ext>
            </a:extLst>
          </p:cNvPr>
          <p:cNvSpPr>
            <a:spLocks noGrp="1"/>
          </p:cNvSpPr>
          <p:nvPr>
            <p:ph type="sldNum" sz="quarter" idx="12"/>
          </p:nvPr>
        </p:nvSpPr>
        <p:spPr/>
        <p:txBody>
          <a:bodyPr/>
          <a:lstStyle/>
          <a:p>
            <a:fld id="{2A45A656-349C-446D-878F-40DFA13983F4}" type="slidenum">
              <a:rPr lang="en-US" smtClean="0"/>
              <a:t>‹#›</a:t>
            </a:fld>
            <a:endParaRPr lang="en-US"/>
          </a:p>
        </p:txBody>
      </p:sp>
    </p:spTree>
    <p:extLst>
      <p:ext uri="{BB962C8B-B14F-4D97-AF65-F5344CB8AC3E}">
        <p14:creationId xmlns:p14="http://schemas.microsoft.com/office/powerpoint/2010/main" val="2700480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AF319-1E81-4E03-92DC-A94CFAED59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8F055E8-9867-4685-88A9-95B4A88896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A99AD31-3B7E-4996-BCB3-1244E91ED5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0C1F3D2-255E-4406-B169-6143AC3AC031}"/>
              </a:ext>
            </a:extLst>
          </p:cNvPr>
          <p:cNvSpPr>
            <a:spLocks noGrp="1"/>
          </p:cNvSpPr>
          <p:nvPr>
            <p:ph type="dt" sz="half" idx="10"/>
          </p:nvPr>
        </p:nvSpPr>
        <p:spPr/>
        <p:txBody>
          <a:bodyPr/>
          <a:lstStyle/>
          <a:p>
            <a:fld id="{0115795C-1C2B-428C-8385-C7FB40C5DB4D}" type="datetimeFigureOut">
              <a:rPr lang="en-US" smtClean="0"/>
              <a:t>1/8/2025</a:t>
            </a:fld>
            <a:endParaRPr lang="en-US"/>
          </a:p>
        </p:txBody>
      </p:sp>
      <p:sp>
        <p:nvSpPr>
          <p:cNvPr id="6" name="Footer Placeholder 5">
            <a:extLst>
              <a:ext uri="{FF2B5EF4-FFF2-40B4-BE49-F238E27FC236}">
                <a16:creationId xmlns:a16="http://schemas.microsoft.com/office/drawing/2014/main" id="{5C859AA6-611A-4D23-8E11-A018FC9A4D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7DAF9C-E469-4B21-84BB-4F1D6BF7BEC0}"/>
              </a:ext>
            </a:extLst>
          </p:cNvPr>
          <p:cNvSpPr>
            <a:spLocks noGrp="1"/>
          </p:cNvSpPr>
          <p:nvPr>
            <p:ph type="sldNum" sz="quarter" idx="12"/>
          </p:nvPr>
        </p:nvSpPr>
        <p:spPr/>
        <p:txBody>
          <a:bodyPr/>
          <a:lstStyle/>
          <a:p>
            <a:fld id="{2A45A656-349C-446D-878F-40DFA13983F4}" type="slidenum">
              <a:rPr lang="en-US" smtClean="0"/>
              <a:t>‹#›</a:t>
            </a:fld>
            <a:endParaRPr lang="en-US"/>
          </a:p>
        </p:txBody>
      </p:sp>
    </p:spTree>
    <p:extLst>
      <p:ext uri="{BB962C8B-B14F-4D97-AF65-F5344CB8AC3E}">
        <p14:creationId xmlns:p14="http://schemas.microsoft.com/office/powerpoint/2010/main" val="42292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ABFE1-18E9-45F5-B59F-FB18A1AE3A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D7D719E-5182-46B9-932D-7672561F0C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C46E303-24F8-4B04-B71D-05BC818C62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AEB681D-C3D0-446F-8E25-2681A01734CA}"/>
              </a:ext>
            </a:extLst>
          </p:cNvPr>
          <p:cNvSpPr>
            <a:spLocks noGrp="1"/>
          </p:cNvSpPr>
          <p:nvPr>
            <p:ph type="dt" sz="half" idx="10"/>
          </p:nvPr>
        </p:nvSpPr>
        <p:spPr/>
        <p:txBody>
          <a:bodyPr/>
          <a:lstStyle/>
          <a:p>
            <a:fld id="{0115795C-1C2B-428C-8385-C7FB40C5DB4D}" type="datetimeFigureOut">
              <a:rPr lang="en-US" smtClean="0"/>
              <a:t>1/8/2025</a:t>
            </a:fld>
            <a:endParaRPr lang="en-US"/>
          </a:p>
        </p:txBody>
      </p:sp>
      <p:sp>
        <p:nvSpPr>
          <p:cNvPr id="6" name="Footer Placeholder 5">
            <a:extLst>
              <a:ext uri="{FF2B5EF4-FFF2-40B4-BE49-F238E27FC236}">
                <a16:creationId xmlns:a16="http://schemas.microsoft.com/office/drawing/2014/main" id="{13C0992C-A06A-49BC-81E1-E2F45C17CF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67923B-DB00-4121-8697-2DAE44917136}"/>
              </a:ext>
            </a:extLst>
          </p:cNvPr>
          <p:cNvSpPr>
            <a:spLocks noGrp="1"/>
          </p:cNvSpPr>
          <p:nvPr>
            <p:ph type="sldNum" sz="quarter" idx="12"/>
          </p:nvPr>
        </p:nvSpPr>
        <p:spPr/>
        <p:txBody>
          <a:bodyPr/>
          <a:lstStyle/>
          <a:p>
            <a:fld id="{2A45A656-349C-446D-878F-40DFA13983F4}" type="slidenum">
              <a:rPr lang="en-US" smtClean="0"/>
              <a:t>‹#›</a:t>
            </a:fld>
            <a:endParaRPr lang="en-US"/>
          </a:p>
        </p:txBody>
      </p:sp>
    </p:spTree>
    <p:extLst>
      <p:ext uri="{BB962C8B-B14F-4D97-AF65-F5344CB8AC3E}">
        <p14:creationId xmlns:p14="http://schemas.microsoft.com/office/powerpoint/2010/main" val="3252264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A9DE36-709A-4280-9799-B1E0571A37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428B263-1FF9-4A9A-8A0B-10A438B7DD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D44098-150A-4CD8-9325-1013001FFB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15795C-1C2B-428C-8385-C7FB40C5DB4D}" type="datetimeFigureOut">
              <a:rPr lang="en-US" smtClean="0"/>
              <a:t>1/8/2025</a:t>
            </a:fld>
            <a:endParaRPr lang="en-US"/>
          </a:p>
        </p:txBody>
      </p:sp>
      <p:sp>
        <p:nvSpPr>
          <p:cNvPr id="5" name="Footer Placeholder 4">
            <a:extLst>
              <a:ext uri="{FF2B5EF4-FFF2-40B4-BE49-F238E27FC236}">
                <a16:creationId xmlns:a16="http://schemas.microsoft.com/office/drawing/2014/main" id="{38087743-48BA-4C6A-AA08-5F15305C63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CDAE76F-EC40-4963-BE30-C0A7125D87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45A656-349C-446D-878F-40DFA13983F4}" type="slidenum">
              <a:rPr lang="en-US" smtClean="0"/>
              <a:t>‹#›</a:t>
            </a:fld>
            <a:endParaRPr lang="en-US"/>
          </a:p>
        </p:txBody>
      </p:sp>
    </p:spTree>
    <p:extLst>
      <p:ext uri="{BB962C8B-B14F-4D97-AF65-F5344CB8AC3E}">
        <p14:creationId xmlns:p14="http://schemas.microsoft.com/office/powerpoint/2010/main" val="37327362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5EDE8-B1B8-4F0F-A5FE-B86E0A10882A}"/>
              </a:ext>
            </a:extLst>
          </p:cNvPr>
          <p:cNvSpPr>
            <a:spLocks noGrp="1"/>
          </p:cNvSpPr>
          <p:nvPr>
            <p:ph type="ctrTitle"/>
          </p:nvPr>
        </p:nvSpPr>
        <p:spPr/>
        <p:txBody>
          <a:bodyPr/>
          <a:lstStyle/>
          <a:p>
            <a:r>
              <a:rPr lang="en-US" dirty="0"/>
              <a:t>Aristotle</a:t>
            </a:r>
          </a:p>
        </p:txBody>
      </p:sp>
      <p:sp>
        <p:nvSpPr>
          <p:cNvPr id="3" name="Subtitle 2">
            <a:extLst>
              <a:ext uri="{FF2B5EF4-FFF2-40B4-BE49-F238E27FC236}">
                <a16:creationId xmlns:a16="http://schemas.microsoft.com/office/drawing/2014/main" id="{BFB743BC-797C-4647-8955-7FED86B8F423}"/>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929604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3AF1A-0A9B-411C-B992-4CA2E1E53E71}"/>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a16="http://schemas.microsoft.com/office/drawing/2014/main" id="{D6DE9E0C-0C58-4B2E-AE8F-FB0DC25363E6}"/>
              </a:ext>
            </a:extLst>
          </p:cNvPr>
          <p:cNvGraphicFramePr>
            <a:graphicFrameLocks noGrp="1"/>
          </p:cNvGraphicFramePr>
          <p:nvPr>
            <p:ph idx="1"/>
            <p:extLst>
              <p:ext uri="{D42A27DB-BD31-4B8C-83A1-F6EECF244321}">
                <p14:modId xmlns:p14="http://schemas.microsoft.com/office/powerpoint/2010/main" val="1920703716"/>
              </p:ext>
            </p:extLst>
          </p:nvPr>
        </p:nvGraphicFramePr>
        <p:xfrm>
          <a:off x="838200" y="1961321"/>
          <a:ext cx="9975574" cy="4055165"/>
        </p:xfrm>
        <a:graphic>
          <a:graphicData uri="http://schemas.openxmlformats.org/drawingml/2006/table">
            <a:tbl>
              <a:tblPr/>
              <a:tblGrid>
                <a:gridCol w="2407897">
                  <a:extLst>
                    <a:ext uri="{9D8B030D-6E8A-4147-A177-3AD203B41FA5}">
                      <a16:colId xmlns:a16="http://schemas.microsoft.com/office/drawing/2014/main" val="2846757528"/>
                    </a:ext>
                  </a:extLst>
                </a:gridCol>
                <a:gridCol w="4577651">
                  <a:extLst>
                    <a:ext uri="{9D8B030D-6E8A-4147-A177-3AD203B41FA5}">
                      <a16:colId xmlns:a16="http://schemas.microsoft.com/office/drawing/2014/main" val="3787153623"/>
                    </a:ext>
                  </a:extLst>
                </a:gridCol>
                <a:gridCol w="2990026">
                  <a:extLst>
                    <a:ext uri="{9D8B030D-6E8A-4147-A177-3AD203B41FA5}">
                      <a16:colId xmlns:a16="http://schemas.microsoft.com/office/drawing/2014/main" val="2601440740"/>
                    </a:ext>
                  </a:extLst>
                </a:gridCol>
              </a:tblGrid>
              <a:tr h="811033">
                <a:tc gridSpan="3">
                  <a:txBody>
                    <a:bodyPr/>
                    <a:lstStyle/>
                    <a:p>
                      <a:pPr algn="ctr"/>
                      <a:r>
                        <a:rPr lang="en-US" b="1">
                          <a:solidFill>
                            <a:srgbClr val="FFFFFF"/>
                          </a:solidFill>
                          <a:effectLst/>
                        </a:rPr>
                        <a:t>Aristotle’s Classification of Government</a:t>
                      </a:r>
                      <a:endParaRPr lang="en-US">
                        <a:effectLst/>
                      </a:endParaRPr>
                    </a:p>
                  </a:txBody>
                  <a:tcPr marL="142875" marR="142875" marT="95250" marB="95250" anchor="ctr">
                    <a:lnL>
                      <a:noFill/>
                    </a:lnL>
                    <a:lnR>
                      <a:noFill/>
                    </a:lnR>
                    <a:lnT>
                      <a:noFill/>
                    </a:lnT>
                    <a:lnB>
                      <a:noFill/>
                    </a:lnB>
                    <a:solidFill>
                      <a:srgbClr val="0590A6"/>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30839640"/>
                  </a:ext>
                </a:extLst>
              </a:tr>
              <a:tr h="811033">
                <a:tc>
                  <a:txBody>
                    <a:bodyPr/>
                    <a:lstStyle/>
                    <a:p>
                      <a:endParaRPr lang="en-US">
                        <a:effectLst/>
                      </a:endParaRPr>
                    </a:p>
                  </a:txBody>
                  <a:tcPr marL="142875" marR="142875" marT="95250" marB="95250" anchor="ctr">
                    <a:lnL>
                      <a:noFill/>
                    </a:lnL>
                    <a:lnR>
                      <a:noFill/>
                    </a:lnR>
                    <a:lnT>
                      <a:noFill/>
                    </a:lnT>
                    <a:lnB>
                      <a:noFill/>
                    </a:lnB>
                  </a:tcPr>
                </a:tc>
                <a:tc>
                  <a:txBody>
                    <a:bodyPr/>
                    <a:lstStyle/>
                    <a:p>
                      <a:r>
                        <a:rPr lang="en-US" b="1">
                          <a:effectLst/>
                        </a:rPr>
                        <a:t>Public Interest</a:t>
                      </a:r>
                      <a:endParaRPr lang="en-US">
                        <a:effectLst/>
                      </a:endParaRPr>
                    </a:p>
                  </a:txBody>
                  <a:tcPr marL="142875" marR="142875" marT="95250" marB="95250" anchor="ctr">
                    <a:lnL>
                      <a:noFill/>
                    </a:lnL>
                    <a:lnR>
                      <a:noFill/>
                    </a:lnR>
                    <a:lnT>
                      <a:noFill/>
                    </a:lnT>
                    <a:lnB>
                      <a:noFill/>
                    </a:lnB>
                  </a:tcPr>
                </a:tc>
                <a:tc>
                  <a:txBody>
                    <a:bodyPr/>
                    <a:lstStyle/>
                    <a:p>
                      <a:r>
                        <a:rPr lang="en-US" b="1">
                          <a:effectLst/>
                        </a:rPr>
                        <a:t>Selfish Interest</a:t>
                      </a:r>
                      <a:endParaRPr lang="en-US">
                        <a:effectLst/>
                      </a:endParaRPr>
                    </a:p>
                  </a:txBody>
                  <a:tcPr marL="142875" marR="142875" marT="95250" marB="95250" anchor="ctr">
                    <a:lnL>
                      <a:noFill/>
                    </a:lnL>
                    <a:lnR>
                      <a:noFill/>
                    </a:lnR>
                    <a:lnT>
                      <a:noFill/>
                    </a:lnT>
                    <a:lnB>
                      <a:noFill/>
                    </a:lnB>
                  </a:tcPr>
                </a:tc>
                <a:extLst>
                  <a:ext uri="{0D108BD9-81ED-4DB2-BD59-A6C34878D82A}">
                    <a16:rowId xmlns:a16="http://schemas.microsoft.com/office/drawing/2014/main" val="2683528823"/>
                  </a:ext>
                </a:extLst>
              </a:tr>
              <a:tr h="811033">
                <a:tc>
                  <a:txBody>
                    <a:bodyPr/>
                    <a:lstStyle/>
                    <a:p>
                      <a:r>
                        <a:rPr lang="en-US" b="1">
                          <a:effectLst/>
                        </a:rPr>
                        <a:t>The One</a:t>
                      </a:r>
                      <a:endParaRPr lang="en-US">
                        <a:effectLst/>
                      </a:endParaRPr>
                    </a:p>
                  </a:txBody>
                  <a:tcPr marL="142875" marR="142875" marT="95250" marB="95250" anchor="ctr">
                    <a:lnL>
                      <a:noFill/>
                    </a:lnL>
                    <a:lnR>
                      <a:noFill/>
                    </a:lnR>
                    <a:lnT>
                      <a:noFill/>
                    </a:lnT>
                    <a:lnB>
                      <a:noFill/>
                    </a:lnB>
                  </a:tcPr>
                </a:tc>
                <a:tc>
                  <a:txBody>
                    <a:bodyPr/>
                    <a:lstStyle/>
                    <a:p>
                      <a:r>
                        <a:rPr lang="en-US">
                          <a:effectLst/>
                        </a:rPr>
                        <a:t>Monarchy</a:t>
                      </a:r>
                    </a:p>
                  </a:txBody>
                  <a:tcPr marL="142875" marR="142875" marT="95250" marB="95250" anchor="ctr">
                    <a:lnL>
                      <a:noFill/>
                    </a:lnL>
                    <a:lnR>
                      <a:noFill/>
                    </a:lnR>
                    <a:lnT>
                      <a:noFill/>
                    </a:lnT>
                    <a:lnB>
                      <a:noFill/>
                    </a:lnB>
                  </a:tcPr>
                </a:tc>
                <a:tc>
                  <a:txBody>
                    <a:bodyPr/>
                    <a:lstStyle/>
                    <a:p>
                      <a:r>
                        <a:rPr lang="en-US">
                          <a:effectLst/>
                        </a:rPr>
                        <a:t>Tyranny</a:t>
                      </a:r>
                    </a:p>
                  </a:txBody>
                  <a:tcPr marL="142875" marR="142875" marT="95250" marB="95250" anchor="ctr">
                    <a:lnL>
                      <a:noFill/>
                    </a:lnL>
                    <a:lnR>
                      <a:noFill/>
                    </a:lnR>
                    <a:lnT>
                      <a:noFill/>
                    </a:lnT>
                    <a:lnB>
                      <a:noFill/>
                    </a:lnB>
                  </a:tcPr>
                </a:tc>
                <a:extLst>
                  <a:ext uri="{0D108BD9-81ED-4DB2-BD59-A6C34878D82A}">
                    <a16:rowId xmlns:a16="http://schemas.microsoft.com/office/drawing/2014/main" val="163873768"/>
                  </a:ext>
                </a:extLst>
              </a:tr>
              <a:tr h="811033">
                <a:tc>
                  <a:txBody>
                    <a:bodyPr/>
                    <a:lstStyle/>
                    <a:p>
                      <a:r>
                        <a:rPr lang="en-US" b="1">
                          <a:effectLst/>
                        </a:rPr>
                        <a:t>The Few</a:t>
                      </a:r>
                      <a:endParaRPr lang="en-US">
                        <a:effectLst/>
                      </a:endParaRPr>
                    </a:p>
                  </a:txBody>
                  <a:tcPr marL="142875" marR="142875" marT="95250" marB="95250" anchor="ctr">
                    <a:lnL>
                      <a:noFill/>
                    </a:lnL>
                    <a:lnR>
                      <a:noFill/>
                    </a:lnR>
                    <a:lnT>
                      <a:noFill/>
                    </a:lnT>
                    <a:lnB>
                      <a:noFill/>
                    </a:lnB>
                  </a:tcPr>
                </a:tc>
                <a:tc>
                  <a:txBody>
                    <a:bodyPr/>
                    <a:lstStyle/>
                    <a:p>
                      <a:r>
                        <a:rPr lang="en-US">
                          <a:effectLst/>
                        </a:rPr>
                        <a:t>Aristocracy</a:t>
                      </a:r>
                    </a:p>
                  </a:txBody>
                  <a:tcPr marL="142875" marR="142875" marT="95250" marB="95250" anchor="ctr">
                    <a:lnL>
                      <a:noFill/>
                    </a:lnL>
                    <a:lnR>
                      <a:noFill/>
                    </a:lnR>
                    <a:lnT>
                      <a:noFill/>
                    </a:lnT>
                    <a:lnB>
                      <a:noFill/>
                    </a:lnB>
                  </a:tcPr>
                </a:tc>
                <a:tc>
                  <a:txBody>
                    <a:bodyPr/>
                    <a:lstStyle/>
                    <a:p>
                      <a:r>
                        <a:rPr lang="en-US">
                          <a:effectLst/>
                        </a:rPr>
                        <a:t>Oligarchy</a:t>
                      </a:r>
                    </a:p>
                  </a:txBody>
                  <a:tcPr marL="142875" marR="142875" marT="95250" marB="95250" anchor="ctr">
                    <a:lnL>
                      <a:noFill/>
                    </a:lnL>
                    <a:lnR>
                      <a:noFill/>
                    </a:lnR>
                    <a:lnT>
                      <a:noFill/>
                    </a:lnT>
                    <a:lnB>
                      <a:noFill/>
                    </a:lnB>
                  </a:tcPr>
                </a:tc>
                <a:extLst>
                  <a:ext uri="{0D108BD9-81ED-4DB2-BD59-A6C34878D82A}">
                    <a16:rowId xmlns:a16="http://schemas.microsoft.com/office/drawing/2014/main" val="2321884061"/>
                  </a:ext>
                </a:extLst>
              </a:tr>
              <a:tr h="811033">
                <a:tc>
                  <a:txBody>
                    <a:bodyPr/>
                    <a:lstStyle/>
                    <a:p>
                      <a:r>
                        <a:rPr lang="en-US" b="1">
                          <a:effectLst/>
                        </a:rPr>
                        <a:t>The Many</a:t>
                      </a:r>
                      <a:endParaRPr lang="en-US">
                        <a:effectLst/>
                      </a:endParaRPr>
                    </a:p>
                  </a:txBody>
                  <a:tcPr marL="142875" marR="142875" marT="95250" marB="95250" anchor="ctr">
                    <a:lnL>
                      <a:noFill/>
                    </a:lnL>
                    <a:lnR>
                      <a:noFill/>
                    </a:lnR>
                    <a:lnT>
                      <a:noFill/>
                    </a:lnT>
                    <a:lnB>
                      <a:noFill/>
                    </a:lnB>
                  </a:tcPr>
                </a:tc>
                <a:tc>
                  <a:txBody>
                    <a:bodyPr/>
                    <a:lstStyle/>
                    <a:p>
                      <a:r>
                        <a:rPr lang="en-US">
                          <a:effectLst/>
                        </a:rPr>
                        <a:t>Constitutional Democracy</a:t>
                      </a:r>
                    </a:p>
                  </a:txBody>
                  <a:tcPr marL="142875" marR="142875" marT="95250" marB="95250" anchor="ctr">
                    <a:lnL>
                      <a:noFill/>
                    </a:lnL>
                    <a:lnR>
                      <a:noFill/>
                    </a:lnR>
                    <a:lnT>
                      <a:noFill/>
                    </a:lnT>
                    <a:lnB>
                      <a:noFill/>
                    </a:lnB>
                  </a:tcPr>
                </a:tc>
                <a:tc>
                  <a:txBody>
                    <a:bodyPr/>
                    <a:lstStyle/>
                    <a:p>
                      <a:r>
                        <a:rPr lang="en-US" dirty="0">
                          <a:effectLst/>
                        </a:rPr>
                        <a:t>Democracy</a:t>
                      </a:r>
                    </a:p>
                  </a:txBody>
                  <a:tcPr marL="142875" marR="142875" marT="95250" marB="95250" anchor="ctr">
                    <a:lnL>
                      <a:noFill/>
                    </a:lnL>
                    <a:lnR>
                      <a:noFill/>
                    </a:lnR>
                    <a:lnT>
                      <a:noFill/>
                    </a:lnT>
                    <a:lnB>
                      <a:noFill/>
                    </a:lnB>
                  </a:tcPr>
                </a:tc>
                <a:extLst>
                  <a:ext uri="{0D108BD9-81ED-4DB2-BD59-A6C34878D82A}">
                    <a16:rowId xmlns:a16="http://schemas.microsoft.com/office/drawing/2014/main" val="3832099172"/>
                  </a:ext>
                </a:extLst>
              </a:tr>
            </a:tbl>
          </a:graphicData>
        </a:graphic>
      </p:graphicFrame>
    </p:spTree>
    <p:extLst>
      <p:ext uri="{BB962C8B-B14F-4D97-AF65-F5344CB8AC3E}">
        <p14:creationId xmlns:p14="http://schemas.microsoft.com/office/powerpoint/2010/main" val="18372796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C0C79-3B05-463F-AAAF-EA23023253B1}"/>
              </a:ext>
            </a:extLst>
          </p:cNvPr>
          <p:cNvSpPr>
            <a:spLocks noGrp="1"/>
          </p:cNvSpPr>
          <p:nvPr>
            <p:ph type="title"/>
          </p:nvPr>
        </p:nvSpPr>
        <p:spPr/>
        <p:txBody>
          <a:bodyPr/>
          <a:lstStyle/>
          <a:p>
            <a:r>
              <a:rPr lang="en-US" dirty="0"/>
              <a:t>Cycle of Change of Government </a:t>
            </a:r>
          </a:p>
        </p:txBody>
      </p:sp>
      <p:sp>
        <p:nvSpPr>
          <p:cNvPr id="3" name="Content Placeholder 2">
            <a:extLst>
              <a:ext uri="{FF2B5EF4-FFF2-40B4-BE49-F238E27FC236}">
                <a16:creationId xmlns:a16="http://schemas.microsoft.com/office/drawing/2014/main" id="{33A2C499-6AB7-4975-A1FC-072049B0A69D}"/>
              </a:ext>
            </a:extLst>
          </p:cNvPr>
          <p:cNvSpPr>
            <a:spLocks noGrp="1"/>
          </p:cNvSpPr>
          <p:nvPr>
            <p:ph idx="1"/>
          </p:nvPr>
        </p:nvSpPr>
        <p:spPr/>
        <p:txBody>
          <a:bodyPr/>
          <a:lstStyle/>
          <a:p>
            <a:r>
              <a:rPr lang="en-US" dirty="0"/>
              <a:t>According to Aristotle, without any adequate checks on a ruler's power, no form of government would be stable. He believes that </a:t>
            </a:r>
            <a:r>
              <a:rPr lang="en-US" b="1" dirty="0"/>
              <a:t>power and virtue cannot coexist</a:t>
            </a:r>
            <a:r>
              <a:rPr lang="en-US" dirty="0"/>
              <a:t>.</a:t>
            </a:r>
          </a:p>
        </p:txBody>
      </p:sp>
    </p:spTree>
    <p:extLst>
      <p:ext uri="{BB962C8B-B14F-4D97-AF65-F5344CB8AC3E}">
        <p14:creationId xmlns:p14="http://schemas.microsoft.com/office/powerpoint/2010/main" val="2577702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63DEA-B7B9-4897-AF57-4574E438D20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F6356B3-F8D5-466E-BB56-DBBF0F9D2B8E}"/>
              </a:ext>
            </a:extLst>
          </p:cNvPr>
          <p:cNvSpPr>
            <a:spLocks noGrp="1"/>
          </p:cNvSpPr>
          <p:nvPr>
            <p:ph idx="1"/>
          </p:nvPr>
        </p:nvSpPr>
        <p:spPr/>
        <p:txBody>
          <a:bodyPr/>
          <a:lstStyle/>
          <a:p>
            <a:r>
              <a:rPr lang="en-US" dirty="0"/>
              <a:t>He has provided the cycle of change of governments over time. Kingship, a normal form of government, turns to tyranny when there is an absence of control over the monarch's power. Tyranny leads to a rebellion or a revolution by a few individuals who establish an aristocracy. Aristocracy can deteriorate and turn into an oligarchy, the perverted form. With time, a greater many rebels against oligarchy and supersede it with polity. Polity further decays in democracy when the many rulers begin to seek their self-interest. In the end, a single individual who seems virtuous establishes a monarchy, and the progression of ideal form and perverted form continues in a circular motion.</a:t>
            </a:r>
          </a:p>
        </p:txBody>
      </p:sp>
    </p:spTree>
    <p:extLst>
      <p:ext uri="{BB962C8B-B14F-4D97-AF65-F5344CB8AC3E}">
        <p14:creationId xmlns:p14="http://schemas.microsoft.com/office/powerpoint/2010/main" val="4091656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436D5-86A7-436E-8D4E-50BDD03A803B}"/>
              </a:ext>
            </a:extLst>
          </p:cNvPr>
          <p:cNvSpPr>
            <a:spLocks noGrp="1"/>
          </p:cNvSpPr>
          <p:nvPr>
            <p:ph type="title"/>
          </p:nvPr>
        </p:nvSpPr>
        <p:spPr/>
        <p:txBody>
          <a:bodyPr/>
          <a:lstStyle/>
          <a:p>
            <a:endParaRPr lang="en-US"/>
          </a:p>
        </p:txBody>
      </p:sp>
      <p:pic>
        <p:nvPicPr>
          <p:cNvPr id="2050" name="Picture 2" descr="https://www.drishtiias.com/images/uploads/1640238786_Aristotle's_Views_Drishti_IAS_English.png">
            <a:extLst>
              <a:ext uri="{FF2B5EF4-FFF2-40B4-BE49-F238E27FC236}">
                <a16:creationId xmlns:a16="http://schemas.microsoft.com/office/drawing/2014/main" id="{E28F99B4-11E7-42E7-A6C3-898152A47C3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72210" y="1825625"/>
            <a:ext cx="8799442"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9598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60478-5A2F-4DA6-9682-685630EF093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C2B402F-73F1-40E8-AB10-A4B1F79D5998}"/>
              </a:ext>
            </a:extLst>
          </p:cNvPr>
          <p:cNvSpPr>
            <a:spLocks noGrp="1"/>
          </p:cNvSpPr>
          <p:nvPr>
            <p:ph idx="1"/>
          </p:nvPr>
        </p:nvSpPr>
        <p:spPr/>
        <p:txBody>
          <a:bodyPr/>
          <a:lstStyle/>
          <a:p>
            <a:r>
              <a:rPr lang="en-US" dirty="0"/>
              <a:t>Aristotle gave the concept of a </a:t>
            </a:r>
            <a:r>
              <a:rPr lang="en-US" b="1" dirty="0"/>
              <a:t>mixed constitution</a:t>
            </a:r>
            <a:r>
              <a:rPr lang="en-US" dirty="0"/>
              <a:t> as a solution to prevent instability and establish a lasting form of government in the Greek city-state.</a:t>
            </a:r>
          </a:p>
          <a:p>
            <a:r>
              <a:rPr lang="en-US" dirty="0"/>
              <a:t> He employed his idea of the "Golden Mean" to create stability</a:t>
            </a:r>
          </a:p>
          <a:p>
            <a:r>
              <a:rPr lang="en-US" dirty="0"/>
              <a:t> Virtue lies between two extremes</a:t>
            </a:r>
          </a:p>
          <a:p>
            <a:r>
              <a:rPr lang="en-US" dirty="0"/>
              <a:t>His solution to bring a stable form of government is the combination of rule by few and rule by many.</a:t>
            </a:r>
          </a:p>
          <a:p>
            <a:r>
              <a:rPr lang="en-US" dirty="0"/>
              <a:t>He discarded Monarchy because it would be corrupt from absolute power</a:t>
            </a:r>
          </a:p>
        </p:txBody>
      </p:sp>
    </p:spTree>
    <p:extLst>
      <p:ext uri="{BB962C8B-B14F-4D97-AF65-F5344CB8AC3E}">
        <p14:creationId xmlns:p14="http://schemas.microsoft.com/office/powerpoint/2010/main" val="30284647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87A01-270A-4A03-BA9A-4C21D3AAFBD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0898D8A-4C39-4D78-AFBA-9CDD37A9AF65}"/>
              </a:ext>
            </a:extLst>
          </p:cNvPr>
          <p:cNvSpPr>
            <a:spLocks noGrp="1"/>
          </p:cNvSpPr>
          <p:nvPr>
            <p:ph idx="1"/>
          </p:nvPr>
        </p:nvSpPr>
        <p:spPr/>
        <p:txBody>
          <a:bodyPr>
            <a:normAutofit lnSpcReduction="10000"/>
          </a:bodyPr>
          <a:lstStyle/>
          <a:p>
            <a:r>
              <a:rPr lang="en-US" dirty="0"/>
              <a:t>Aristocracy would suit because few would make the rules.</a:t>
            </a:r>
          </a:p>
          <a:p>
            <a:r>
              <a:rPr lang="en-US" dirty="0"/>
              <a:t>This would comprise the chosen minority who are educated and rich. However, in case of no checks on aristocracy, it would deteriorate.</a:t>
            </a:r>
          </a:p>
          <a:p>
            <a:r>
              <a:rPr lang="en-US" dirty="0"/>
              <a:t>To prevent that, Aristotle suggests that the decisions made by the aristocracy should be ratified by the ordinary many. </a:t>
            </a:r>
          </a:p>
          <a:p>
            <a:r>
              <a:rPr lang="en-US" dirty="0"/>
              <a:t>Aristotle's suggestion of a judicious mixture between aristocracy and what is sometimes referred to as Polity or, at other times Democracy, embodies his belief in the Golden Mean formula</a:t>
            </a:r>
          </a:p>
          <a:p>
            <a:r>
              <a:rPr lang="en-US" dirty="0"/>
              <a:t>In modern times, Aristotle's formula is arguably referred to as Constitutional Democracy.</a:t>
            </a:r>
          </a:p>
        </p:txBody>
      </p:sp>
    </p:spTree>
    <p:extLst>
      <p:ext uri="{BB962C8B-B14F-4D97-AF65-F5344CB8AC3E}">
        <p14:creationId xmlns:p14="http://schemas.microsoft.com/office/powerpoint/2010/main" val="1996849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6FB22-FE3F-4325-A1CA-085183E6A09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ECF9ADA-22F3-4A67-93A8-BEB17A9218F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532929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2972C-AC1D-4E93-ABEE-A3731F0A4DE5}"/>
              </a:ext>
            </a:extLst>
          </p:cNvPr>
          <p:cNvSpPr>
            <a:spLocks noGrp="1"/>
          </p:cNvSpPr>
          <p:nvPr>
            <p:ph type="title"/>
          </p:nvPr>
        </p:nvSpPr>
        <p:spPr/>
        <p:txBody>
          <a:bodyPr/>
          <a:lstStyle/>
          <a:p>
            <a:r>
              <a:rPr lang="en-US" dirty="0"/>
              <a:t>Father of Political Science</a:t>
            </a:r>
          </a:p>
        </p:txBody>
      </p:sp>
      <p:sp>
        <p:nvSpPr>
          <p:cNvPr id="3" name="Content Placeholder 2">
            <a:extLst>
              <a:ext uri="{FF2B5EF4-FFF2-40B4-BE49-F238E27FC236}">
                <a16:creationId xmlns:a16="http://schemas.microsoft.com/office/drawing/2014/main" id="{0B7EF1BE-A140-48F4-BE74-8A6C6B610063}"/>
              </a:ext>
            </a:extLst>
          </p:cNvPr>
          <p:cNvSpPr>
            <a:spLocks noGrp="1"/>
          </p:cNvSpPr>
          <p:nvPr>
            <p:ph idx="1"/>
          </p:nvPr>
        </p:nvSpPr>
        <p:spPr/>
        <p:txBody>
          <a:bodyPr/>
          <a:lstStyle/>
          <a:p>
            <a:r>
              <a:rPr lang="en-US" dirty="0"/>
              <a:t>The first man to distinguish between various branches of knowledge had been Aristotle.</a:t>
            </a:r>
          </a:p>
          <a:p>
            <a:r>
              <a:rPr lang="en-US" dirty="0"/>
              <a:t>According to Aristotle, political science is a master science.</a:t>
            </a:r>
          </a:p>
          <a:p>
            <a:r>
              <a:rPr lang="en-US" dirty="0"/>
              <a:t>Political science pertains to the ends of human existence in itself.</a:t>
            </a:r>
          </a:p>
          <a:p>
            <a:r>
              <a:rPr lang="en-US" b="1" dirty="0">
                <a:solidFill>
                  <a:srgbClr val="474747"/>
                </a:solidFill>
                <a:latin typeface="Roboto"/>
              </a:rPr>
              <a:t>"Hierarchy of Ends"</a:t>
            </a:r>
            <a:r>
              <a:rPr lang="en-US" dirty="0">
                <a:solidFill>
                  <a:srgbClr val="474747"/>
                </a:solidFill>
                <a:latin typeface="Roboto"/>
              </a:rPr>
              <a:t>, implying that each branch of knowledge is merely a means and would ultimately serve the end of leading a good life.</a:t>
            </a:r>
            <a:endParaRPr lang="en-US" dirty="0"/>
          </a:p>
        </p:txBody>
      </p:sp>
    </p:spTree>
    <p:extLst>
      <p:ext uri="{BB962C8B-B14F-4D97-AF65-F5344CB8AC3E}">
        <p14:creationId xmlns:p14="http://schemas.microsoft.com/office/powerpoint/2010/main" val="278282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C0F76-EF72-4BF4-B634-9EC5D9A33147}"/>
              </a:ext>
            </a:extLst>
          </p:cNvPr>
          <p:cNvSpPr>
            <a:spLocks noGrp="1"/>
          </p:cNvSpPr>
          <p:nvPr>
            <p:ph type="title"/>
          </p:nvPr>
        </p:nvSpPr>
        <p:spPr/>
        <p:txBody>
          <a:bodyPr/>
          <a:lstStyle/>
          <a:p>
            <a:r>
              <a:rPr lang="en-US" dirty="0"/>
              <a:t>Aristotle and his View on Man</a:t>
            </a:r>
          </a:p>
        </p:txBody>
      </p:sp>
      <p:sp>
        <p:nvSpPr>
          <p:cNvPr id="3" name="Content Placeholder 2">
            <a:extLst>
              <a:ext uri="{FF2B5EF4-FFF2-40B4-BE49-F238E27FC236}">
                <a16:creationId xmlns:a16="http://schemas.microsoft.com/office/drawing/2014/main" id="{77B5075B-1CF3-445E-B042-A0B23687A440}"/>
              </a:ext>
            </a:extLst>
          </p:cNvPr>
          <p:cNvSpPr>
            <a:spLocks noGrp="1"/>
          </p:cNvSpPr>
          <p:nvPr>
            <p:ph idx="1"/>
          </p:nvPr>
        </p:nvSpPr>
        <p:spPr/>
        <p:txBody>
          <a:bodyPr/>
          <a:lstStyle/>
          <a:p>
            <a:r>
              <a:rPr lang="en-US" dirty="0"/>
              <a:t>Aristotle believes that Man is a political animal</a:t>
            </a:r>
          </a:p>
          <a:p>
            <a:r>
              <a:rPr lang="en-US" dirty="0"/>
              <a:t>This analogy is intriguing because it does not only consider man to be a social animal but also interprets him as a political being.</a:t>
            </a:r>
          </a:p>
          <a:p>
            <a:r>
              <a:rPr lang="en-US" dirty="0"/>
              <a:t>He asserts that all kinds of living beings happen to exist in groups, and thus, they can be understood as social animals. However, it is solely the quality of human beings to aspire for a good and qualitative life.</a:t>
            </a:r>
          </a:p>
          <a:p>
            <a:r>
              <a:rPr lang="en-US" dirty="0"/>
              <a:t>For human beings, satisfaction doesn't cease at survival; the constant aspiration to lead a good life makes them political beings by default. He says, "he who does not live in a state or who does not need a state is either a beast or a god".</a:t>
            </a:r>
          </a:p>
        </p:txBody>
      </p:sp>
    </p:spTree>
    <p:extLst>
      <p:ext uri="{BB962C8B-B14F-4D97-AF65-F5344CB8AC3E}">
        <p14:creationId xmlns:p14="http://schemas.microsoft.com/office/powerpoint/2010/main" val="3649784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49279-D32B-4A1E-834A-21681D4884B1}"/>
              </a:ext>
            </a:extLst>
          </p:cNvPr>
          <p:cNvSpPr>
            <a:spLocks noGrp="1"/>
          </p:cNvSpPr>
          <p:nvPr>
            <p:ph type="title"/>
          </p:nvPr>
        </p:nvSpPr>
        <p:spPr/>
        <p:txBody>
          <a:bodyPr/>
          <a:lstStyle/>
          <a:p>
            <a:r>
              <a:rPr lang="en-US" dirty="0"/>
              <a:t>Aristotle and his View on State</a:t>
            </a:r>
          </a:p>
        </p:txBody>
      </p:sp>
      <p:sp>
        <p:nvSpPr>
          <p:cNvPr id="3" name="Content Placeholder 2">
            <a:extLst>
              <a:ext uri="{FF2B5EF4-FFF2-40B4-BE49-F238E27FC236}">
                <a16:creationId xmlns:a16="http://schemas.microsoft.com/office/drawing/2014/main" id="{48120476-D67F-42B6-8B5A-71457CFFDA80}"/>
              </a:ext>
            </a:extLst>
          </p:cNvPr>
          <p:cNvSpPr>
            <a:spLocks noGrp="1"/>
          </p:cNvSpPr>
          <p:nvPr>
            <p:ph idx="1"/>
          </p:nvPr>
        </p:nvSpPr>
        <p:spPr/>
        <p:txBody>
          <a:bodyPr/>
          <a:lstStyle/>
          <a:p>
            <a:r>
              <a:rPr lang="en-US" dirty="0"/>
              <a:t>Aristotle views the state as natural</a:t>
            </a:r>
          </a:p>
          <a:p>
            <a:r>
              <a:rPr lang="en-US" dirty="0"/>
              <a:t>State is a necessary condition of a good life.</a:t>
            </a:r>
          </a:p>
          <a:p>
            <a:r>
              <a:rPr lang="en-US" dirty="0"/>
              <a:t>Any human being cannot survive in isolation, and thus, a man and a woman establish a household. A village is formed when a family expands itself, and when many such villages are formed, a state comes into existence. As and when a state is formed and society is </a:t>
            </a:r>
            <a:r>
              <a:rPr lang="en-US" dirty="0" err="1"/>
              <a:t>organised</a:t>
            </a:r>
            <a:r>
              <a:rPr lang="en-US" dirty="0"/>
              <a:t>, human beings can meet their need</a:t>
            </a:r>
          </a:p>
        </p:txBody>
      </p:sp>
    </p:spTree>
    <p:extLst>
      <p:ext uri="{BB962C8B-B14F-4D97-AF65-F5344CB8AC3E}">
        <p14:creationId xmlns:p14="http://schemas.microsoft.com/office/powerpoint/2010/main" val="3973507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E8E76-4A70-43FE-803A-7DCBB17D970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4C6BB63-2BA4-4B57-A10F-8135D0579BAF}"/>
              </a:ext>
            </a:extLst>
          </p:cNvPr>
          <p:cNvSpPr>
            <a:spLocks noGrp="1"/>
          </p:cNvSpPr>
          <p:nvPr>
            <p:ph idx="1"/>
          </p:nvPr>
        </p:nvSpPr>
        <p:spPr/>
        <p:txBody>
          <a:bodyPr/>
          <a:lstStyle/>
          <a:p>
            <a:r>
              <a:rPr lang="en-US" dirty="0"/>
              <a:t>However, most human associations are flawed and help to fulfil one or a few facets of the good life, but that's untrue for a state.</a:t>
            </a:r>
          </a:p>
          <a:p>
            <a:r>
              <a:rPr lang="en-US" dirty="0"/>
              <a:t> He viewed the state as being able to meet the whole or all facets of a good life.</a:t>
            </a:r>
          </a:p>
          <a:p>
            <a:r>
              <a:rPr lang="en-US" dirty="0"/>
              <a:t>According to him, there is no difference between an animal or a human being, other than the fact that a human being has the desire and a sense of living a good life.</a:t>
            </a:r>
          </a:p>
        </p:txBody>
      </p:sp>
    </p:spTree>
    <p:extLst>
      <p:ext uri="{BB962C8B-B14F-4D97-AF65-F5344CB8AC3E}">
        <p14:creationId xmlns:p14="http://schemas.microsoft.com/office/powerpoint/2010/main" val="3097226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D6333-0759-41E4-B598-4AAD8FD2247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B013608-7A81-4C5F-B470-FA112E6294A5}"/>
              </a:ext>
            </a:extLst>
          </p:cNvPr>
          <p:cNvSpPr>
            <a:spLocks noGrp="1"/>
          </p:cNvSpPr>
          <p:nvPr>
            <p:ph idx="1"/>
          </p:nvPr>
        </p:nvSpPr>
        <p:spPr/>
        <p:txBody>
          <a:bodyPr/>
          <a:lstStyle/>
          <a:p>
            <a:r>
              <a:rPr lang="en-US" dirty="0"/>
              <a:t>What it means is that human beings become different from animals only if they exist in a state. It is the same desire to lead a good life that makes the formation of a state a natural thing to occur.</a:t>
            </a:r>
          </a:p>
        </p:txBody>
      </p:sp>
    </p:spTree>
    <p:extLst>
      <p:ext uri="{BB962C8B-B14F-4D97-AF65-F5344CB8AC3E}">
        <p14:creationId xmlns:p14="http://schemas.microsoft.com/office/powerpoint/2010/main" val="1952624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D9C99-8721-4D8F-ADB7-32C5E202B8FA}"/>
              </a:ext>
            </a:extLst>
          </p:cNvPr>
          <p:cNvSpPr>
            <a:spLocks noGrp="1"/>
          </p:cNvSpPr>
          <p:nvPr>
            <p:ph type="title"/>
          </p:nvPr>
        </p:nvSpPr>
        <p:spPr/>
        <p:txBody>
          <a:bodyPr/>
          <a:lstStyle/>
          <a:p>
            <a:r>
              <a:rPr lang="en-US" dirty="0"/>
              <a:t>State and Its Relation with Man</a:t>
            </a:r>
          </a:p>
        </p:txBody>
      </p:sp>
      <p:sp>
        <p:nvSpPr>
          <p:cNvPr id="3" name="Content Placeholder 2">
            <a:extLst>
              <a:ext uri="{FF2B5EF4-FFF2-40B4-BE49-F238E27FC236}">
                <a16:creationId xmlns:a16="http://schemas.microsoft.com/office/drawing/2014/main" id="{0FE1F485-2361-4615-95BD-3DC3A51B1358}"/>
              </a:ext>
            </a:extLst>
          </p:cNvPr>
          <p:cNvSpPr>
            <a:spLocks noGrp="1"/>
          </p:cNvSpPr>
          <p:nvPr>
            <p:ph idx="1"/>
          </p:nvPr>
        </p:nvSpPr>
        <p:spPr/>
        <p:txBody>
          <a:bodyPr/>
          <a:lstStyle/>
          <a:p>
            <a:r>
              <a:rPr lang="en-US" dirty="0">
                <a:solidFill>
                  <a:srgbClr val="474747"/>
                </a:solidFill>
                <a:latin typeface="Roboto"/>
              </a:rPr>
              <a:t>Aristotle is known for his dictum that </a:t>
            </a:r>
            <a:r>
              <a:rPr lang="en-US" b="1" dirty="0">
                <a:solidFill>
                  <a:srgbClr val="474747"/>
                </a:solidFill>
                <a:latin typeface="Roboto"/>
              </a:rPr>
              <a:t>State is prior to man</a:t>
            </a:r>
          </a:p>
          <a:p>
            <a:r>
              <a:rPr lang="en-US" dirty="0"/>
              <a:t>Chronologically, it is a man who appears before the state. Still, since it is the state that makes human beings capable of completing their needs and fulfilling the objective of a good life, the state is given priority over the man.</a:t>
            </a:r>
          </a:p>
          <a:p>
            <a:r>
              <a:rPr lang="en-US" dirty="0">
                <a:solidFill>
                  <a:srgbClr val="474747"/>
                </a:solidFill>
                <a:latin typeface="Roboto"/>
              </a:rPr>
              <a:t>Aristotle draws a relation between organ and organism. </a:t>
            </a:r>
          </a:p>
          <a:p>
            <a:r>
              <a:rPr lang="en-US" dirty="0">
                <a:solidFill>
                  <a:srgbClr val="474747"/>
                </a:solidFill>
                <a:latin typeface="Roboto"/>
              </a:rPr>
              <a:t>A leg or a hand is a part of the body, but a leg or a hand without a body is useless; an individual without a state is incomplete, and it is the state that makes him whole.</a:t>
            </a:r>
            <a:endParaRPr lang="en-US" dirty="0"/>
          </a:p>
        </p:txBody>
      </p:sp>
    </p:spTree>
    <p:extLst>
      <p:ext uri="{BB962C8B-B14F-4D97-AF65-F5344CB8AC3E}">
        <p14:creationId xmlns:p14="http://schemas.microsoft.com/office/powerpoint/2010/main" val="451737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2D45E-9ED1-4F8E-8F77-E09A349A6005}"/>
              </a:ext>
            </a:extLst>
          </p:cNvPr>
          <p:cNvSpPr>
            <a:spLocks noGrp="1"/>
          </p:cNvSpPr>
          <p:nvPr>
            <p:ph type="title"/>
          </p:nvPr>
        </p:nvSpPr>
        <p:spPr/>
        <p:txBody>
          <a:bodyPr/>
          <a:lstStyle/>
          <a:p>
            <a:r>
              <a:rPr lang="en-US" dirty="0"/>
              <a:t>Aristotle and His Classification of Governments/Constitutions</a:t>
            </a:r>
          </a:p>
        </p:txBody>
      </p:sp>
      <p:sp>
        <p:nvSpPr>
          <p:cNvPr id="3" name="Content Placeholder 2">
            <a:extLst>
              <a:ext uri="{FF2B5EF4-FFF2-40B4-BE49-F238E27FC236}">
                <a16:creationId xmlns:a16="http://schemas.microsoft.com/office/drawing/2014/main" id="{07974207-2903-4EC7-9283-E305A228D68F}"/>
              </a:ext>
            </a:extLst>
          </p:cNvPr>
          <p:cNvSpPr>
            <a:spLocks noGrp="1"/>
          </p:cNvSpPr>
          <p:nvPr>
            <p:ph idx="1"/>
          </p:nvPr>
        </p:nvSpPr>
        <p:spPr/>
        <p:txBody>
          <a:bodyPr/>
          <a:lstStyle/>
          <a:p>
            <a:r>
              <a:rPr lang="en-US" dirty="0"/>
              <a:t>Aristotle was troubled by the instability that existed in Greek city-states' governments.</a:t>
            </a:r>
          </a:p>
          <a:p>
            <a:r>
              <a:rPr lang="en-US" dirty="0"/>
              <a:t>He studied over 158 case histories of various city-states by sending his students to prepare case studies of various constitutions.</a:t>
            </a:r>
          </a:p>
          <a:p>
            <a:r>
              <a:rPr lang="en-US" dirty="0">
                <a:solidFill>
                  <a:srgbClr val="474747"/>
                </a:solidFill>
                <a:latin typeface="Roboto"/>
              </a:rPr>
              <a:t>The case history of Athens is an important source to understand his classification of the constitutions. One can understand this fact based on two factors:</a:t>
            </a:r>
            <a:endParaRPr lang="en-US" dirty="0"/>
          </a:p>
        </p:txBody>
      </p:sp>
    </p:spTree>
    <p:extLst>
      <p:ext uri="{BB962C8B-B14F-4D97-AF65-F5344CB8AC3E}">
        <p14:creationId xmlns:p14="http://schemas.microsoft.com/office/powerpoint/2010/main" val="3929622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B3A84-127F-4703-95A8-7C5D9F8368A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E8251A1-4594-4B4C-862E-2C6B987B63BB}"/>
              </a:ext>
            </a:extLst>
          </p:cNvPr>
          <p:cNvSpPr>
            <a:spLocks noGrp="1"/>
          </p:cNvSpPr>
          <p:nvPr>
            <p:ph idx="1"/>
          </p:nvPr>
        </p:nvSpPr>
        <p:spPr/>
        <p:txBody>
          <a:bodyPr/>
          <a:lstStyle/>
          <a:p>
            <a:r>
              <a:rPr lang="en-US" b="1" dirty="0"/>
              <a:t>The number of individuals ruling the state: </a:t>
            </a:r>
            <a:r>
              <a:rPr lang="en-US" dirty="0"/>
              <a:t>whether it is one person ruling the state, a few individuals or if it is a rule of many.</a:t>
            </a:r>
          </a:p>
          <a:p>
            <a:r>
              <a:rPr lang="en-US" b="1" dirty="0"/>
              <a:t>The intent of the ruler or rulers: </a:t>
            </a:r>
            <a:r>
              <a:rPr lang="en-US" dirty="0"/>
              <a:t>whether the ruler is ruling for his state's interest (known as a normal form of government), or whether the ruler is looking after his self-interest (known as a perverted form of government)</a:t>
            </a:r>
          </a:p>
        </p:txBody>
      </p:sp>
    </p:spTree>
    <p:extLst>
      <p:ext uri="{BB962C8B-B14F-4D97-AF65-F5344CB8AC3E}">
        <p14:creationId xmlns:p14="http://schemas.microsoft.com/office/powerpoint/2010/main" val="21577542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1037</Words>
  <Application>Microsoft Office PowerPoint</Application>
  <PresentationFormat>Widescreen</PresentationFormat>
  <Paragraphs>55</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Roboto</vt:lpstr>
      <vt:lpstr>Office Theme</vt:lpstr>
      <vt:lpstr>Aristotle</vt:lpstr>
      <vt:lpstr>Father of Political Science</vt:lpstr>
      <vt:lpstr>Aristotle and his View on Man</vt:lpstr>
      <vt:lpstr>Aristotle and his View on State</vt:lpstr>
      <vt:lpstr>PowerPoint Presentation</vt:lpstr>
      <vt:lpstr>PowerPoint Presentation</vt:lpstr>
      <vt:lpstr>State and Its Relation with Man</vt:lpstr>
      <vt:lpstr>Aristotle and His Classification of Governments/Constitutions</vt:lpstr>
      <vt:lpstr>PowerPoint Presentation</vt:lpstr>
      <vt:lpstr>PowerPoint Presentation</vt:lpstr>
      <vt:lpstr>Cycle of Change of Government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Aristotle</dc:title>
  <dc:creator>NITB</dc:creator>
  <cp:lastModifiedBy>NITB</cp:lastModifiedBy>
  <cp:revision>5</cp:revision>
  <dcterms:created xsi:type="dcterms:W3CDTF">2025-01-08T10:48:21Z</dcterms:created>
  <dcterms:modified xsi:type="dcterms:W3CDTF">2025-01-08T11:18:33Z</dcterms:modified>
</cp:coreProperties>
</file>