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9" r:id="rId54"/>
    <p:sldId id="308" r:id="rId55"/>
    <p:sldId id="310" r:id="rId56"/>
    <p:sldId id="311" r:id="rId57"/>
    <p:sldId id="312" r:id="rId58"/>
    <p:sldId id="313" r:id="rId59"/>
    <p:sldId id="314" r:id="rId60"/>
    <p:sldId id="315" r:id="rId61"/>
    <p:sldId id="316" r:id="rId62"/>
    <p:sldId id="317" r:id="rId63"/>
    <p:sldId id="318" r:id="rId64"/>
    <p:sldId id="319" r:id="rId6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4/20/20</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4/20/20</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1CF131DD-A141-4471-BCF9-C6073EDD7E20}" type="datetimeFigureOut">
              <a:rPr lang="en-US" dirty="0"/>
              <a:t>4/20/20</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4/20/20</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4/20/20</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45ACA-0AA7-D140-88EB-9AB73A6A5ACE}"/>
              </a:ext>
            </a:extLst>
          </p:cNvPr>
          <p:cNvSpPr>
            <a:spLocks noGrp="1"/>
          </p:cNvSpPr>
          <p:nvPr>
            <p:ph type="ctrTitle"/>
          </p:nvPr>
        </p:nvSpPr>
        <p:spPr/>
        <p:txBody>
          <a:bodyPr/>
          <a:lstStyle/>
          <a:p>
            <a:r>
              <a:rPr lang="en-US" dirty="0"/>
              <a:t>Sociological Theorists</a:t>
            </a:r>
          </a:p>
        </p:txBody>
      </p:sp>
      <p:sp>
        <p:nvSpPr>
          <p:cNvPr id="3" name="Subtitle 2">
            <a:extLst>
              <a:ext uri="{FF2B5EF4-FFF2-40B4-BE49-F238E27FC236}">
                <a16:creationId xmlns:a16="http://schemas.microsoft.com/office/drawing/2014/main" id="{2BD95F24-A6F3-EB41-8810-347D8FF8022F}"/>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9851952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859A37-BC66-0C4F-B988-F195FA078D5A}"/>
              </a:ext>
            </a:extLst>
          </p:cNvPr>
          <p:cNvSpPr>
            <a:spLocks noGrp="1"/>
          </p:cNvSpPr>
          <p:nvPr>
            <p:ph type="title"/>
          </p:nvPr>
        </p:nvSpPr>
        <p:spPr/>
        <p:txBody>
          <a:bodyPr/>
          <a:lstStyle/>
          <a:p>
            <a:r>
              <a:rPr lang="en-US" dirty="0" err="1"/>
              <a:t>Umran</a:t>
            </a:r>
            <a:r>
              <a:rPr lang="en-US" dirty="0"/>
              <a:t>: civilization</a:t>
            </a:r>
          </a:p>
        </p:txBody>
      </p:sp>
      <p:sp>
        <p:nvSpPr>
          <p:cNvPr id="3" name="Content Placeholder 2">
            <a:extLst>
              <a:ext uri="{FF2B5EF4-FFF2-40B4-BE49-F238E27FC236}">
                <a16:creationId xmlns:a16="http://schemas.microsoft.com/office/drawing/2014/main" id="{28BAD490-C660-3346-AD8E-0F7B0CAA8D42}"/>
              </a:ext>
            </a:extLst>
          </p:cNvPr>
          <p:cNvSpPr>
            <a:spLocks noGrp="1"/>
          </p:cNvSpPr>
          <p:nvPr>
            <p:ph idx="1"/>
          </p:nvPr>
        </p:nvSpPr>
        <p:spPr/>
        <p:txBody>
          <a:bodyPr>
            <a:normAutofit/>
          </a:bodyPr>
          <a:lstStyle/>
          <a:p>
            <a:r>
              <a:rPr lang="en-US" sz="2800" dirty="0"/>
              <a:t>As soon as some kind of social organization is formed </a:t>
            </a:r>
            <a:r>
              <a:rPr lang="en-US" sz="2800" dirty="0" err="1"/>
              <a:t>Umran</a:t>
            </a:r>
            <a:r>
              <a:rPr lang="en-US" sz="2800" dirty="0"/>
              <a:t> results</a:t>
            </a:r>
          </a:p>
          <a:p>
            <a:r>
              <a:rPr lang="en-US" sz="2800" dirty="0"/>
              <a:t>Social organizations grow more populous</a:t>
            </a:r>
          </a:p>
          <a:p>
            <a:r>
              <a:rPr lang="en-US" sz="2800" dirty="0"/>
              <a:t>Larger and better civilization results</a:t>
            </a:r>
          </a:p>
          <a:p>
            <a:r>
              <a:rPr lang="en-US" sz="2800" dirty="0"/>
              <a:t>Culminates in the highest form of sedentary culture man is able to achieve</a:t>
            </a:r>
          </a:p>
        </p:txBody>
      </p:sp>
    </p:spTree>
    <p:extLst>
      <p:ext uri="{BB962C8B-B14F-4D97-AF65-F5344CB8AC3E}">
        <p14:creationId xmlns:p14="http://schemas.microsoft.com/office/powerpoint/2010/main" val="20631888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2E2BE-AF9C-BB48-BE9A-AEE26A605304}"/>
              </a:ext>
            </a:extLst>
          </p:cNvPr>
          <p:cNvSpPr>
            <a:spLocks noGrp="1"/>
          </p:cNvSpPr>
          <p:nvPr>
            <p:ph type="title"/>
          </p:nvPr>
        </p:nvSpPr>
        <p:spPr/>
        <p:txBody>
          <a:bodyPr/>
          <a:lstStyle/>
          <a:p>
            <a:r>
              <a:rPr lang="en-US" dirty="0"/>
              <a:t>Three civilizational patterns</a:t>
            </a:r>
          </a:p>
        </p:txBody>
      </p:sp>
      <p:sp>
        <p:nvSpPr>
          <p:cNvPr id="3" name="Content Placeholder 2">
            <a:extLst>
              <a:ext uri="{FF2B5EF4-FFF2-40B4-BE49-F238E27FC236}">
                <a16:creationId xmlns:a16="http://schemas.microsoft.com/office/drawing/2014/main" id="{0DF1F2B5-2A07-2D4C-8E3D-68A794D87C17}"/>
              </a:ext>
            </a:extLst>
          </p:cNvPr>
          <p:cNvSpPr>
            <a:spLocks noGrp="1"/>
          </p:cNvSpPr>
          <p:nvPr>
            <p:ph idx="1"/>
          </p:nvPr>
        </p:nvSpPr>
        <p:spPr/>
        <p:txBody>
          <a:bodyPr>
            <a:normAutofit/>
          </a:bodyPr>
          <a:lstStyle/>
          <a:p>
            <a:r>
              <a:rPr lang="en-US" sz="3200" dirty="0" err="1"/>
              <a:t>Badawa</a:t>
            </a:r>
            <a:r>
              <a:rPr lang="en-US" sz="3200" dirty="0"/>
              <a:t>: agricultural: hire form of </a:t>
            </a:r>
            <a:r>
              <a:rPr lang="en-US" sz="3200" dirty="0" err="1"/>
              <a:t>Asabiya</a:t>
            </a:r>
            <a:endParaRPr lang="en-US" sz="3200" dirty="0"/>
          </a:p>
          <a:p>
            <a:r>
              <a:rPr lang="en-US" sz="3200" dirty="0" err="1"/>
              <a:t>Bediun</a:t>
            </a:r>
            <a:r>
              <a:rPr lang="en-US" sz="3200" dirty="0"/>
              <a:t>: semi nomadic: relatively lower form of </a:t>
            </a:r>
            <a:r>
              <a:rPr lang="en-US" sz="3200" dirty="0" err="1"/>
              <a:t>Asabiya</a:t>
            </a:r>
            <a:endParaRPr lang="en-US" sz="3200" dirty="0"/>
          </a:p>
          <a:p>
            <a:r>
              <a:rPr lang="en-US" sz="3200" dirty="0" err="1"/>
              <a:t>Hadara</a:t>
            </a:r>
            <a:r>
              <a:rPr lang="en-US" sz="3200" dirty="0"/>
              <a:t>: urban and sedentary: lowest </a:t>
            </a:r>
            <a:r>
              <a:rPr lang="en-US" sz="3200" dirty="0" err="1"/>
              <a:t>asabiya</a:t>
            </a:r>
            <a:endParaRPr lang="en-US" sz="3200" dirty="0"/>
          </a:p>
        </p:txBody>
      </p:sp>
    </p:spTree>
    <p:extLst>
      <p:ext uri="{BB962C8B-B14F-4D97-AF65-F5344CB8AC3E}">
        <p14:creationId xmlns:p14="http://schemas.microsoft.com/office/powerpoint/2010/main" val="11125774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7C4462-5DC9-D043-B94F-315142513FE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E118D42-5948-DF4D-BC81-76D0DA5BDCB3}"/>
              </a:ext>
            </a:extLst>
          </p:cNvPr>
          <p:cNvSpPr>
            <a:spLocks noGrp="1"/>
          </p:cNvSpPr>
          <p:nvPr>
            <p:ph idx="1"/>
          </p:nvPr>
        </p:nvSpPr>
        <p:spPr/>
        <p:txBody>
          <a:bodyPr>
            <a:normAutofit/>
          </a:bodyPr>
          <a:lstStyle/>
          <a:p>
            <a:r>
              <a:rPr lang="en-US" sz="3600" dirty="0"/>
              <a:t>Changes due to historical determinism of mode of production and changing spiritual realm</a:t>
            </a:r>
          </a:p>
        </p:txBody>
      </p:sp>
    </p:spTree>
    <p:extLst>
      <p:ext uri="{BB962C8B-B14F-4D97-AF65-F5344CB8AC3E}">
        <p14:creationId xmlns:p14="http://schemas.microsoft.com/office/powerpoint/2010/main" val="27972931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A80DC4-DA90-8749-839C-A0B52855FE70}"/>
              </a:ext>
            </a:extLst>
          </p:cNvPr>
          <p:cNvSpPr>
            <a:spLocks noGrp="1"/>
          </p:cNvSpPr>
          <p:nvPr>
            <p:ph type="title"/>
          </p:nvPr>
        </p:nvSpPr>
        <p:spPr/>
        <p:txBody>
          <a:bodyPr>
            <a:normAutofit/>
          </a:bodyPr>
          <a:lstStyle/>
          <a:p>
            <a:r>
              <a:rPr lang="en-US" dirty="0" err="1"/>
              <a:t>Khaldun</a:t>
            </a:r>
            <a:r>
              <a:rPr lang="en-US" dirty="0"/>
              <a:t> as father of sociology</a:t>
            </a:r>
          </a:p>
        </p:txBody>
      </p:sp>
      <p:sp>
        <p:nvSpPr>
          <p:cNvPr id="3" name="Content Placeholder 2">
            <a:extLst>
              <a:ext uri="{FF2B5EF4-FFF2-40B4-BE49-F238E27FC236}">
                <a16:creationId xmlns:a16="http://schemas.microsoft.com/office/drawing/2014/main" id="{6D2AE03F-3FF1-4245-BA30-DB06FC47DE28}"/>
              </a:ext>
            </a:extLst>
          </p:cNvPr>
          <p:cNvSpPr>
            <a:spLocks noGrp="1"/>
          </p:cNvSpPr>
          <p:nvPr>
            <p:ph idx="1"/>
          </p:nvPr>
        </p:nvSpPr>
        <p:spPr/>
        <p:txBody>
          <a:bodyPr>
            <a:normAutofit/>
          </a:bodyPr>
          <a:lstStyle/>
          <a:p>
            <a:r>
              <a:rPr lang="en-US" sz="3200" dirty="0"/>
              <a:t>Five centuries before Darwin, he wrote species become more numerous. Millennium before Marx, he wrote labor is the real basis of profit. 400 years before Comte he unveiled his science of culture</a:t>
            </a:r>
          </a:p>
        </p:txBody>
      </p:sp>
    </p:spTree>
    <p:extLst>
      <p:ext uri="{BB962C8B-B14F-4D97-AF65-F5344CB8AC3E}">
        <p14:creationId xmlns:p14="http://schemas.microsoft.com/office/powerpoint/2010/main" val="24658369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592A54-5CEE-E843-87AC-955FAAD24536}"/>
              </a:ext>
            </a:extLst>
          </p:cNvPr>
          <p:cNvSpPr>
            <a:spLocks noGrp="1"/>
          </p:cNvSpPr>
          <p:nvPr>
            <p:ph type="title"/>
          </p:nvPr>
        </p:nvSpPr>
        <p:spPr/>
        <p:txBody>
          <a:bodyPr/>
          <a:lstStyle/>
          <a:p>
            <a:r>
              <a:rPr lang="en-US" dirty="0"/>
              <a:t>Science of culture</a:t>
            </a:r>
          </a:p>
        </p:txBody>
      </p:sp>
      <p:sp>
        <p:nvSpPr>
          <p:cNvPr id="3" name="Content Placeholder 2">
            <a:extLst>
              <a:ext uri="{FF2B5EF4-FFF2-40B4-BE49-F238E27FC236}">
                <a16:creationId xmlns:a16="http://schemas.microsoft.com/office/drawing/2014/main" id="{63036977-D876-4E4B-AA93-3A2166F309C6}"/>
              </a:ext>
            </a:extLst>
          </p:cNvPr>
          <p:cNvSpPr>
            <a:spLocks noGrp="1"/>
          </p:cNvSpPr>
          <p:nvPr>
            <p:ph idx="1"/>
          </p:nvPr>
        </p:nvSpPr>
        <p:spPr/>
        <p:txBody>
          <a:bodyPr>
            <a:normAutofit/>
          </a:bodyPr>
          <a:lstStyle/>
          <a:p>
            <a:r>
              <a:rPr lang="en-US" sz="2400" dirty="0"/>
              <a:t>400 years before Comte he emphasized for the science of culture</a:t>
            </a:r>
          </a:p>
          <a:p>
            <a:r>
              <a:rPr lang="en-US" sz="2400" dirty="0"/>
              <a:t>Need of logical obstruction of universal’s: laws of society</a:t>
            </a:r>
          </a:p>
          <a:p>
            <a:r>
              <a:rPr lang="en-US" sz="2400" dirty="0"/>
              <a:t>Scientific methodology:  use of priory assumption, using logical hypothesis, use of empirical data </a:t>
            </a:r>
          </a:p>
          <a:p>
            <a:r>
              <a:rPr lang="en-US" sz="2400" dirty="0"/>
              <a:t>Dialectical relationship between past and present</a:t>
            </a:r>
          </a:p>
          <a:p>
            <a:r>
              <a:rPr lang="en-US" sz="2400" dirty="0"/>
              <a:t>Analyze the human nature Colin man is domineering, Savage, ignorant: </a:t>
            </a:r>
            <a:r>
              <a:rPr lang="en-US" sz="2400" dirty="0" err="1"/>
              <a:t>Asabiya</a:t>
            </a:r>
            <a:r>
              <a:rPr lang="en-US" sz="2400" dirty="0"/>
              <a:t> is required to hold them together</a:t>
            </a:r>
          </a:p>
        </p:txBody>
      </p:sp>
    </p:spTree>
    <p:extLst>
      <p:ext uri="{BB962C8B-B14F-4D97-AF65-F5344CB8AC3E}">
        <p14:creationId xmlns:p14="http://schemas.microsoft.com/office/powerpoint/2010/main" val="37010975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CD0CF-4733-B246-97F1-329BB06C30C4}"/>
              </a:ext>
            </a:extLst>
          </p:cNvPr>
          <p:cNvSpPr>
            <a:spLocks noGrp="1"/>
          </p:cNvSpPr>
          <p:nvPr>
            <p:ph type="title"/>
          </p:nvPr>
        </p:nvSpPr>
        <p:spPr/>
        <p:txBody>
          <a:bodyPr/>
          <a:lstStyle/>
          <a:p>
            <a:r>
              <a:rPr lang="en-US" u="sng" dirty="0"/>
              <a:t>Herbert Spencer</a:t>
            </a:r>
          </a:p>
        </p:txBody>
      </p:sp>
      <p:sp>
        <p:nvSpPr>
          <p:cNvPr id="3" name="Content Placeholder 2">
            <a:extLst>
              <a:ext uri="{FF2B5EF4-FFF2-40B4-BE49-F238E27FC236}">
                <a16:creationId xmlns:a16="http://schemas.microsoft.com/office/drawing/2014/main" id="{45A57123-456D-1B46-BEF0-63DCED5FB038}"/>
              </a:ext>
            </a:extLst>
          </p:cNvPr>
          <p:cNvSpPr>
            <a:spLocks noGrp="1"/>
          </p:cNvSpPr>
          <p:nvPr>
            <p:ph idx="1"/>
          </p:nvPr>
        </p:nvSpPr>
        <p:spPr/>
        <p:txBody>
          <a:bodyPr>
            <a:normAutofit/>
          </a:bodyPr>
          <a:lstStyle/>
          <a:p>
            <a:r>
              <a:rPr lang="en-US" sz="3200" dirty="0"/>
              <a:t>Born in Derby, England 1820</a:t>
            </a:r>
          </a:p>
          <a:p>
            <a:r>
              <a:rPr lang="en-US" sz="3200" dirty="0"/>
              <a:t>One of the important philosophers of the 19th century</a:t>
            </a:r>
          </a:p>
          <a:p>
            <a:r>
              <a:rPr lang="en-US" sz="3200" dirty="0"/>
              <a:t>Continuer of Comte’s evolutionary approach</a:t>
            </a:r>
          </a:p>
        </p:txBody>
      </p:sp>
    </p:spTree>
    <p:extLst>
      <p:ext uri="{BB962C8B-B14F-4D97-AF65-F5344CB8AC3E}">
        <p14:creationId xmlns:p14="http://schemas.microsoft.com/office/powerpoint/2010/main" val="11372065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1143D-6549-124C-A9E0-E1320DD549B7}"/>
              </a:ext>
            </a:extLst>
          </p:cNvPr>
          <p:cNvSpPr>
            <a:spLocks noGrp="1"/>
          </p:cNvSpPr>
          <p:nvPr>
            <p:ph type="title"/>
          </p:nvPr>
        </p:nvSpPr>
        <p:spPr/>
        <p:txBody>
          <a:bodyPr/>
          <a:lstStyle/>
          <a:p>
            <a:r>
              <a:rPr lang="en-US" dirty="0"/>
              <a:t>Organismic analogy</a:t>
            </a:r>
          </a:p>
        </p:txBody>
      </p:sp>
      <p:sp>
        <p:nvSpPr>
          <p:cNvPr id="3" name="Content Placeholder 2">
            <a:extLst>
              <a:ext uri="{FF2B5EF4-FFF2-40B4-BE49-F238E27FC236}">
                <a16:creationId xmlns:a16="http://schemas.microsoft.com/office/drawing/2014/main" id="{15E6B3CB-EBA8-CA4E-BF63-4873EF773DA8}"/>
              </a:ext>
            </a:extLst>
          </p:cNvPr>
          <p:cNvSpPr>
            <a:spLocks noGrp="1"/>
          </p:cNvSpPr>
          <p:nvPr>
            <p:ph idx="1"/>
          </p:nvPr>
        </p:nvSpPr>
        <p:spPr/>
        <p:txBody>
          <a:bodyPr>
            <a:normAutofit/>
          </a:bodyPr>
          <a:lstStyle/>
          <a:p>
            <a:r>
              <a:rPr lang="en-US" sz="4000" dirty="0"/>
              <a:t>Tendency to see society as an organism</a:t>
            </a:r>
          </a:p>
          <a:p>
            <a:r>
              <a:rPr lang="en-US" sz="4000" dirty="0"/>
              <a:t>Borrowed his concept from biology </a:t>
            </a:r>
          </a:p>
        </p:txBody>
      </p:sp>
    </p:spTree>
    <p:extLst>
      <p:ext uri="{BB962C8B-B14F-4D97-AF65-F5344CB8AC3E}">
        <p14:creationId xmlns:p14="http://schemas.microsoft.com/office/powerpoint/2010/main" val="6106444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2930D-6ED0-A843-A6F4-67A05DF8026C}"/>
              </a:ext>
            </a:extLst>
          </p:cNvPr>
          <p:cNvSpPr>
            <a:spLocks noGrp="1"/>
          </p:cNvSpPr>
          <p:nvPr>
            <p:ph type="title"/>
          </p:nvPr>
        </p:nvSpPr>
        <p:spPr/>
        <p:txBody>
          <a:bodyPr/>
          <a:lstStyle/>
          <a:p>
            <a:r>
              <a:rPr lang="en-US" dirty="0"/>
              <a:t>Four assumptions</a:t>
            </a:r>
          </a:p>
        </p:txBody>
      </p:sp>
      <p:sp>
        <p:nvSpPr>
          <p:cNvPr id="3" name="Content Placeholder 2">
            <a:extLst>
              <a:ext uri="{FF2B5EF4-FFF2-40B4-BE49-F238E27FC236}">
                <a16:creationId xmlns:a16="http://schemas.microsoft.com/office/drawing/2014/main" id="{7B12E36E-A726-E944-8355-65F2A29CFAD4}"/>
              </a:ext>
            </a:extLst>
          </p:cNvPr>
          <p:cNvSpPr>
            <a:spLocks noGrp="1"/>
          </p:cNvSpPr>
          <p:nvPr>
            <p:ph idx="1"/>
          </p:nvPr>
        </p:nvSpPr>
        <p:spPr/>
        <p:txBody>
          <a:bodyPr>
            <a:noAutofit/>
          </a:bodyPr>
          <a:lstStyle/>
          <a:p>
            <a:r>
              <a:rPr lang="en-US" sz="3200" dirty="0"/>
              <a:t>Growth and development of both society and living organism, from simple to complex</a:t>
            </a:r>
          </a:p>
          <a:p>
            <a:r>
              <a:rPr lang="en-US" sz="3200" dirty="0"/>
              <a:t>Close relationship between parts and organs: importance of parts only due to hole      </a:t>
            </a:r>
          </a:p>
          <a:p>
            <a:r>
              <a:rPr lang="en-US" sz="3200" dirty="0"/>
              <a:t>One center of control: brain and government</a:t>
            </a:r>
          </a:p>
          <a:p>
            <a:r>
              <a:rPr lang="en-US" sz="3200" dirty="0"/>
              <a:t>Similar methods of efficient functioning: digestion, circulation, respiration etc.</a:t>
            </a:r>
          </a:p>
        </p:txBody>
      </p:sp>
    </p:spTree>
    <p:extLst>
      <p:ext uri="{BB962C8B-B14F-4D97-AF65-F5344CB8AC3E}">
        <p14:creationId xmlns:p14="http://schemas.microsoft.com/office/powerpoint/2010/main" val="11186647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4ECB1-79DE-3245-AC08-627D832AB2D3}"/>
              </a:ext>
            </a:extLst>
          </p:cNvPr>
          <p:cNvSpPr>
            <a:spLocks noGrp="1"/>
          </p:cNvSpPr>
          <p:nvPr>
            <p:ph type="title"/>
          </p:nvPr>
        </p:nvSpPr>
        <p:spPr/>
        <p:txBody>
          <a:bodyPr/>
          <a:lstStyle/>
          <a:p>
            <a:r>
              <a:rPr lang="en-US" dirty="0"/>
              <a:t>Criticism</a:t>
            </a:r>
          </a:p>
        </p:txBody>
      </p:sp>
      <p:sp>
        <p:nvSpPr>
          <p:cNvPr id="3" name="Content Placeholder 2">
            <a:extLst>
              <a:ext uri="{FF2B5EF4-FFF2-40B4-BE49-F238E27FC236}">
                <a16:creationId xmlns:a16="http://schemas.microsoft.com/office/drawing/2014/main" id="{73A83EF6-8A92-E341-A365-052FA47B8C70}"/>
              </a:ext>
            </a:extLst>
          </p:cNvPr>
          <p:cNvSpPr>
            <a:spLocks noGrp="1"/>
          </p:cNvSpPr>
          <p:nvPr>
            <p:ph idx="1"/>
          </p:nvPr>
        </p:nvSpPr>
        <p:spPr/>
        <p:txBody>
          <a:bodyPr>
            <a:noAutofit/>
          </a:bodyPr>
          <a:lstStyle/>
          <a:p>
            <a:r>
              <a:rPr lang="en-US" sz="2900" dirty="0"/>
              <a:t>Living organism is a concrete and integrated hole, society is composed of discrete and dispersed elements</a:t>
            </a:r>
          </a:p>
          <a:p>
            <a:r>
              <a:rPr lang="en-US" sz="2900" dirty="0"/>
              <a:t>There is no centralization of consciousness in society</a:t>
            </a:r>
          </a:p>
          <a:p>
            <a:r>
              <a:rPr lang="en-US" sz="2900" dirty="0"/>
              <a:t>In society parts are not always necessarily meant for the welfare of hole </a:t>
            </a:r>
          </a:p>
          <a:p>
            <a:r>
              <a:rPr lang="en-US" sz="2900" dirty="0"/>
              <a:t>Parts of society are capable of independent existence</a:t>
            </a:r>
          </a:p>
        </p:txBody>
      </p:sp>
    </p:spTree>
    <p:extLst>
      <p:ext uri="{BB962C8B-B14F-4D97-AF65-F5344CB8AC3E}">
        <p14:creationId xmlns:p14="http://schemas.microsoft.com/office/powerpoint/2010/main" val="28796502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BD9C7-53F3-A74C-B3C9-51850BD652EE}"/>
              </a:ext>
            </a:extLst>
          </p:cNvPr>
          <p:cNvSpPr>
            <a:spLocks noGrp="1"/>
          </p:cNvSpPr>
          <p:nvPr>
            <p:ph type="title"/>
          </p:nvPr>
        </p:nvSpPr>
        <p:spPr/>
        <p:txBody>
          <a:bodyPr/>
          <a:lstStyle/>
          <a:p>
            <a:r>
              <a:rPr lang="en-US" dirty="0"/>
              <a:t>Social Darwinism</a:t>
            </a:r>
          </a:p>
        </p:txBody>
      </p:sp>
      <p:sp>
        <p:nvSpPr>
          <p:cNvPr id="3" name="Content Placeholder 2">
            <a:extLst>
              <a:ext uri="{FF2B5EF4-FFF2-40B4-BE49-F238E27FC236}">
                <a16:creationId xmlns:a16="http://schemas.microsoft.com/office/drawing/2014/main" id="{E4C986FB-7715-6D4E-B17C-D923B048B311}"/>
              </a:ext>
            </a:extLst>
          </p:cNvPr>
          <p:cNvSpPr>
            <a:spLocks noGrp="1"/>
          </p:cNvSpPr>
          <p:nvPr>
            <p:ph idx="1"/>
          </p:nvPr>
        </p:nvSpPr>
        <p:spPr/>
        <p:txBody>
          <a:bodyPr>
            <a:normAutofit/>
          </a:bodyPr>
          <a:lstStyle/>
          <a:p>
            <a:r>
              <a:rPr lang="en-US" sz="2000" dirty="0"/>
              <a:t>Spencer lived in a time when Darwin’s book origin of species introduce evolutionary theory of plants and animals</a:t>
            </a:r>
          </a:p>
          <a:p>
            <a:r>
              <a:rPr lang="en-US" sz="2000" dirty="0"/>
              <a:t>Organismic analogy is concerned with the maintenance of society</a:t>
            </a:r>
          </a:p>
          <a:p>
            <a:r>
              <a:rPr lang="en-US" sz="2000" dirty="0"/>
              <a:t>But social advancement is caused by competition</a:t>
            </a:r>
          </a:p>
          <a:p>
            <a:r>
              <a:rPr lang="en-US" sz="2000" dirty="0"/>
              <a:t>Spencers application of Darwinism to his own ethical and social thought came to be known as social Darwinism: survival of the fittest</a:t>
            </a:r>
          </a:p>
          <a:p>
            <a:r>
              <a:rPr lang="en-US" sz="2000" dirty="0"/>
              <a:t>Natural selection, when applied to societies and government, meant that there was a natural dominance in the world that allowed certain races to dominate because they were superior in natural order</a:t>
            </a:r>
          </a:p>
          <a:p>
            <a:endParaRPr lang="en-US" sz="2000" dirty="0"/>
          </a:p>
        </p:txBody>
      </p:sp>
    </p:spTree>
    <p:extLst>
      <p:ext uri="{BB962C8B-B14F-4D97-AF65-F5344CB8AC3E}">
        <p14:creationId xmlns:p14="http://schemas.microsoft.com/office/powerpoint/2010/main" val="138190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8E2DBC-082F-5A4E-888E-4EFFD83BEE18}"/>
              </a:ext>
            </a:extLst>
          </p:cNvPr>
          <p:cNvSpPr>
            <a:spLocks noGrp="1"/>
          </p:cNvSpPr>
          <p:nvPr>
            <p:ph type="title"/>
          </p:nvPr>
        </p:nvSpPr>
        <p:spPr/>
        <p:txBody>
          <a:bodyPr/>
          <a:lstStyle/>
          <a:p>
            <a:r>
              <a:rPr lang="en-US" u="sng" dirty="0"/>
              <a:t>Auguste Comte</a:t>
            </a:r>
          </a:p>
        </p:txBody>
      </p:sp>
      <p:sp>
        <p:nvSpPr>
          <p:cNvPr id="3" name="Content Placeholder 2">
            <a:extLst>
              <a:ext uri="{FF2B5EF4-FFF2-40B4-BE49-F238E27FC236}">
                <a16:creationId xmlns:a16="http://schemas.microsoft.com/office/drawing/2014/main" id="{621A7E3B-DB57-B84A-8BD1-A51CAD6A7C95}"/>
              </a:ext>
            </a:extLst>
          </p:cNvPr>
          <p:cNvSpPr>
            <a:spLocks noGrp="1"/>
          </p:cNvSpPr>
          <p:nvPr>
            <p:ph idx="1"/>
          </p:nvPr>
        </p:nvSpPr>
        <p:spPr>
          <a:xfrm>
            <a:off x="900490" y="1876334"/>
            <a:ext cx="10058400" cy="3931920"/>
          </a:xfrm>
        </p:spPr>
        <p:txBody>
          <a:bodyPr>
            <a:normAutofit/>
          </a:bodyPr>
          <a:lstStyle/>
          <a:p>
            <a:r>
              <a:rPr lang="en-US" sz="2400" dirty="0"/>
              <a:t>Born in 1798 in southern France</a:t>
            </a:r>
          </a:p>
          <a:p>
            <a:r>
              <a:rPr lang="en-US" sz="2400" dirty="0"/>
              <a:t>First thinker who realized the need for a distinct signs of human society: called father of psychology  </a:t>
            </a:r>
          </a:p>
          <a:p>
            <a:r>
              <a:rPr lang="en-US" sz="2400" dirty="0"/>
              <a:t>First, he gave name ”social physics”  and later coined word sociology</a:t>
            </a:r>
          </a:p>
          <a:p>
            <a:r>
              <a:rPr lang="en-US" sz="2400" dirty="0"/>
              <a:t>Important books: A program of scientific work required for the re-organization of society, positive philosophy</a:t>
            </a:r>
          </a:p>
          <a:p>
            <a:endParaRPr lang="en-US" sz="2400" dirty="0"/>
          </a:p>
        </p:txBody>
      </p:sp>
    </p:spTree>
    <p:extLst>
      <p:ext uri="{BB962C8B-B14F-4D97-AF65-F5344CB8AC3E}">
        <p14:creationId xmlns:p14="http://schemas.microsoft.com/office/powerpoint/2010/main" val="25484206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717D83-17EC-5C41-B015-69E78093CFA2}"/>
              </a:ext>
            </a:extLst>
          </p:cNvPr>
          <p:cNvSpPr>
            <a:spLocks noGrp="1"/>
          </p:cNvSpPr>
          <p:nvPr>
            <p:ph type="title"/>
          </p:nvPr>
        </p:nvSpPr>
        <p:spPr/>
        <p:txBody>
          <a:bodyPr/>
          <a:lstStyle/>
          <a:p>
            <a:r>
              <a:rPr lang="en-US" dirty="0"/>
              <a:t>Criticism</a:t>
            </a:r>
          </a:p>
        </p:txBody>
      </p:sp>
      <p:sp>
        <p:nvSpPr>
          <p:cNvPr id="3" name="Content Placeholder 2">
            <a:extLst>
              <a:ext uri="{FF2B5EF4-FFF2-40B4-BE49-F238E27FC236}">
                <a16:creationId xmlns:a16="http://schemas.microsoft.com/office/drawing/2014/main" id="{0FF8A8EB-8334-0548-BCE9-6A56394B12E5}"/>
              </a:ext>
            </a:extLst>
          </p:cNvPr>
          <p:cNvSpPr>
            <a:spLocks noGrp="1"/>
          </p:cNvSpPr>
          <p:nvPr>
            <p:ph idx="1"/>
          </p:nvPr>
        </p:nvSpPr>
        <p:spPr/>
        <p:txBody>
          <a:bodyPr>
            <a:normAutofit/>
          </a:bodyPr>
          <a:lstStyle/>
          <a:p>
            <a:r>
              <a:rPr lang="en-US" sz="4400" dirty="0"/>
              <a:t>Growth of capitalism</a:t>
            </a:r>
          </a:p>
          <a:p>
            <a:r>
              <a:rPr lang="en-US" sz="4400" dirty="0"/>
              <a:t>White man’s burden</a:t>
            </a:r>
          </a:p>
          <a:p>
            <a:r>
              <a:rPr lang="en-US" sz="4400" dirty="0"/>
              <a:t>Colonialism and imperialism</a:t>
            </a:r>
          </a:p>
        </p:txBody>
      </p:sp>
    </p:spTree>
    <p:extLst>
      <p:ext uri="{BB962C8B-B14F-4D97-AF65-F5344CB8AC3E}">
        <p14:creationId xmlns:p14="http://schemas.microsoft.com/office/powerpoint/2010/main" val="32111564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517711-865D-CA48-B921-05479BBD5006}"/>
              </a:ext>
            </a:extLst>
          </p:cNvPr>
          <p:cNvSpPr>
            <a:spLocks noGrp="1"/>
          </p:cNvSpPr>
          <p:nvPr>
            <p:ph type="title"/>
          </p:nvPr>
        </p:nvSpPr>
        <p:spPr/>
        <p:txBody>
          <a:bodyPr/>
          <a:lstStyle/>
          <a:p>
            <a:r>
              <a:rPr lang="en-US" u="sng" dirty="0"/>
              <a:t>Emile Durkheim</a:t>
            </a:r>
          </a:p>
        </p:txBody>
      </p:sp>
      <p:sp>
        <p:nvSpPr>
          <p:cNvPr id="3" name="Content Placeholder 2">
            <a:extLst>
              <a:ext uri="{FF2B5EF4-FFF2-40B4-BE49-F238E27FC236}">
                <a16:creationId xmlns:a16="http://schemas.microsoft.com/office/drawing/2014/main" id="{3EADE3B5-2612-474B-9B81-0529AD0213B5}"/>
              </a:ext>
            </a:extLst>
          </p:cNvPr>
          <p:cNvSpPr>
            <a:spLocks noGrp="1"/>
          </p:cNvSpPr>
          <p:nvPr>
            <p:ph idx="1"/>
          </p:nvPr>
        </p:nvSpPr>
        <p:spPr/>
        <p:txBody>
          <a:bodyPr>
            <a:normAutofit/>
          </a:bodyPr>
          <a:lstStyle/>
          <a:p>
            <a:r>
              <a:rPr lang="en-US" sz="2800" dirty="0"/>
              <a:t>French sociologist</a:t>
            </a:r>
          </a:p>
          <a:p>
            <a:r>
              <a:rPr lang="en-US" sz="2800" dirty="0"/>
              <a:t>Considered one of the founding fathers of sociology</a:t>
            </a:r>
          </a:p>
          <a:p>
            <a:r>
              <a:rPr lang="en-US" sz="2800" dirty="0"/>
              <a:t>Society is most important</a:t>
            </a:r>
          </a:p>
          <a:p>
            <a:r>
              <a:rPr lang="en-US" sz="2800" dirty="0"/>
              <a:t>Society is the super most thing possible</a:t>
            </a:r>
          </a:p>
          <a:p>
            <a:r>
              <a:rPr lang="en-US" sz="2800" dirty="0"/>
              <a:t>Society is God</a:t>
            </a:r>
          </a:p>
        </p:txBody>
      </p:sp>
    </p:spTree>
    <p:extLst>
      <p:ext uri="{BB962C8B-B14F-4D97-AF65-F5344CB8AC3E}">
        <p14:creationId xmlns:p14="http://schemas.microsoft.com/office/powerpoint/2010/main" val="535955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08271-2AE1-8840-BB08-F0B977C3F655}"/>
              </a:ext>
            </a:extLst>
          </p:cNvPr>
          <p:cNvSpPr>
            <a:spLocks noGrp="1"/>
          </p:cNvSpPr>
          <p:nvPr>
            <p:ph type="title"/>
          </p:nvPr>
        </p:nvSpPr>
        <p:spPr/>
        <p:txBody>
          <a:bodyPr/>
          <a:lstStyle/>
          <a:p>
            <a:r>
              <a:rPr lang="en-US" dirty="0"/>
              <a:t>Social facts</a:t>
            </a:r>
          </a:p>
        </p:txBody>
      </p:sp>
      <p:sp>
        <p:nvSpPr>
          <p:cNvPr id="3" name="Content Placeholder 2">
            <a:extLst>
              <a:ext uri="{FF2B5EF4-FFF2-40B4-BE49-F238E27FC236}">
                <a16:creationId xmlns:a16="http://schemas.microsoft.com/office/drawing/2014/main" id="{9FF3E24F-3548-A946-95E3-750596A954DF}"/>
              </a:ext>
            </a:extLst>
          </p:cNvPr>
          <p:cNvSpPr>
            <a:spLocks noGrp="1"/>
          </p:cNvSpPr>
          <p:nvPr>
            <p:ph idx="1"/>
          </p:nvPr>
        </p:nvSpPr>
        <p:spPr/>
        <p:txBody>
          <a:bodyPr>
            <a:normAutofit/>
          </a:bodyPr>
          <a:lstStyle/>
          <a:p>
            <a:r>
              <a:rPr lang="en-US" sz="3600" dirty="0"/>
              <a:t>Social facts are observed indirectly to make generalized laws using scientific methods</a:t>
            </a:r>
          </a:p>
          <a:p>
            <a:r>
              <a:rPr lang="en-US" sz="3600" dirty="0"/>
              <a:t>Subject matter of sociology</a:t>
            </a:r>
          </a:p>
          <a:p>
            <a:r>
              <a:rPr lang="en-US" sz="3600" dirty="0"/>
              <a:t>For example, family, religion, marriage </a:t>
            </a:r>
          </a:p>
        </p:txBody>
      </p:sp>
    </p:spTree>
    <p:extLst>
      <p:ext uri="{BB962C8B-B14F-4D97-AF65-F5344CB8AC3E}">
        <p14:creationId xmlns:p14="http://schemas.microsoft.com/office/powerpoint/2010/main" val="41308727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EF2B6F-259E-9B47-A46D-B5E90EA3F069}"/>
              </a:ext>
            </a:extLst>
          </p:cNvPr>
          <p:cNvSpPr>
            <a:spLocks noGrp="1"/>
          </p:cNvSpPr>
          <p:nvPr>
            <p:ph type="title"/>
          </p:nvPr>
        </p:nvSpPr>
        <p:spPr/>
        <p:txBody>
          <a:bodyPr/>
          <a:lstStyle/>
          <a:p>
            <a:r>
              <a:rPr lang="en-US" dirty="0"/>
              <a:t>Characteristics of social facts</a:t>
            </a:r>
          </a:p>
        </p:txBody>
      </p:sp>
      <p:sp>
        <p:nvSpPr>
          <p:cNvPr id="3" name="Content Placeholder 2">
            <a:extLst>
              <a:ext uri="{FF2B5EF4-FFF2-40B4-BE49-F238E27FC236}">
                <a16:creationId xmlns:a16="http://schemas.microsoft.com/office/drawing/2014/main" id="{AD6C67ED-D7FD-E947-A087-D9E60D61698A}"/>
              </a:ext>
            </a:extLst>
          </p:cNvPr>
          <p:cNvSpPr>
            <a:spLocks noGrp="1"/>
          </p:cNvSpPr>
          <p:nvPr>
            <p:ph idx="1"/>
          </p:nvPr>
        </p:nvSpPr>
        <p:spPr/>
        <p:txBody>
          <a:bodyPr>
            <a:normAutofit/>
          </a:bodyPr>
          <a:lstStyle/>
          <a:p>
            <a:r>
              <a:rPr lang="en-US" sz="3200" dirty="0"/>
              <a:t>Externality</a:t>
            </a:r>
          </a:p>
          <a:p>
            <a:r>
              <a:rPr lang="en-US" sz="3200" dirty="0"/>
              <a:t>Constraint</a:t>
            </a:r>
          </a:p>
          <a:p>
            <a:r>
              <a:rPr lang="en-US" sz="3200" dirty="0"/>
              <a:t>Generality</a:t>
            </a:r>
          </a:p>
          <a:p>
            <a:r>
              <a:rPr lang="en-US" sz="3200" dirty="0"/>
              <a:t>Independence</a:t>
            </a:r>
          </a:p>
        </p:txBody>
      </p:sp>
    </p:spTree>
    <p:extLst>
      <p:ext uri="{BB962C8B-B14F-4D97-AF65-F5344CB8AC3E}">
        <p14:creationId xmlns:p14="http://schemas.microsoft.com/office/powerpoint/2010/main" val="37481952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87BB5-0878-FE4A-9BD1-F6745B925554}"/>
              </a:ext>
            </a:extLst>
          </p:cNvPr>
          <p:cNvSpPr>
            <a:spLocks noGrp="1"/>
          </p:cNvSpPr>
          <p:nvPr>
            <p:ph type="title"/>
          </p:nvPr>
        </p:nvSpPr>
        <p:spPr/>
        <p:txBody>
          <a:bodyPr/>
          <a:lstStyle/>
          <a:p>
            <a:r>
              <a:rPr lang="en-US" dirty="0"/>
              <a:t>Types of social facts</a:t>
            </a:r>
          </a:p>
        </p:txBody>
      </p:sp>
      <p:sp>
        <p:nvSpPr>
          <p:cNvPr id="3" name="Content Placeholder 2">
            <a:extLst>
              <a:ext uri="{FF2B5EF4-FFF2-40B4-BE49-F238E27FC236}">
                <a16:creationId xmlns:a16="http://schemas.microsoft.com/office/drawing/2014/main" id="{03E40105-6234-234C-A908-416E81D1D5F0}"/>
              </a:ext>
            </a:extLst>
          </p:cNvPr>
          <p:cNvSpPr>
            <a:spLocks noGrp="1"/>
          </p:cNvSpPr>
          <p:nvPr>
            <p:ph idx="1"/>
          </p:nvPr>
        </p:nvSpPr>
        <p:spPr/>
        <p:txBody>
          <a:bodyPr>
            <a:noAutofit/>
          </a:bodyPr>
          <a:lstStyle/>
          <a:p>
            <a:r>
              <a:rPr lang="en-US" sz="3200" dirty="0"/>
              <a:t>Institutional; excepted social facts like morality and religion, contrary can be non-institutional</a:t>
            </a:r>
          </a:p>
          <a:p>
            <a:r>
              <a:rPr lang="en-US" sz="3200" dirty="0"/>
              <a:t>Structural morphological: housing pattern, clothing</a:t>
            </a:r>
          </a:p>
          <a:p>
            <a:r>
              <a:rPr lang="en-US" sz="3200" dirty="0"/>
              <a:t>Non-institutional: rise spontaneously</a:t>
            </a:r>
          </a:p>
          <a:p>
            <a:r>
              <a:rPr lang="en-US" sz="3200" dirty="0"/>
              <a:t>Pathological: suicide</a:t>
            </a:r>
          </a:p>
        </p:txBody>
      </p:sp>
    </p:spTree>
    <p:extLst>
      <p:ext uri="{BB962C8B-B14F-4D97-AF65-F5344CB8AC3E}">
        <p14:creationId xmlns:p14="http://schemas.microsoft.com/office/powerpoint/2010/main" val="3794905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BD219E-3E2F-264A-AC79-5E895DDE984B}"/>
              </a:ext>
            </a:extLst>
          </p:cNvPr>
          <p:cNvSpPr>
            <a:spLocks noGrp="1"/>
          </p:cNvSpPr>
          <p:nvPr>
            <p:ph type="title"/>
          </p:nvPr>
        </p:nvSpPr>
        <p:spPr/>
        <p:txBody>
          <a:bodyPr/>
          <a:lstStyle/>
          <a:p>
            <a:r>
              <a:rPr lang="en-US" dirty="0"/>
              <a:t>Study of social facts</a:t>
            </a:r>
          </a:p>
        </p:txBody>
      </p:sp>
      <p:sp>
        <p:nvSpPr>
          <p:cNvPr id="3" name="Content Placeholder 2">
            <a:extLst>
              <a:ext uri="{FF2B5EF4-FFF2-40B4-BE49-F238E27FC236}">
                <a16:creationId xmlns:a16="http://schemas.microsoft.com/office/drawing/2014/main" id="{C3421E5D-4469-5A40-8C19-95EFD76612DD}"/>
              </a:ext>
            </a:extLst>
          </p:cNvPr>
          <p:cNvSpPr>
            <a:spLocks noGrp="1"/>
          </p:cNvSpPr>
          <p:nvPr>
            <p:ph idx="1"/>
          </p:nvPr>
        </p:nvSpPr>
        <p:spPr/>
        <p:txBody>
          <a:bodyPr>
            <a:normAutofit/>
          </a:bodyPr>
          <a:lstStyle/>
          <a:p>
            <a:r>
              <a:rPr lang="en-US" sz="3200" dirty="0"/>
              <a:t>Rules of observation</a:t>
            </a:r>
          </a:p>
          <a:p>
            <a:r>
              <a:rPr lang="en-US" sz="3200" dirty="0"/>
              <a:t>Rules of classification</a:t>
            </a:r>
          </a:p>
          <a:p>
            <a:r>
              <a:rPr lang="en-US" sz="3200" dirty="0"/>
              <a:t>Rules of distinction</a:t>
            </a:r>
          </a:p>
          <a:p>
            <a:r>
              <a:rPr lang="en-US" sz="3200" dirty="0"/>
              <a:t>Rules of explanation</a:t>
            </a:r>
          </a:p>
        </p:txBody>
      </p:sp>
    </p:spTree>
    <p:extLst>
      <p:ext uri="{BB962C8B-B14F-4D97-AF65-F5344CB8AC3E}">
        <p14:creationId xmlns:p14="http://schemas.microsoft.com/office/powerpoint/2010/main" val="34368787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E9250-E5D9-EE4C-B2E1-15D749DFA131}"/>
              </a:ext>
            </a:extLst>
          </p:cNvPr>
          <p:cNvSpPr>
            <a:spLocks noGrp="1"/>
          </p:cNvSpPr>
          <p:nvPr>
            <p:ph type="title"/>
          </p:nvPr>
        </p:nvSpPr>
        <p:spPr/>
        <p:txBody>
          <a:bodyPr/>
          <a:lstStyle/>
          <a:p>
            <a:r>
              <a:rPr lang="en-US" dirty="0"/>
              <a:t>Division of labor</a:t>
            </a:r>
          </a:p>
        </p:txBody>
      </p:sp>
      <p:sp>
        <p:nvSpPr>
          <p:cNvPr id="3" name="Content Placeholder 2">
            <a:extLst>
              <a:ext uri="{FF2B5EF4-FFF2-40B4-BE49-F238E27FC236}">
                <a16:creationId xmlns:a16="http://schemas.microsoft.com/office/drawing/2014/main" id="{535BD5DE-C94D-664F-9F2C-6EC495E0E602}"/>
              </a:ext>
            </a:extLst>
          </p:cNvPr>
          <p:cNvSpPr>
            <a:spLocks noGrp="1"/>
          </p:cNvSpPr>
          <p:nvPr>
            <p:ph idx="1"/>
          </p:nvPr>
        </p:nvSpPr>
        <p:spPr/>
        <p:txBody>
          <a:bodyPr>
            <a:noAutofit/>
          </a:bodyPr>
          <a:lstStyle/>
          <a:p>
            <a:r>
              <a:rPr lang="en-US" sz="2000" dirty="0"/>
              <a:t>Durkheim sees it is a social concept rather than economic concept: social fact</a:t>
            </a:r>
          </a:p>
          <a:p>
            <a:r>
              <a:rPr lang="en-US" sz="2000" dirty="0"/>
              <a:t>Mechanical solidarity: primitive society; likeness of norms, values</a:t>
            </a:r>
          </a:p>
          <a:p>
            <a:r>
              <a:rPr lang="en-US" sz="2000" dirty="0"/>
              <a:t>Modern society: organic solidarity based on differences and interdependence, skill create independence</a:t>
            </a:r>
          </a:p>
          <a:p>
            <a:r>
              <a:rPr lang="en-US" sz="2000" dirty="0"/>
              <a:t>Low collective consciousness in modern society</a:t>
            </a:r>
          </a:p>
          <a:p>
            <a:r>
              <a:rPr lang="en-US" sz="2000" dirty="0"/>
              <a:t>Increased individuality in modern society</a:t>
            </a:r>
          </a:p>
          <a:p>
            <a:r>
              <a:rPr lang="en-US" sz="2000" dirty="0"/>
              <a:t>Organic division of labor maintains ‘functional independence’</a:t>
            </a:r>
          </a:p>
          <a:p>
            <a:r>
              <a:rPr lang="en-US" sz="2000" dirty="0"/>
              <a:t>Individual while becoming autonomous comes to depend more than </a:t>
            </a:r>
            <a:r>
              <a:rPr lang="en-US" sz="2000" dirty="0" err="1"/>
              <a:t>sociey</a:t>
            </a:r>
            <a:r>
              <a:rPr lang="en-US" sz="2000" dirty="0"/>
              <a:t>  </a:t>
            </a:r>
          </a:p>
        </p:txBody>
      </p:sp>
    </p:spTree>
    <p:extLst>
      <p:ext uri="{BB962C8B-B14F-4D97-AF65-F5344CB8AC3E}">
        <p14:creationId xmlns:p14="http://schemas.microsoft.com/office/powerpoint/2010/main" val="26484386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0A51B-E07D-774B-8F98-4D1A7A23482E}"/>
              </a:ext>
            </a:extLst>
          </p:cNvPr>
          <p:cNvSpPr>
            <a:spLocks noGrp="1"/>
          </p:cNvSpPr>
          <p:nvPr>
            <p:ph type="title"/>
          </p:nvPr>
        </p:nvSpPr>
        <p:spPr/>
        <p:txBody>
          <a:bodyPr>
            <a:normAutofit fontScale="90000"/>
          </a:bodyPr>
          <a:lstStyle/>
          <a:p>
            <a:r>
              <a:rPr lang="en-US" dirty="0"/>
              <a:t>Abnormal forms of division of labor</a:t>
            </a:r>
          </a:p>
        </p:txBody>
      </p:sp>
      <p:sp>
        <p:nvSpPr>
          <p:cNvPr id="3" name="Content Placeholder 2">
            <a:extLst>
              <a:ext uri="{FF2B5EF4-FFF2-40B4-BE49-F238E27FC236}">
                <a16:creationId xmlns:a16="http://schemas.microsoft.com/office/drawing/2014/main" id="{9296BB17-3AD3-1B4A-BC34-1BE7265052D7}"/>
              </a:ext>
            </a:extLst>
          </p:cNvPr>
          <p:cNvSpPr>
            <a:spLocks noGrp="1"/>
          </p:cNvSpPr>
          <p:nvPr>
            <p:ph idx="1"/>
          </p:nvPr>
        </p:nvSpPr>
        <p:spPr/>
        <p:txBody>
          <a:bodyPr>
            <a:noAutofit/>
          </a:bodyPr>
          <a:lstStyle/>
          <a:p>
            <a:r>
              <a:rPr lang="en-US" sz="4000" dirty="0"/>
              <a:t>Anomic: when people don’t follow norms for example corruption</a:t>
            </a:r>
          </a:p>
          <a:p>
            <a:r>
              <a:rPr lang="en-US" sz="4000" dirty="0"/>
              <a:t>In adequate organization: overburdening someone</a:t>
            </a:r>
          </a:p>
          <a:p>
            <a:r>
              <a:rPr lang="en-US" sz="4000" dirty="0"/>
              <a:t>Forced division of labor: caste system</a:t>
            </a:r>
          </a:p>
        </p:txBody>
      </p:sp>
    </p:spTree>
    <p:extLst>
      <p:ext uri="{BB962C8B-B14F-4D97-AF65-F5344CB8AC3E}">
        <p14:creationId xmlns:p14="http://schemas.microsoft.com/office/powerpoint/2010/main" val="27192229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294403-5351-4440-B371-F62351E21979}"/>
              </a:ext>
            </a:extLst>
          </p:cNvPr>
          <p:cNvSpPr>
            <a:spLocks noGrp="1"/>
          </p:cNvSpPr>
          <p:nvPr>
            <p:ph type="title"/>
          </p:nvPr>
        </p:nvSpPr>
        <p:spPr/>
        <p:txBody>
          <a:bodyPr/>
          <a:lstStyle/>
          <a:p>
            <a:r>
              <a:rPr lang="en-US" dirty="0"/>
              <a:t>Suicide</a:t>
            </a:r>
          </a:p>
        </p:txBody>
      </p:sp>
      <p:sp>
        <p:nvSpPr>
          <p:cNvPr id="3" name="Content Placeholder 2">
            <a:extLst>
              <a:ext uri="{FF2B5EF4-FFF2-40B4-BE49-F238E27FC236}">
                <a16:creationId xmlns:a16="http://schemas.microsoft.com/office/drawing/2014/main" id="{820F797C-A39E-3C4C-AE53-AF761ECF01A3}"/>
              </a:ext>
            </a:extLst>
          </p:cNvPr>
          <p:cNvSpPr>
            <a:spLocks noGrp="1"/>
          </p:cNvSpPr>
          <p:nvPr>
            <p:ph idx="1"/>
          </p:nvPr>
        </p:nvSpPr>
        <p:spPr/>
        <p:txBody>
          <a:bodyPr>
            <a:normAutofit/>
          </a:bodyPr>
          <a:lstStyle/>
          <a:p>
            <a:r>
              <a:rPr lang="en-US" sz="3200" dirty="0"/>
              <a:t>Social fact</a:t>
            </a:r>
          </a:p>
          <a:p>
            <a:r>
              <a:rPr lang="en-US" sz="3200" dirty="0"/>
              <a:t>Definition: any death caused directly or indirectly by a positive or negative action of the victim himself which he knows will produce the result    </a:t>
            </a:r>
          </a:p>
          <a:p>
            <a:r>
              <a:rPr lang="en-US" sz="3200" dirty="0"/>
              <a:t>Based on spatial and temporal data: gathered from different countries end of different times</a:t>
            </a:r>
          </a:p>
          <a:p>
            <a:r>
              <a:rPr lang="en-US" sz="3200" dirty="0"/>
              <a:t>Not psychological</a:t>
            </a:r>
          </a:p>
        </p:txBody>
      </p:sp>
    </p:spTree>
    <p:extLst>
      <p:ext uri="{BB962C8B-B14F-4D97-AF65-F5344CB8AC3E}">
        <p14:creationId xmlns:p14="http://schemas.microsoft.com/office/powerpoint/2010/main" val="42158134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CC6480-5574-F946-8C21-43CCE512EF0A}"/>
              </a:ext>
            </a:extLst>
          </p:cNvPr>
          <p:cNvSpPr>
            <a:spLocks noGrp="1"/>
          </p:cNvSpPr>
          <p:nvPr>
            <p:ph type="title"/>
          </p:nvPr>
        </p:nvSpPr>
        <p:spPr/>
        <p:txBody>
          <a:bodyPr/>
          <a:lstStyle/>
          <a:p>
            <a:r>
              <a:rPr lang="en-US" dirty="0" err="1"/>
              <a:t>Suicidogenic</a:t>
            </a:r>
            <a:r>
              <a:rPr lang="en-US" dirty="0"/>
              <a:t>  forces</a:t>
            </a:r>
          </a:p>
        </p:txBody>
      </p:sp>
      <p:sp>
        <p:nvSpPr>
          <p:cNvPr id="3" name="Content Placeholder 2">
            <a:extLst>
              <a:ext uri="{FF2B5EF4-FFF2-40B4-BE49-F238E27FC236}">
                <a16:creationId xmlns:a16="http://schemas.microsoft.com/office/drawing/2014/main" id="{1E819B0F-2DE3-7448-8B5E-A675CB287696}"/>
              </a:ext>
            </a:extLst>
          </p:cNvPr>
          <p:cNvSpPr>
            <a:spLocks noGrp="1"/>
          </p:cNvSpPr>
          <p:nvPr>
            <p:ph idx="1"/>
          </p:nvPr>
        </p:nvSpPr>
        <p:spPr/>
        <p:txBody>
          <a:bodyPr/>
          <a:lstStyle/>
          <a:p>
            <a:r>
              <a:rPr lang="en-US" dirty="0"/>
              <a:t>Forces of integration</a:t>
            </a:r>
          </a:p>
          <a:p>
            <a:r>
              <a:rPr lang="en-US" dirty="0"/>
              <a:t>   High: Altruistic</a:t>
            </a:r>
          </a:p>
          <a:p>
            <a:r>
              <a:rPr lang="en-US" dirty="0"/>
              <a:t>   Low: egoistic</a:t>
            </a:r>
          </a:p>
          <a:p>
            <a:endParaRPr lang="en-US" dirty="0"/>
          </a:p>
          <a:p>
            <a:endParaRPr lang="en-US" dirty="0"/>
          </a:p>
          <a:p>
            <a:r>
              <a:rPr lang="en-US" dirty="0"/>
              <a:t>Forces of regulation</a:t>
            </a:r>
          </a:p>
          <a:p>
            <a:r>
              <a:rPr lang="en-US" dirty="0"/>
              <a:t>  High: Fatalistic</a:t>
            </a:r>
          </a:p>
          <a:p>
            <a:r>
              <a:rPr lang="en-US" dirty="0"/>
              <a:t>  Low: Anomic</a:t>
            </a:r>
          </a:p>
        </p:txBody>
      </p:sp>
    </p:spTree>
    <p:extLst>
      <p:ext uri="{BB962C8B-B14F-4D97-AF65-F5344CB8AC3E}">
        <p14:creationId xmlns:p14="http://schemas.microsoft.com/office/powerpoint/2010/main" val="13876334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7A3EF3-E282-F741-92C1-9DB48FAA1476}"/>
              </a:ext>
            </a:extLst>
          </p:cNvPr>
          <p:cNvSpPr>
            <a:spLocks noGrp="1"/>
          </p:cNvSpPr>
          <p:nvPr>
            <p:ph type="title"/>
          </p:nvPr>
        </p:nvSpPr>
        <p:spPr/>
        <p:txBody>
          <a:bodyPr/>
          <a:lstStyle/>
          <a:p>
            <a:r>
              <a:rPr lang="en-US" dirty="0"/>
              <a:t>The law of three stages</a:t>
            </a:r>
          </a:p>
        </p:txBody>
      </p:sp>
      <p:sp>
        <p:nvSpPr>
          <p:cNvPr id="3" name="Content Placeholder 2">
            <a:extLst>
              <a:ext uri="{FF2B5EF4-FFF2-40B4-BE49-F238E27FC236}">
                <a16:creationId xmlns:a16="http://schemas.microsoft.com/office/drawing/2014/main" id="{395FEB2E-5B3B-EB41-AFC3-2FFC290018C4}"/>
              </a:ext>
            </a:extLst>
          </p:cNvPr>
          <p:cNvSpPr>
            <a:spLocks noGrp="1"/>
          </p:cNvSpPr>
          <p:nvPr>
            <p:ph idx="1"/>
          </p:nvPr>
        </p:nvSpPr>
        <p:spPr/>
        <p:txBody>
          <a:bodyPr>
            <a:normAutofit/>
          </a:bodyPr>
          <a:lstStyle/>
          <a:p>
            <a:r>
              <a:rPr lang="en-US" sz="2400" dirty="0"/>
              <a:t>He not only created specific methodology of studying knowledge but also analyzed the evolution of human thinking and its various stages: successive stages of historical evolution leading to some final stage of perfection</a:t>
            </a:r>
          </a:p>
          <a:p>
            <a:r>
              <a:rPr lang="en-US" sz="2400" dirty="0"/>
              <a:t>He called it universal law of intellectual development</a:t>
            </a:r>
          </a:p>
          <a:p>
            <a:r>
              <a:rPr lang="en-US" sz="2400" dirty="0"/>
              <a:t>He opined: Evolution of the human mind is parallel to evolution of individual mind</a:t>
            </a:r>
          </a:p>
          <a:p>
            <a:endParaRPr lang="en-US" sz="2400" dirty="0"/>
          </a:p>
        </p:txBody>
      </p:sp>
    </p:spTree>
    <p:extLst>
      <p:ext uri="{BB962C8B-B14F-4D97-AF65-F5344CB8AC3E}">
        <p14:creationId xmlns:p14="http://schemas.microsoft.com/office/powerpoint/2010/main" val="170175585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F4169E-B512-F144-A596-5CA71CA7273B}"/>
              </a:ext>
            </a:extLst>
          </p:cNvPr>
          <p:cNvSpPr>
            <a:spLocks noGrp="1"/>
          </p:cNvSpPr>
          <p:nvPr>
            <p:ph type="title"/>
          </p:nvPr>
        </p:nvSpPr>
        <p:spPr/>
        <p:txBody>
          <a:bodyPr/>
          <a:lstStyle/>
          <a:p>
            <a:r>
              <a:rPr lang="en-US" dirty="0"/>
              <a:t>Suicide as a social fact</a:t>
            </a:r>
          </a:p>
        </p:txBody>
      </p:sp>
      <p:sp>
        <p:nvSpPr>
          <p:cNvPr id="3" name="Content Placeholder 2">
            <a:extLst>
              <a:ext uri="{FF2B5EF4-FFF2-40B4-BE49-F238E27FC236}">
                <a16:creationId xmlns:a16="http://schemas.microsoft.com/office/drawing/2014/main" id="{751E2C9C-80EB-F64E-A9F4-8D16A759915B}"/>
              </a:ext>
            </a:extLst>
          </p:cNvPr>
          <p:cNvSpPr>
            <a:spLocks noGrp="1"/>
          </p:cNvSpPr>
          <p:nvPr>
            <p:ph idx="1"/>
          </p:nvPr>
        </p:nvSpPr>
        <p:spPr/>
        <p:txBody>
          <a:bodyPr>
            <a:normAutofit/>
          </a:bodyPr>
          <a:lstStyle/>
          <a:p>
            <a:r>
              <a:rPr lang="en-US" sz="3200" dirty="0"/>
              <a:t>Rate of suicide in various societies is fairly constant</a:t>
            </a:r>
          </a:p>
          <a:p>
            <a:r>
              <a:rPr lang="en-US" sz="3200" dirty="0"/>
              <a:t>Not psychological because normal people committed it and certain ill people did not</a:t>
            </a:r>
          </a:p>
          <a:p>
            <a:r>
              <a:rPr lang="en-US" sz="3200" dirty="0" err="1"/>
              <a:t>Suicidogeic</a:t>
            </a:r>
            <a:r>
              <a:rPr lang="en-US" sz="3200" dirty="0"/>
              <a:t> forces originate from society    </a:t>
            </a:r>
          </a:p>
          <a:p>
            <a:r>
              <a:rPr lang="en-US" sz="3200" dirty="0"/>
              <a:t>Certain rate of suicide as normal</a:t>
            </a:r>
          </a:p>
        </p:txBody>
      </p:sp>
    </p:spTree>
    <p:extLst>
      <p:ext uri="{BB962C8B-B14F-4D97-AF65-F5344CB8AC3E}">
        <p14:creationId xmlns:p14="http://schemas.microsoft.com/office/powerpoint/2010/main" val="10318094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4041B7-AFFA-564B-BDDB-8BF938F3363E}"/>
              </a:ext>
            </a:extLst>
          </p:cNvPr>
          <p:cNvSpPr>
            <a:spLocks noGrp="1"/>
          </p:cNvSpPr>
          <p:nvPr>
            <p:ph type="title"/>
          </p:nvPr>
        </p:nvSpPr>
        <p:spPr/>
        <p:txBody>
          <a:bodyPr/>
          <a:lstStyle/>
          <a:p>
            <a:r>
              <a:rPr lang="en-US" dirty="0"/>
              <a:t>Religion</a:t>
            </a:r>
          </a:p>
        </p:txBody>
      </p:sp>
      <p:sp>
        <p:nvSpPr>
          <p:cNvPr id="3" name="Content Placeholder 2">
            <a:extLst>
              <a:ext uri="{FF2B5EF4-FFF2-40B4-BE49-F238E27FC236}">
                <a16:creationId xmlns:a16="http://schemas.microsoft.com/office/drawing/2014/main" id="{2FCA0DC2-A831-8343-AB8B-41CBB6954F9D}"/>
              </a:ext>
            </a:extLst>
          </p:cNvPr>
          <p:cNvSpPr>
            <a:spLocks noGrp="1"/>
          </p:cNvSpPr>
          <p:nvPr>
            <p:ph idx="1"/>
          </p:nvPr>
        </p:nvSpPr>
        <p:spPr/>
        <p:txBody>
          <a:bodyPr>
            <a:normAutofit/>
          </a:bodyPr>
          <a:lstStyle/>
          <a:p>
            <a:r>
              <a:rPr lang="en-US" sz="3200" dirty="0"/>
              <a:t>Social fact, not intellectual phenomena</a:t>
            </a:r>
          </a:p>
          <a:p>
            <a:r>
              <a:rPr lang="en-US" sz="3200" dirty="0"/>
              <a:t>Roots of religion cannot be found in complex society, only simple society</a:t>
            </a:r>
          </a:p>
          <a:p>
            <a:r>
              <a:rPr lang="en-US" sz="3200" dirty="0"/>
              <a:t>Origin of society and religion went hand-in-hand</a:t>
            </a:r>
          </a:p>
          <a:p>
            <a:r>
              <a:rPr lang="en-US" sz="3200" dirty="0"/>
              <a:t>Definition: Religion is a unified system of believes and practices relative to sacred things which unite into a single moral community</a:t>
            </a:r>
          </a:p>
        </p:txBody>
      </p:sp>
    </p:spTree>
    <p:extLst>
      <p:ext uri="{BB962C8B-B14F-4D97-AF65-F5344CB8AC3E}">
        <p14:creationId xmlns:p14="http://schemas.microsoft.com/office/powerpoint/2010/main" val="13882855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AA0C0B-1EDB-AF40-BE97-39D4727B8ED4}"/>
              </a:ext>
            </a:extLst>
          </p:cNvPr>
          <p:cNvSpPr>
            <a:spLocks noGrp="1"/>
          </p:cNvSpPr>
          <p:nvPr>
            <p:ph type="title"/>
          </p:nvPr>
        </p:nvSpPr>
        <p:spPr/>
        <p:txBody>
          <a:bodyPr/>
          <a:lstStyle/>
          <a:p>
            <a:r>
              <a:rPr lang="en-US" dirty="0"/>
              <a:t>Cause of religion</a:t>
            </a:r>
          </a:p>
        </p:txBody>
      </p:sp>
      <p:sp>
        <p:nvSpPr>
          <p:cNvPr id="3" name="Content Placeholder 2">
            <a:extLst>
              <a:ext uri="{FF2B5EF4-FFF2-40B4-BE49-F238E27FC236}">
                <a16:creationId xmlns:a16="http://schemas.microsoft.com/office/drawing/2014/main" id="{C6A61B8A-E629-5249-AC44-9CBF2304FD80}"/>
              </a:ext>
            </a:extLst>
          </p:cNvPr>
          <p:cNvSpPr>
            <a:spLocks noGrp="1"/>
          </p:cNvSpPr>
          <p:nvPr>
            <p:ph idx="1"/>
          </p:nvPr>
        </p:nvSpPr>
        <p:spPr/>
        <p:txBody>
          <a:bodyPr>
            <a:normAutofit/>
          </a:bodyPr>
          <a:lstStyle/>
          <a:p>
            <a:r>
              <a:rPr lang="en-US" sz="2400" dirty="0"/>
              <a:t>Primitive men were wanderers, occasionally meeting-Ecstasy; State of exaltation</a:t>
            </a:r>
          </a:p>
          <a:p>
            <a:r>
              <a:rPr lang="en-US" sz="2400" dirty="0"/>
              <a:t>When they went away such feelings disappeared</a:t>
            </a:r>
          </a:p>
          <a:p>
            <a:r>
              <a:rPr lang="en-US" sz="2400" dirty="0"/>
              <a:t>Wanted to re-experience</a:t>
            </a:r>
          </a:p>
          <a:p>
            <a:r>
              <a:rPr lang="en-US" sz="2400" dirty="0"/>
              <a:t>They found and made totems to re-experience such feelings  </a:t>
            </a:r>
          </a:p>
          <a:p>
            <a:r>
              <a:rPr lang="en-US" sz="2400" dirty="0"/>
              <a:t>Totem is the material representation of nonmaterial force and that force is society</a:t>
            </a:r>
          </a:p>
          <a:p>
            <a:r>
              <a:rPr lang="en-US" sz="2400" dirty="0"/>
              <a:t>Totem is nothing but symbol of society</a:t>
            </a:r>
          </a:p>
        </p:txBody>
      </p:sp>
    </p:spTree>
    <p:extLst>
      <p:ext uri="{BB962C8B-B14F-4D97-AF65-F5344CB8AC3E}">
        <p14:creationId xmlns:p14="http://schemas.microsoft.com/office/powerpoint/2010/main" val="848576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15ECB6-6E74-0F4B-B2CB-2AE71C43734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45BCD0F-42BC-8245-B116-BF53260EF08F}"/>
              </a:ext>
            </a:extLst>
          </p:cNvPr>
          <p:cNvSpPr>
            <a:spLocks noGrp="1"/>
          </p:cNvSpPr>
          <p:nvPr>
            <p:ph idx="1"/>
          </p:nvPr>
        </p:nvSpPr>
        <p:spPr/>
        <p:txBody>
          <a:bodyPr/>
          <a:lstStyle/>
          <a:p>
            <a:r>
              <a:rPr lang="en-US" dirty="0"/>
              <a:t>As society becomes complex religion also becomes complex  </a:t>
            </a:r>
          </a:p>
          <a:p>
            <a:r>
              <a:rPr lang="en-US" dirty="0"/>
              <a:t>We were ship collectivity not Totem</a:t>
            </a:r>
          </a:p>
          <a:p>
            <a:r>
              <a:rPr lang="en-US" dirty="0"/>
              <a:t>In modern society size is a new religion</a:t>
            </a:r>
          </a:p>
          <a:p>
            <a:r>
              <a:rPr lang="en-US" dirty="0"/>
              <a:t>Society always reinforce itself</a:t>
            </a:r>
          </a:p>
          <a:p>
            <a:r>
              <a:rPr lang="en-US" dirty="0"/>
              <a:t>Facebook is the revenge of Society        </a:t>
            </a:r>
          </a:p>
        </p:txBody>
      </p:sp>
    </p:spTree>
    <p:extLst>
      <p:ext uri="{BB962C8B-B14F-4D97-AF65-F5344CB8AC3E}">
        <p14:creationId xmlns:p14="http://schemas.microsoft.com/office/powerpoint/2010/main" val="32011152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F4F7AA-6ADD-F54D-8554-D8D6C52A2D07}"/>
              </a:ext>
            </a:extLst>
          </p:cNvPr>
          <p:cNvSpPr>
            <a:spLocks noGrp="1"/>
          </p:cNvSpPr>
          <p:nvPr>
            <p:ph type="title"/>
          </p:nvPr>
        </p:nvSpPr>
        <p:spPr/>
        <p:txBody>
          <a:bodyPr/>
          <a:lstStyle/>
          <a:p>
            <a:r>
              <a:rPr lang="en-US" u="sng" dirty="0"/>
              <a:t>Max Weber</a:t>
            </a:r>
          </a:p>
        </p:txBody>
      </p:sp>
      <p:sp>
        <p:nvSpPr>
          <p:cNvPr id="3" name="Content Placeholder 2">
            <a:extLst>
              <a:ext uri="{FF2B5EF4-FFF2-40B4-BE49-F238E27FC236}">
                <a16:creationId xmlns:a16="http://schemas.microsoft.com/office/drawing/2014/main" id="{9A187E92-60C9-A34A-894D-40058A4C23BD}"/>
              </a:ext>
            </a:extLst>
          </p:cNvPr>
          <p:cNvSpPr>
            <a:spLocks noGrp="1"/>
          </p:cNvSpPr>
          <p:nvPr>
            <p:ph idx="1"/>
          </p:nvPr>
        </p:nvSpPr>
        <p:spPr/>
        <p:txBody>
          <a:bodyPr>
            <a:noAutofit/>
          </a:bodyPr>
          <a:lstStyle/>
          <a:p>
            <a:r>
              <a:rPr lang="en-US" sz="2400" dirty="0"/>
              <a:t>One of the founding fathers of sociology</a:t>
            </a:r>
          </a:p>
          <a:p>
            <a:r>
              <a:rPr lang="en-US" sz="2400" dirty="0"/>
              <a:t>He emphasized the role of individual</a:t>
            </a:r>
          </a:p>
          <a:p>
            <a:r>
              <a:rPr lang="en-US" sz="2400" dirty="0"/>
              <a:t>He was </a:t>
            </a:r>
            <a:r>
              <a:rPr lang="en-US" sz="2400" dirty="0" err="1"/>
              <a:t>interpretivist</a:t>
            </a:r>
            <a:r>
              <a:rPr lang="en-US" sz="2400" dirty="0"/>
              <a:t> in contrary to Durkheim who was positivist</a:t>
            </a:r>
          </a:p>
          <a:p>
            <a:r>
              <a:rPr lang="en-US" sz="2400" dirty="0"/>
              <a:t>He bridges the gap between positivism and anti-positivism</a:t>
            </a:r>
          </a:p>
          <a:p>
            <a:r>
              <a:rPr lang="en-US" sz="2400" dirty="0"/>
              <a:t>Sociology is a science which attempts at interpretive understanding of social action</a:t>
            </a:r>
          </a:p>
          <a:p>
            <a:r>
              <a:rPr lang="en-US" sz="2400" dirty="0"/>
              <a:t>Subject matter drawn from idealists: ideas shape the world</a:t>
            </a:r>
          </a:p>
          <a:p>
            <a:r>
              <a:rPr lang="en-US" sz="2400" dirty="0"/>
              <a:t>Scientific methodology drawn from positivists to understand social action</a:t>
            </a:r>
          </a:p>
        </p:txBody>
      </p:sp>
    </p:spTree>
    <p:extLst>
      <p:ext uri="{BB962C8B-B14F-4D97-AF65-F5344CB8AC3E}">
        <p14:creationId xmlns:p14="http://schemas.microsoft.com/office/powerpoint/2010/main" val="376863696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452DE-530F-9142-8DCF-248C3D4A74EF}"/>
              </a:ext>
            </a:extLst>
          </p:cNvPr>
          <p:cNvSpPr>
            <a:spLocks noGrp="1"/>
          </p:cNvSpPr>
          <p:nvPr>
            <p:ph type="title"/>
          </p:nvPr>
        </p:nvSpPr>
        <p:spPr/>
        <p:txBody>
          <a:bodyPr/>
          <a:lstStyle/>
          <a:p>
            <a:r>
              <a:rPr lang="en-US" dirty="0"/>
              <a:t>Social action</a:t>
            </a:r>
            <a:endParaRPr lang="en-PK" dirty="0"/>
          </a:p>
        </p:txBody>
      </p:sp>
      <p:sp>
        <p:nvSpPr>
          <p:cNvPr id="3" name="Content Placeholder 2">
            <a:extLst>
              <a:ext uri="{FF2B5EF4-FFF2-40B4-BE49-F238E27FC236}">
                <a16:creationId xmlns:a16="http://schemas.microsoft.com/office/drawing/2014/main" id="{5153D642-D9B1-1D42-8B78-FEE25B0F2D08}"/>
              </a:ext>
            </a:extLst>
          </p:cNvPr>
          <p:cNvSpPr>
            <a:spLocks noGrp="1"/>
          </p:cNvSpPr>
          <p:nvPr>
            <p:ph idx="1"/>
          </p:nvPr>
        </p:nvSpPr>
        <p:spPr/>
        <p:txBody>
          <a:bodyPr>
            <a:normAutofit/>
          </a:bodyPr>
          <a:lstStyle/>
          <a:p>
            <a:r>
              <a:rPr lang="en-US" sz="4400" dirty="0"/>
              <a:t>Sociology is a science which attempts at interpretive understanding of social action: explanation of cause and effect</a:t>
            </a:r>
            <a:r>
              <a:rPr lang="en-PK" sz="4400" dirty="0"/>
              <a:t>    </a:t>
            </a:r>
          </a:p>
        </p:txBody>
      </p:sp>
    </p:spTree>
    <p:extLst>
      <p:ext uri="{BB962C8B-B14F-4D97-AF65-F5344CB8AC3E}">
        <p14:creationId xmlns:p14="http://schemas.microsoft.com/office/powerpoint/2010/main" val="382175846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FA19B-E9C6-E140-9D69-A0C5DBBA2F57}"/>
              </a:ext>
            </a:extLst>
          </p:cNvPr>
          <p:cNvSpPr>
            <a:spLocks noGrp="1"/>
          </p:cNvSpPr>
          <p:nvPr>
            <p:ph type="title"/>
          </p:nvPr>
        </p:nvSpPr>
        <p:spPr/>
        <p:txBody>
          <a:bodyPr/>
          <a:lstStyle/>
          <a:p>
            <a:r>
              <a:rPr lang="en-US" dirty="0"/>
              <a:t>Why it is a  social action?</a:t>
            </a:r>
            <a:endParaRPr lang="en-PK" dirty="0"/>
          </a:p>
        </p:txBody>
      </p:sp>
      <p:sp>
        <p:nvSpPr>
          <p:cNvPr id="3" name="Content Placeholder 2">
            <a:extLst>
              <a:ext uri="{FF2B5EF4-FFF2-40B4-BE49-F238E27FC236}">
                <a16:creationId xmlns:a16="http://schemas.microsoft.com/office/drawing/2014/main" id="{2433E719-1C15-BC42-AC7B-45EA3BBC54C4}"/>
              </a:ext>
            </a:extLst>
          </p:cNvPr>
          <p:cNvSpPr>
            <a:spLocks noGrp="1"/>
          </p:cNvSpPr>
          <p:nvPr>
            <p:ph idx="1"/>
          </p:nvPr>
        </p:nvSpPr>
        <p:spPr/>
        <p:txBody>
          <a:bodyPr>
            <a:normAutofit/>
          </a:bodyPr>
          <a:lstStyle/>
          <a:p>
            <a:r>
              <a:rPr lang="en-US" sz="4800" dirty="0"/>
              <a:t>Meaning attached</a:t>
            </a:r>
          </a:p>
          <a:p>
            <a:r>
              <a:rPr lang="en-US" sz="4800" dirty="0"/>
              <a:t>Orientation towards others</a:t>
            </a:r>
            <a:endParaRPr lang="en-PK" sz="4800" dirty="0"/>
          </a:p>
        </p:txBody>
      </p:sp>
    </p:spTree>
    <p:extLst>
      <p:ext uri="{BB962C8B-B14F-4D97-AF65-F5344CB8AC3E}">
        <p14:creationId xmlns:p14="http://schemas.microsoft.com/office/powerpoint/2010/main" val="170525389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550EE-AC37-5D46-BC4B-C29D0789EA85}"/>
              </a:ext>
            </a:extLst>
          </p:cNvPr>
          <p:cNvSpPr>
            <a:spLocks noGrp="1"/>
          </p:cNvSpPr>
          <p:nvPr>
            <p:ph type="title"/>
          </p:nvPr>
        </p:nvSpPr>
        <p:spPr/>
        <p:txBody>
          <a:bodyPr/>
          <a:lstStyle/>
          <a:p>
            <a:r>
              <a:rPr lang="en-US" dirty="0"/>
              <a:t>Why study social action</a:t>
            </a:r>
            <a:endParaRPr lang="en-PK" dirty="0"/>
          </a:p>
        </p:txBody>
      </p:sp>
      <p:sp>
        <p:nvSpPr>
          <p:cNvPr id="3" name="Content Placeholder 2">
            <a:extLst>
              <a:ext uri="{FF2B5EF4-FFF2-40B4-BE49-F238E27FC236}">
                <a16:creationId xmlns:a16="http://schemas.microsoft.com/office/drawing/2014/main" id="{702A049D-A0B3-464A-BAB2-3EF44DD6094A}"/>
              </a:ext>
            </a:extLst>
          </p:cNvPr>
          <p:cNvSpPr>
            <a:spLocks noGrp="1"/>
          </p:cNvSpPr>
          <p:nvPr>
            <p:ph idx="1"/>
          </p:nvPr>
        </p:nvSpPr>
        <p:spPr/>
        <p:txBody>
          <a:bodyPr>
            <a:normAutofit/>
          </a:bodyPr>
          <a:lstStyle/>
          <a:p>
            <a:r>
              <a:rPr lang="en-US" sz="4000" dirty="0"/>
              <a:t>To establish cause-and-effect</a:t>
            </a:r>
            <a:endParaRPr lang="en-PK" sz="4000" dirty="0"/>
          </a:p>
        </p:txBody>
      </p:sp>
    </p:spTree>
    <p:extLst>
      <p:ext uri="{BB962C8B-B14F-4D97-AF65-F5344CB8AC3E}">
        <p14:creationId xmlns:p14="http://schemas.microsoft.com/office/powerpoint/2010/main" val="320852946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BFCAFF-2028-ED4F-8F50-64B67495A01B}"/>
              </a:ext>
            </a:extLst>
          </p:cNvPr>
          <p:cNvSpPr>
            <a:spLocks noGrp="1"/>
          </p:cNvSpPr>
          <p:nvPr>
            <p:ph type="title"/>
          </p:nvPr>
        </p:nvSpPr>
        <p:spPr/>
        <p:txBody>
          <a:bodyPr/>
          <a:lstStyle/>
          <a:p>
            <a:r>
              <a:rPr lang="en-US" dirty="0"/>
              <a:t>How to study social action?</a:t>
            </a:r>
            <a:endParaRPr lang="en-PK" dirty="0"/>
          </a:p>
        </p:txBody>
      </p:sp>
      <p:sp>
        <p:nvSpPr>
          <p:cNvPr id="3" name="Content Placeholder 2">
            <a:extLst>
              <a:ext uri="{FF2B5EF4-FFF2-40B4-BE49-F238E27FC236}">
                <a16:creationId xmlns:a16="http://schemas.microsoft.com/office/drawing/2014/main" id="{AE63F554-2302-0949-976B-4659DF43BB23}"/>
              </a:ext>
            </a:extLst>
          </p:cNvPr>
          <p:cNvSpPr>
            <a:spLocks noGrp="1"/>
          </p:cNvSpPr>
          <p:nvPr>
            <p:ph idx="1"/>
          </p:nvPr>
        </p:nvSpPr>
        <p:spPr/>
        <p:txBody>
          <a:bodyPr>
            <a:normAutofit/>
          </a:bodyPr>
          <a:lstStyle/>
          <a:p>
            <a:r>
              <a:rPr lang="en-US" sz="5400" dirty="0" err="1"/>
              <a:t>Vesrtehn</a:t>
            </a:r>
            <a:r>
              <a:rPr lang="en-US" sz="5400" dirty="0"/>
              <a:t>: means comprehending or understanding</a:t>
            </a:r>
            <a:endParaRPr lang="en-PK" sz="5400" dirty="0"/>
          </a:p>
        </p:txBody>
      </p:sp>
    </p:spTree>
    <p:extLst>
      <p:ext uri="{BB962C8B-B14F-4D97-AF65-F5344CB8AC3E}">
        <p14:creationId xmlns:p14="http://schemas.microsoft.com/office/powerpoint/2010/main" val="273898259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6CC27-D0C5-0C4E-AA2E-12A8F302FE17}"/>
              </a:ext>
            </a:extLst>
          </p:cNvPr>
          <p:cNvSpPr>
            <a:spLocks noGrp="1"/>
          </p:cNvSpPr>
          <p:nvPr>
            <p:ph type="title"/>
          </p:nvPr>
        </p:nvSpPr>
        <p:spPr/>
        <p:txBody>
          <a:bodyPr/>
          <a:lstStyle/>
          <a:p>
            <a:r>
              <a:rPr lang="en-US" dirty="0" err="1"/>
              <a:t>Verstehn</a:t>
            </a:r>
            <a:endParaRPr lang="en-PK" dirty="0"/>
          </a:p>
        </p:txBody>
      </p:sp>
      <p:sp>
        <p:nvSpPr>
          <p:cNvPr id="3" name="Content Placeholder 2">
            <a:extLst>
              <a:ext uri="{FF2B5EF4-FFF2-40B4-BE49-F238E27FC236}">
                <a16:creationId xmlns:a16="http://schemas.microsoft.com/office/drawing/2014/main" id="{66F6F214-E385-4A47-8324-623AD071487C}"/>
              </a:ext>
            </a:extLst>
          </p:cNvPr>
          <p:cNvSpPr>
            <a:spLocks noGrp="1"/>
          </p:cNvSpPr>
          <p:nvPr>
            <p:ph idx="1"/>
          </p:nvPr>
        </p:nvSpPr>
        <p:spPr/>
        <p:txBody>
          <a:bodyPr>
            <a:normAutofit/>
          </a:bodyPr>
          <a:lstStyle/>
          <a:p>
            <a:r>
              <a:rPr lang="en-US" sz="3600" dirty="0"/>
              <a:t>Reconstruct choices and constraints of actors</a:t>
            </a:r>
          </a:p>
          <a:p>
            <a:r>
              <a:rPr lang="en-US" sz="3600" dirty="0"/>
              <a:t>Come at same wavelength with actors: communication, appearance, behavior</a:t>
            </a:r>
          </a:p>
          <a:p>
            <a:r>
              <a:rPr lang="en-US" sz="3600" dirty="0"/>
              <a:t>Detachment: objectivity</a:t>
            </a:r>
            <a:r>
              <a:rPr lang="en-PK" sz="3600" dirty="0"/>
              <a:t> </a:t>
            </a:r>
          </a:p>
        </p:txBody>
      </p:sp>
    </p:spTree>
    <p:extLst>
      <p:ext uri="{BB962C8B-B14F-4D97-AF65-F5344CB8AC3E}">
        <p14:creationId xmlns:p14="http://schemas.microsoft.com/office/powerpoint/2010/main" val="2077915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4E5D4C-22CD-FD4C-AB06-F034FD623DA2}"/>
              </a:ext>
            </a:extLst>
          </p:cNvPr>
          <p:cNvSpPr>
            <a:spLocks noGrp="1"/>
          </p:cNvSpPr>
          <p:nvPr>
            <p:ph type="title"/>
          </p:nvPr>
        </p:nvSpPr>
        <p:spPr/>
        <p:txBody>
          <a:bodyPr>
            <a:normAutofit fontScale="90000"/>
          </a:bodyPr>
          <a:lstStyle/>
          <a:p>
            <a:r>
              <a:rPr lang="en-US" dirty="0"/>
              <a:t>First stage: theological or fictitious stage</a:t>
            </a:r>
          </a:p>
        </p:txBody>
      </p:sp>
      <p:sp>
        <p:nvSpPr>
          <p:cNvPr id="3" name="Content Placeholder 2">
            <a:extLst>
              <a:ext uri="{FF2B5EF4-FFF2-40B4-BE49-F238E27FC236}">
                <a16:creationId xmlns:a16="http://schemas.microsoft.com/office/drawing/2014/main" id="{A531166D-2A46-E342-94EF-A1817313C118}"/>
              </a:ext>
            </a:extLst>
          </p:cNvPr>
          <p:cNvSpPr>
            <a:spLocks noGrp="1"/>
          </p:cNvSpPr>
          <p:nvPr>
            <p:ph idx="1"/>
          </p:nvPr>
        </p:nvSpPr>
        <p:spPr/>
        <p:txBody>
          <a:bodyPr>
            <a:normAutofit/>
          </a:bodyPr>
          <a:lstStyle/>
          <a:p>
            <a:r>
              <a:rPr lang="en-US" sz="3200" dirty="0"/>
              <a:t>World prior to 1300 A.D.</a:t>
            </a:r>
          </a:p>
          <a:p>
            <a:r>
              <a:rPr lang="en-US" sz="3200" dirty="0"/>
              <a:t>All theoretical conceptions bear a supernatural impress</a:t>
            </a:r>
          </a:p>
          <a:p>
            <a:r>
              <a:rPr lang="en-US" sz="3200" dirty="0"/>
              <a:t>Social and physical world was produced by God</a:t>
            </a:r>
          </a:p>
          <a:p>
            <a:r>
              <a:rPr lang="en-US" sz="3200" dirty="0"/>
              <a:t>Man’s thinking is regulated by theological dogmas</a:t>
            </a:r>
          </a:p>
        </p:txBody>
      </p:sp>
    </p:spTree>
    <p:extLst>
      <p:ext uri="{BB962C8B-B14F-4D97-AF65-F5344CB8AC3E}">
        <p14:creationId xmlns:p14="http://schemas.microsoft.com/office/powerpoint/2010/main" val="283606003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9EC295-6B8F-F945-8D54-79DB9D2BF732}"/>
              </a:ext>
            </a:extLst>
          </p:cNvPr>
          <p:cNvSpPr>
            <a:spLocks noGrp="1"/>
          </p:cNvSpPr>
          <p:nvPr>
            <p:ph type="title"/>
          </p:nvPr>
        </p:nvSpPr>
        <p:spPr/>
        <p:txBody>
          <a:bodyPr/>
          <a:lstStyle/>
          <a:p>
            <a:r>
              <a:rPr lang="en-US" dirty="0"/>
              <a:t>Types of social action</a:t>
            </a:r>
            <a:endParaRPr lang="en-PK" dirty="0"/>
          </a:p>
        </p:txBody>
      </p:sp>
      <p:sp>
        <p:nvSpPr>
          <p:cNvPr id="3" name="Content Placeholder 2">
            <a:extLst>
              <a:ext uri="{FF2B5EF4-FFF2-40B4-BE49-F238E27FC236}">
                <a16:creationId xmlns:a16="http://schemas.microsoft.com/office/drawing/2014/main" id="{DD8E8601-9AA5-A741-8080-C45F1EB7A658}"/>
              </a:ext>
            </a:extLst>
          </p:cNvPr>
          <p:cNvSpPr>
            <a:spLocks noGrp="1"/>
          </p:cNvSpPr>
          <p:nvPr>
            <p:ph idx="1"/>
          </p:nvPr>
        </p:nvSpPr>
        <p:spPr/>
        <p:txBody>
          <a:bodyPr/>
          <a:lstStyle/>
          <a:p>
            <a:r>
              <a:rPr lang="en-US" dirty="0"/>
              <a:t>Traditional action: meanings drawn from traditions</a:t>
            </a:r>
          </a:p>
          <a:p>
            <a:r>
              <a:rPr lang="en-US" dirty="0"/>
              <a:t>Effective action: emotions are the source of meaning</a:t>
            </a:r>
          </a:p>
          <a:p>
            <a:r>
              <a:rPr lang="en-US" dirty="0"/>
              <a:t>Wert Rational (value Rational)- End: value, Mean: Rational</a:t>
            </a:r>
          </a:p>
          <a:p>
            <a:r>
              <a:rPr lang="en-US" dirty="0" err="1"/>
              <a:t>Zweck</a:t>
            </a:r>
            <a:r>
              <a:rPr lang="en-US" dirty="0"/>
              <a:t> rational (End Rational)- Mean and end both rational</a:t>
            </a:r>
          </a:p>
          <a:p>
            <a:endParaRPr lang="en-US" dirty="0"/>
          </a:p>
          <a:p>
            <a:endParaRPr lang="en-US" dirty="0"/>
          </a:p>
          <a:p>
            <a:r>
              <a:rPr lang="en-US" dirty="0"/>
              <a:t>Actual action: mix of all</a:t>
            </a:r>
          </a:p>
        </p:txBody>
      </p:sp>
    </p:spTree>
    <p:extLst>
      <p:ext uri="{BB962C8B-B14F-4D97-AF65-F5344CB8AC3E}">
        <p14:creationId xmlns:p14="http://schemas.microsoft.com/office/powerpoint/2010/main" val="185625194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AFDBFD-F99E-914B-B54B-5165E75033BC}"/>
              </a:ext>
            </a:extLst>
          </p:cNvPr>
          <p:cNvSpPr>
            <a:spLocks noGrp="1"/>
          </p:cNvSpPr>
          <p:nvPr>
            <p:ph type="title"/>
          </p:nvPr>
        </p:nvSpPr>
        <p:spPr/>
        <p:txBody>
          <a:bodyPr/>
          <a:lstStyle/>
          <a:p>
            <a:r>
              <a:rPr lang="en-US" dirty="0"/>
              <a:t>Ideal types</a:t>
            </a:r>
            <a:endParaRPr lang="en-PK" dirty="0"/>
          </a:p>
        </p:txBody>
      </p:sp>
      <p:sp>
        <p:nvSpPr>
          <p:cNvPr id="3" name="Content Placeholder 2">
            <a:extLst>
              <a:ext uri="{FF2B5EF4-FFF2-40B4-BE49-F238E27FC236}">
                <a16:creationId xmlns:a16="http://schemas.microsoft.com/office/drawing/2014/main" id="{860CF752-B2A5-AE40-9B07-E0784F58B031}"/>
              </a:ext>
            </a:extLst>
          </p:cNvPr>
          <p:cNvSpPr>
            <a:spLocks noGrp="1"/>
          </p:cNvSpPr>
          <p:nvPr>
            <p:ph idx="1"/>
          </p:nvPr>
        </p:nvSpPr>
        <p:spPr/>
        <p:txBody>
          <a:bodyPr>
            <a:normAutofit/>
          </a:bodyPr>
          <a:lstStyle/>
          <a:p>
            <a:r>
              <a:rPr lang="en-PK" sz="4000" dirty="0"/>
              <a:t>Method to comprehend reality</a:t>
            </a:r>
            <a:endParaRPr lang="en-US" sz="4000" dirty="0"/>
          </a:p>
          <a:p>
            <a:r>
              <a:rPr lang="en-US" sz="4000" dirty="0"/>
              <a:t>Abstractions employed to understand complexity of social world</a:t>
            </a:r>
            <a:r>
              <a:rPr lang="en-PK" sz="4000" dirty="0"/>
              <a:t>    </a:t>
            </a:r>
            <a:endParaRPr lang="en-US" sz="4000" dirty="0"/>
          </a:p>
          <a:p>
            <a:r>
              <a:rPr lang="en-US" sz="4000" dirty="0"/>
              <a:t>Yardsticks</a:t>
            </a:r>
          </a:p>
          <a:p>
            <a:endParaRPr lang="en-PK" sz="4000" dirty="0"/>
          </a:p>
        </p:txBody>
      </p:sp>
    </p:spTree>
    <p:extLst>
      <p:ext uri="{BB962C8B-B14F-4D97-AF65-F5344CB8AC3E}">
        <p14:creationId xmlns:p14="http://schemas.microsoft.com/office/powerpoint/2010/main" val="409527924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1A1EC-2860-784A-8CE4-AD77D381023A}"/>
              </a:ext>
            </a:extLst>
          </p:cNvPr>
          <p:cNvSpPr>
            <a:spLocks noGrp="1"/>
          </p:cNvSpPr>
          <p:nvPr>
            <p:ph type="title"/>
          </p:nvPr>
        </p:nvSpPr>
        <p:spPr/>
        <p:txBody>
          <a:bodyPr/>
          <a:lstStyle/>
          <a:p>
            <a:r>
              <a:rPr lang="en-US" dirty="0"/>
              <a:t>Characteristics of ideal types</a:t>
            </a:r>
            <a:endParaRPr lang="en-PK" dirty="0"/>
          </a:p>
        </p:txBody>
      </p:sp>
      <p:sp>
        <p:nvSpPr>
          <p:cNvPr id="3" name="Content Placeholder 2">
            <a:extLst>
              <a:ext uri="{FF2B5EF4-FFF2-40B4-BE49-F238E27FC236}">
                <a16:creationId xmlns:a16="http://schemas.microsoft.com/office/drawing/2014/main" id="{E1E521E7-A087-C74D-A79F-C358DCE56695}"/>
              </a:ext>
            </a:extLst>
          </p:cNvPr>
          <p:cNvSpPr>
            <a:spLocks noGrp="1"/>
          </p:cNvSpPr>
          <p:nvPr>
            <p:ph idx="1"/>
          </p:nvPr>
        </p:nvSpPr>
        <p:spPr/>
        <p:txBody>
          <a:bodyPr>
            <a:normAutofit/>
          </a:bodyPr>
          <a:lstStyle/>
          <a:p>
            <a:r>
              <a:rPr lang="en-US" sz="4800" dirty="0"/>
              <a:t>Measuring Rod</a:t>
            </a:r>
          </a:p>
          <a:p>
            <a:r>
              <a:rPr lang="en-US" sz="4800" dirty="0"/>
              <a:t>Device, not reality</a:t>
            </a:r>
            <a:r>
              <a:rPr lang="en-PK" sz="4800" dirty="0"/>
              <a:t> </a:t>
            </a:r>
            <a:endParaRPr lang="en-US" sz="4800" dirty="0"/>
          </a:p>
          <a:p>
            <a:r>
              <a:rPr lang="en-US" sz="4800" dirty="0"/>
              <a:t>Reflect </a:t>
            </a:r>
            <a:r>
              <a:rPr lang="en-US" sz="4800" dirty="0" err="1"/>
              <a:t>partialreality</a:t>
            </a:r>
            <a:r>
              <a:rPr lang="en-PK" sz="4800" dirty="0"/>
              <a:t> </a:t>
            </a:r>
          </a:p>
        </p:txBody>
      </p:sp>
    </p:spTree>
    <p:extLst>
      <p:ext uri="{BB962C8B-B14F-4D97-AF65-F5344CB8AC3E}">
        <p14:creationId xmlns:p14="http://schemas.microsoft.com/office/powerpoint/2010/main" val="372743809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C1D81-27D2-9C4F-9DCD-279A421C34CE}"/>
              </a:ext>
            </a:extLst>
          </p:cNvPr>
          <p:cNvSpPr>
            <a:spLocks noGrp="1"/>
          </p:cNvSpPr>
          <p:nvPr>
            <p:ph type="title"/>
          </p:nvPr>
        </p:nvSpPr>
        <p:spPr/>
        <p:txBody>
          <a:bodyPr/>
          <a:lstStyle/>
          <a:p>
            <a:r>
              <a:rPr lang="en-US" dirty="0"/>
              <a:t>Ideal type of authority</a:t>
            </a:r>
            <a:r>
              <a:rPr lang="en-PK" dirty="0"/>
              <a:t>          </a:t>
            </a:r>
          </a:p>
        </p:txBody>
      </p:sp>
      <p:sp>
        <p:nvSpPr>
          <p:cNvPr id="3" name="Content Placeholder 2">
            <a:extLst>
              <a:ext uri="{FF2B5EF4-FFF2-40B4-BE49-F238E27FC236}">
                <a16:creationId xmlns:a16="http://schemas.microsoft.com/office/drawing/2014/main" id="{1F8FEBDA-D622-9B4E-BAED-CA08D1EAFFDA}"/>
              </a:ext>
            </a:extLst>
          </p:cNvPr>
          <p:cNvSpPr>
            <a:spLocks noGrp="1"/>
          </p:cNvSpPr>
          <p:nvPr>
            <p:ph idx="1"/>
          </p:nvPr>
        </p:nvSpPr>
        <p:spPr/>
        <p:txBody>
          <a:bodyPr>
            <a:normAutofit/>
          </a:bodyPr>
          <a:lstStyle/>
          <a:p>
            <a:r>
              <a:rPr lang="en-US" sz="4400" dirty="0"/>
              <a:t>Power cloaked in legitimacy is authority</a:t>
            </a:r>
          </a:p>
          <a:p>
            <a:r>
              <a:rPr lang="en-PK" sz="4400" dirty="0"/>
              <a:t>In contrast to brute, naked </a:t>
            </a:r>
            <a:r>
              <a:rPr lang="en-US" sz="4400" dirty="0"/>
              <a:t>power</a:t>
            </a:r>
            <a:endParaRPr lang="en-PK" sz="4400" dirty="0"/>
          </a:p>
        </p:txBody>
      </p:sp>
    </p:spTree>
    <p:extLst>
      <p:ext uri="{BB962C8B-B14F-4D97-AF65-F5344CB8AC3E}">
        <p14:creationId xmlns:p14="http://schemas.microsoft.com/office/powerpoint/2010/main" val="251914221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3220CD-FCA7-944B-B3F2-8823501CAB89}"/>
              </a:ext>
            </a:extLst>
          </p:cNvPr>
          <p:cNvSpPr>
            <a:spLocks noGrp="1"/>
          </p:cNvSpPr>
          <p:nvPr>
            <p:ph type="title"/>
          </p:nvPr>
        </p:nvSpPr>
        <p:spPr/>
        <p:txBody>
          <a:bodyPr/>
          <a:lstStyle/>
          <a:p>
            <a:r>
              <a:rPr lang="en-US" dirty="0"/>
              <a:t>Three sources of Authority</a:t>
            </a:r>
            <a:endParaRPr lang="en-PK" dirty="0"/>
          </a:p>
        </p:txBody>
      </p:sp>
      <p:sp>
        <p:nvSpPr>
          <p:cNvPr id="3" name="Content Placeholder 2">
            <a:extLst>
              <a:ext uri="{FF2B5EF4-FFF2-40B4-BE49-F238E27FC236}">
                <a16:creationId xmlns:a16="http://schemas.microsoft.com/office/drawing/2014/main" id="{C8498F43-43EC-EA4D-955E-807C4B96ADD8}"/>
              </a:ext>
            </a:extLst>
          </p:cNvPr>
          <p:cNvSpPr>
            <a:spLocks noGrp="1"/>
          </p:cNvSpPr>
          <p:nvPr>
            <p:ph idx="1"/>
          </p:nvPr>
        </p:nvSpPr>
        <p:spPr/>
        <p:txBody>
          <a:bodyPr>
            <a:noAutofit/>
          </a:bodyPr>
          <a:lstStyle/>
          <a:p>
            <a:r>
              <a:rPr lang="en-US" sz="3600" dirty="0"/>
              <a:t>Traditional authority</a:t>
            </a:r>
          </a:p>
          <a:p>
            <a:r>
              <a:rPr lang="en-US" sz="3600" dirty="0"/>
              <a:t>Charismatic authority</a:t>
            </a:r>
          </a:p>
          <a:p>
            <a:r>
              <a:rPr lang="en-US" sz="3600" dirty="0"/>
              <a:t>Rational-legal authority: experienced in modern life, most important of all</a:t>
            </a:r>
          </a:p>
          <a:p>
            <a:r>
              <a:rPr lang="en-US" sz="3600" dirty="0"/>
              <a:t>Actually is mix of all</a:t>
            </a:r>
            <a:endParaRPr lang="en-PK" sz="3600" dirty="0"/>
          </a:p>
        </p:txBody>
      </p:sp>
    </p:spTree>
    <p:extLst>
      <p:ext uri="{BB962C8B-B14F-4D97-AF65-F5344CB8AC3E}">
        <p14:creationId xmlns:p14="http://schemas.microsoft.com/office/powerpoint/2010/main" val="312919963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995525-A229-4B4B-93B2-AB76402C29CA}"/>
              </a:ext>
            </a:extLst>
          </p:cNvPr>
          <p:cNvSpPr>
            <a:spLocks noGrp="1"/>
          </p:cNvSpPr>
          <p:nvPr>
            <p:ph type="title"/>
          </p:nvPr>
        </p:nvSpPr>
        <p:spPr/>
        <p:txBody>
          <a:bodyPr>
            <a:normAutofit fontScale="90000"/>
          </a:bodyPr>
          <a:lstStyle/>
          <a:p>
            <a:r>
              <a:rPr lang="en-PK" dirty="0"/>
              <a:t>Protestant ethics </a:t>
            </a:r>
            <a:r>
              <a:rPr lang="en-US" dirty="0"/>
              <a:t>and</a:t>
            </a:r>
            <a:r>
              <a:rPr lang="en-PK" dirty="0"/>
              <a:t> spirit of capita</a:t>
            </a:r>
            <a:r>
              <a:rPr lang="en-US" dirty="0" err="1"/>
              <a:t>lism</a:t>
            </a:r>
            <a:endParaRPr lang="en-PK" dirty="0"/>
          </a:p>
        </p:txBody>
      </p:sp>
      <p:sp>
        <p:nvSpPr>
          <p:cNvPr id="3" name="Content Placeholder 2">
            <a:extLst>
              <a:ext uri="{FF2B5EF4-FFF2-40B4-BE49-F238E27FC236}">
                <a16:creationId xmlns:a16="http://schemas.microsoft.com/office/drawing/2014/main" id="{D6F4F07D-6B03-764D-9F7F-E6935D0FA8D2}"/>
              </a:ext>
            </a:extLst>
          </p:cNvPr>
          <p:cNvSpPr>
            <a:spLocks noGrp="1"/>
          </p:cNvSpPr>
          <p:nvPr>
            <p:ph idx="1"/>
          </p:nvPr>
        </p:nvSpPr>
        <p:spPr/>
        <p:txBody>
          <a:bodyPr>
            <a:normAutofit/>
          </a:bodyPr>
          <a:lstStyle/>
          <a:p>
            <a:r>
              <a:rPr lang="en-US" sz="2400" b="1" dirty="0"/>
              <a:t>Protestant ethics</a:t>
            </a:r>
          </a:p>
          <a:p>
            <a:r>
              <a:rPr lang="en-US" sz="2400" dirty="0"/>
              <a:t>Own glory: God created the world for Own glory not for priest</a:t>
            </a:r>
          </a:p>
          <a:p>
            <a:r>
              <a:rPr lang="en-US" sz="2400" dirty="0"/>
              <a:t>Doctrine of predestination</a:t>
            </a:r>
          </a:p>
          <a:p>
            <a:r>
              <a:rPr lang="en-US" sz="2400" dirty="0"/>
              <a:t>Asceticism: self-discipline to receive glory of God</a:t>
            </a:r>
          </a:p>
          <a:p>
            <a:r>
              <a:rPr lang="en-US" sz="2400" dirty="0"/>
              <a:t>Notion of calling</a:t>
            </a:r>
            <a:endParaRPr lang="en-PK" sz="2400" dirty="0"/>
          </a:p>
        </p:txBody>
      </p:sp>
    </p:spTree>
    <p:extLst>
      <p:ext uri="{BB962C8B-B14F-4D97-AF65-F5344CB8AC3E}">
        <p14:creationId xmlns:p14="http://schemas.microsoft.com/office/powerpoint/2010/main" val="167809557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4788A9-9D76-5B4A-A369-5839ABBA7A2E}"/>
              </a:ext>
            </a:extLst>
          </p:cNvPr>
          <p:cNvSpPr>
            <a:spLocks noGrp="1"/>
          </p:cNvSpPr>
          <p:nvPr>
            <p:ph type="title"/>
          </p:nvPr>
        </p:nvSpPr>
        <p:spPr/>
        <p:txBody>
          <a:bodyPr/>
          <a:lstStyle/>
          <a:p>
            <a:r>
              <a:rPr lang="en-US" dirty="0"/>
              <a:t>Ideal type of capitalism</a:t>
            </a:r>
            <a:endParaRPr lang="en-PK" dirty="0"/>
          </a:p>
        </p:txBody>
      </p:sp>
      <p:sp>
        <p:nvSpPr>
          <p:cNvPr id="3" name="Content Placeholder 2">
            <a:extLst>
              <a:ext uri="{FF2B5EF4-FFF2-40B4-BE49-F238E27FC236}">
                <a16:creationId xmlns:a16="http://schemas.microsoft.com/office/drawing/2014/main" id="{1329FF64-2683-E240-A8CB-D51ACFD96EA8}"/>
              </a:ext>
            </a:extLst>
          </p:cNvPr>
          <p:cNvSpPr>
            <a:spLocks noGrp="1"/>
          </p:cNvSpPr>
          <p:nvPr>
            <p:ph idx="1"/>
          </p:nvPr>
        </p:nvSpPr>
        <p:spPr/>
        <p:txBody>
          <a:bodyPr>
            <a:normAutofit/>
          </a:bodyPr>
          <a:lstStyle/>
          <a:p>
            <a:r>
              <a:rPr lang="en-US" sz="2800" dirty="0"/>
              <a:t>Wealth: not for enjoyment but for creating more </a:t>
            </a:r>
            <a:r>
              <a:rPr lang="en-US" sz="2800" dirty="0" err="1"/>
              <a:t>wealt</a:t>
            </a:r>
            <a:endParaRPr lang="en-US" sz="2800" dirty="0"/>
          </a:p>
          <a:p>
            <a:r>
              <a:rPr lang="en-US" sz="2800" dirty="0"/>
              <a:t>Individualism: leads to </a:t>
            </a:r>
            <a:r>
              <a:rPr lang="en-US" sz="2800" dirty="0" err="1"/>
              <a:t>Hardwork</a:t>
            </a:r>
            <a:r>
              <a:rPr lang="en-US" sz="2800" dirty="0"/>
              <a:t> and innovation</a:t>
            </a:r>
          </a:p>
          <a:p>
            <a:r>
              <a:rPr lang="en-US" sz="2800" dirty="0"/>
              <a:t>Profit</a:t>
            </a:r>
          </a:p>
          <a:p>
            <a:r>
              <a:rPr lang="en-US" sz="2800" dirty="0"/>
              <a:t>Ethics: time is money, work is worship</a:t>
            </a:r>
            <a:r>
              <a:rPr lang="en-PK" sz="2800" dirty="0"/>
              <a:t> </a:t>
            </a:r>
          </a:p>
        </p:txBody>
      </p:sp>
    </p:spTree>
    <p:extLst>
      <p:ext uri="{BB962C8B-B14F-4D97-AF65-F5344CB8AC3E}">
        <p14:creationId xmlns:p14="http://schemas.microsoft.com/office/powerpoint/2010/main" val="32074019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91F7F3-031E-D94C-98A5-3CA751EC8793}"/>
              </a:ext>
            </a:extLst>
          </p:cNvPr>
          <p:cNvSpPr>
            <a:spLocks noGrp="1"/>
          </p:cNvSpPr>
          <p:nvPr>
            <p:ph type="title"/>
          </p:nvPr>
        </p:nvSpPr>
        <p:spPr/>
        <p:txBody>
          <a:bodyPr/>
          <a:lstStyle/>
          <a:p>
            <a:r>
              <a:rPr lang="en-US" dirty="0"/>
              <a:t>Comparison of both ideal types</a:t>
            </a:r>
            <a:endParaRPr lang="en-PK" dirty="0"/>
          </a:p>
        </p:txBody>
      </p:sp>
      <p:sp>
        <p:nvSpPr>
          <p:cNvPr id="3" name="Content Placeholder 2">
            <a:extLst>
              <a:ext uri="{FF2B5EF4-FFF2-40B4-BE49-F238E27FC236}">
                <a16:creationId xmlns:a16="http://schemas.microsoft.com/office/drawing/2014/main" id="{CFF515FA-F264-B548-AA71-85A16EC40C8C}"/>
              </a:ext>
            </a:extLst>
          </p:cNvPr>
          <p:cNvSpPr>
            <a:spLocks noGrp="1"/>
          </p:cNvSpPr>
          <p:nvPr>
            <p:ph idx="1"/>
          </p:nvPr>
        </p:nvSpPr>
        <p:spPr/>
        <p:txBody>
          <a:bodyPr>
            <a:normAutofit/>
          </a:bodyPr>
          <a:lstStyle/>
          <a:p>
            <a:r>
              <a:rPr lang="en-US" sz="3200" dirty="0"/>
              <a:t>Predestination Colin tension for more wealth and wealth as sign of blessing by God</a:t>
            </a:r>
          </a:p>
          <a:p>
            <a:r>
              <a:rPr lang="en-US" sz="3200" dirty="0"/>
              <a:t>Asceticism Colin reinvestment and individualism</a:t>
            </a:r>
          </a:p>
          <a:p>
            <a:r>
              <a:rPr lang="en-US" sz="3200" dirty="0"/>
              <a:t>Notion of calling Colin work is worship</a:t>
            </a:r>
          </a:p>
          <a:p>
            <a:r>
              <a:rPr lang="en-US" sz="3200" dirty="0"/>
              <a:t>Greater profit means you are chosen</a:t>
            </a:r>
            <a:endParaRPr lang="en-PK" sz="3200" dirty="0"/>
          </a:p>
        </p:txBody>
      </p:sp>
    </p:spTree>
    <p:extLst>
      <p:ext uri="{BB962C8B-B14F-4D97-AF65-F5344CB8AC3E}">
        <p14:creationId xmlns:p14="http://schemas.microsoft.com/office/powerpoint/2010/main" val="327978860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B87BE4-5363-FB4F-B829-C4BE35355EB0}"/>
              </a:ext>
            </a:extLst>
          </p:cNvPr>
          <p:cNvSpPr>
            <a:spLocks noGrp="1"/>
          </p:cNvSpPr>
          <p:nvPr>
            <p:ph type="title"/>
          </p:nvPr>
        </p:nvSpPr>
        <p:spPr/>
        <p:txBody>
          <a:bodyPr/>
          <a:lstStyle/>
          <a:p>
            <a:r>
              <a:rPr lang="en-US" dirty="0"/>
              <a:t>Bureaucracy</a:t>
            </a:r>
            <a:endParaRPr lang="en-PK" dirty="0"/>
          </a:p>
        </p:txBody>
      </p:sp>
      <p:sp>
        <p:nvSpPr>
          <p:cNvPr id="3" name="Content Placeholder 2">
            <a:extLst>
              <a:ext uri="{FF2B5EF4-FFF2-40B4-BE49-F238E27FC236}">
                <a16:creationId xmlns:a16="http://schemas.microsoft.com/office/drawing/2014/main" id="{39FECC13-3504-4B4B-8B65-61CAAD8F37C0}"/>
              </a:ext>
            </a:extLst>
          </p:cNvPr>
          <p:cNvSpPr>
            <a:spLocks noGrp="1"/>
          </p:cNvSpPr>
          <p:nvPr>
            <p:ph idx="1"/>
          </p:nvPr>
        </p:nvSpPr>
        <p:spPr/>
        <p:txBody>
          <a:bodyPr>
            <a:normAutofit/>
          </a:bodyPr>
          <a:lstStyle/>
          <a:p>
            <a:r>
              <a:rPr lang="en-US" sz="4400" dirty="0"/>
              <a:t>Refers to rule by appointed officials</a:t>
            </a:r>
          </a:p>
        </p:txBody>
      </p:sp>
    </p:spTree>
    <p:extLst>
      <p:ext uri="{BB962C8B-B14F-4D97-AF65-F5344CB8AC3E}">
        <p14:creationId xmlns:p14="http://schemas.microsoft.com/office/powerpoint/2010/main" val="69256883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7CF4F-8622-B946-BB05-043F2220A818}"/>
              </a:ext>
            </a:extLst>
          </p:cNvPr>
          <p:cNvSpPr>
            <a:spLocks noGrp="1"/>
          </p:cNvSpPr>
          <p:nvPr>
            <p:ph type="title"/>
          </p:nvPr>
        </p:nvSpPr>
        <p:spPr/>
        <p:txBody>
          <a:bodyPr/>
          <a:lstStyle/>
          <a:p>
            <a:r>
              <a:rPr lang="en-US" dirty="0"/>
              <a:t>Characteristics of bureaucracy</a:t>
            </a:r>
            <a:endParaRPr lang="en-PK" dirty="0"/>
          </a:p>
        </p:txBody>
      </p:sp>
      <p:sp>
        <p:nvSpPr>
          <p:cNvPr id="3" name="Content Placeholder 2">
            <a:extLst>
              <a:ext uri="{FF2B5EF4-FFF2-40B4-BE49-F238E27FC236}">
                <a16:creationId xmlns:a16="http://schemas.microsoft.com/office/drawing/2014/main" id="{39CFA573-7EC8-ED4B-B92B-A416685EB842}"/>
              </a:ext>
            </a:extLst>
          </p:cNvPr>
          <p:cNvSpPr>
            <a:spLocks noGrp="1"/>
          </p:cNvSpPr>
          <p:nvPr>
            <p:ph idx="1"/>
          </p:nvPr>
        </p:nvSpPr>
        <p:spPr/>
        <p:txBody>
          <a:bodyPr/>
          <a:lstStyle/>
          <a:p>
            <a:r>
              <a:rPr lang="en-US" dirty="0"/>
              <a:t>Division of labor</a:t>
            </a:r>
          </a:p>
          <a:p>
            <a:r>
              <a:rPr lang="en-US" dirty="0"/>
              <a:t>Hierarchy</a:t>
            </a:r>
          </a:p>
          <a:p>
            <a:r>
              <a:rPr lang="en-US" dirty="0"/>
              <a:t>Public private differentiation: </a:t>
            </a:r>
            <a:r>
              <a:rPr lang="en-PK" dirty="0"/>
              <a:t>I</a:t>
            </a:r>
            <a:r>
              <a:rPr lang="en-US" dirty="0" err="1"/>
              <a:t>mpersonal</a:t>
            </a:r>
            <a:r>
              <a:rPr lang="en-US" dirty="0"/>
              <a:t> order</a:t>
            </a:r>
          </a:p>
          <a:p>
            <a:r>
              <a:rPr lang="en-US" dirty="0"/>
              <a:t>Written documents </a:t>
            </a:r>
            <a:r>
              <a:rPr lang="en-PK" dirty="0"/>
              <a:t>And rules          </a:t>
            </a:r>
            <a:endParaRPr lang="en-US" dirty="0"/>
          </a:p>
          <a:p>
            <a:r>
              <a:rPr lang="en-US" dirty="0"/>
              <a:t>Meritocracy</a:t>
            </a:r>
          </a:p>
          <a:p>
            <a:r>
              <a:rPr lang="en-US" dirty="0"/>
              <a:t>Monocratic type</a:t>
            </a:r>
            <a:endParaRPr lang="en-PK" dirty="0"/>
          </a:p>
        </p:txBody>
      </p:sp>
    </p:spTree>
    <p:extLst>
      <p:ext uri="{BB962C8B-B14F-4D97-AF65-F5344CB8AC3E}">
        <p14:creationId xmlns:p14="http://schemas.microsoft.com/office/powerpoint/2010/main" val="42710622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D0EBB-1185-DC46-B660-9C244F4A6E6B}"/>
              </a:ext>
            </a:extLst>
          </p:cNvPr>
          <p:cNvSpPr>
            <a:spLocks noGrp="1"/>
          </p:cNvSpPr>
          <p:nvPr>
            <p:ph type="title"/>
          </p:nvPr>
        </p:nvSpPr>
        <p:spPr/>
        <p:txBody>
          <a:bodyPr>
            <a:normAutofit fontScale="90000"/>
          </a:bodyPr>
          <a:lstStyle/>
          <a:p>
            <a:r>
              <a:rPr lang="en-US" dirty="0"/>
              <a:t>Further sub-stages in theological stage</a:t>
            </a:r>
          </a:p>
        </p:txBody>
      </p:sp>
      <p:sp>
        <p:nvSpPr>
          <p:cNvPr id="3" name="Content Placeholder 2">
            <a:extLst>
              <a:ext uri="{FF2B5EF4-FFF2-40B4-BE49-F238E27FC236}">
                <a16:creationId xmlns:a16="http://schemas.microsoft.com/office/drawing/2014/main" id="{C4C90473-4345-3540-B32B-8A65572DD9E1}"/>
              </a:ext>
            </a:extLst>
          </p:cNvPr>
          <p:cNvSpPr>
            <a:spLocks noGrp="1"/>
          </p:cNvSpPr>
          <p:nvPr>
            <p:ph idx="1"/>
          </p:nvPr>
        </p:nvSpPr>
        <p:spPr/>
        <p:txBody>
          <a:bodyPr/>
          <a:lstStyle/>
          <a:p>
            <a:r>
              <a:rPr lang="en-US" b="1" dirty="0"/>
              <a:t>Fetishism: </a:t>
            </a:r>
            <a:r>
              <a:rPr lang="en-US" dirty="0"/>
              <a:t>same living spirit in every object </a:t>
            </a:r>
          </a:p>
          <a:p>
            <a:r>
              <a:rPr lang="en-US" b="1" dirty="0"/>
              <a:t>Anthropomorphism:</a:t>
            </a:r>
            <a:r>
              <a:rPr lang="en-US" dirty="0"/>
              <a:t> gradual development and improvement in human thinking, man also exist: dualism</a:t>
            </a:r>
          </a:p>
          <a:p>
            <a:r>
              <a:rPr lang="en-US" b="1" dirty="0"/>
              <a:t>Polytheism: </a:t>
            </a:r>
            <a:r>
              <a:rPr lang="en-US" dirty="0"/>
              <a:t>evolved form of anthropomorphism and fetishism- Man thinks on God and classifies him according to functions</a:t>
            </a:r>
          </a:p>
          <a:p>
            <a:r>
              <a:rPr lang="en-US"/>
              <a:t>Monotheism: This stage marks victory of human intellect.</a:t>
            </a:r>
            <a:endParaRPr lang="en-US" dirty="0"/>
          </a:p>
        </p:txBody>
      </p:sp>
    </p:spTree>
    <p:extLst>
      <p:ext uri="{BB962C8B-B14F-4D97-AF65-F5344CB8AC3E}">
        <p14:creationId xmlns:p14="http://schemas.microsoft.com/office/powerpoint/2010/main" val="3623422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4E9158-1FE3-C540-8FBF-721631A0E2D2}"/>
              </a:ext>
            </a:extLst>
          </p:cNvPr>
          <p:cNvSpPr>
            <a:spLocks noGrp="1"/>
          </p:cNvSpPr>
          <p:nvPr>
            <p:ph type="title"/>
          </p:nvPr>
        </p:nvSpPr>
        <p:spPr/>
        <p:txBody>
          <a:bodyPr/>
          <a:lstStyle/>
          <a:p>
            <a:r>
              <a:rPr lang="en-US" u="sng" dirty="0"/>
              <a:t>Karl Marx</a:t>
            </a:r>
            <a:endParaRPr lang="en-PK" u="sng" dirty="0"/>
          </a:p>
        </p:txBody>
      </p:sp>
      <p:sp>
        <p:nvSpPr>
          <p:cNvPr id="3" name="Content Placeholder 2">
            <a:extLst>
              <a:ext uri="{FF2B5EF4-FFF2-40B4-BE49-F238E27FC236}">
                <a16:creationId xmlns:a16="http://schemas.microsoft.com/office/drawing/2014/main" id="{90D77EB7-6DE5-8144-8AF8-E6462449FF3A}"/>
              </a:ext>
            </a:extLst>
          </p:cNvPr>
          <p:cNvSpPr>
            <a:spLocks noGrp="1"/>
          </p:cNvSpPr>
          <p:nvPr>
            <p:ph idx="1"/>
          </p:nvPr>
        </p:nvSpPr>
        <p:spPr/>
        <p:txBody>
          <a:bodyPr>
            <a:noAutofit/>
          </a:bodyPr>
          <a:lstStyle/>
          <a:p>
            <a:endParaRPr lang="en-US" sz="4000" dirty="0"/>
          </a:p>
          <a:p>
            <a:r>
              <a:rPr lang="en-US" sz="4000" dirty="0"/>
              <a:t>Discontented with social climate of his time</a:t>
            </a:r>
          </a:p>
          <a:p>
            <a:r>
              <a:rPr lang="en-US" sz="4000" dirty="0"/>
              <a:t>Envisioned a revolutionary society</a:t>
            </a:r>
          </a:p>
          <a:p>
            <a:r>
              <a:rPr lang="en-US" sz="4000" dirty="0"/>
              <a:t>Romantic and utopian viewpoint</a:t>
            </a:r>
          </a:p>
          <a:p>
            <a:r>
              <a:rPr lang="en-PK" sz="4000" dirty="0"/>
              <a:t>Classless society          </a:t>
            </a:r>
          </a:p>
        </p:txBody>
      </p:sp>
    </p:spTree>
    <p:extLst>
      <p:ext uri="{BB962C8B-B14F-4D97-AF65-F5344CB8AC3E}">
        <p14:creationId xmlns:p14="http://schemas.microsoft.com/office/powerpoint/2010/main" val="44909874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88532-85F5-7A40-9D58-35328870BDB1}"/>
              </a:ext>
            </a:extLst>
          </p:cNvPr>
          <p:cNvSpPr>
            <a:spLocks noGrp="1"/>
          </p:cNvSpPr>
          <p:nvPr>
            <p:ph type="title"/>
          </p:nvPr>
        </p:nvSpPr>
        <p:spPr/>
        <p:txBody>
          <a:bodyPr/>
          <a:lstStyle/>
          <a:p>
            <a:r>
              <a:rPr lang="en-US" dirty="0"/>
              <a:t>Marx’s materialism</a:t>
            </a:r>
            <a:endParaRPr lang="en-PK" dirty="0"/>
          </a:p>
        </p:txBody>
      </p:sp>
      <p:pic>
        <p:nvPicPr>
          <p:cNvPr id="6" name="Content Placeholder 5">
            <a:extLst>
              <a:ext uri="{FF2B5EF4-FFF2-40B4-BE49-F238E27FC236}">
                <a16:creationId xmlns:a16="http://schemas.microsoft.com/office/drawing/2014/main" id="{28DC63EA-CDD0-4742-8343-E71076A038F9}"/>
              </a:ext>
            </a:extLst>
          </p:cNvPr>
          <p:cNvPicPr>
            <a:picLocks noGrp="1" noChangeAspect="1"/>
          </p:cNvPicPr>
          <p:nvPr>
            <p:ph idx="1"/>
          </p:nvPr>
        </p:nvPicPr>
        <p:blipFill>
          <a:blip r:embed="rId2"/>
          <a:stretch>
            <a:fillRect/>
          </a:stretch>
        </p:blipFill>
        <p:spPr>
          <a:xfrm>
            <a:off x="1844524" y="1768930"/>
            <a:ext cx="8224761" cy="4446476"/>
          </a:xfrm>
          <a:prstGeom prst="rect">
            <a:avLst/>
          </a:prstGeom>
        </p:spPr>
      </p:pic>
    </p:spTree>
    <p:extLst>
      <p:ext uri="{BB962C8B-B14F-4D97-AF65-F5344CB8AC3E}">
        <p14:creationId xmlns:p14="http://schemas.microsoft.com/office/powerpoint/2010/main" val="285406433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691E11-5219-BD4B-8F14-C435574C97C2}"/>
              </a:ext>
            </a:extLst>
          </p:cNvPr>
          <p:cNvSpPr>
            <a:spLocks noGrp="1"/>
          </p:cNvSpPr>
          <p:nvPr>
            <p:ph type="title"/>
          </p:nvPr>
        </p:nvSpPr>
        <p:spPr/>
        <p:txBody>
          <a:bodyPr/>
          <a:lstStyle/>
          <a:p>
            <a:r>
              <a:rPr lang="en-US" dirty="0"/>
              <a:t>Historical materialism</a:t>
            </a:r>
            <a:endParaRPr lang="en-PK" dirty="0"/>
          </a:p>
        </p:txBody>
      </p:sp>
      <p:sp>
        <p:nvSpPr>
          <p:cNvPr id="3" name="Content Placeholder 2">
            <a:extLst>
              <a:ext uri="{FF2B5EF4-FFF2-40B4-BE49-F238E27FC236}">
                <a16:creationId xmlns:a16="http://schemas.microsoft.com/office/drawing/2014/main" id="{DBF3236C-31C0-9C40-B503-AAB3C468A8D0}"/>
              </a:ext>
            </a:extLst>
          </p:cNvPr>
          <p:cNvSpPr>
            <a:spLocks noGrp="1"/>
          </p:cNvSpPr>
          <p:nvPr>
            <p:ph idx="1"/>
          </p:nvPr>
        </p:nvSpPr>
        <p:spPr/>
        <p:txBody>
          <a:bodyPr>
            <a:normAutofit/>
          </a:bodyPr>
          <a:lstStyle/>
          <a:p>
            <a:endParaRPr lang="en-US" sz="2800" dirty="0"/>
          </a:p>
          <a:p>
            <a:r>
              <a:rPr lang="en-US" sz="2800" dirty="0"/>
              <a:t>Materialistic conception of society</a:t>
            </a:r>
          </a:p>
          <a:p>
            <a:r>
              <a:rPr lang="en-US" sz="2800" dirty="0"/>
              <a:t>Evolution of society</a:t>
            </a:r>
          </a:p>
          <a:p>
            <a:r>
              <a:rPr lang="en-US" sz="2800" dirty="0"/>
              <a:t>Production represents the material factors and society changes with changing material factors through various stages</a:t>
            </a:r>
            <a:endParaRPr lang="en-PK" sz="2800" dirty="0"/>
          </a:p>
        </p:txBody>
      </p:sp>
    </p:spTree>
    <p:extLst>
      <p:ext uri="{BB962C8B-B14F-4D97-AF65-F5344CB8AC3E}">
        <p14:creationId xmlns:p14="http://schemas.microsoft.com/office/powerpoint/2010/main" val="199415433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FE7EC1-C7E9-E846-9870-D4AECF555B83}"/>
              </a:ext>
            </a:extLst>
          </p:cNvPr>
          <p:cNvSpPr>
            <a:spLocks noGrp="1"/>
          </p:cNvSpPr>
          <p:nvPr>
            <p:ph type="title"/>
          </p:nvPr>
        </p:nvSpPr>
        <p:spPr/>
        <p:txBody>
          <a:bodyPr/>
          <a:lstStyle/>
          <a:p>
            <a:r>
              <a:rPr lang="en-US" dirty="0"/>
              <a:t>First stage: primitive communism</a:t>
            </a:r>
            <a:endParaRPr lang="en-PK" dirty="0"/>
          </a:p>
        </p:txBody>
      </p:sp>
      <p:sp>
        <p:nvSpPr>
          <p:cNvPr id="3" name="Content Placeholder 2">
            <a:extLst>
              <a:ext uri="{FF2B5EF4-FFF2-40B4-BE49-F238E27FC236}">
                <a16:creationId xmlns:a16="http://schemas.microsoft.com/office/drawing/2014/main" id="{32AB7D8C-6B3F-7B49-AC23-25A579851FAD}"/>
              </a:ext>
            </a:extLst>
          </p:cNvPr>
          <p:cNvSpPr>
            <a:spLocks noGrp="1"/>
          </p:cNvSpPr>
          <p:nvPr>
            <p:ph idx="1"/>
          </p:nvPr>
        </p:nvSpPr>
        <p:spPr/>
        <p:txBody>
          <a:bodyPr/>
          <a:lstStyle/>
          <a:p>
            <a:r>
              <a:rPr lang="en-US" dirty="0"/>
              <a:t>No inequality</a:t>
            </a:r>
          </a:p>
          <a:p>
            <a:r>
              <a:rPr lang="en-US" dirty="0"/>
              <a:t>No class</a:t>
            </a:r>
          </a:p>
          <a:p>
            <a:r>
              <a:rPr lang="en-US" dirty="0"/>
              <a:t>No ruler</a:t>
            </a:r>
          </a:p>
          <a:p>
            <a:r>
              <a:rPr lang="en-PK" dirty="0"/>
              <a:t>No g</a:t>
            </a:r>
            <a:r>
              <a:rPr lang="en-US" dirty="0" err="1"/>
              <a:t>overned</a:t>
            </a:r>
            <a:endParaRPr lang="en-PK" dirty="0"/>
          </a:p>
        </p:txBody>
      </p:sp>
    </p:spTree>
    <p:extLst>
      <p:ext uri="{BB962C8B-B14F-4D97-AF65-F5344CB8AC3E}">
        <p14:creationId xmlns:p14="http://schemas.microsoft.com/office/powerpoint/2010/main" val="80950653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5ED770-5918-BA48-B7CB-B530FD9ADCF9}"/>
              </a:ext>
            </a:extLst>
          </p:cNvPr>
          <p:cNvSpPr>
            <a:spLocks noGrp="1"/>
          </p:cNvSpPr>
          <p:nvPr>
            <p:ph type="title"/>
          </p:nvPr>
        </p:nvSpPr>
        <p:spPr/>
        <p:txBody>
          <a:bodyPr>
            <a:normAutofit fontScale="90000"/>
          </a:bodyPr>
          <a:lstStyle/>
          <a:p>
            <a:r>
              <a:rPr lang="en-PK" dirty="0"/>
              <a:t>Second stage: ancient mode of productio</a:t>
            </a:r>
            <a:r>
              <a:rPr lang="en-US" dirty="0"/>
              <a:t>n</a:t>
            </a:r>
            <a:endParaRPr lang="en-PK" dirty="0"/>
          </a:p>
        </p:txBody>
      </p:sp>
      <p:sp>
        <p:nvSpPr>
          <p:cNvPr id="3" name="Content Placeholder 2">
            <a:extLst>
              <a:ext uri="{FF2B5EF4-FFF2-40B4-BE49-F238E27FC236}">
                <a16:creationId xmlns:a16="http://schemas.microsoft.com/office/drawing/2014/main" id="{F8834333-4FA3-FF4D-B468-590FB70235A1}"/>
              </a:ext>
            </a:extLst>
          </p:cNvPr>
          <p:cNvSpPr>
            <a:spLocks noGrp="1"/>
          </p:cNvSpPr>
          <p:nvPr>
            <p:ph idx="1"/>
          </p:nvPr>
        </p:nvSpPr>
        <p:spPr/>
        <p:txBody>
          <a:bodyPr/>
          <a:lstStyle/>
          <a:p>
            <a:r>
              <a:rPr lang="en-US" dirty="0"/>
              <a:t>Master slave relationship</a:t>
            </a:r>
          </a:p>
          <a:p>
            <a:r>
              <a:rPr lang="en-US" dirty="0"/>
              <a:t>Master calling mystery of tools</a:t>
            </a:r>
          </a:p>
          <a:p>
            <a:r>
              <a:rPr lang="en-US" dirty="0"/>
              <a:t>Slaves: without tools</a:t>
            </a:r>
          </a:p>
          <a:p>
            <a:r>
              <a:rPr lang="en-US" dirty="0"/>
              <a:t>Revolution of slaves</a:t>
            </a:r>
            <a:endParaRPr lang="en-PK" dirty="0"/>
          </a:p>
        </p:txBody>
      </p:sp>
    </p:spTree>
    <p:extLst>
      <p:ext uri="{BB962C8B-B14F-4D97-AF65-F5344CB8AC3E}">
        <p14:creationId xmlns:p14="http://schemas.microsoft.com/office/powerpoint/2010/main" val="348246330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EA94B-C9FC-DC48-96C8-876812A53BF6}"/>
              </a:ext>
            </a:extLst>
          </p:cNvPr>
          <p:cNvSpPr>
            <a:spLocks noGrp="1"/>
          </p:cNvSpPr>
          <p:nvPr>
            <p:ph type="title"/>
          </p:nvPr>
        </p:nvSpPr>
        <p:spPr/>
        <p:txBody>
          <a:bodyPr/>
          <a:lstStyle/>
          <a:p>
            <a:r>
              <a:rPr lang="en-US" dirty="0"/>
              <a:t>Third stage: feudalism</a:t>
            </a:r>
            <a:endParaRPr lang="en-PK" dirty="0"/>
          </a:p>
        </p:txBody>
      </p:sp>
      <p:sp>
        <p:nvSpPr>
          <p:cNvPr id="3" name="Content Placeholder 2">
            <a:extLst>
              <a:ext uri="{FF2B5EF4-FFF2-40B4-BE49-F238E27FC236}">
                <a16:creationId xmlns:a16="http://schemas.microsoft.com/office/drawing/2014/main" id="{E28F1009-5435-F84A-886D-6B9C26D5B684}"/>
              </a:ext>
            </a:extLst>
          </p:cNvPr>
          <p:cNvSpPr>
            <a:spLocks noGrp="1"/>
          </p:cNvSpPr>
          <p:nvPr>
            <p:ph idx="1"/>
          </p:nvPr>
        </p:nvSpPr>
        <p:spPr/>
        <p:txBody>
          <a:bodyPr>
            <a:noAutofit/>
          </a:bodyPr>
          <a:lstStyle/>
          <a:p>
            <a:r>
              <a:rPr lang="en-US" sz="3600" dirty="0"/>
              <a:t>Feudal serf relation</a:t>
            </a:r>
          </a:p>
          <a:p>
            <a:r>
              <a:rPr lang="en-US" sz="3600" dirty="0"/>
              <a:t>Feudal: on large tracts of lan</a:t>
            </a:r>
          </a:p>
          <a:p>
            <a:r>
              <a:rPr lang="en-US" sz="3600" dirty="0"/>
              <a:t>Serfs: work on the land of </a:t>
            </a:r>
            <a:r>
              <a:rPr lang="en-US" sz="3600" dirty="0" err="1"/>
              <a:t>feudals</a:t>
            </a:r>
            <a:endParaRPr lang="en-US" sz="3600" dirty="0"/>
          </a:p>
          <a:p>
            <a:r>
              <a:rPr lang="en-US" sz="3600" dirty="0"/>
              <a:t>Serfs are slaves of previous stage</a:t>
            </a:r>
            <a:r>
              <a:rPr lang="en-PK" sz="3600" dirty="0"/>
              <a:t>  </a:t>
            </a:r>
            <a:endParaRPr lang="en-US" sz="3600" dirty="0"/>
          </a:p>
          <a:p>
            <a:r>
              <a:rPr lang="en-US" sz="3600" dirty="0" err="1"/>
              <a:t>Fuedals</a:t>
            </a:r>
            <a:r>
              <a:rPr lang="en-US" sz="3600" dirty="0"/>
              <a:t> are masters of previous stage</a:t>
            </a:r>
          </a:p>
          <a:p>
            <a:r>
              <a:rPr lang="en-PK" sz="3600" dirty="0"/>
              <a:t>Revolution o</a:t>
            </a:r>
            <a:r>
              <a:rPr lang="en-US" sz="3600" dirty="0"/>
              <a:t>f serfs</a:t>
            </a:r>
            <a:endParaRPr lang="en-PK" sz="3600" dirty="0"/>
          </a:p>
        </p:txBody>
      </p:sp>
    </p:spTree>
    <p:extLst>
      <p:ext uri="{BB962C8B-B14F-4D97-AF65-F5344CB8AC3E}">
        <p14:creationId xmlns:p14="http://schemas.microsoft.com/office/powerpoint/2010/main" val="422793421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FFD61-FA4C-2641-AA9E-677B2F8D8A13}"/>
              </a:ext>
            </a:extLst>
          </p:cNvPr>
          <p:cNvSpPr>
            <a:spLocks noGrp="1"/>
          </p:cNvSpPr>
          <p:nvPr>
            <p:ph type="title"/>
          </p:nvPr>
        </p:nvSpPr>
        <p:spPr/>
        <p:txBody>
          <a:bodyPr/>
          <a:lstStyle/>
          <a:p>
            <a:r>
              <a:rPr lang="en-US" dirty="0"/>
              <a:t>Fourth stage: capitalism</a:t>
            </a:r>
            <a:endParaRPr lang="en-PK" dirty="0"/>
          </a:p>
        </p:txBody>
      </p:sp>
      <p:sp>
        <p:nvSpPr>
          <p:cNvPr id="3" name="Content Placeholder 2">
            <a:extLst>
              <a:ext uri="{FF2B5EF4-FFF2-40B4-BE49-F238E27FC236}">
                <a16:creationId xmlns:a16="http://schemas.microsoft.com/office/drawing/2014/main" id="{7169EF7A-C0DA-694E-B074-BFE0EA4A97C7}"/>
              </a:ext>
            </a:extLst>
          </p:cNvPr>
          <p:cNvSpPr>
            <a:spLocks noGrp="1"/>
          </p:cNvSpPr>
          <p:nvPr>
            <p:ph idx="1"/>
          </p:nvPr>
        </p:nvSpPr>
        <p:spPr/>
        <p:txBody>
          <a:bodyPr/>
          <a:lstStyle/>
          <a:p>
            <a:r>
              <a:rPr lang="en-US" dirty="0"/>
              <a:t>Capitalists workers relationship</a:t>
            </a:r>
          </a:p>
          <a:p>
            <a:r>
              <a:rPr lang="en-US" dirty="0"/>
              <a:t>Capitalists own capital like land factories etc.</a:t>
            </a:r>
          </a:p>
          <a:p>
            <a:r>
              <a:rPr lang="en-US" dirty="0"/>
              <a:t>Workers work on the capital</a:t>
            </a:r>
          </a:p>
          <a:p>
            <a:r>
              <a:rPr lang="en-US" dirty="0"/>
              <a:t>Capitalists earn profits</a:t>
            </a:r>
          </a:p>
          <a:p>
            <a:r>
              <a:rPr lang="en-US" dirty="0"/>
              <a:t>Workers earn Wages</a:t>
            </a:r>
          </a:p>
          <a:p>
            <a:r>
              <a:rPr lang="en-US" dirty="0"/>
              <a:t>Capitalists are feudal of previous stage now they are bourgeoisie</a:t>
            </a:r>
          </a:p>
          <a:p>
            <a:r>
              <a:rPr lang="en-US" dirty="0"/>
              <a:t>Workers are serfs of previous stage</a:t>
            </a:r>
          </a:p>
          <a:p>
            <a:r>
              <a:rPr lang="en-US" dirty="0"/>
              <a:t>Revolution of workers: proletariat revolution</a:t>
            </a:r>
            <a:endParaRPr lang="en-PK" dirty="0"/>
          </a:p>
        </p:txBody>
      </p:sp>
    </p:spTree>
    <p:extLst>
      <p:ext uri="{BB962C8B-B14F-4D97-AF65-F5344CB8AC3E}">
        <p14:creationId xmlns:p14="http://schemas.microsoft.com/office/powerpoint/2010/main" val="303056896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E6A81-C46D-684B-9505-1B1F28637042}"/>
              </a:ext>
            </a:extLst>
          </p:cNvPr>
          <p:cNvSpPr>
            <a:spLocks noGrp="1"/>
          </p:cNvSpPr>
          <p:nvPr>
            <p:ph type="title"/>
          </p:nvPr>
        </p:nvSpPr>
        <p:spPr/>
        <p:txBody>
          <a:bodyPr>
            <a:normAutofit fontScale="90000"/>
          </a:bodyPr>
          <a:lstStyle/>
          <a:p>
            <a:r>
              <a:rPr lang="en-PK" dirty="0"/>
              <a:t>Fifth stage: socialism/dictatorship o</a:t>
            </a:r>
            <a:r>
              <a:rPr lang="en-US" dirty="0"/>
              <a:t>f proletariat</a:t>
            </a:r>
            <a:endParaRPr lang="en-PK" dirty="0"/>
          </a:p>
        </p:txBody>
      </p:sp>
      <p:sp>
        <p:nvSpPr>
          <p:cNvPr id="3" name="Content Placeholder 2">
            <a:extLst>
              <a:ext uri="{FF2B5EF4-FFF2-40B4-BE49-F238E27FC236}">
                <a16:creationId xmlns:a16="http://schemas.microsoft.com/office/drawing/2014/main" id="{2E87E983-12BC-0E4D-9403-D3186110067C}"/>
              </a:ext>
            </a:extLst>
          </p:cNvPr>
          <p:cNvSpPr>
            <a:spLocks noGrp="1"/>
          </p:cNvSpPr>
          <p:nvPr>
            <p:ph idx="1"/>
          </p:nvPr>
        </p:nvSpPr>
        <p:spPr/>
        <p:txBody>
          <a:bodyPr/>
          <a:lstStyle/>
          <a:p>
            <a:r>
              <a:rPr lang="en-PK" dirty="0"/>
              <a:t>Dictatorship to check counterrevolution</a:t>
            </a:r>
            <a:endParaRPr lang="en-US" dirty="0"/>
          </a:p>
          <a:p>
            <a:r>
              <a:rPr lang="en-PK" dirty="0"/>
              <a:t>No injustice          </a:t>
            </a:r>
            <a:endParaRPr lang="en-US" dirty="0"/>
          </a:p>
          <a:p>
            <a:r>
              <a:rPr lang="en-PK" dirty="0"/>
              <a:t>Dictatorship of proletariat is a temporary state</a:t>
            </a:r>
            <a:endParaRPr lang="en-US" dirty="0"/>
          </a:p>
          <a:p>
            <a:r>
              <a:rPr lang="en-PK" dirty="0"/>
              <a:t>State will w</a:t>
            </a:r>
            <a:r>
              <a:rPr lang="en-US" dirty="0" err="1"/>
              <a:t>ither</a:t>
            </a:r>
            <a:r>
              <a:rPr lang="en-PK" dirty="0"/>
              <a:t> away          </a:t>
            </a:r>
            <a:endParaRPr lang="en-US" dirty="0"/>
          </a:p>
        </p:txBody>
      </p:sp>
    </p:spTree>
    <p:extLst>
      <p:ext uri="{BB962C8B-B14F-4D97-AF65-F5344CB8AC3E}">
        <p14:creationId xmlns:p14="http://schemas.microsoft.com/office/powerpoint/2010/main" val="305787062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6072AE-3184-534C-9D41-4E0F18C982D7}"/>
              </a:ext>
            </a:extLst>
          </p:cNvPr>
          <p:cNvSpPr>
            <a:spLocks noGrp="1"/>
          </p:cNvSpPr>
          <p:nvPr>
            <p:ph type="title"/>
          </p:nvPr>
        </p:nvSpPr>
        <p:spPr/>
        <p:txBody>
          <a:bodyPr/>
          <a:lstStyle/>
          <a:p>
            <a:r>
              <a:rPr lang="en-US" dirty="0"/>
              <a:t>Final stage: communism</a:t>
            </a:r>
            <a:endParaRPr lang="en-PK" dirty="0"/>
          </a:p>
        </p:txBody>
      </p:sp>
      <p:sp>
        <p:nvSpPr>
          <p:cNvPr id="3" name="Content Placeholder 2">
            <a:extLst>
              <a:ext uri="{FF2B5EF4-FFF2-40B4-BE49-F238E27FC236}">
                <a16:creationId xmlns:a16="http://schemas.microsoft.com/office/drawing/2014/main" id="{3BCF5788-E845-4248-94B3-6B1C8FB164F4}"/>
              </a:ext>
            </a:extLst>
          </p:cNvPr>
          <p:cNvSpPr>
            <a:spLocks noGrp="1"/>
          </p:cNvSpPr>
          <p:nvPr>
            <p:ph idx="1"/>
          </p:nvPr>
        </p:nvSpPr>
        <p:spPr/>
        <p:txBody>
          <a:bodyPr>
            <a:normAutofit/>
          </a:bodyPr>
          <a:lstStyle/>
          <a:p>
            <a:r>
              <a:rPr lang="en-US" sz="3200" dirty="0"/>
              <a:t>No need for state</a:t>
            </a:r>
          </a:p>
          <a:p>
            <a:r>
              <a:rPr lang="en-PK" sz="3200" dirty="0"/>
              <a:t>Classless society</a:t>
            </a:r>
            <a:endParaRPr lang="en-US" sz="3200" dirty="0"/>
          </a:p>
          <a:p>
            <a:r>
              <a:rPr lang="en-US" sz="3200" dirty="0"/>
              <a:t>All are enlightened and free</a:t>
            </a:r>
          </a:p>
          <a:p>
            <a:r>
              <a:rPr lang="en-US" sz="3200" dirty="0"/>
              <a:t>End of history</a:t>
            </a:r>
          </a:p>
          <a:p>
            <a:endParaRPr lang="en-PK" sz="3200" dirty="0"/>
          </a:p>
        </p:txBody>
      </p:sp>
    </p:spTree>
    <p:extLst>
      <p:ext uri="{BB962C8B-B14F-4D97-AF65-F5344CB8AC3E}">
        <p14:creationId xmlns:p14="http://schemas.microsoft.com/office/powerpoint/2010/main" val="11746075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EC1C4-98F8-6546-8985-B7D0B8D21E84}"/>
              </a:ext>
            </a:extLst>
          </p:cNvPr>
          <p:cNvSpPr>
            <a:spLocks noGrp="1"/>
          </p:cNvSpPr>
          <p:nvPr>
            <p:ph type="title"/>
          </p:nvPr>
        </p:nvSpPr>
        <p:spPr/>
        <p:txBody>
          <a:bodyPr/>
          <a:lstStyle/>
          <a:p>
            <a:r>
              <a:rPr lang="en-US" dirty="0"/>
              <a:t>Theory of alienation</a:t>
            </a:r>
            <a:endParaRPr lang="en-PK" dirty="0"/>
          </a:p>
        </p:txBody>
      </p:sp>
      <p:sp>
        <p:nvSpPr>
          <p:cNvPr id="3" name="Content Placeholder 2">
            <a:extLst>
              <a:ext uri="{FF2B5EF4-FFF2-40B4-BE49-F238E27FC236}">
                <a16:creationId xmlns:a16="http://schemas.microsoft.com/office/drawing/2014/main" id="{8B3A9D96-57C5-064E-9E9E-BFF35ED22C02}"/>
              </a:ext>
            </a:extLst>
          </p:cNvPr>
          <p:cNvSpPr>
            <a:spLocks noGrp="1"/>
          </p:cNvSpPr>
          <p:nvPr>
            <p:ph idx="1"/>
          </p:nvPr>
        </p:nvSpPr>
        <p:spPr/>
        <p:txBody>
          <a:bodyPr>
            <a:normAutofit/>
          </a:bodyPr>
          <a:lstStyle/>
          <a:p>
            <a:r>
              <a:rPr lang="en-US" sz="3600" dirty="0"/>
              <a:t>Literally means ‘separation from’</a:t>
            </a:r>
          </a:p>
          <a:p>
            <a:r>
              <a:rPr lang="en-PK" sz="3600" dirty="0"/>
              <a:t>Feeling of estrangement </a:t>
            </a:r>
            <a:r>
              <a:rPr lang="en-US" sz="3600" dirty="0"/>
              <a:t>and</a:t>
            </a:r>
            <a:r>
              <a:rPr lang="en-PK" sz="3600" dirty="0"/>
              <a:t> disenchantment          </a:t>
            </a:r>
            <a:endParaRPr lang="en-US" sz="3600" dirty="0"/>
          </a:p>
          <a:p>
            <a:r>
              <a:rPr lang="en-US" sz="3600" dirty="0"/>
              <a:t>Also refers to a situation of powerlessness, isolation, meaninglessness</a:t>
            </a:r>
          </a:p>
          <a:p>
            <a:r>
              <a:rPr lang="en-US" sz="3600" dirty="0"/>
              <a:t>Alienation of workplace is most important</a:t>
            </a:r>
            <a:r>
              <a:rPr lang="en-PK" sz="3600" dirty="0"/>
              <a:t> </a:t>
            </a:r>
          </a:p>
        </p:txBody>
      </p:sp>
    </p:spTree>
    <p:extLst>
      <p:ext uri="{BB962C8B-B14F-4D97-AF65-F5344CB8AC3E}">
        <p14:creationId xmlns:p14="http://schemas.microsoft.com/office/powerpoint/2010/main" val="2872345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B2096E-399B-E940-A7E1-F6CC34E0BA88}"/>
              </a:ext>
            </a:extLst>
          </p:cNvPr>
          <p:cNvSpPr>
            <a:spLocks noGrp="1"/>
          </p:cNvSpPr>
          <p:nvPr>
            <p:ph type="title"/>
          </p:nvPr>
        </p:nvSpPr>
        <p:spPr/>
        <p:txBody>
          <a:bodyPr>
            <a:normAutofit fontScale="90000"/>
          </a:bodyPr>
          <a:lstStyle/>
          <a:p>
            <a:r>
              <a:rPr lang="en-US" dirty="0"/>
              <a:t>Second stage: metaphysical or abstract stage</a:t>
            </a:r>
          </a:p>
        </p:txBody>
      </p:sp>
      <p:sp>
        <p:nvSpPr>
          <p:cNvPr id="3" name="Content Placeholder 2">
            <a:extLst>
              <a:ext uri="{FF2B5EF4-FFF2-40B4-BE49-F238E27FC236}">
                <a16:creationId xmlns:a16="http://schemas.microsoft.com/office/drawing/2014/main" id="{0239FF96-0495-5A4F-9000-5E217ACE00A7}"/>
              </a:ext>
            </a:extLst>
          </p:cNvPr>
          <p:cNvSpPr>
            <a:spLocks noGrp="1"/>
          </p:cNvSpPr>
          <p:nvPr>
            <p:ph idx="1"/>
          </p:nvPr>
        </p:nvSpPr>
        <p:spPr/>
        <p:txBody>
          <a:bodyPr/>
          <a:lstStyle/>
          <a:p>
            <a:r>
              <a:rPr lang="en-US" dirty="0"/>
              <a:t>Improve form of theological stage</a:t>
            </a:r>
          </a:p>
          <a:p>
            <a:r>
              <a:rPr lang="en-US" dirty="0"/>
              <a:t>Believe that an abstract power or force guided and  determined all events of the world</a:t>
            </a:r>
          </a:p>
          <a:p>
            <a:r>
              <a:rPr lang="en-US" dirty="0"/>
              <a:t>Against belief in concrete God </a:t>
            </a:r>
          </a:p>
        </p:txBody>
      </p:sp>
    </p:spTree>
    <p:extLst>
      <p:ext uri="{BB962C8B-B14F-4D97-AF65-F5344CB8AC3E}">
        <p14:creationId xmlns:p14="http://schemas.microsoft.com/office/powerpoint/2010/main" val="61157691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69FD5-8CF2-FF4A-BDEB-79E05B1650C5}"/>
              </a:ext>
            </a:extLst>
          </p:cNvPr>
          <p:cNvSpPr>
            <a:spLocks noGrp="1"/>
          </p:cNvSpPr>
          <p:nvPr>
            <p:ph type="title"/>
          </p:nvPr>
        </p:nvSpPr>
        <p:spPr/>
        <p:txBody>
          <a:bodyPr/>
          <a:lstStyle/>
          <a:p>
            <a:r>
              <a:rPr lang="en-US" dirty="0"/>
              <a:t>Causes of alienation</a:t>
            </a:r>
            <a:endParaRPr lang="en-PK" dirty="0"/>
          </a:p>
        </p:txBody>
      </p:sp>
      <p:sp>
        <p:nvSpPr>
          <p:cNvPr id="3" name="Content Placeholder 2">
            <a:extLst>
              <a:ext uri="{FF2B5EF4-FFF2-40B4-BE49-F238E27FC236}">
                <a16:creationId xmlns:a16="http://schemas.microsoft.com/office/drawing/2014/main" id="{2D7D4151-F84B-A040-BF70-E9E614C848F7}"/>
              </a:ext>
            </a:extLst>
          </p:cNvPr>
          <p:cNvSpPr>
            <a:spLocks noGrp="1"/>
          </p:cNvSpPr>
          <p:nvPr>
            <p:ph idx="1"/>
          </p:nvPr>
        </p:nvSpPr>
        <p:spPr/>
        <p:txBody>
          <a:bodyPr>
            <a:normAutofit/>
          </a:bodyPr>
          <a:lstStyle/>
          <a:p>
            <a:endParaRPr lang="en-US" sz="4000" dirty="0"/>
          </a:p>
          <a:p>
            <a:r>
              <a:rPr lang="en-US" sz="4000" dirty="0"/>
              <a:t>Maddening work</a:t>
            </a:r>
          </a:p>
          <a:p>
            <a:r>
              <a:rPr lang="en-US" sz="4000" dirty="0"/>
              <a:t>No expression of creativity</a:t>
            </a:r>
            <a:endParaRPr lang="en-PK" sz="4000" dirty="0"/>
          </a:p>
        </p:txBody>
      </p:sp>
    </p:spTree>
    <p:extLst>
      <p:ext uri="{BB962C8B-B14F-4D97-AF65-F5344CB8AC3E}">
        <p14:creationId xmlns:p14="http://schemas.microsoft.com/office/powerpoint/2010/main" val="424372797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5A933A-D33E-DD47-99DF-FB7697A44A48}"/>
              </a:ext>
            </a:extLst>
          </p:cNvPr>
          <p:cNvSpPr>
            <a:spLocks noGrp="1"/>
          </p:cNvSpPr>
          <p:nvPr>
            <p:ph type="title"/>
          </p:nvPr>
        </p:nvSpPr>
        <p:spPr/>
        <p:txBody>
          <a:bodyPr/>
          <a:lstStyle/>
          <a:p>
            <a:r>
              <a:rPr lang="en-US" dirty="0"/>
              <a:t>Alienation and human nature</a:t>
            </a:r>
            <a:endParaRPr lang="en-PK" dirty="0"/>
          </a:p>
        </p:txBody>
      </p:sp>
      <p:sp>
        <p:nvSpPr>
          <p:cNvPr id="3" name="Content Placeholder 2">
            <a:extLst>
              <a:ext uri="{FF2B5EF4-FFF2-40B4-BE49-F238E27FC236}">
                <a16:creationId xmlns:a16="http://schemas.microsoft.com/office/drawing/2014/main" id="{F391688E-9C47-934B-ABD3-2E5B11B4E950}"/>
              </a:ext>
            </a:extLst>
          </p:cNvPr>
          <p:cNvSpPr>
            <a:spLocks noGrp="1"/>
          </p:cNvSpPr>
          <p:nvPr>
            <p:ph idx="1"/>
          </p:nvPr>
        </p:nvSpPr>
        <p:spPr/>
        <p:txBody>
          <a:bodyPr>
            <a:normAutofit/>
          </a:bodyPr>
          <a:lstStyle/>
          <a:p>
            <a:r>
              <a:rPr lang="en-US" sz="3200" dirty="0"/>
              <a:t>Being: </a:t>
            </a:r>
            <a:r>
              <a:rPr lang="en-PK" sz="3200" dirty="0"/>
              <a:t>Creative and constant aspect</a:t>
            </a:r>
            <a:endParaRPr lang="en-US" sz="3200" dirty="0"/>
          </a:p>
          <a:p>
            <a:r>
              <a:rPr lang="en-US" sz="3200" dirty="0"/>
              <a:t>Social being: you are as defined by society</a:t>
            </a:r>
          </a:p>
          <a:p>
            <a:r>
              <a:rPr lang="en-US" sz="3200" dirty="0"/>
              <a:t>Alienation comes when there is a gap between being and social being</a:t>
            </a:r>
            <a:endParaRPr lang="en-PK" sz="3200" dirty="0"/>
          </a:p>
        </p:txBody>
      </p:sp>
    </p:spTree>
    <p:extLst>
      <p:ext uri="{BB962C8B-B14F-4D97-AF65-F5344CB8AC3E}">
        <p14:creationId xmlns:p14="http://schemas.microsoft.com/office/powerpoint/2010/main" val="294795863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C68260-4A23-134A-8F06-B5BFA027FDD8}"/>
              </a:ext>
            </a:extLst>
          </p:cNvPr>
          <p:cNvSpPr>
            <a:spLocks noGrp="1"/>
          </p:cNvSpPr>
          <p:nvPr>
            <p:ph type="title"/>
          </p:nvPr>
        </p:nvSpPr>
        <p:spPr/>
        <p:txBody>
          <a:bodyPr/>
          <a:lstStyle/>
          <a:p>
            <a:r>
              <a:rPr lang="en-US" dirty="0"/>
              <a:t>Types of alienation</a:t>
            </a:r>
            <a:endParaRPr lang="en-PK" dirty="0"/>
          </a:p>
        </p:txBody>
      </p:sp>
      <p:sp>
        <p:nvSpPr>
          <p:cNvPr id="3" name="Content Placeholder 2">
            <a:extLst>
              <a:ext uri="{FF2B5EF4-FFF2-40B4-BE49-F238E27FC236}">
                <a16:creationId xmlns:a16="http://schemas.microsoft.com/office/drawing/2014/main" id="{9B8A02A0-6F05-AB46-9338-E8D61581E4E4}"/>
              </a:ext>
            </a:extLst>
          </p:cNvPr>
          <p:cNvSpPr>
            <a:spLocks noGrp="1"/>
          </p:cNvSpPr>
          <p:nvPr>
            <p:ph idx="1"/>
          </p:nvPr>
        </p:nvSpPr>
        <p:spPr/>
        <p:txBody>
          <a:bodyPr>
            <a:normAutofit/>
          </a:bodyPr>
          <a:lstStyle/>
          <a:p>
            <a:r>
              <a:rPr lang="en-US" sz="2800" dirty="0"/>
              <a:t>Increasing alienation between different stages of historical materialism like alienation in capitalism is more than that in feudalism</a:t>
            </a:r>
          </a:p>
          <a:p>
            <a:r>
              <a:rPr lang="en-US" sz="2800" dirty="0"/>
              <a:t>Increasing alienation Increasing alienation within specific mode of production/stage of historical materialism</a:t>
            </a:r>
            <a:endParaRPr lang="en-PK" sz="2800" dirty="0"/>
          </a:p>
        </p:txBody>
      </p:sp>
    </p:spTree>
    <p:extLst>
      <p:ext uri="{BB962C8B-B14F-4D97-AF65-F5344CB8AC3E}">
        <p14:creationId xmlns:p14="http://schemas.microsoft.com/office/powerpoint/2010/main" val="4039948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B2945-79FE-9348-98F7-F9BAE427B237}"/>
              </a:ext>
            </a:extLst>
          </p:cNvPr>
          <p:cNvSpPr>
            <a:spLocks noGrp="1"/>
          </p:cNvSpPr>
          <p:nvPr>
            <p:ph type="title"/>
          </p:nvPr>
        </p:nvSpPr>
        <p:spPr/>
        <p:txBody>
          <a:bodyPr>
            <a:normAutofit/>
          </a:bodyPr>
          <a:lstStyle/>
          <a:p>
            <a:r>
              <a:rPr lang="en-PK" dirty="0"/>
              <a:t>Increasing alienation with</a:t>
            </a:r>
            <a:r>
              <a:rPr lang="en-US" dirty="0"/>
              <a:t>in</a:t>
            </a:r>
            <a:r>
              <a:rPr lang="en-PK" dirty="0"/>
              <a:t> stage</a:t>
            </a:r>
          </a:p>
        </p:txBody>
      </p:sp>
      <p:sp>
        <p:nvSpPr>
          <p:cNvPr id="3" name="Content Placeholder 2">
            <a:extLst>
              <a:ext uri="{FF2B5EF4-FFF2-40B4-BE49-F238E27FC236}">
                <a16:creationId xmlns:a16="http://schemas.microsoft.com/office/drawing/2014/main" id="{EE5A2313-B4EA-5245-A99E-724B48406F4F}"/>
              </a:ext>
            </a:extLst>
          </p:cNvPr>
          <p:cNvSpPr>
            <a:spLocks noGrp="1"/>
          </p:cNvSpPr>
          <p:nvPr>
            <p:ph idx="1"/>
          </p:nvPr>
        </p:nvSpPr>
        <p:spPr/>
        <p:txBody>
          <a:bodyPr>
            <a:normAutofit/>
          </a:bodyPr>
          <a:lstStyle/>
          <a:p>
            <a:r>
              <a:rPr lang="en-PK" sz="4000" dirty="0"/>
              <a:t>Alienation from process of productio</a:t>
            </a:r>
            <a:r>
              <a:rPr lang="en-US" sz="4000" dirty="0"/>
              <a:t>n</a:t>
            </a:r>
          </a:p>
          <a:p>
            <a:r>
              <a:rPr lang="en-US" sz="4000" dirty="0"/>
              <a:t>Alienation from product</a:t>
            </a:r>
          </a:p>
          <a:p>
            <a:r>
              <a:rPr lang="en-US" sz="4000" dirty="0"/>
              <a:t>Alienation from fellow workers</a:t>
            </a:r>
          </a:p>
          <a:p>
            <a:r>
              <a:rPr lang="en-US" sz="4000" dirty="0"/>
              <a:t>Alienation from self</a:t>
            </a:r>
            <a:endParaRPr lang="en-PK" sz="4000" dirty="0"/>
          </a:p>
        </p:txBody>
      </p:sp>
    </p:spTree>
    <p:extLst>
      <p:ext uri="{BB962C8B-B14F-4D97-AF65-F5344CB8AC3E}">
        <p14:creationId xmlns:p14="http://schemas.microsoft.com/office/powerpoint/2010/main" val="313873540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029E70-8926-F14B-95C3-E70718CFEA2A}"/>
              </a:ext>
            </a:extLst>
          </p:cNvPr>
          <p:cNvSpPr>
            <a:spLocks noGrp="1"/>
          </p:cNvSpPr>
          <p:nvPr>
            <p:ph type="title"/>
          </p:nvPr>
        </p:nvSpPr>
        <p:spPr/>
        <p:txBody>
          <a:bodyPr/>
          <a:lstStyle/>
          <a:p>
            <a:r>
              <a:rPr lang="en-US" dirty="0"/>
              <a:t>De- alienation</a:t>
            </a:r>
            <a:endParaRPr lang="en-PK" dirty="0"/>
          </a:p>
        </p:txBody>
      </p:sp>
      <p:sp>
        <p:nvSpPr>
          <p:cNvPr id="3" name="Content Placeholder 2">
            <a:extLst>
              <a:ext uri="{FF2B5EF4-FFF2-40B4-BE49-F238E27FC236}">
                <a16:creationId xmlns:a16="http://schemas.microsoft.com/office/drawing/2014/main" id="{9A0F53AE-CA84-B34C-AA06-560A060E6246}"/>
              </a:ext>
            </a:extLst>
          </p:cNvPr>
          <p:cNvSpPr>
            <a:spLocks noGrp="1"/>
          </p:cNvSpPr>
          <p:nvPr>
            <p:ph idx="1"/>
          </p:nvPr>
        </p:nvSpPr>
        <p:spPr/>
        <p:txBody>
          <a:bodyPr/>
          <a:lstStyle/>
          <a:p>
            <a:r>
              <a:rPr lang="en-US" dirty="0"/>
              <a:t>Reintegration of one’s self with oneself</a:t>
            </a:r>
          </a:p>
          <a:p>
            <a:r>
              <a:rPr lang="en-US" dirty="0"/>
              <a:t>It can only come in communism</a:t>
            </a:r>
          </a:p>
          <a:p>
            <a:r>
              <a:rPr lang="en-US" dirty="0"/>
              <a:t>The arrival of Total man</a:t>
            </a:r>
            <a:endParaRPr lang="en-PK" dirty="0"/>
          </a:p>
        </p:txBody>
      </p:sp>
    </p:spTree>
    <p:extLst>
      <p:ext uri="{BB962C8B-B14F-4D97-AF65-F5344CB8AC3E}">
        <p14:creationId xmlns:p14="http://schemas.microsoft.com/office/powerpoint/2010/main" val="38378863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F8334-F067-A443-A710-B10DEA4D537D}"/>
              </a:ext>
            </a:extLst>
          </p:cNvPr>
          <p:cNvSpPr>
            <a:spLocks noGrp="1"/>
          </p:cNvSpPr>
          <p:nvPr>
            <p:ph type="title"/>
          </p:nvPr>
        </p:nvSpPr>
        <p:spPr/>
        <p:txBody>
          <a:bodyPr/>
          <a:lstStyle/>
          <a:p>
            <a:r>
              <a:rPr lang="en-US" dirty="0"/>
              <a:t>Third stage: positive stage</a:t>
            </a:r>
          </a:p>
        </p:txBody>
      </p:sp>
      <p:sp>
        <p:nvSpPr>
          <p:cNvPr id="3" name="Content Placeholder 2">
            <a:extLst>
              <a:ext uri="{FF2B5EF4-FFF2-40B4-BE49-F238E27FC236}">
                <a16:creationId xmlns:a16="http://schemas.microsoft.com/office/drawing/2014/main" id="{80C59EA1-46F8-A744-B15E-C7808B1FCF42}"/>
              </a:ext>
            </a:extLst>
          </p:cNvPr>
          <p:cNvSpPr>
            <a:spLocks noGrp="1"/>
          </p:cNvSpPr>
          <p:nvPr>
            <p:ph idx="1"/>
          </p:nvPr>
        </p:nvSpPr>
        <p:spPr/>
        <p:txBody>
          <a:bodyPr/>
          <a:lstStyle/>
          <a:p>
            <a:r>
              <a:rPr lang="en-US" dirty="0"/>
              <a:t>Scientific stage: entered in 1800</a:t>
            </a:r>
          </a:p>
          <a:p>
            <a:r>
              <a:rPr lang="en-US" dirty="0"/>
              <a:t>Believe in science</a:t>
            </a:r>
          </a:p>
          <a:p>
            <a:r>
              <a:rPr lang="en-US" dirty="0"/>
              <a:t>People gave up search for absolute cause</a:t>
            </a:r>
          </a:p>
          <a:p>
            <a:r>
              <a:rPr lang="en-US" dirty="0"/>
              <a:t>Concentrated on finding definite principles and laws</a:t>
            </a:r>
          </a:p>
          <a:p>
            <a:r>
              <a:rPr lang="en-US" dirty="0"/>
              <a:t>Observations and classifications are beginning of scientific knowledge</a:t>
            </a:r>
          </a:p>
          <a:p>
            <a:r>
              <a:rPr lang="en-US" dirty="0"/>
              <a:t>Observation predominates imagination</a:t>
            </a:r>
          </a:p>
        </p:txBody>
      </p:sp>
    </p:spTree>
    <p:extLst>
      <p:ext uri="{BB962C8B-B14F-4D97-AF65-F5344CB8AC3E}">
        <p14:creationId xmlns:p14="http://schemas.microsoft.com/office/powerpoint/2010/main" val="35090613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043A1-2880-0A4A-B16A-0AD97BE313C9}"/>
              </a:ext>
            </a:extLst>
          </p:cNvPr>
          <p:cNvSpPr>
            <a:spLocks noGrp="1"/>
          </p:cNvSpPr>
          <p:nvPr>
            <p:ph type="title"/>
          </p:nvPr>
        </p:nvSpPr>
        <p:spPr/>
        <p:txBody>
          <a:bodyPr/>
          <a:lstStyle/>
          <a:p>
            <a:r>
              <a:rPr lang="en-US" u="sng" dirty="0"/>
              <a:t>Ibn e </a:t>
            </a:r>
            <a:r>
              <a:rPr lang="en-US" u="sng" dirty="0" err="1"/>
              <a:t>khaldun</a:t>
            </a:r>
            <a:endParaRPr lang="en-US" u="sng" dirty="0"/>
          </a:p>
        </p:txBody>
      </p:sp>
      <p:sp>
        <p:nvSpPr>
          <p:cNvPr id="3" name="Content Placeholder 2">
            <a:extLst>
              <a:ext uri="{FF2B5EF4-FFF2-40B4-BE49-F238E27FC236}">
                <a16:creationId xmlns:a16="http://schemas.microsoft.com/office/drawing/2014/main" id="{D0A4ADC2-0227-764D-AF4C-F710670F5FA7}"/>
              </a:ext>
            </a:extLst>
          </p:cNvPr>
          <p:cNvSpPr>
            <a:spLocks noGrp="1"/>
          </p:cNvSpPr>
          <p:nvPr>
            <p:ph idx="1"/>
          </p:nvPr>
        </p:nvSpPr>
        <p:spPr/>
        <p:txBody>
          <a:bodyPr/>
          <a:lstStyle/>
          <a:p>
            <a:r>
              <a:rPr lang="en-US" dirty="0"/>
              <a:t>14th century economist, historian, sociologist, jurist </a:t>
            </a:r>
          </a:p>
          <a:p>
            <a:r>
              <a:rPr lang="en-US" dirty="0"/>
              <a:t>Analyzed economic, political and social development of organized societies systematically</a:t>
            </a:r>
          </a:p>
          <a:p>
            <a:r>
              <a:rPr lang="en-US" dirty="0" err="1"/>
              <a:t>Kitab</a:t>
            </a:r>
            <a:r>
              <a:rPr lang="en-US" dirty="0"/>
              <a:t> </a:t>
            </a:r>
            <a:r>
              <a:rPr lang="en-US" dirty="0" err="1"/>
              <a:t>al-abar</a:t>
            </a:r>
            <a:r>
              <a:rPr lang="en-US" dirty="0"/>
              <a:t>: World history</a:t>
            </a:r>
          </a:p>
          <a:p>
            <a:r>
              <a:rPr lang="en-US" dirty="0"/>
              <a:t>Introduction of </a:t>
            </a:r>
            <a:r>
              <a:rPr lang="en-US" dirty="0" err="1"/>
              <a:t>Kitab</a:t>
            </a:r>
            <a:r>
              <a:rPr lang="en-US" dirty="0"/>
              <a:t> </a:t>
            </a:r>
            <a:r>
              <a:rPr lang="en-US" dirty="0" err="1"/>
              <a:t>al-abar</a:t>
            </a:r>
            <a:r>
              <a:rPr lang="en-US" dirty="0"/>
              <a:t>: known as </a:t>
            </a:r>
            <a:r>
              <a:rPr lang="en-US" dirty="0" err="1"/>
              <a:t>Muqqadimah</a:t>
            </a:r>
            <a:r>
              <a:rPr lang="en-US" dirty="0"/>
              <a:t>: Prolegomena: established a sophisticated theory to explain the rise and fall of </a:t>
            </a:r>
            <a:r>
              <a:rPr lang="en-US" dirty="0" err="1"/>
              <a:t>dynastie</a:t>
            </a:r>
            <a:r>
              <a:rPr lang="en-US" dirty="0"/>
              <a:t> </a:t>
            </a:r>
          </a:p>
        </p:txBody>
      </p:sp>
    </p:spTree>
    <p:extLst>
      <p:ext uri="{BB962C8B-B14F-4D97-AF65-F5344CB8AC3E}">
        <p14:creationId xmlns:p14="http://schemas.microsoft.com/office/powerpoint/2010/main" val="22197645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152AA-9795-7741-A113-C08C67FEDA52}"/>
              </a:ext>
            </a:extLst>
          </p:cNvPr>
          <p:cNvSpPr>
            <a:spLocks noGrp="1"/>
          </p:cNvSpPr>
          <p:nvPr>
            <p:ph type="title"/>
          </p:nvPr>
        </p:nvSpPr>
        <p:spPr/>
        <p:txBody>
          <a:bodyPr/>
          <a:lstStyle/>
          <a:p>
            <a:r>
              <a:rPr lang="en-US" dirty="0"/>
              <a:t>What is </a:t>
            </a:r>
            <a:r>
              <a:rPr lang="en-US" dirty="0" err="1"/>
              <a:t>Asabiya</a:t>
            </a:r>
            <a:r>
              <a:rPr lang="en-US" dirty="0"/>
              <a:t>?</a:t>
            </a:r>
          </a:p>
        </p:txBody>
      </p:sp>
      <p:sp>
        <p:nvSpPr>
          <p:cNvPr id="3" name="Content Placeholder 2">
            <a:extLst>
              <a:ext uri="{FF2B5EF4-FFF2-40B4-BE49-F238E27FC236}">
                <a16:creationId xmlns:a16="http://schemas.microsoft.com/office/drawing/2014/main" id="{7A34CF05-688C-8448-B077-205FD43450E2}"/>
              </a:ext>
            </a:extLst>
          </p:cNvPr>
          <p:cNvSpPr>
            <a:spLocks noGrp="1"/>
          </p:cNvSpPr>
          <p:nvPr>
            <p:ph idx="1"/>
          </p:nvPr>
        </p:nvSpPr>
        <p:spPr/>
        <p:txBody>
          <a:bodyPr/>
          <a:lstStyle/>
          <a:p>
            <a:r>
              <a:rPr lang="en-US" dirty="0"/>
              <a:t>Rosenthal defines it as group feeling</a:t>
            </a:r>
          </a:p>
          <a:p>
            <a:r>
              <a:rPr lang="en-US" dirty="0"/>
              <a:t>Desire for cooperation to exist on a larger scale</a:t>
            </a:r>
          </a:p>
          <a:p>
            <a:r>
              <a:rPr lang="en-US" dirty="0"/>
              <a:t>Not just a matter of tribal cohesion</a:t>
            </a:r>
          </a:p>
          <a:p>
            <a:r>
              <a:rPr lang="en-US" dirty="0"/>
              <a:t>The goal of facia is royal power</a:t>
            </a:r>
          </a:p>
          <a:p>
            <a:r>
              <a:rPr lang="en-US" dirty="0"/>
              <a:t>All references to </a:t>
            </a:r>
            <a:r>
              <a:rPr lang="en-US" dirty="0" err="1"/>
              <a:t>asbiya</a:t>
            </a:r>
            <a:r>
              <a:rPr lang="en-US" dirty="0"/>
              <a:t> our strictly sub ordinate it to the analysis of state</a:t>
            </a:r>
          </a:p>
          <a:p>
            <a:r>
              <a:rPr lang="en-US" dirty="0"/>
              <a:t>It deals with collective will formation and commitment to sustained action, rather than simply a high degree of social cohesion</a:t>
            </a:r>
          </a:p>
        </p:txBody>
      </p:sp>
    </p:spTree>
    <p:extLst>
      <p:ext uri="{BB962C8B-B14F-4D97-AF65-F5344CB8AC3E}">
        <p14:creationId xmlns:p14="http://schemas.microsoft.com/office/powerpoint/2010/main" val="7315445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64</Slides>
  <Notes>0</Notes>
  <HiddenSlides>0</HiddenSlides>
  <ScaleCrop>false</ScaleCrop>
  <HeadingPairs>
    <vt:vector size="4" baseType="variant">
      <vt:variant>
        <vt:lpstr>Theme</vt:lpstr>
      </vt:variant>
      <vt:variant>
        <vt:i4>1</vt:i4>
      </vt:variant>
      <vt:variant>
        <vt:lpstr>Slide Titles</vt:lpstr>
      </vt:variant>
      <vt:variant>
        <vt:i4>64</vt:i4>
      </vt:variant>
    </vt:vector>
  </HeadingPairs>
  <TitlesOfParts>
    <vt:vector size="65" baseType="lpstr">
      <vt:lpstr>Savon</vt:lpstr>
      <vt:lpstr>Sociological Theorists</vt:lpstr>
      <vt:lpstr>Auguste Comte</vt:lpstr>
      <vt:lpstr>The law of three stages</vt:lpstr>
      <vt:lpstr>First stage: theological or fictitious stage</vt:lpstr>
      <vt:lpstr>Further sub-stages in theological stage</vt:lpstr>
      <vt:lpstr>Second stage: metaphysical or abstract stage</vt:lpstr>
      <vt:lpstr>Third stage: positive stage</vt:lpstr>
      <vt:lpstr>Ibn e khaldun</vt:lpstr>
      <vt:lpstr>What is Asabiya?</vt:lpstr>
      <vt:lpstr>Umran: civilization</vt:lpstr>
      <vt:lpstr>Three civilizational patterns</vt:lpstr>
      <vt:lpstr>PowerPoint Presentation</vt:lpstr>
      <vt:lpstr>Khaldun as father of sociology</vt:lpstr>
      <vt:lpstr>Science of culture</vt:lpstr>
      <vt:lpstr>Herbert Spencer</vt:lpstr>
      <vt:lpstr>Organismic analogy</vt:lpstr>
      <vt:lpstr>Four assumptions</vt:lpstr>
      <vt:lpstr>Criticism</vt:lpstr>
      <vt:lpstr>Social Darwinism</vt:lpstr>
      <vt:lpstr>Criticism</vt:lpstr>
      <vt:lpstr>Emile Durkheim</vt:lpstr>
      <vt:lpstr>Social facts</vt:lpstr>
      <vt:lpstr>Characteristics of social facts</vt:lpstr>
      <vt:lpstr>Types of social facts</vt:lpstr>
      <vt:lpstr>Study of social facts</vt:lpstr>
      <vt:lpstr>Division of labor</vt:lpstr>
      <vt:lpstr>Abnormal forms of division of labor</vt:lpstr>
      <vt:lpstr>Suicide</vt:lpstr>
      <vt:lpstr>Suicidogenic  forces</vt:lpstr>
      <vt:lpstr>Suicide as a social fact</vt:lpstr>
      <vt:lpstr>Religion</vt:lpstr>
      <vt:lpstr>Cause of religion</vt:lpstr>
      <vt:lpstr>PowerPoint Presentation</vt:lpstr>
      <vt:lpstr>Max Weber</vt:lpstr>
      <vt:lpstr>Social action</vt:lpstr>
      <vt:lpstr>Why it is a  social action?</vt:lpstr>
      <vt:lpstr>Why study social action</vt:lpstr>
      <vt:lpstr>How to study social action?</vt:lpstr>
      <vt:lpstr>Verstehn</vt:lpstr>
      <vt:lpstr>Types of social action</vt:lpstr>
      <vt:lpstr>Ideal types</vt:lpstr>
      <vt:lpstr>Characteristics of ideal types</vt:lpstr>
      <vt:lpstr>Ideal type of authority          </vt:lpstr>
      <vt:lpstr>Three sources of Authority</vt:lpstr>
      <vt:lpstr>Protestant ethics and spirit of capitalism</vt:lpstr>
      <vt:lpstr>Ideal type of capitalism</vt:lpstr>
      <vt:lpstr>Comparison of both ideal types</vt:lpstr>
      <vt:lpstr>Bureaucracy</vt:lpstr>
      <vt:lpstr>Characteristics of bureaucracy</vt:lpstr>
      <vt:lpstr>Karl Marx</vt:lpstr>
      <vt:lpstr>Marx’s materialism</vt:lpstr>
      <vt:lpstr>Historical materialism</vt:lpstr>
      <vt:lpstr>First stage: primitive communism</vt:lpstr>
      <vt:lpstr>Second stage: ancient mode of production</vt:lpstr>
      <vt:lpstr>Third stage: feudalism</vt:lpstr>
      <vt:lpstr>Fourth stage: capitalism</vt:lpstr>
      <vt:lpstr>Fifth stage: socialism/dictatorship of proletariat</vt:lpstr>
      <vt:lpstr>Final stage: communism</vt:lpstr>
      <vt:lpstr>Theory of alienation</vt:lpstr>
      <vt:lpstr>Causes of alienation</vt:lpstr>
      <vt:lpstr>Alienation and human nature</vt:lpstr>
      <vt:lpstr>Types of alienation</vt:lpstr>
      <vt:lpstr>Increasing alienation within stage</vt:lpstr>
      <vt:lpstr>De- alienation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Sociological Theorists</dc:title>
  <dc:creator>Ali Haider Chattha</dc:creator>
  <cp:lastModifiedBy>Ali Haider Chattha</cp:lastModifiedBy>
  <cp:revision>6</cp:revision>
  <dcterms:created xsi:type="dcterms:W3CDTF">2020-04-08T22:57:57Z</dcterms:created>
  <dcterms:modified xsi:type="dcterms:W3CDTF">2020-04-20T19:36:46Z</dcterms:modified>
</cp:coreProperties>
</file>