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9"/>
  </p:notesMasterIdLst>
  <p:sldIdLst>
    <p:sldId id="299" r:id="rId2"/>
    <p:sldId id="408" r:id="rId3"/>
    <p:sldId id="318" r:id="rId4"/>
    <p:sldId id="358" r:id="rId5"/>
    <p:sldId id="359" r:id="rId6"/>
    <p:sldId id="361" r:id="rId7"/>
    <p:sldId id="360" r:id="rId8"/>
    <p:sldId id="362" r:id="rId9"/>
    <p:sldId id="412" r:id="rId10"/>
    <p:sldId id="413" r:id="rId11"/>
    <p:sldId id="410" r:id="rId12"/>
    <p:sldId id="355" r:id="rId13"/>
    <p:sldId id="409" r:id="rId14"/>
    <p:sldId id="411" r:id="rId15"/>
    <p:sldId id="363" r:id="rId16"/>
    <p:sldId id="364" r:id="rId17"/>
    <p:sldId id="365"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06" autoAdjust="0"/>
    <p:restoredTop sz="94660"/>
  </p:normalViewPr>
  <p:slideViewPr>
    <p:cSldViewPr snapToGrid="0">
      <p:cViewPr varScale="1">
        <p:scale>
          <a:sx n="82" d="100"/>
          <a:sy n="82" d="100"/>
        </p:scale>
        <p:origin x="494"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CE6EB8D-37EA-4B5D-A662-47FA79AF222A}" type="datetimeFigureOut">
              <a:rPr lang="en-US" smtClean="0"/>
              <a:pPr/>
              <a:t>6/1/2025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56B6F8B-EE24-457B-BCBA-E69C14EF2CE4}" type="slidenum">
              <a:rPr lang="en-US" smtClean="0"/>
              <a:pPr/>
              <a:t>‹#›</a:t>
            </a:fld>
            <a:endParaRPr lang="en-US"/>
          </a:p>
        </p:txBody>
      </p:sp>
    </p:spTree>
    <p:extLst>
      <p:ext uri="{BB962C8B-B14F-4D97-AF65-F5344CB8AC3E}">
        <p14:creationId xmlns:p14="http://schemas.microsoft.com/office/powerpoint/2010/main" val="37744906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56B6F8B-EE24-457B-BCBA-E69C14EF2CE4}" type="slidenum">
              <a:rPr lang="en-US" smtClean="0"/>
              <a:pPr/>
              <a:t>1</a:t>
            </a:fld>
            <a:endParaRPr lang="en-US"/>
          </a:p>
        </p:txBody>
      </p:sp>
    </p:spTree>
    <p:extLst>
      <p:ext uri="{BB962C8B-B14F-4D97-AF65-F5344CB8AC3E}">
        <p14:creationId xmlns:p14="http://schemas.microsoft.com/office/powerpoint/2010/main" val="215441446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56B6F8B-EE24-457B-BCBA-E69C14EF2CE4}" type="slidenum">
              <a:rPr lang="en-US" smtClean="0"/>
              <a:pPr/>
              <a:t>12</a:t>
            </a:fld>
            <a:endParaRPr lang="en-US"/>
          </a:p>
        </p:txBody>
      </p:sp>
    </p:spTree>
    <p:extLst>
      <p:ext uri="{BB962C8B-B14F-4D97-AF65-F5344CB8AC3E}">
        <p14:creationId xmlns:p14="http://schemas.microsoft.com/office/powerpoint/2010/main" val="187195519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56B6F8B-EE24-457B-BCBA-E69C14EF2CE4}" type="slidenum">
              <a:rPr lang="en-US" smtClean="0"/>
              <a:pPr/>
              <a:t>13</a:t>
            </a:fld>
            <a:endParaRPr lang="en-US"/>
          </a:p>
        </p:txBody>
      </p:sp>
    </p:spTree>
    <p:extLst>
      <p:ext uri="{BB962C8B-B14F-4D97-AF65-F5344CB8AC3E}">
        <p14:creationId xmlns:p14="http://schemas.microsoft.com/office/powerpoint/2010/main" val="35299937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C6F939-EA3F-FB93-5C4C-F8948CDE035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4409DF6-BF4C-D3AF-0640-969258A131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6666C2D-1B52-6CE4-A138-C61C607AE8F8}"/>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13150B50-821C-002B-D397-4B938CE161FF}"/>
              </a:ext>
            </a:extLst>
          </p:cNvPr>
          <p:cNvSpPr>
            <a:spLocks noGrp="1"/>
          </p:cNvSpPr>
          <p:nvPr>
            <p:ph type="sldNum" sz="quarter" idx="10"/>
          </p:nvPr>
        </p:nvSpPr>
        <p:spPr/>
        <p:txBody>
          <a:bodyPr/>
          <a:lstStyle/>
          <a:p>
            <a:fld id="{856B6F8B-EE24-457B-BCBA-E69C14EF2CE4}" type="slidenum">
              <a:rPr lang="en-US" smtClean="0"/>
              <a:pPr/>
              <a:t>14</a:t>
            </a:fld>
            <a:endParaRPr lang="en-US"/>
          </a:p>
        </p:txBody>
      </p:sp>
    </p:spTree>
    <p:extLst>
      <p:ext uri="{BB962C8B-B14F-4D97-AF65-F5344CB8AC3E}">
        <p14:creationId xmlns:p14="http://schemas.microsoft.com/office/powerpoint/2010/main" val="10392319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56B6F8B-EE24-457B-BCBA-E69C14EF2CE4}" type="slidenum">
              <a:rPr lang="en-US" smtClean="0"/>
              <a:pPr/>
              <a:t>15</a:t>
            </a:fld>
            <a:endParaRPr lang="en-US"/>
          </a:p>
        </p:txBody>
      </p:sp>
    </p:spTree>
    <p:extLst>
      <p:ext uri="{BB962C8B-B14F-4D97-AF65-F5344CB8AC3E}">
        <p14:creationId xmlns:p14="http://schemas.microsoft.com/office/powerpoint/2010/main" val="13979471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56B6F8B-EE24-457B-BCBA-E69C14EF2CE4}" type="slidenum">
              <a:rPr lang="en-US" smtClean="0"/>
              <a:pPr/>
              <a:t>16</a:t>
            </a:fld>
            <a:endParaRPr lang="en-US"/>
          </a:p>
        </p:txBody>
      </p:sp>
    </p:spTree>
    <p:extLst>
      <p:ext uri="{BB962C8B-B14F-4D97-AF65-F5344CB8AC3E}">
        <p14:creationId xmlns:p14="http://schemas.microsoft.com/office/powerpoint/2010/main" val="357808512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56B6F8B-EE24-457B-BCBA-E69C14EF2CE4}" type="slidenum">
              <a:rPr lang="en-US" smtClean="0"/>
              <a:pPr/>
              <a:t>17</a:t>
            </a:fld>
            <a:endParaRPr lang="en-US"/>
          </a:p>
        </p:txBody>
      </p:sp>
    </p:spTree>
    <p:extLst>
      <p:ext uri="{BB962C8B-B14F-4D97-AF65-F5344CB8AC3E}">
        <p14:creationId xmlns:p14="http://schemas.microsoft.com/office/powerpoint/2010/main" val="9704536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56B6F8B-EE24-457B-BCBA-E69C14EF2CE4}" type="slidenum">
              <a:rPr lang="en-US" smtClean="0"/>
              <a:pPr/>
              <a:t>3</a:t>
            </a:fld>
            <a:endParaRPr lang="en-US"/>
          </a:p>
        </p:txBody>
      </p:sp>
    </p:spTree>
    <p:extLst>
      <p:ext uri="{BB962C8B-B14F-4D97-AF65-F5344CB8AC3E}">
        <p14:creationId xmlns:p14="http://schemas.microsoft.com/office/powerpoint/2010/main" val="29537315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56B6F8B-EE24-457B-BCBA-E69C14EF2CE4}" type="slidenum">
              <a:rPr lang="en-US" smtClean="0"/>
              <a:pPr/>
              <a:t>4</a:t>
            </a:fld>
            <a:endParaRPr lang="en-US"/>
          </a:p>
        </p:txBody>
      </p:sp>
    </p:spTree>
    <p:extLst>
      <p:ext uri="{BB962C8B-B14F-4D97-AF65-F5344CB8AC3E}">
        <p14:creationId xmlns:p14="http://schemas.microsoft.com/office/powerpoint/2010/main" val="5325425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56B6F8B-EE24-457B-BCBA-E69C14EF2CE4}" type="slidenum">
              <a:rPr lang="en-US" smtClean="0"/>
              <a:pPr/>
              <a:t>5</a:t>
            </a:fld>
            <a:endParaRPr lang="en-US"/>
          </a:p>
        </p:txBody>
      </p:sp>
    </p:spTree>
    <p:extLst>
      <p:ext uri="{BB962C8B-B14F-4D97-AF65-F5344CB8AC3E}">
        <p14:creationId xmlns:p14="http://schemas.microsoft.com/office/powerpoint/2010/main" val="28123044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56B6F8B-EE24-457B-BCBA-E69C14EF2CE4}" type="slidenum">
              <a:rPr lang="en-US" smtClean="0"/>
              <a:pPr/>
              <a:t>6</a:t>
            </a:fld>
            <a:endParaRPr lang="en-US"/>
          </a:p>
        </p:txBody>
      </p:sp>
    </p:spTree>
    <p:extLst>
      <p:ext uri="{BB962C8B-B14F-4D97-AF65-F5344CB8AC3E}">
        <p14:creationId xmlns:p14="http://schemas.microsoft.com/office/powerpoint/2010/main" val="8574776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56B6F8B-EE24-457B-BCBA-E69C14EF2CE4}" type="slidenum">
              <a:rPr lang="en-US" smtClean="0"/>
              <a:pPr/>
              <a:t>7</a:t>
            </a:fld>
            <a:endParaRPr lang="en-US"/>
          </a:p>
        </p:txBody>
      </p:sp>
    </p:spTree>
    <p:extLst>
      <p:ext uri="{BB962C8B-B14F-4D97-AF65-F5344CB8AC3E}">
        <p14:creationId xmlns:p14="http://schemas.microsoft.com/office/powerpoint/2010/main" val="98462747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56B6F8B-EE24-457B-BCBA-E69C14EF2CE4}" type="slidenum">
              <a:rPr lang="en-US" smtClean="0"/>
              <a:pPr/>
              <a:t>8</a:t>
            </a:fld>
            <a:endParaRPr lang="en-US"/>
          </a:p>
        </p:txBody>
      </p:sp>
    </p:spTree>
    <p:extLst>
      <p:ext uri="{BB962C8B-B14F-4D97-AF65-F5344CB8AC3E}">
        <p14:creationId xmlns:p14="http://schemas.microsoft.com/office/powerpoint/2010/main" val="3037334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C67C39-F867-40FB-78E6-51C67CF6ACD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78A9820-8F69-FD0D-CDB0-18B991745BA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971AB4B9-8451-9031-2EF1-E70BDBD5C769}"/>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56BEB24-2901-EABE-DF70-BDA4F2DC08BE}"/>
              </a:ext>
            </a:extLst>
          </p:cNvPr>
          <p:cNvSpPr>
            <a:spLocks noGrp="1"/>
          </p:cNvSpPr>
          <p:nvPr>
            <p:ph type="sldNum" sz="quarter" idx="10"/>
          </p:nvPr>
        </p:nvSpPr>
        <p:spPr/>
        <p:txBody>
          <a:bodyPr/>
          <a:lstStyle/>
          <a:p>
            <a:fld id="{856B6F8B-EE24-457B-BCBA-E69C14EF2CE4}" type="slidenum">
              <a:rPr lang="en-US" smtClean="0"/>
              <a:pPr/>
              <a:t>9</a:t>
            </a:fld>
            <a:endParaRPr lang="en-US"/>
          </a:p>
        </p:txBody>
      </p:sp>
    </p:spTree>
    <p:extLst>
      <p:ext uri="{BB962C8B-B14F-4D97-AF65-F5344CB8AC3E}">
        <p14:creationId xmlns:p14="http://schemas.microsoft.com/office/powerpoint/2010/main" val="24689973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DD560D-D51A-152F-70AF-A950834F552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A55E26C-64A9-6C4B-4544-5CB347A6D02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96D6CE8-F326-B769-64A1-8D5E79EBB9CB}"/>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CCE1B22A-34B1-7542-555E-1808F8B47DF4}"/>
              </a:ext>
            </a:extLst>
          </p:cNvPr>
          <p:cNvSpPr>
            <a:spLocks noGrp="1"/>
          </p:cNvSpPr>
          <p:nvPr>
            <p:ph type="sldNum" sz="quarter" idx="10"/>
          </p:nvPr>
        </p:nvSpPr>
        <p:spPr/>
        <p:txBody>
          <a:bodyPr/>
          <a:lstStyle/>
          <a:p>
            <a:fld id="{856B6F8B-EE24-457B-BCBA-E69C14EF2CE4}" type="slidenum">
              <a:rPr lang="en-US" smtClean="0"/>
              <a:pPr/>
              <a:t>10</a:t>
            </a:fld>
            <a:endParaRPr lang="en-US"/>
          </a:p>
        </p:txBody>
      </p:sp>
    </p:spTree>
    <p:extLst>
      <p:ext uri="{BB962C8B-B14F-4D97-AF65-F5344CB8AC3E}">
        <p14:creationId xmlns:p14="http://schemas.microsoft.com/office/powerpoint/2010/main" val="15786079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8E95FD8-00A3-45B2-B699-F5D3BB28A26D}" type="datetime1">
              <a:rPr lang="en-US" smtClean="0"/>
              <a:t>6/1/2025</a:t>
            </a:fld>
            <a:endParaRPr lang="en-US" dirty="0"/>
          </a:p>
        </p:txBody>
      </p:sp>
      <p:sp>
        <p:nvSpPr>
          <p:cNvPr id="5" name="Footer Placeholder 4"/>
          <p:cNvSpPr>
            <a:spLocks noGrp="1"/>
          </p:cNvSpPr>
          <p:nvPr>
            <p:ph type="ftr" sz="quarter" idx="11"/>
          </p:nvPr>
        </p:nvSpPr>
        <p:spPr/>
        <p:txBody>
          <a:bodyPr/>
          <a:lstStyle/>
          <a:p>
            <a:r>
              <a:rPr lang="en-US"/>
              <a:t>Lecture by: Dr. Zahid Mehmood Zahid, Assistant Professor of IR, Islamabad</a:t>
            </a:r>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95E0048-E709-4DDE-BA02-BCB6F4587561}" type="datetime1">
              <a:rPr lang="en-US" smtClean="0"/>
              <a:t>6/1/2025</a:t>
            </a:fld>
            <a:endParaRPr lang="en-US" dirty="0"/>
          </a:p>
        </p:txBody>
      </p:sp>
      <p:sp>
        <p:nvSpPr>
          <p:cNvPr id="5" name="Footer Placeholder 4"/>
          <p:cNvSpPr>
            <a:spLocks noGrp="1"/>
          </p:cNvSpPr>
          <p:nvPr>
            <p:ph type="ftr" sz="quarter" idx="11"/>
          </p:nvPr>
        </p:nvSpPr>
        <p:spPr/>
        <p:txBody>
          <a:bodyPr/>
          <a:lstStyle/>
          <a:p>
            <a:r>
              <a:rPr lang="en-US"/>
              <a:t>Lecture by: Dr. Zahid Mehmood Zahid, Assistant Professor of IR, Islamabad</a:t>
            </a:r>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B1A26EE-D8A1-409C-878F-A87DD0DFDAFF}" type="datetime1">
              <a:rPr lang="en-US" smtClean="0"/>
              <a:t>6/1/2025</a:t>
            </a:fld>
            <a:endParaRPr lang="en-US" dirty="0"/>
          </a:p>
        </p:txBody>
      </p:sp>
      <p:sp>
        <p:nvSpPr>
          <p:cNvPr id="5" name="Footer Placeholder 4"/>
          <p:cNvSpPr>
            <a:spLocks noGrp="1"/>
          </p:cNvSpPr>
          <p:nvPr>
            <p:ph type="ftr" sz="quarter" idx="11"/>
          </p:nvPr>
        </p:nvSpPr>
        <p:spPr/>
        <p:txBody>
          <a:bodyPr/>
          <a:lstStyle/>
          <a:p>
            <a:r>
              <a:rPr lang="en-US"/>
              <a:t>Lecture by: Dr. Zahid Mehmood Zahid, Assistant Professor of IR, Islamabad</a:t>
            </a:r>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506DF620-4212-4C16-AF61-5E59317932EB}" type="datetime1">
              <a:rPr lang="en-US" smtClean="0"/>
              <a:t>6/1/2025</a:t>
            </a:fld>
            <a:endParaRPr lang="en-US" dirty="0"/>
          </a:p>
        </p:txBody>
      </p:sp>
      <p:sp>
        <p:nvSpPr>
          <p:cNvPr id="6" name="Footer Placeholder 5"/>
          <p:cNvSpPr>
            <a:spLocks noGrp="1"/>
          </p:cNvSpPr>
          <p:nvPr>
            <p:ph type="ftr" sz="quarter" idx="11"/>
          </p:nvPr>
        </p:nvSpPr>
        <p:spPr/>
        <p:txBody>
          <a:bodyPr/>
          <a:lstStyle/>
          <a:p>
            <a:r>
              <a:rPr lang="en-US"/>
              <a:t>Lecture by: Dr. Zahid Mehmood Zahid, Assistant Professor of IR, Islamabad</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1D0C4FD9-EF8E-4D61-91F9-31B0DFDD94FF}" type="datetime1">
              <a:rPr lang="en-US" smtClean="0"/>
              <a:t>6/1/2025</a:t>
            </a:fld>
            <a:endParaRPr lang="en-US" dirty="0"/>
          </a:p>
        </p:txBody>
      </p:sp>
      <p:sp>
        <p:nvSpPr>
          <p:cNvPr id="6" name="Footer Placeholder 5"/>
          <p:cNvSpPr>
            <a:spLocks noGrp="1"/>
          </p:cNvSpPr>
          <p:nvPr>
            <p:ph type="ftr" sz="quarter" idx="11"/>
          </p:nvPr>
        </p:nvSpPr>
        <p:spPr/>
        <p:txBody>
          <a:bodyPr/>
          <a:lstStyle/>
          <a:p>
            <a:r>
              <a:rPr lang="en-US"/>
              <a:t>Lecture by: Dr. Zahid Mehmood Zahid, Assistant Professor of IR, Islamabad</a:t>
            </a:r>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C5492FD0-9F00-43D8-9934-7DD426BE5820}" type="datetime1">
              <a:rPr lang="en-US" smtClean="0"/>
              <a:t>6/1/2025</a:t>
            </a:fld>
            <a:endParaRPr lang="en-US" dirty="0"/>
          </a:p>
        </p:txBody>
      </p:sp>
      <p:sp>
        <p:nvSpPr>
          <p:cNvPr id="6" name="Footer Placeholder 5"/>
          <p:cNvSpPr>
            <a:spLocks noGrp="1"/>
          </p:cNvSpPr>
          <p:nvPr>
            <p:ph type="ftr" sz="quarter" idx="11"/>
          </p:nvPr>
        </p:nvSpPr>
        <p:spPr/>
        <p:txBody>
          <a:bodyPr/>
          <a:lstStyle/>
          <a:p>
            <a:r>
              <a:rPr lang="en-US"/>
              <a:t>Lecture by: Dr. Zahid Mehmood Zahid, Assistant Professor of IR, Islamabad</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1A8090B-8FF8-40A7-83BF-BAABDC08CB4F}" type="datetime1">
              <a:rPr lang="en-US" smtClean="0"/>
              <a:t>6/1/2025</a:t>
            </a:fld>
            <a:endParaRPr lang="en-US" dirty="0"/>
          </a:p>
        </p:txBody>
      </p:sp>
      <p:sp>
        <p:nvSpPr>
          <p:cNvPr id="5" name="Footer Placeholder 4"/>
          <p:cNvSpPr>
            <a:spLocks noGrp="1"/>
          </p:cNvSpPr>
          <p:nvPr>
            <p:ph type="ftr" sz="quarter" idx="11"/>
          </p:nvPr>
        </p:nvSpPr>
        <p:spPr/>
        <p:txBody>
          <a:bodyPr/>
          <a:lstStyle/>
          <a:p>
            <a:r>
              <a:rPr lang="en-US"/>
              <a:t>Lecture by: Dr. Zahid Mehmood Zahid, Assistant Professor of IR, Islamabad</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9B07ACF-1970-4277-9D76-339496734024}" type="datetime1">
              <a:rPr lang="en-US" smtClean="0"/>
              <a:t>6/1/2025</a:t>
            </a:fld>
            <a:endParaRPr lang="en-US" dirty="0"/>
          </a:p>
        </p:txBody>
      </p:sp>
      <p:sp>
        <p:nvSpPr>
          <p:cNvPr id="5" name="Footer Placeholder 4"/>
          <p:cNvSpPr>
            <a:spLocks noGrp="1"/>
          </p:cNvSpPr>
          <p:nvPr>
            <p:ph type="ftr" sz="quarter" idx="11"/>
          </p:nvPr>
        </p:nvSpPr>
        <p:spPr/>
        <p:txBody>
          <a:bodyPr/>
          <a:lstStyle/>
          <a:p>
            <a:r>
              <a:rPr lang="en-US"/>
              <a:t>Lecture by: Dr. Zahid Mehmood Zahid, Assistant Professor of IR, Islamabad</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C39BCBB-BFBE-46F4-866A-B43D2AE2DEC9}" type="datetime1">
              <a:rPr lang="en-US" smtClean="0"/>
              <a:t>6/1/2025</a:t>
            </a:fld>
            <a:endParaRPr lang="en-US" dirty="0"/>
          </a:p>
        </p:txBody>
      </p:sp>
      <p:sp>
        <p:nvSpPr>
          <p:cNvPr id="5" name="Footer Placeholder 4"/>
          <p:cNvSpPr>
            <a:spLocks noGrp="1"/>
          </p:cNvSpPr>
          <p:nvPr>
            <p:ph type="ftr" sz="quarter" idx="11"/>
          </p:nvPr>
        </p:nvSpPr>
        <p:spPr/>
        <p:txBody>
          <a:bodyPr/>
          <a:lstStyle/>
          <a:p>
            <a:r>
              <a:rPr lang="en-US"/>
              <a:t>Lecture by: Dr. Zahid Mehmood Zahid, Assistant Professor of IR, Islamabad</a:t>
            </a:r>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D62098E-087D-4102-915C-46E84E7A35CE}" type="datetime1">
              <a:rPr lang="en-US" smtClean="0"/>
              <a:t>6/1/2025</a:t>
            </a:fld>
            <a:endParaRPr lang="en-US" dirty="0"/>
          </a:p>
        </p:txBody>
      </p:sp>
      <p:sp>
        <p:nvSpPr>
          <p:cNvPr id="5" name="Footer Placeholder 4"/>
          <p:cNvSpPr>
            <a:spLocks noGrp="1"/>
          </p:cNvSpPr>
          <p:nvPr>
            <p:ph type="ftr" sz="quarter" idx="11"/>
          </p:nvPr>
        </p:nvSpPr>
        <p:spPr/>
        <p:txBody>
          <a:bodyPr/>
          <a:lstStyle/>
          <a:p>
            <a:r>
              <a:rPr lang="en-US"/>
              <a:t>Lecture by: Dr. Zahid Mehmood Zahid, Assistant Professor of IR, Islamabad</a:t>
            </a:r>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F2F73EC-8231-4B59-9E32-85ED0195AE47}" type="datetime1">
              <a:rPr lang="en-US" smtClean="0"/>
              <a:t>6/1/2025</a:t>
            </a:fld>
            <a:endParaRPr lang="en-US" dirty="0"/>
          </a:p>
        </p:txBody>
      </p:sp>
      <p:sp>
        <p:nvSpPr>
          <p:cNvPr id="6" name="Footer Placeholder 5"/>
          <p:cNvSpPr>
            <a:spLocks noGrp="1"/>
          </p:cNvSpPr>
          <p:nvPr>
            <p:ph type="ftr" sz="quarter" idx="11"/>
          </p:nvPr>
        </p:nvSpPr>
        <p:spPr/>
        <p:txBody>
          <a:bodyPr/>
          <a:lstStyle/>
          <a:p>
            <a:r>
              <a:rPr lang="en-US"/>
              <a:t>Lecture by: Dr. Zahid Mehmood Zahid, Assistant Professor of IR, Islamabad</a:t>
            </a:r>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9903F6B-1A54-4374-B9B6-E7496BFCBB7C}" type="datetime1">
              <a:rPr lang="en-US" smtClean="0"/>
              <a:t>6/1/2025</a:t>
            </a:fld>
            <a:endParaRPr lang="en-US" dirty="0"/>
          </a:p>
        </p:txBody>
      </p:sp>
      <p:sp>
        <p:nvSpPr>
          <p:cNvPr id="8" name="Footer Placeholder 7"/>
          <p:cNvSpPr>
            <a:spLocks noGrp="1"/>
          </p:cNvSpPr>
          <p:nvPr>
            <p:ph type="ftr" sz="quarter" idx="11"/>
          </p:nvPr>
        </p:nvSpPr>
        <p:spPr/>
        <p:txBody>
          <a:bodyPr/>
          <a:lstStyle/>
          <a:p>
            <a:r>
              <a:rPr lang="en-US"/>
              <a:t>Lecture by: Dr. Zahid Mehmood Zahid, Assistant Professor of IR, Islamabad</a:t>
            </a:r>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2BC736E-3824-4E1E-9FE6-B2C0DBE63816}" type="datetime1">
              <a:rPr lang="en-US" smtClean="0"/>
              <a:t>6/1/2025</a:t>
            </a:fld>
            <a:endParaRPr lang="en-US" dirty="0"/>
          </a:p>
        </p:txBody>
      </p:sp>
      <p:sp>
        <p:nvSpPr>
          <p:cNvPr id="4" name="Footer Placeholder 3"/>
          <p:cNvSpPr>
            <a:spLocks noGrp="1"/>
          </p:cNvSpPr>
          <p:nvPr>
            <p:ph type="ftr" sz="quarter" idx="11"/>
          </p:nvPr>
        </p:nvSpPr>
        <p:spPr/>
        <p:txBody>
          <a:bodyPr/>
          <a:lstStyle/>
          <a:p>
            <a:r>
              <a:rPr lang="en-US"/>
              <a:t>Lecture by: Dr. Zahid Mehmood Zahid, Assistant Professor of IR, Islamabad</a:t>
            </a:r>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E2AF11-1816-46F4-BB91-561CE50952FC}" type="datetime1">
              <a:rPr lang="en-US" smtClean="0"/>
              <a:t>6/1/2025</a:t>
            </a:fld>
            <a:endParaRPr lang="en-US" dirty="0"/>
          </a:p>
        </p:txBody>
      </p:sp>
      <p:sp>
        <p:nvSpPr>
          <p:cNvPr id="3" name="Footer Placeholder 2"/>
          <p:cNvSpPr>
            <a:spLocks noGrp="1"/>
          </p:cNvSpPr>
          <p:nvPr>
            <p:ph type="ftr" sz="quarter" idx="11"/>
          </p:nvPr>
        </p:nvSpPr>
        <p:spPr/>
        <p:txBody>
          <a:bodyPr/>
          <a:lstStyle/>
          <a:p>
            <a:r>
              <a:rPr lang="en-US"/>
              <a:t>Lecture by: Dr. Zahid Mehmood Zahid, Assistant Professor of IR, Islamabad</a:t>
            </a:r>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DCB2A4A-E5DA-4818-B730-70ED0E137778}" type="datetime1">
              <a:rPr lang="en-US" smtClean="0"/>
              <a:t>6/1/2025</a:t>
            </a:fld>
            <a:endParaRPr lang="en-US" dirty="0"/>
          </a:p>
        </p:txBody>
      </p:sp>
      <p:sp>
        <p:nvSpPr>
          <p:cNvPr id="6" name="Footer Placeholder 5"/>
          <p:cNvSpPr>
            <a:spLocks noGrp="1"/>
          </p:cNvSpPr>
          <p:nvPr>
            <p:ph type="ftr" sz="quarter" idx="11"/>
          </p:nvPr>
        </p:nvSpPr>
        <p:spPr/>
        <p:txBody>
          <a:bodyPr/>
          <a:lstStyle/>
          <a:p>
            <a:r>
              <a:rPr lang="en-US"/>
              <a:t>Lecture by: Dr. Zahid Mehmood Zahid, Assistant Professor of IR, Islamabad</a:t>
            </a:r>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F76D538-ED96-4CF8-AD53-2AF90429FA7A}" type="datetime1">
              <a:rPr lang="en-US" smtClean="0"/>
              <a:t>6/1/2025</a:t>
            </a:fld>
            <a:endParaRPr lang="en-US" dirty="0"/>
          </a:p>
        </p:txBody>
      </p:sp>
      <p:sp>
        <p:nvSpPr>
          <p:cNvPr id="6" name="Footer Placeholder 5"/>
          <p:cNvSpPr>
            <a:spLocks noGrp="1"/>
          </p:cNvSpPr>
          <p:nvPr>
            <p:ph type="ftr" sz="quarter" idx="11"/>
          </p:nvPr>
        </p:nvSpPr>
        <p:spPr/>
        <p:txBody>
          <a:bodyPr/>
          <a:lstStyle/>
          <a:p>
            <a:r>
              <a:rPr lang="en-US"/>
              <a:t>Lecture by: Dr. Zahid Mehmood Zahid, Assistant Professor of IR, Islamabad</a:t>
            </a:r>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5B4C8BE-3D18-4619-913F-5EC80D3AD7D8}" type="datetime1">
              <a:rPr lang="en-US" smtClean="0"/>
              <a:t>6/1/2025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r>
              <a:rPr lang="en-US"/>
              <a:t>Lecture by: Dr. Zahid Mehmood Zahid, Assistant Professor of IR, Islamabad</a:t>
            </a:r>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hf sldNum="0" hd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D6B035-EC43-48B1-8425-6B1824272794}"/>
              </a:ext>
            </a:extLst>
          </p:cNvPr>
          <p:cNvSpPr>
            <a:spLocks noGrp="1"/>
          </p:cNvSpPr>
          <p:nvPr>
            <p:ph type="title"/>
          </p:nvPr>
        </p:nvSpPr>
        <p:spPr>
          <a:xfrm>
            <a:off x="1881809" y="624110"/>
            <a:ext cx="9622803" cy="562701"/>
          </a:xfrm>
        </p:spPr>
        <p:txBody>
          <a:bodyPr>
            <a:normAutofit fontScale="90000"/>
          </a:bodyPr>
          <a:lstStyle/>
          <a:p>
            <a:r>
              <a:rPr lang="en-US" sz="3200" b="1" dirty="0">
                <a:solidFill>
                  <a:schemeClr val="tx1">
                    <a:lumMod val="95000"/>
                    <a:lumOff val="5000"/>
                  </a:schemeClr>
                </a:solidFill>
              </a:rPr>
              <a:t>Lecture 2</a:t>
            </a:r>
          </a:p>
        </p:txBody>
      </p:sp>
      <p:sp>
        <p:nvSpPr>
          <p:cNvPr id="3" name="Content Placeholder 2">
            <a:extLst>
              <a:ext uri="{FF2B5EF4-FFF2-40B4-BE49-F238E27FC236}">
                <a16:creationId xmlns:a16="http://schemas.microsoft.com/office/drawing/2014/main" id="{9FE8BF89-E4D9-4E5A-8FFB-2D61D23B718C}"/>
              </a:ext>
            </a:extLst>
          </p:cNvPr>
          <p:cNvSpPr>
            <a:spLocks noGrp="1"/>
          </p:cNvSpPr>
          <p:nvPr>
            <p:ph idx="1"/>
          </p:nvPr>
        </p:nvSpPr>
        <p:spPr>
          <a:xfrm>
            <a:off x="1881809" y="1311965"/>
            <a:ext cx="9395791" cy="5314122"/>
          </a:xfrm>
        </p:spPr>
        <p:txBody>
          <a:bodyPr>
            <a:noAutofit/>
          </a:bodyPr>
          <a:lstStyle/>
          <a:p>
            <a:pPr marL="0" indent="0" algn="ctr">
              <a:lnSpc>
                <a:spcPct val="107000"/>
              </a:lnSpc>
              <a:spcBef>
                <a:spcPts val="0"/>
              </a:spcBef>
              <a:buNone/>
            </a:pPr>
            <a:endParaRPr lang="en-US" sz="2800" b="1" dirty="0">
              <a:solidFill>
                <a:schemeClr val="tx1"/>
              </a:solidFill>
              <a:effectLst/>
              <a:ea typeface="Aptos" panose="020B0004020202020204" pitchFamily="34" charset="0"/>
              <a:cs typeface="Arial" panose="020B0604020202020204" pitchFamily="34" charset="0"/>
            </a:endParaRPr>
          </a:p>
          <a:p>
            <a:pPr marL="0" indent="0" algn="ctr">
              <a:lnSpc>
                <a:spcPct val="107000"/>
              </a:lnSpc>
              <a:spcBef>
                <a:spcPts val="0"/>
              </a:spcBef>
              <a:buNone/>
            </a:pPr>
            <a:endParaRPr lang="en-US" sz="2800" b="1" dirty="0">
              <a:solidFill>
                <a:schemeClr val="tx1"/>
              </a:solidFill>
              <a:ea typeface="Aptos" panose="020B0004020202020204" pitchFamily="34" charset="0"/>
              <a:cs typeface="Arial" panose="020B0604020202020204" pitchFamily="34" charset="0"/>
            </a:endParaRPr>
          </a:p>
          <a:p>
            <a:pPr marL="0" indent="0" algn="ctr">
              <a:lnSpc>
                <a:spcPct val="107000"/>
              </a:lnSpc>
              <a:spcBef>
                <a:spcPts val="0"/>
              </a:spcBef>
              <a:buNone/>
            </a:pPr>
            <a:r>
              <a:rPr lang="en-US" sz="3200" b="1" dirty="0">
                <a:solidFill>
                  <a:schemeClr val="tx1"/>
                </a:solidFill>
                <a:effectLst/>
                <a:ea typeface="Aptos" panose="020B0004020202020204" pitchFamily="34" charset="0"/>
                <a:cs typeface="Arial" panose="020B0604020202020204" pitchFamily="34" charset="0"/>
              </a:rPr>
              <a:t>Pak-India Relations </a:t>
            </a:r>
          </a:p>
          <a:p>
            <a:pPr marL="0" indent="0" algn="ctr">
              <a:lnSpc>
                <a:spcPct val="107000"/>
              </a:lnSpc>
              <a:spcBef>
                <a:spcPts val="0"/>
              </a:spcBef>
              <a:buNone/>
            </a:pPr>
            <a:endParaRPr lang="en-US" sz="3200" b="1" dirty="0">
              <a:solidFill>
                <a:schemeClr val="tx1"/>
              </a:solidFill>
              <a:effectLst/>
              <a:ea typeface="Aptos" panose="020B0004020202020204" pitchFamily="34" charset="0"/>
              <a:cs typeface="Arial" panose="020B0604020202020204" pitchFamily="34" charset="0"/>
            </a:endParaRPr>
          </a:p>
          <a:p>
            <a:pPr marL="0" indent="0" algn="ctr">
              <a:lnSpc>
                <a:spcPct val="107000"/>
              </a:lnSpc>
              <a:spcBef>
                <a:spcPts val="0"/>
              </a:spcBef>
              <a:spcAft>
                <a:spcPts val="800"/>
              </a:spcAft>
              <a:buNone/>
            </a:pPr>
            <a:r>
              <a:rPr lang="en-US" sz="3200" dirty="0">
                <a:solidFill>
                  <a:schemeClr val="tx1"/>
                </a:solidFill>
                <a:effectLst/>
                <a:ea typeface="Aptos" panose="020B0004020202020204" pitchFamily="34" charset="0"/>
                <a:cs typeface="Arial" panose="020B0604020202020204" pitchFamily="34" charset="0"/>
              </a:rPr>
              <a:t>Peace-making and Peace-Building in South Asia</a:t>
            </a:r>
            <a:endParaRPr lang="en-US" sz="3200" dirty="0">
              <a:solidFill>
                <a:schemeClr val="tx1">
                  <a:lumMod val="95000"/>
                  <a:lumOff val="5000"/>
                </a:schemeClr>
              </a:solidFill>
            </a:endParaRPr>
          </a:p>
        </p:txBody>
      </p:sp>
      <p:sp>
        <p:nvSpPr>
          <p:cNvPr id="4" name="Footer Placeholder 3">
            <a:extLst>
              <a:ext uri="{FF2B5EF4-FFF2-40B4-BE49-F238E27FC236}">
                <a16:creationId xmlns:a16="http://schemas.microsoft.com/office/drawing/2014/main" id="{78CC32B3-AF87-4EDE-BEA9-618D9B1637D8}"/>
              </a:ext>
            </a:extLst>
          </p:cNvPr>
          <p:cNvSpPr>
            <a:spLocks noGrp="1"/>
          </p:cNvSpPr>
          <p:nvPr>
            <p:ph type="ftr" sz="quarter" idx="11"/>
          </p:nvPr>
        </p:nvSpPr>
        <p:spPr/>
        <p:txBody>
          <a:bodyPr/>
          <a:lstStyle/>
          <a:p>
            <a:r>
              <a:rPr lang="en-US"/>
              <a:t>Lecture by: Dr. Zahid Mehmood Zahid, Assistant Professor of IR, Islamabad</a:t>
            </a:r>
            <a:endParaRPr lang="en-US" dirty="0"/>
          </a:p>
        </p:txBody>
      </p:sp>
    </p:spTree>
    <p:extLst>
      <p:ext uri="{BB962C8B-B14F-4D97-AF65-F5344CB8AC3E}">
        <p14:creationId xmlns:p14="http://schemas.microsoft.com/office/powerpoint/2010/main" val="10907104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FAF0B8-BEEA-BC87-C2CC-D699CFB307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1C7CD9-C474-EEBE-E282-34A52DC792BC}"/>
              </a:ext>
            </a:extLst>
          </p:cNvPr>
          <p:cNvSpPr>
            <a:spLocks noGrp="1"/>
          </p:cNvSpPr>
          <p:nvPr>
            <p:ph type="title"/>
          </p:nvPr>
        </p:nvSpPr>
        <p:spPr>
          <a:xfrm>
            <a:off x="1881809" y="624110"/>
            <a:ext cx="9622803" cy="562701"/>
          </a:xfrm>
        </p:spPr>
        <p:txBody>
          <a:bodyPr>
            <a:normAutofit fontScale="90000"/>
          </a:bodyPr>
          <a:lstStyle/>
          <a:p>
            <a:r>
              <a:rPr lang="en-US" sz="3200" b="1" dirty="0">
                <a:solidFill>
                  <a:schemeClr val="tx1"/>
                </a:solidFill>
              </a:rPr>
              <a:t>Modi’s India and Pakistan  </a:t>
            </a:r>
            <a:br>
              <a:rPr lang="en-US" sz="3200" b="1" dirty="0">
                <a:solidFill>
                  <a:schemeClr val="tx1"/>
                </a:solidFill>
              </a:rPr>
            </a:br>
            <a:endParaRPr lang="en-US" sz="3200" b="1" dirty="0">
              <a:solidFill>
                <a:schemeClr val="tx1">
                  <a:lumMod val="95000"/>
                  <a:lumOff val="5000"/>
                </a:schemeClr>
              </a:solidFill>
            </a:endParaRPr>
          </a:p>
        </p:txBody>
      </p:sp>
      <p:sp>
        <p:nvSpPr>
          <p:cNvPr id="3" name="Content Placeholder 2">
            <a:extLst>
              <a:ext uri="{FF2B5EF4-FFF2-40B4-BE49-F238E27FC236}">
                <a16:creationId xmlns:a16="http://schemas.microsoft.com/office/drawing/2014/main" id="{68B87693-AA56-2283-9EE1-93C5128A6D1C}"/>
              </a:ext>
            </a:extLst>
          </p:cNvPr>
          <p:cNvSpPr>
            <a:spLocks noGrp="1"/>
          </p:cNvSpPr>
          <p:nvPr>
            <p:ph idx="1"/>
          </p:nvPr>
        </p:nvSpPr>
        <p:spPr>
          <a:xfrm>
            <a:off x="1881809" y="1311964"/>
            <a:ext cx="9622803" cy="5450785"/>
          </a:xfrm>
        </p:spPr>
        <p:txBody>
          <a:bodyPr>
            <a:normAutofit lnSpcReduction="10000"/>
          </a:bodyPr>
          <a:lstStyle/>
          <a:p>
            <a:pPr marL="0" indent="0" algn="just">
              <a:lnSpc>
                <a:spcPct val="120000"/>
              </a:lnSpc>
              <a:buNone/>
            </a:pPr>
            <a:r>
              <a:rPr lang="en-US" sz="2400" b="1" spc="-10" dirty="0">
                <a:solidFill>
                  <a:schemeClr val="tx1"/>
                </a:solidFill>
                <a:ea typeface="Aptos" panose="020B0004020202020204" pitchFamily="34" charset="0"/>
                <a:cs typeface="Arial" panose="020B0604020202020204" pitchFamily="34" charset="0"/>
              </a:rPr>
              <a:t>Pakistan’s Response:</a:t>
            </a:r>
          </a:p>
          <a:p>
            <a:pPr marL="0">
              <a:lnSpc>
                <a:spcPct val="115000"/>
              </a:lnSpc>
              <a:spcAft>
                <a:spcPts val="800"/>
              </a:spcAft>
            </a:pPr>
            <a:r>
              <a:rPr lang="en-US" sz="2400" spc="-10" dirty="0">
                <a:solidFill>
                  <a:schemeClr val="tx1"/>
                </a:solidFill>
                <a:cs typeface="Arial" panose="020B0604020202020204" pitchFamily="34" charset="0"/>
              </a:rPr>
              <a:t>Diplomatic: Kashmir at UN and OIC with Chinese help, 	Kartarpur Corridor 2019.  </a:t>
            </a:r>
          </a:p>
          <a:p>
            <a:pPr marL="0">
              <a:lnSpc>
                <a:spcPct val="115000"/>
              </a:lnSpc>
              <a:spcAft>
                <a:spcPts val="800"/>
              </a:spcAft>
            </a:pPr>
            <a:r>
              <a:rPr lang="en-US" sz="2400" spc="-10" dirty="0">
                <a:solidFill>
                  <a:schemeClr val="tx1"/>
                </a:solidFill>
                <a:cs typeface="Arial" panose="020B0604020202020204" pitchFamily="34" charset="0"/>
              </a:rPr>
              <a:t>Military: Nuclear posturing, downing Indian jets (2019), 	‘Operation 	Bunyan </a:t>
            </a:r>
            <a:r>
              <a:rPr lang="en-US" sz="2400" spc="-10" dirty="0" err="1">
                <a:solidFill>
                  <a:schemeClr val="tx1"/>
                </a:solidFill>
                <a:cs typeface="Arial" panose="020B0604020202020204" pitchFamily="34" charset="0"/>
              </a:rPr>
              <a:t>Almarsoos</a:t>
            </a:r>
            <a:r>
              <a:rPr lang="en-US" sz="2400" spc="-10" dirty="0">
                <a:solidFill>
                  <a:schemeClr val="tx1"/>
                </a:solidFill>
                <a:cs typeface="Arial" panose="020B0604020202020204" pitchFamily="34" charset="0"/>
              </a:rPr>
              <a:t>’ downed 6 jets (2025).  </a:t>
            </a:r>
          </a:p>
          <a:p>
            <a:pPr marL="0" indent="0" algn="just">
              <a:lnSpc>
                <a:spcPct val="120000"/>
              </a:lnSpc>
              <a:buNone/>
            </a:pPr>
            <a:r>
              <a:rPr lang="en-US" sz="2400" b="1" spc="-10" dirty="0">
                <a:solidFill>
                  <a:schemeClr val="tx1"/>
                </a:solidFill>
                <a:ea typeface="Aptos" panose="020B0004020202020204" pitchFamily="34" charset="0"/>
                <a:cs typeface="Arial" panose="020B0604020202020204" pitchFamily="34" charset="0"/>
              </a:rPr>
              <a:t>After May 2025: </a:t>
            </a:r>
          </a:p>
          <a:p>
            <a:pPr algn="just">
              <a:lnSpc>
                <a:spcPct val="120000"/>
              </a:lnSpc>
            </a:pPr>
            <a:r>
              <a:rPr lang="en-US" sz="2400" spc="-10" dirty="0">
                <a:solidFill>
                  <a:schemeClr val="tx1"/>
                </a:solidFill>
                <a:ea typeface="Aptos" panose="020B0004020202020204" pitchFamily="34" charset="0"/>
                <a:cs typeface="Arial" panose="020B0604020202020204" pitchFamily="34" charset="0"/>
              </a:rPr>
              <a:t>Arms race, balance is shifting, even conventional, India’s hooliganism resisted, Pakistan asserted itself, India/Modi’s Int profile got a serious hit, Chinese/Western tech debate. </a:t>
            </a:r>
          </a:p>
          <a:p>
            <a:pPr algn="just">
              <a:lnSpc>
                <a:spcPct val="120000"/>
              </a:lnSpc>
            </a:pPr>
            <a:r>
              <a:rPr lang="en-US" sz="2400" b="1" spc="-10" dirty="0">
                <a:solidFill>
                  <a:schemeClr val="tx1"/>
                </a:solidFill>
                <a:ea typeface="Aptos" panose="020B0004020202020204" pitchFamily="34" charset="0"/>
                <a:cs typeface="Arial" panose="020B0604020202020204" pitchFamily="34" charset="0"/>
              </a:rPr>
              <a:t>Future is Bleak:</a:t>
            </a:r>
            <a:r>
              <a:rPr lang="en-US" sz="2400" spc="-10" dirty="0">
                <a:solidFill>
                  <a:schemeClr val="tx1"/>
                </a:solidFill>
                <a:ea typeface="Aptos" panose="020B0004020202020204" pitchFamily="34" charset="0"/>
                <a:cs typeface="Arial" panose="020B0604020202020204" pitchFamily="34" charset="0"/>
              </a:rPr>
              <a:t> – Modi’s frustration, global geopolitical shifts, US, China, and Afghan factors. </a:t>
            </a:r>
          </a:p>
          <a:p>
            <a:pPr algn="just"/>
            <a:endParaRPr lang="en-US" spc="-10" dirty="0">
              <a:solidFill>
                <a:schemeClr val="tx1"/>
              </a:solidFill>
              <a:ea typeface="Aptos" panose="020B0004020202020204" pitchFamily="34" charset="0"/>
              <a:cs typeface="Arial" panose="020B0604020202020204" pitchFamily="34" charset="0"/>
            </a:endParaRPr>
          </a:p>
        </p:txBody>
      </p:sp>
      <p:sp>
        <p:nvSpPr>
          <p:cNvPr id="4" name="Footer Placeholder 3">
            <a:extLst>
              <a:ext uri="{FF2B5EF4-FFF2-40B4-BE49-F238E27FC236}">
                <a16:creationId xmlns:a16="http://schemas.microsoft.com/office/drawing/2014/main" id="{428A1030-1DF8-D858-23AF-E17E76F71ECA}"/>
              </a:ext>
            </a:extLst>
          </p:cNvPr>
          <p:cNvSpPr>
            <a:spLocks noGrp="1"/>
          </p:cNvSpPr>
          <p:nvPr>
            <p:ph type="ftr" sz="quarter" idx="11"/>
          </p:nvPr>
        </p:nvSpPr>
        <p:spPr/>
        <p:txBody>
          <a:bodyPr/>
          <a:lstStyle/>
          <a:p>
            <a:r>
              <a:rPr lang="en-US" dirty="0"/>
              <a:t>Lecture by: Dr. Zahid Mehmood Zahid, Assistant Professor of IR, Islamabad</a:t>
            </a:r>
          </a:p>
        </p:txBody>
      </p:sp>
    </p:spTree>
    <p:extLst>
      <p:ext uri="{BB962C8B-B14F-4D97-AF65-F5344CB8AC3E}">
        <p14:creationId xmlns:p14="http://schemas.microsoft.com/office/powerpoint/2010/main" val="39978524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A44951-FC92-7E35-14DC-42269142A343}"/>
              </a:ext>
            </a:extLst>
          </p:cNvPr>
          <p:cNvSpPr>
            <a:spLocks noGrp="1"/>
          </p:cNvSpPr>
          <p:nvPr>
            <p:ph type="title"/>
          </p:nvPr>
        </p:nvSpPr>
        <p:spPr>
          <a:xfrm>
            <a:off x="1670180" y="839755"/>
            <a:ext cx="9834431" cy="522514"/>
          </a:xfrm>
        </p:spPr>
        <p:txBody>
          <a:bodyPr>
            <a:normAutofit/>
          </a:bodyPr>
          <a:lstStyle/>
          <a:p>
            <a:r>
              <a:rPr lang="en-US" sz="2800" b="1" dirty="0">
                <a:solidFill>
                  <a:schemeClr val="tx1"/>
                </a:solidFill>
              </a:rPr>
              <a:t>SC: shaping security elites’ perception of each other.</a:t>
            </a:r>
          </a:p>
        </p:txBody>
      </p:sp>
      <p:sp>
        <p:nvSpPr>
          <p:cNvPr id="3" name="Content Placeholder 2">
            <a:extLst>
              <a:ext uri="{FF2B5EF4-FFF2-40B4-BE49-F238E27FC236}">
                <a16:creationId xmlns:a16="http://schemas.microsoft.com/office/drawing/2014/main" id="{970A4DA3-B042-8C37-920A-A855A37B88A7}"/>
              </a:ext>
            </a:extLst>
          </p:cNvPr>
          <p:cNvSpPr>
            <a:spLocks noGrp="1"/>
          </p:cNvSpPr>
          <p:nvPr>
            <p:ph sz="half" idx="1"/>
          </p:nvPr>
        </p:nvSpPr>
        <p:spPr>
          <a:xfrm>
            <a:off x="1670180" y="1594233"/>
            <a:ext cx="5066522" cy="5086485"/>
          </a:xfrm>
        </p:spPr>
        <p:txBody>
          <a:bodyPr>
            <a:noAutofit/>
          </a:bodyPr>
          <a:lstStyle/>
          <a:p>
            <a:pPr marL="0" indent="0">
              <a:buNone/>
            </a:pPr>
            <a:r>
              <a:rPr lang="en-US" sz="2200" b="1" dirty="0">
                <a:solidFill>
                  <a:srgbClr val="FF0000"/>
                </a:solidFill>
              </a:rPr>
              <a:t>Pakistan’s Strategic Culture</a:t>
            </a:r>
          </a:p>
          <a:p>
            <a:pPr algn="just"/>
            <a:r>
              <a:rPr lang="en-US" sz="2200" b="1" dirty="0">
                <a:solidFill>
                  <a:schemeClr val="tx1"/>
                </a:solidFill>
              </a:rPr>
              <a:t>Historical Legacy: </a:t>
            </a:r>
            <a:r>
              <a:rPr lang="en-US" sz="2200" dirty="0">
                <a:solidFill>
                  <a:schemeClr val="tx1"/>
                </a:solidFill>
              </a:rPr>
              <a:t>India &amp; Afghanistan.</a:t>
            </a:r>
          </a:p>
          <a:p>
            <a:pPr algn="just"/>
            <a:r>
              <a:rPr lang="en-US" sz="2200" b="1" dirty="0">
                <a:solidFill>
                  <a:schemeClr val="tx1"/>
                </a:solidFill>
              </a:rPr>
              <a:t>Security-centric approach: </a:t>
            </a:r>
            <a:r>
              <a:rPr lang="en-US" sz="2200" dirty="0">
                <a:solidFill>
                  <a:schemeClr val="tx1"/>
                </a:solidFill>
              </a:rPr>
              <a:t>Nuclear Deterrence for strategic stability. </a:t>
            </a:r>
            <a:r>
              <a:rPr lang="en-US" sz="2200" b="1" dirty="0">
                <a:solidFill>
                  <a:schemeClr val="tx1"/>
                </a:solidFill>
              </a:rPr>
              <a:t>  </a:t>
            </a:r>
          </a:p>
          <a:p>
            <a:pPr algn="just"/>
            <a:r>
              <a:rPr lang="en-US" sz="2200" b="1" dirty="0">
                <a:solidFill>
                  <a:schemeClr val="tx1"/>
                </a:solidFill>
              </a:rPr>
              <a:t>Alliances:</a:t>
            </a:r>
            <a:r>
              <a:rPr lang="en-US" sz="2200" dirty="0">
                <a:solidFill>
                  <a:schemeClr val="tx1"/>
                </a:solidFill>
              </a:rPr>
              <a:t> From US to China. </a:t>
            </a:r>
          </a:p>
          <a:p>
            <a:pPr algn="just"/>
            <a:r>
              <a:rPr lang="en-US" sz="2200" b="1" dirty="0">
                <a:solidFill>
                  <a:schemeClr val="tx1"/>
                </a:solidFill>
              </a:rPr>
              <a:t>Ideology: </a:t>
            </a:r>
            <a:r>
              <a:rPr lang="en-US" sz="2200" dirty="0">
                <a:solidFill>
                  <a:schemeClr val="tx1"/>
                </a:solidFill>
              </a:rPr>
              <a:t>Religion for national security.</a:t>
            </a:r>
            <a:endParaRPr lang="en-US" sz="2200" b="1" dirty="0">
              <a:solidFill>
                <a:schemeClr val="tx1"/>
              </a:solidFill>
            </a:endParaRPr>
          </a:p>
          <a:p>
            <a:pPr algn="just"/>
            <a:r>
              <a:rPr lang="en-US" sz="2200" b="1" dirty="0">
                <a:solidFill>
                  <a:schemeClr val="tx1"/>
                </a:solidFill>
              </a:rPr>
              <a:t>Regional &amp; Global Context: </a:t>
            </a:r>
            <a:r>
              <a:rPr lang="en-US" sz="2200" dirty="0">
                <a:solidFill>
                  <a:schemeClr val="tx1"/>
                </a:solidFill>
              </a:rPr>
              <a:t>Cold war, </a:t>
            </a:r>
            <a:r>
              <a:rPr lang="en-US" sz="2200" dirty="0" err="1">
                <a:solidFill>
                  <a:schemeClr val="tx1"/>
                </a:solidFill>
              </a:rPr>
              <a:t>WoT</a:t>
            </a:r>
            <a:r>
              <a:rPr lang="en-US" sz="2200" dirty="0">
                <a:solidFill>
                  <a:schemeClr val="tx1"/>
                </a:solidFill>
              </a:rPr>
              <a:t>, great power politics.</a:t>
            </a:r>
          </a:p>
        </p:txBody>
      </p:sp>
      <p:sp>
        <p:nvSpPr>
          <p:cNvPr id="4" name="Content Placeholder 3">
            <a:extLst>
              <a:ext uri="{FF2B5EF4-FFF2-40B4-BE49-F238E27FC236}">
                <a16:creationId xmlns:a16="http://schemas.microsoft.com/office/drawing/2014/main" id="{1F484265-A839-FC39-2158-E897F3392BFE}"/>
              </a:ext>
            </a:extLst>
          </p:cNvPr>
          <p:cNvSpPr>
            <a:spLocks noGrp="1"/>
          </p:cNvSpPr>
          <p:nvPr>
            <p:ph sz="half" idx="2"/>
          </p:nvPr>
        </p:nvSpPr>
        <p:spPr>
          <a:xfrm>
            <a:off x="6895322" y="1594233"/>
            <a:ext cx="4739951" cy="5263767"/>
          </a:xfrm>
        </p:spPr>
        <p:txBody>
          <a:bodyPr>
            <a:noAutofit/>
          </a:bodyPr>
          <a:lstStyle/>
          <a:p>
            <a:pPr marL="0" indent="0">
              <a:buNone/>
            </a:pPr>
            <a:r>
              <a:rPr lang="en-US" sz="2100" b="1" dirty="0">
                <a:solidFill>
                  <a:srgbClr val="FF0000"/>
                </a:solidFill>
              </a:rPr>
              <a:t>Indian Strategic Culture</a:t>
            </a:r>
          </a:p>
          <a:p>
            <a:pPr algn="just">
              <a:lnSpc>
                <a:spcPct val="120000"/>
              </a:lnSpc>
            </a:pPr>
            <a:r>
              <a:rPr lang="en-US" sz="2100" b="1" dirty="0">
                <a:solidFill>
                  <a:schemeClr val="tx1"/>
                </a:solidFill>
              </a:rPr>
              <a:t>Historical legacy:</a:t>
            </a:r>
            <a:r>
              <a:rPr lang="en-US" sz="2100" dirty="0">
                <a:solidFill>
                  <a:schemeClr val="tx1"/>
                </a:solidFill>
              </a:rPr>
              <a:t> Muslims &amp; British, </a:t>
            </a:r>
          </a:p>
          <a:p>
            <a:pPr algn="just">
              <a:lnSpc>
                <a:spcPct val="120000"/>
              </a:lnSpc>
            </a:pPr>
            <a:r>
              <a:rPr lang="en-US" sz="2100" b="1" dirty="0">
                <a:solidFill>
                  <a:schemeClr val="tx1"/>
                </a:solidFill>
              </a:rPr>
              <a:t> Geopolitical factors: </a:t>
            </a:r>
            <a:r>
              <a:rPr lang="en-US" sz="2100" dirty="0">
                <a:solidFill>
                  <a:schemeClr val="tx1"/>
                </a:solidFill>
              </a:rPr>
              <a:t>Pak &amp; China, </a:t>
            </a:r>
          </a:p>
          <a:p>
            <a:pPr algn="just">
              <a:lnSpc>
                <a:spcPct val="120000"/>
              </a:lnSpc>
            </a:pPr>
            <a:r>
              <a:rPr lang="en-US" sz="2100" b="1" dirty="0">
                <a:solidFill>
                  <a:schemeClr val="tx1"/>
                </a:solidFill>
              </a:rPr>
              <a:t>Ideology &amp; domestic politics:</a:t>
            </a:r>
            <a:r>
              <a:rPr lang="en-US" sz="2100" dirty="0">
                <a:solidFill>
                  <a:schemeClr val="tx1"/>
                </a:solidFill>
              </a:rPr>
              <a:t> Hindu nationalism, great power ambitions.</a:t>
            </a:r>
          </a:p>
          <a:p>
            <a:pPr algn="just">
              <a:lnSpc>
                <a:spcPct val="120000"/>
              </a:lnSpc>
            </a:pPr>
            <a:r>
              <a:rPr lang="en-US" sz="2100" b="1" dirty="0">
                <a:solidFill>
                  <a:schemeClr val="tx1"/>
                </a:solidFill>
              </a:rPr>
              <a:t>Military Doctrine: </a:t>
            </a:r>
            <a:r>
              <a:rPr lang="en-US" sz="2100" dirty="0">
                <a:solidFill>
                  <a:schemeClr val="tx1"/>
                </a:solidFill>
              </a:rPr>
              <a:t>NFU, proactive military action</a:t>
            </a:r>
          </a:p>
          <a:p>
            <a:pPr algn="just">
              <a:lnSpc>
                <a:spcPct val="120000"/>
              </a:lnSpc>
            </a:pPr>
            <a:r>
              <a:rPr lang="en-US" sz="2100" b="1" dirty="0">
                <a:solidFill>
                  <a:schemeClr val="tx1"/>
                </a:solidFill>
              </a:rPr>
              <a:t>External influence: </a:t>
            </a:r>
            <a:r>
              <a:rPr lang="en-US" sz="2100" dirty="0">
                <a:solidFill>
                  <a:schemeClr val="tx1"/>
                </a:solidFill>
              </a:rPr>
              <a:t>QUAD, Russia, ME</a:t>
            </a:r>
          </a:p>
        </p:txBody>
      </p:sp>
      <p:sp>
        <p:nvSpPr>
          <p:cNvPr id="5" name="Footer Placeholder 4">
            <a:extLst>
              <a:ext uri="{FF2B5EF4-FFF2-40B4-BE49-F238E27FC236}">
                <a16:creationId xmlns:a16="http://schemas.microsoft.com/office/drawing/2014/main" id="{B8C749CF-5613-9563-C14D-3BE21267B494}"/>
              </a:ext>
            </a:extLst>
          </p:cNvPr>
          <p:cNvSpPr>
            <a:spLocks noGrp="1"/>
          </p:cNvSpPr>
          <p:nvPr>
            <p:ph type="ftr" sz="quarter" idx="11"/>
          </p:nvPr>
        </p:nvSpPr>
        <p:spPr/>
        <p:txBody>
          <a:bodyPr/>
          <a:lstStyle/>
          <a:p>
            <a:r>
              <a:rPr lang="en-US" dirty="0"/>
              <a:t>Lecture by: Dr. Zahid Mehmood Zahid, Assistant Professor of IR, Islamabad</a:t>
            </a:r>
          </a:p>
        </p:txBody>
      </p:sp>
    </p:spTree>
    <p:extLst>
      <p:ext uri="{BB962C8B-B14F-4D97-AF65-F5344CB8AC3E}">
        <p14:creationId xmlns:p14="http://schemas.microsoft.com/office/powerpoint/2010/main" val="34723225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D6B035-EC43-48B1-8425-6B1824272794}"/>
              </a:ext>
            </a:extLst>
          </p:cNvPr>
          <p:cNvSpPr>
            <a:spLocks noGrp="1"/>
          </p:cNvSpPr>
          <p:nvPr>
            <p:ph type="title"/>
          </p:nvPr>
        </p:nvSpPr>
        <p:spPr>
          <a:xfrm>
            <a:off x="1881809" y="624110"/>
            <a:ext cx="9622803" cy="562701"/>
          </a:xfrm>
        </p:spPr>
        <p:txBody>
          <a:bodyPr>
            <a:normAutofit fontScale="90000"/>
          </a:bodyPr>
          <a:lstStyle/>
          <a:p>
            <a:r>
              <a:rPr lang="en-US" sz="3200" b="1" dirty="0">
                <a:solidFill>
                  <a:schemeClr val="tx1">
                    <a:lumMod val="95000"/>
                    <a:lumOff val="5000"/>
                  </a:schemeClr>
                </a:solidFill>
              </a:rPr>
              <a:t>  Conclusion</a:t>
            </a:r>
          </a:p>
        </p:txBody>
      </p:sp>
      <p:sp>
        <p:nvSpPr>
          <p:cNvPr id="3" name="Content Placeholder 2">
            <a:extLst>
              <a:ext uri="{FF2B5EF4-FFF2-40B4-BE49-F238E27FC236}">
                <a16:creationId xmlns:a16="http://schemas.microsoft.com/office/drawing/2014/main" id="{9FE8BF89-E4D9-4E5A-8FFB-2D61D23B718C}"/>
              </a:ext>
            </a:extLst>
          </p:cNvPr>
          <p:cNvSpPr>
            <a:spLocks noGrp="1"/>
          </p:cNvSpPr>
          <p:nvPr>
            <p:ph idx="1"/>
          </p:nvPr>
        </p:nvSpPr>
        <p:spPr>
          <a:xfrm>
            <a:off x="1800808" y="1311964"/>
            <a:ext cx="9479902" cy="5450785"/>
          </a:xfrm>
        </p:spPr>
        <p:txBody>
          <a:bodyPr>
            <a:noAutofit/>
          </a:bodyPr>
          <a:lstStyle/>
          <a:p>
            <a:pPr algn="just">
              <a:lnSpc>
                <a:spcPct val="107000"/>
              </a:lnSpc>
              <a:spcBef>
                <a:spcPts val="0"/>
              </a:spcBef>
              <a:spcAft>
                <a:spcPts val="800"/>
              </a:spcAft>
            </a:pPr>
            <a:endParaRPr lang="en-US" sz="2500" b="1" spc="-10" dirty="0">
              <a:solidFill>
                <a:schemeClr val="tx1"/>
              </a:solidFill>
              <a:ea typeface="Aptos" panose="020B0004020202020204" pitchFamily="34" charset="0"/>
              <a:cs typeface="Arial" panose="020B0604020202020204" pitchFamily="34" charset="0"/>
            </a:endParaRPr>
          </a:p>
          <a:p>
            <a:pPr algn="just">
              <a:lnSpc>
                <a:spcPct val="107000"/>
              </a:lnSpc>
              <a:spcBef>
                <a:spcPts val="0"/>
              </a:spcBef>
              <a:spcAft>
                <a:spcPts val="800"/>
              </a:spcAft>
            </a:pPr>
            <a:r>
              <a:rPr lang="en-US" sz="2500" b="1" spc="-10" dirty="0">
                <a:solidFill>
                  <a:schemeClr val="tx1"/>
                </a:solidFill>
                <a:ea typeface="Aptos" panose="020B0004020202020204" pitchFamily="34" charset="0"/>
                <a:cs typeface="Arial" panose="020B0604020202020204" pitchFamily="34" charset="0"/>
              </a:rPr>
              <a:t>Hi</a:t>
            </a:r>
            <a:r>
              <a:rPr lang="en-US" sz="2500" b="1" spc="-10" dirty="0">
                <a:solidFill>
                  <a:schemeClr val="tx1"/>
                </a:solidFill>
                <a:effectLst/>
                <a:ea typeface="Aptos" panose="020B0004020202020204" pitchFamily="34" charset="0"/>
                <a:cs typeface="Arial" panose="020B0604020202020204" pitchFamily="34" charset="0"/>
              </a:rPr>
              <a:t>storically:</a:t>
            </a:r>
            <a:r>
              <a:rPr lang="en-US" sz="2500" spc="-10" dirty="0">
                <a:solidFill>
                  <a:schemeClr val="tx1"/>
                </a:solidFill>
                <a:effectLst/>
                <a:ea typeface="Aptos" panose="020B0004020202020204" pitchFamily="34" charset="0"/>
                <a:cs typeface="Arial" panose="020B0604020202020204" pitchFamily="34" charset="0"/>
              </a:rPr>
              <a:t> Muslim nationalism &amp; identity.</a:t>
            </a:r>
            <a:endParaRPr lang="en-US" sz="2500" dirty="0">
              <a:solidFill>
                <a:schemeClr val="tx1">
                  <a:lumMod val="95000"/>
                  <a:lumOff val="5000"/>
                </a:schemeClr>
              </a:solidFill>
              <a:effectLst/>
              <a:ea typeface="Aptos" panose="020B0004020202020204" pitchFamily="34" charset="0"/>
              <a:cs typeface="Arial" panose="020B0604020202020204" pitchFamily="34" charset="0"/>
            </a:endParaRPr>
          </a:p>
          <a:p>
            <a:pPr marL="0" marR="0" algn="just">
              <a:lnSpc>
                <a:spcPct val="107000"/>
              </a:lnSpc>
              <a:spcBef>
                <a:spcPts val="0"/>
              </a:spcBef>
              <a:spcAft>
                <a:spcPts val="800"/>
              </a:spcAft>
            </a:pPr>
            <a:endParaRPr lang="en-US" sz="2500" b="1" spc="-10" dirty="0">
              <a:solidFill>
                <a:schemeClr val="tx1"/>
              </a:solidFill>
              <a:ea typeface="Aptos" panose="020B0004020202020204" pitchFamily="34" charset="0"/>
              <a:cs typeface="Arial" panose="020B0604020202020204" pitchFamily="34" charset="0"/>
            </a:endParaRPr>
          </a:p>
          <a:p>
            <a:pPr marL="0" marR="0" algn="just">
              <a:lnSpc>
                <a:spcPct val="107000"/>
              </a:lnSpc>
              <a:spcBef>
                <a:spcPts val="0"/>
              </a:spcBef>
              <a:spcAft>
                <a:spcPts val="800"/>
              </a:spcAft>
            </a:pPr>
            <a:r>
              <a:rPr lang="en-US" sz="2500" b="1" spc="-10" dirty="0">
                <a:solidFill>
                  <a:schemeClr val="tx1"/>
                </a:solidFill>
                <a:ea typeface="Aptos" panose="020B0004020202020204" pitchFamily="34" charset="0"/>
                <a:cs typeface="Arial" panose="020B0604020202020204" pitchFamily="34" charset="0"/>
              </a:rPr>
              <a:t>Zero-Sum Nature of Relationship:</a:t>
            </a:r>
            <a:r>
              <a:rPr lang="en-US" sz="2500" spc="-10" dirty="0">
                <a:solidFill>
                  <a:schemeClr val="tx1"/>
                </a:solidFill>
                <a:ea typeface="Aptos" panose="020B0004020202020204" pitchFamily="34" charset="0"/>
                <a:cs typeface="Arial" panose="020B0604020202020204" pitchFamily="34" charset="0"/>
              </a:rPr>
              <a:t> powerful India and 			weaker 	Pakistan – Pak security dilemma, hence zero-sum 	relationship &amp; 	continuation of rivalry.</a:t>
            </a:r>
            <a:endParaRPr lang="en-US" sz="2500" spc="-10" dirty="0">
              <a:solidFill>
                <a:schemeClr val="tx1"/>
              </a:solidFill>
              <a:effectLst/>
              <a:ea typeface="Aptos" panose="020B0004020202020204" pitchFamily="34" charset="0"/>
              <a:cs typeface="Arial" panose="020B0604020202020204" pitchFamily="34" charset="0"/>
            </a:endParaRPr>
          </a:p>
          <a:p>
            <a:pPr marL="0" marR="0" algn="just">
              <a:lnSpc>
                <a:spcPct val="107000"/>
              </a:lnSpc>
              <a:spcBef>
                <a:spcPts val="0"/>
              </a:spcBef>
              <a:spcAft>
                <a:spcPts val="800"/>
              </a:spcAft>
            </a:pPr>
            <a:endParaRPr lang="en-US" sz="2500" b="1" spc="-10" dirty="0">
              <a:solidFill>
                <a:schemeClr val="tx1"/>
              </a:solidFill>
              <a:ea typeface="Aptos" panose="020B0004020202020204" pitchFamily="34" charset="0"/>
              <a:cs typeface="Arial" panose="020B0604020202020204" pitchFamily="34" charset="0"/>
            </a:endParaRPr>
          </a:p>
          <a:p>
            <a:pPr marL="0" marR="0" algn="just">
              <a:lnSpc>
                <a:spcPct val="107000"/>
              </a:lnSpc>
              <a:spcBef>
                <a:spcPts val="0"/>
              </a:spcBef>
              <a:spcAft>
                <a:spcPts val="800"/>
              </a:spcAft>
            </a:pPr>
            <a:r>
              <a:rPr lang="en-US" sz="2500" b="1" spc="-10" dirty="0">
                <a:solidFill>
                  <a:schemeClr val="tx1"/>
                </a:solidFill>
                <a:ea typeface="Aptos" panose="020B0004020202020204" pitchFamily="34" charset="0"/>
                <a:cs typeface="Arial" panose="020B0604020202020204" pitchFamily="34" charset="0"/>
              </a:rPr>
              <a:t>P</a:t>
            </a:r>
            <a:r>
              <a:rPr lang="en-US" sz="2500" b="1" spc="-10" dirty="0">
                <a:solidFill>
                  <a:schemeClr val="tx1"/>
                </a:solidFill>
                <a:effectLst/>
                <a:ea typeface="Aptos" panose="020B0004020202020204" pitchFamily="34" charset="0"/>
                <a:cs typeface="Arial" panose="020B0604020202020204" pitchFamily="34" charset="0"/>
              </a:rPr>
              <a:t>olitical and </a:t>
            </a:r>
            <a:r>
              <a:rPr lang="en-US" sz="2500" b="1" spc="-10" dirty="0">
                <a:solidFill>
                  <a:schemeClr val="tx1"/>
                </a:solidFill>
                <a:ea typeface="Aptos" panose="020B0004020202020204" pitchFamily="34" charset="0"/>
                <a:cs typeface="Arial" panose="020B0604020202020204" pitchFamily="34" charset="0"/>
              </a:rPr>
              <a:t>S</a:t>
            </a:r>
            <a:r>
              <a:rPr lang="en-US" sz="2500" b="1" spc="-10" dirty="0">
                <a:solidFill>
                  <a:schemeClr val="tx1"/>
                </a:solidFill>
                <a:effectLst/>
                <a:ea typeface="Aptos" panose="020B0004020202020204" pitchFamily="34" charset="0"/>
                <a:cs typeface="Arial" panose="020B0604020202020204" pitchFamily="34" charset="0"/>
              </a:rPr>
              <a:t>ecurity </a:t>
            </a:r>
            <a:r>
              <a:rPr lang="en-US" sz="2500" b="1" spc="-10" dirty="0">
                <a:solidFill>
                  <a:schemeClr val="tx1"/>
                </a:solidFill>
                <a:ea typeface="Aptos" panose="020B0004020202020204" pitchFamily="34" charset="0"/>
                <a:cs typeface="Arial" panose="020B0604020202020204" pitchFamily="34" charset="0"/>
              </a:rPr>
              <a:t>I</a:t>
            </a:r>
            <a:r>
              <a:rPr lang="en-US" sz="2500" b="1" spc="-10" dirty="0">
                <a:solidFill>
                  <a:schemeClr val="tx1"/>
                </a:solidFill>
                <a:effectLst/>
                <a:ea typeface="Aptos" panose="020B0004020202020204" pitchFamily="34" charset="0"/>
                <a:cs typeface="Arial" panose="020B0604020202020204" pitchFamily="34" charset="0"/>
              </a:rPr>
              <a:t>nstitutions:</a:t>
            </a:r>
            <a:r>
              <a:rPr lang="en-US" sz="2500" spc="-10" dirty="0">
                <a:solidFill>
                  <a:schemeClr val="tx1"/>
                </a:solidFill>
                <a:effectLst/>
                <a:ea typeface="Aptos" panose="020B0004020202020204" pitchFamily="34" charset="0"/>
                <a:cs typeface="Arial" panose="020B0604020202020204" pitchFamily="34" charset="0"/>
              </a:rPr>
              <a:t> designed and 	institutionalized on suspicions and competition - see 	</a:t>
            </a:r>
            <a:r>
              <a:rPr lang="en-US" sz="2500" spc="-10" dirty="0" err="1">
                <a:solidFill>
                  <a:schemeClr val="tx1"/>
                </a:solidFill>
                <a:effectLst/>
                <a:ea typeface="Aptos" panose="020B0004020202020204" pitchFamily="34" charset="0"/>
                <a:cs typeface="Arial" panose="020B0604020202020204" pitchFamily="34" charset="0"/>
              </a:rPr>
              <a:t>Pehalgam</a:t>
            </a:r>
            <a:r>
              <a:rPr lang="en-US" sz="2500" spc="-10" dirty="0">
                <a:solidFill>
                  <a:schemeClr val="tx1"/>
                </a:solidFill>
                <a:effectLst/>
                <a:ea typeface="Aptos" panose="020B0004020202020204" pitchFamily="34" charset="0"/>
                <a:cs typeface="Arial" panose="020B0604020202020204" pitchFamily="34" charset="0"/>
              </a:rPr>
              <a:t> and resultant escalation by India. </a:t>
            </a:r>
          </a:p>
        </p:txBody>
      </p:sp>
      <p:sp>
        <p:nvSpPr>
          <p:cNvPr id="4" name="Footer Placeholder 3">
            <a:extLst>
              <a:ext uri="{FF2B5EF4-FFF2-40B4-BE49-F238E27FC236}">
                <a16:creationId xmlns:a16="http://schemas.microsoft.com/office/drawing/2014/main" id="{78CC32B3-AF87-4EDE-BEA9-618D9B1637D8}"/>
              </a:ext>
            </a:extLst>
          </p:cNvPr>
          <p:cNvSpPr>
            <a:spLocks noGrp="1"/>
          </p:cNvSpPr>
          <p:nvPr>
            <p:ph type="ftr" sz="quarter" idx="11"/>
          </p:nvPr>
        </p:nvSpPr>
        <p:spPr/>
        <p:txBody>
          <a:bodyPr/>
          <a:lstStyle/>
          <a:p>
            <a:r>
              <a:rPr lang="en-US"/>
              <a:t>Lecture by: Dr. Zahid Mehmood Zahid, Assistant Professor of IR, Islamabad</a:t>
            </a:r>
            <a:endParaRPr lang="en-US" dirty="0"/>
          </a:p>
        </p:txBody>
      </p:sp>
    </p:spTree>
    <p:extLst>
      <p:ext uri="{BB962C8B-B14F-4D97-AF65-F5344CB8AC3E}">
        <p14:creationId xmlns:p14="http://schemas.microsoft.com/office/powerpoint/2010/main" val="34898506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D6B035-EC43-48B1-8425-6B1824272794}"/>
              </a:ext>
            </a:extLst>
          </p:cNvPr>
          <p:cNvSpPr>
            <a:spLocks noGrp="1"/>
          </p:cNvSpPr>
          <p:nvPr>
            <p:ph type="title"/>
          </p:nvPr>
        </p:nvSpPr>
        <p:spPr>
          <a:xfrm>
            <a:off x="1881809" y="624110"/>
            <a:ext cx="9622803" cy="562701"/>
          </a:xfrm>
        </p:spPr>
        <p:txBody>
          <a:bodyPr>
            <a:normAutofit fontScale="90000"/>
          </a:bodyPr>
          <a:lstStyle/>
          <a:p>
            <a:r>
              <a:rPr lang="en-US" sz="3200" b="1" dirty="0">
                <a:solidFill>
                  <a:schemeClr val="tx1">
                    <a:lumMod val="95000"/>
                    <a:lumOff val="5000"/>
                  </a:schemeClr>
                </a:solidFill>
              </a:rPr>
              <a:t>Way out/Suggestion </a:t>
            </a:r>
          </a:p>
        </p:txBody>
      </p:sp>
      <p:sp>
        <p:nvSpPr>
          <p:cNvPr id="3" name="Content Placeholder 2">
            <a:extLst>
              <a:ext uri="{FF2B5EF4-FFF2-40B4-BE49-F238E27FC236}">
                <a16:creationId xmlns:a16="http://schemas.microsoft.com/office/drawing/2014/main" id="{9FE8BF89-E4D9-4E5A-8FFB-2D61D23B718C}"/>
              </a:ext>
            </a:extLst>
          </p:cNvPr>
          <p:cNvSpPr>
            <a:spLocks noGrp="1"/>
          </p:cNvSpPr>
          <p:nvPr>
            <p:ph idx="1"/>
          </p:nvPr>
        </p:nvSpPr>
        <p:spPr>
          <a:xfrm>
            <a:off x="1881809" y="1311964"/>
            <a:ext cx="9874762" cy="5450785"/>
          </a:xfrm>
        </p:spPr>
        <p:txBody>
          <a:bodyPr>
            <a:normAutofit lnSpcReduction="10000"/>
          </a:bodyPr>
          <a:lstStyle/>
          <a:p>
            <a:pPr marL="0" marR="0" algn="just">
              <a:lnSpc>
                <a:spcPct val="107000"/>
              </a:lnSpc>
              <a:spcBef>
                <a:spcPts val="0"/>
              </a:spcBef>
              <a:spcAft>
                <a:spcPts val="800"/>
              </a:spcAft>
            </a:pPr>
            <a:r>
              <a:rPr lang="en-US" sz="2400" spc="-10" dirty="0">
                <a:solidFill>
                  <a:schemeClr val="tx1"/>
                </a:solidFill>
                <a:ea typeface="Aptos" panose="020B0004020202020204" pitchFamily="34" charset="0"/>
                <a:cs typeface="Arial" panose="020B0604020202020204" pitchFamily="34" charset="0"/>
              </a:rPr>
              <a:t>Forget, learn, and move</a:t>
            </a:r>
          </a:p>
          <a:p>
            <a:pPr marL="0" marR="0" algn="just">
              <a:lnSpc>
                <a:spcPct val="107000"/>
              </a:lnSpc>
              <a:spcBef>
                <a:spcPts val="0"/>
              </a:spcBef>
              <a:spcAft>
                <a:spcPts val="800"/>
              </a:spcAft>
            </a:pPr>
            <a:r>
              <a:rPr lang="en-US" sz="2400" spc="-10" dirty="0">
                <a:solidFill>
                  <a:schemeClr val="tx1"/>
                </a:solidFill>
                <a:ea typeface="Aptos" panose="020B0004020202020204" pitchFamily="34" charset="0"/>
                <a:cs typeface="Arial" panose="020B0604020202020204" pitchFamily="34" charset="0"/>
              </a:rPr>
              <a:t>Political will &amp; intent are the pre-requisite.</a:t>
            </a:r>
            <a:r>
              <a:rPr lang="en-US" sz="2400" dirty="0">
                <a:solidFill>
                  <a:schemeClr val="tx1"/>
                </a:solidFill>
                <a:ea typeface="Aptos" panose="020B0004020202020204" pitchFamily="34" charset="0"/>
                <a:cs typeface="Arial" panose="020B0604020202020204" pitchFamily="34" charset="0"/>
              </a:rPr>
              <a:t> </a:t>
            </a:r>
            <a:endParaRPr lang="en-US" sz="2400" b="1" dirty="0">
              <a:solidFill>
                <a:schemeClr val="tx1"/>
              </a:solidFill>
              <a:effectLst/>
              <a:ea typeface="Aptos" panose="020B0004020202020204" pitchFamily="34" charset="0"/>
              <a:cs typeface="Arial" panose="020B0604020202020204" pitchFamily="34" charset="0"/>
            </a:endParaRPr>
          </a:p>
          <a:p>
            <a:pPr marL="0" algn="just">
              <a:lnSpc>
                <a:spcPct val="107000"/>
              </a:lnSpc>
              <a:spcBef>
                <a:spcPts val="0"/>
              </a:spcBef>
              <a:spcAft>
                <a:spcPts val="800"/>
              </a:spcAft>
            </a:pPr>
            <a:r>
              <a:rPr lang="en-US" sz="2400" spc="-10" dirty="0">
                <a:solidFill>
                  <a:schemeClr val="tx1"/>
                </a:solidFill>
                <a:effectLst/>
                <a:ea typeface="Aptos" panose="020B0004020202020204" pitchFamily="34" charset="0"/>
                <a:cs typeface="Arial" panose="020B0604020202020204" pitchFamily="34" charset="0"/>
              </a:rPr>
              <a:t>Track I and II, what is </a:t>
            </a:r>
            <a:r>
              <a:rPr lang="en-US" sz="2400" b="1" spc="-10" dirty="0">
                <a:solidFill>
                  <a:schemeClr val="tx1"/>
                </a:solidFill>
                <a:effectLst/>
                <a:ea typeface="Aptos" panose="020B0004020202020204" pitchFamily="34" charset="0"/>
                <a:cs typeface="Arial" panose="020B0604020202020204" pitchFamily="34" charset="0"/>
              </a:rPr>
              <a:t>doable</a:t>
            </a:r>
            <a:r>
              <a:rPr lang="en-US" sz="2400" spc="-10" dirty="0">
                <a:solidFill>
                  <a:schemeClr val="tx1"/>
                </a:solidFill>
                <a:effectLst/>
                <a:ea typeface="Aptos" panose="020B0004020202020204" pitchFamily="34" charset="0"/>
                <a:cs typeface="Arial" panose="020B0604020202020204" pitchFamily="34" charset="0"/>
              </a:rPr>
              <a:t> and what is </a:t>
            </a:r>
            <a:r>
              <a:rPr lang="en-US" sz="2400" b="1" spc="-10" dirty="0">
                <a:solidFill>
                  <a:schemeClr val="tx1"/>
                </a:solidFill>
                <a:effectLst/>
                <a:ea typeface="Aptos" panose="020B0004020202020204" pitchFamily="34" charset="0"/>
                <a:cs typeface="Arial" panose="020B0604020202020204" pitchFamily="34" charset="0"/>
              </a:rPr>
              <a:t>desirable</a:t>
            </a:r>
          </a:p>
          <a:p>
            <a:pPr marL="0" algn="just">
              <a:lnSpc>
                <a:spcPct val="107000"/>
              </a:lnSpc>
              <a:spcBef>
                <a:spcPts val="0"/>
              </a:spcBef>
              <a:spcAft>
                <a:spcPts val="800"/>
              </a:spcAft>
            </a:pPr>
            <a:r>
              <a:rPr lang="en-US" sz="2400" dirty="0">
                <a:solidFill>
                  <a:schemeClr val="tx1"/>
                </a:solidFill>
                <a:effectLst/>
                <a:ea typeface="Aptos" panose="020B0004020202020204" pitchFamily="34" charset="0"/>
                <a:cs typeface="Arial" panose="020B0604020202020204" pitchFamily="34" charset="0"/>
              </a:rPr>
              <a:t>Crisis management mechanism in place</a:t>
            </a:r>
            <a:endParaRPr lang="en-US" sz="2400" spc="-10" dirty="0">
              <a:solidFill>
                <a:schemeClr val="tx1"/>
              </a:solidFill>
              <a:effectLst/>
              <a:ea typeface="Aptos" panose="020B0004020202020204" pitchFamily="34" charset="0"/>
              <a:cs typeface="Arial" panose="020B0604020202020204" pitchFamily="34" charset="0"/>
            </a:endParaRPr>
          </a:p>
          <a:p>
            <a:pPr marL="0" algn="just">
              <a:lnSpc>
                <a:spcPct val="107000"/>
              </a:lnSpc>
              <a:spcBef>
                <a:spcPts val="0"/>
              </a:spcBef>
              <a:spcAft>
                <a:spcPts val="800"/>
              </a:spcAft>
            </a:pPr>
            <a:r>
              <a:rPr lang="en-US" sz="2400" spc="-10" dirty="0">
                <a:solidFill>
                  <a:schemeClr val="tx1"/>
                </a:solidFill>
                <a:effectLst/>
                <a:ea typeface="Aptos" panose="020B0004020202020204" pitchFamily="34" charset="0"/>
                <a:cs typeface="Arial" panose="020B0604020202020204" pitchFamily="34" charset="0"/>
              </a:rPr>
              <a:t>Relaxing visa regime</a:t>
            </a:r>
            <a:r>
              <a:rPr lang="en-US" sz="2400" spc="-10" dirty="0">
                <a:solidFill>
                  <a:schemeClr val="tx1"/>
                </a:solidFill>
                <a:ea typeface="Aptos" panose="020B0004020202020204" pitchFamily="34" charset="0"/>
                <a:cs typeface="Arial" panose="020B0604020202020204" pitchFamily="34" charset="0"/>
              </a:rPr>
              <a:t> for People-to-people</a:t>
            </a:r>
            <a:r>
              <a:rPr lang="en-US" sz="2400" spc="-10" dirty="0">
                <a:solidFill>
                  <a:schemeClr val="tx1"/>
                </a:solidFill>
                <a:effectLst/>
                <a:ea typeface="Aptos" panose="020B0004020202020204" pitchFamily="34" charset="0"/>
                <a:cs typeface="Arial" panose="020B0604020202020204" pitchFamily="34" charset="0"/>
              </a:rPr>
              <a:t> contacts (medical, 	 	religious, education, sports, etc.) </a:t>
            </a:r>
            <a:endParaRPr lang="en-US" sz="2400" dirty="0">
              <a:solidFill>
                <a:schemeClr val="tx1"/>
              </a:solidFill>
              <a:effectLst/>
              <a:ea typeface="Aptos" panose="020B0004020202020204" pitchFamily="34" charset="0"/>
              <a:cs typeface="Arial" panose="020B0604020202020204" pitchFamily="34" charset="0"/>
            </a:endParaRPr>
          </a:p>
          <a:p>
            <a:pPr marL="0" marR="0" algn="just">
              <a:lnSpc>
                <a:spcPct val="107000"/>
              </a:lnSpc>
              <a:spcBef>
                <a:spcPts val="0"/>
              </a:spcBef>
              <a:spcAft>
                <a:spcPts val="800"/>
              </a:spcAft>
            </a:pPr>
            <a:r>
              <a:rPr lang="en-US" sz="2400" spc="-10" dirty="0">
                <a:solidFill>
                  <a:schemeClr val="tx1"/>
                </a:solidFill>
                <a:ea typeface="Aptos" panose="020B0004020202020204" pitchFamily="34" charset="0"/>
                <a:cs typeface="Arial" panose="020B0604020202020204" pitchFamily="34" charset="0"/>
              </a:rPr>
              <a:t>Integration and connectivity, Bilateral trade, SAARC</a:t>
            </a:r>
            <a:endParaRPr lang="en-US" sz="2400" spc="-10" dirty="0">
              <a:solidFill>
                <a:schemeClr val="tx1"/>
              </a:solidFill>
              <a:effectLst/>
              <a:ea typeface="Aptos" panose="020B0004020202020204" pitchFamily="34" charset="0"/>
              <a:cs typeface="Arial" panose="020B0604020202020204" pitchFamily="34" charset="0"/>
            </a:endParaRPr>
          </a:p>
          <a:p>
            <a:pPr marL="0" marR="0" algn="just">
              <a:lnSpc>
                <a:spcPct val="107000"/>
              </a:lnSpc>
              <a:spcBef>
                <a:spcPts val="0"/>
              </a:spcBef>
              <a:spcAft>
                <a:spcPts val="800"/>
              </a:spcAft>
            </a:pPr>
            <a:r>
              <a:rPr lang="en-US" sz="2400" spc="-10" dirty="0">
                <a:solidFill>
                  <a:schemeClr val="tx1">
                    <a:lumMod val="95000"/>
                    <a:lumOff val="5000"/>
                  </a:schemeClr>
                </a:solidFill>
                <a:effectLst/>
                <a:ea typeface="Aptos" panose="020B0004020202020204" pitchFamily="34" charset="0"/>
                <a:cs typeface="Arial" panose="020B0604020202020204" pitchFamily="34" charset="0"/>
              </a:rPr>
              <a:t>Military CBM</a:t>
            </a:r>
            <a:r>
              <a:rPr lang="en-US" sz="2400" spc="-10" dirty="0">
                <a:solidFill>
                  <a:schemeClr val="tx1">
                    <a:lumMod val="95000"/>
                    <a:lumOff val="5000"/>
                  </a:schemeClr>
                </a:solidFill>
                <a:ea typeface="Aptos" panose="020B0004020202020204" pitchFamily="34" charset="0"/>
                <a:cs typeface="Arial" panose="020B0604020202020204" pitchFamily="34" charset="0"/>
              </a:rPr>
              <a:t>s (DG MOs flag meetings, frequent use of hotline),</a:t>
            </a:r>
          </a:p>
          <a:p>
            <a:pPr marL="0" marR="0" algn="just">
              <a:lnSpc>
                <a:spcPct val="107000"/>
              </a:lnSpc>
              <a:spcBef>
                <a:spcPts val="0"/>
              </a:spcBef>
              <a:spcAft>
                <a:spcPts val="800"/>
              </a:spcAft>
            </a:pPr>
            <a:r>
              <a:rPr lang="en-US" sz="2400" spc="-10" dirty="0">
                <a:solidFill>
                  <a:schemeClr val="tx1"/>
                </a:solidFill>
                <a:ea typeface="Aptos" panose="020B0004020202020204" pitchFamily="34" charset="0"/>
                <a:cs typeface="Arial" panose="020B0604020202020204" pitchFamily="34" charset="0"/>
              </a:rPr>
              <a:t>Demilitarization from certain zones – Siachen, etc.</a:t>
            </a:r>
            <a:r>
              <a:rPr lang="en-US" sz="2400" spc="-10" dirty="0">
                <a:solidFill>
                  <a:schemeClr val="tx1">
                    <a:lumMod val="95000"/>
                    <a:lumOff val="5000"/>
                  </a:schemeClr>
                </a:solidFill>
                <a:ea typeface="Aptos" panose="020B0004020202020204" pitchFamily="34" charset="0"/>
                <a:cs typeface="Arial" panose="020B0604020202020204" pitchFamily="34" charset="0"/>
              </a:rPr>
              <a:t> </a:t>
            </a:r>
          </a:p>
          <a:p>
            <a:pPr marL="0" algn="just">
              <a:lnSpc>
                <a:spcPct val="107000"/>
              </a:lnSpc>
              <a:spcBef>
                <a:spcPts val="0"/>
              </a:spcBef>
              <a:spcAft>
                <a:spcPts val="800"/>
              </a:spcAft>
            </a:pPr>
            <a:r>
              <a:rPr lang="en-US" sz="2400" spc="-10" dirty="0">
                <a:solidFill>
                  <a:schemeClr val="tx1">
                    <a:lumMod val="95000"/>
                    <a:lumOff val="5000"/>
                  </a:schemeClr>
                </a:solidFill>
                <a:ea typeface="Aptos" panose="020B0004020202020204" pitchFamily="34" charset="0"/>
                <a:cs typeface="Arial" panose="020B0604020202020204" pitchFamily="34" charset="0"/>
              </a:rPr>
              <a:t>Engagement is the way forward; India missed the IK era opportunity to talk on Kashmir. </a:t>
            </a:r>
          </a:p>
          <a:p>
            <a:pPr marL="0" algn="just">
              <a:lnSpc>
                <a:spcPct val="107000"/>
              </a:lnSpc>
              <a:spcBef>
                <a:spcPts val="0"/>
              </a:spcBef>
              <a:spcAft>
                <a:spcPts val="800"/>
              </a:spcAft>
            </a:pPr>
            <a:r>
              <a:rPr lang="en-US" sz="2400" spc="-10" dirty="0">
                <a:solidFill>
                  <a:schemeClr val="tx1">
                    <a:lumMod val="95000"/>
                    <a:lumOff val="5000"/>
                  </a:schemeClr>
                </a:solidFill>
                <a:ea typeface="Aptos" panose="020B0004020202020204" pitchFamily="34" charset="0"/>
                <a:cs typeface="Arial" panose="020B0604020202020204" pitchFamily="34" charset="0"/>
              </a:rPr>
              <a:t>In war and violence, India more to lose. </a:t>
            </a:r>
            <a:endParaRPr lang="en-US" sz="2400" b="1" spc="-10" dirty="0">
              <a:solidFill>
                <a:schemeClr val="tx1">
                  <a:lumMod val="95000"/>
                  <a:lumOff val="5000"/>
                </a:schemeClr>
              </a:solidFill>
              <a:ea typeface="Aptos" panose="020B0004020202020204" pitchFamily="34" charset="0"/>
              <a:cs typeface="Arial" panose="020B0604020202020204" pitchFamily="34" charset="0"/>
            </a:endParaRPr>
          </a:p>
          <a:p>
            <a:pPr marL="0" marR="0" indent="0" algn="just">
              <a:lnSpc>
                <a:spcPct val="107000"/>
              </a:lnSpc>
              <a:spcBef>
                <a:spcPts val="0"/>
              </a:spcBef>
              <a:spcAft>
                <a:spcPts val="800"/>
              </a:spcAft>
              <a:buNone/>
            </a:pPr>
            <a:endParaRPr lang="en-US" sz="2400" dirty="0">
              <a:solidFill>
                <a:schemeClr val="tx1">
                  <a:lumMod val="95000"/>
                  <a:lumOff val="5000"/>
                </a:schemeClr>
              </a:solidFill>
              <a:effectLst/>
              <a:ea typeface="Aptos" panose="020B0004020202020204" pitchFamily="34" charset="0"/>
              <a:cs typeface="Arial" panose="020B0604020202020204" pitchFamily="34" charset="0"/>
            </a:endParaRPr>
          </a:p>
          <a:p>
            <a:pPr algn="just"/>
            <a:endParaRPr lang="en-US" sz="3200" b="1" dirty="0">
              <a:solidFill>
                <a:schemeClr val="tx1">
                  <a:lumMod val="95000"/>
                  <a:lumOff val="5000"/>
                </a:schemeClr>
              </a:solidFill>
            </a:endParaRPr>
          </a:p>
          <a:p>
            <a:pPr marL="0" marR="0" algn="just">
              <a:lnSpc>
                <a:spcPct val="107000"/>
              </a:lnSpc>
              <a:spcBef>
                <a:spcPts val="0"/>
              </a:spcBef>
              <a:spcAft>
                <a:spcPts val="800"/>
              </a:spcAft>
            </a:pPr>
            <a:endParaRPr lang="en-US" sz="2400" spc="-10" dirty="0">
              <a:solidFill>
                <a:schemeClr val="tx1"/>
              </a:solidFill>
              <a:effectLst/>
              <a:ea typeface="Aptos" panose="020B0004020202020204" pitchFamily="34" charset="0"/>
              <a:cs typeface="Arial" panose="020B0604020202020204" pitchFamily="34" charset="0"/>
            </a:endParaRPr>
          </a:p>
          <a:p>
            <a:pPr marL="0" marR="0" algn="just">
              <a:lnSpc>
                <a:spcPct val="107000"/>
              </a:lnSpc>
              <a:spcBef>
                <a:spcPts val="0"/>
              </a:spcBef>
              <a:spcAft>
                <a:spcPts val="800"/>
              </a:spcAft>
            </a:pPr>
            <a:endParaRPr lang="en-US" sz="2400" dirty="0">
              <a:solidFill>
                <a:schemeClr val="tx1"/>
              </a:solidFill>
              <a:effectLst/>
              <a:ea typeface="Aptos" panose="020B0004020202020204" pitchFamily="34" charset="0"/>
              <a:cs typeface="Arial" panose="020B0604020202020204" pitchFamily="34" charset="0"/>
            </a:endParaRPr>
          </a:p>
          <a:p>
            <a:pPr algn="just"/>
            <a:endParaRPr lang="en-US" sz="3200" b="1" dirty="0">
              <a:solidFill>
                <a:schemeClr val="tx1"/>
              </a:solidFill>
            </a:endParaRPr>
          </a:p>
        </p:txBody>
      </p:sp>
      <p:sp>
        <p:nvSpPr>
          <p:cNvPr id="4" name="Footer Placeholder 3">
            <a:extLst>
              <a:ext uri="{FF2B5EF4-FFF2-40B4-BE49-F238E27FC236}">
                <a16:creationId xmlns:a16="http://schemas.microsoft.com/office/drawing/2014/main" id="{78CC32B3-AF87-4EDE-BEA9-618D9B1637D8}"/>
              </a:ext>
            </a:extLst>
          </p:cNvPr>
          <p:cNvSpPr>
            <a:spLocks noGrp="1"/>
          </p:cNvSpPr>
          <p:nvPr>
            <p:ph type="ftr" sz="quarter" idx="11"/>
          </p:nvPr>
        </p:nvSpPr>
        <p:spPr/>
        <p:txBody>
          <a:bodyPr/>
          <a:lstStyle/>
          <a:p>
            <a:r>
              <a:rPr lang="en-US"/>
              <a:t>Lecture by: Dr. Zahid Mehmood Zahid, Assistant Professor of IR, Islamabad</a:t>
            </a:r>
            <a:endParaRPr lang="en-US" dirty="0"/>
          </a:p>
        </p:txBody>
      </p:sp>
    </p:spTree>
    <p:extLst>
      <p:ext uri="{BB962C8B-B14F-4D97-AF65-F5344CB8AC3E}">
        <p14:creationId xmlns:p14="http://schemas.microsoft.com/office/powerpoint/2010/main" val="29111247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DFC631-35B6-F024-95C9-5625FF1ACD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48DC9C-58AF-D1DC-5A13-C55FFFE2EEF6}"/>
              </a:ext>
            </a:extLst>
          </p:cNvPr>
          <p:cNvSpPr>
            <a:spLocks noGrp="1"/>
          </p:cNvSpPr>
          <p:nvPr>
            <p:ph type="title"/>
          </p:nvPr>
        </p:nvSpPr>
        <p:spPr>
          <a:xfrm>
            <a:off x="1881809" y="624110"/>
            <a:ext cx="9622803" cy="562701"/>
          </a:xfrm>
        </p:spPr>
        <p:txBody>
          <a:bodyPr>
            <a:normAutofit fontScale="90000"/>
          </a:bodyPr>
          <a:lstStyle/>
          <a:p>
            <a:r>
              <a:rPr lang="en-US" sz="3200" b="1" dirty="0">
                <a:solidFill>
                  <a:schemeClr val="tx1">
                    <a:lumMod val="95000"/>
                    <a:lumOff val="5000"/>
                  </a:schemeClr>
                </a:solidFill>
              </a:rPr>
              <a:t>Questions to Attempt</a:t>
            </a:r>
          </a:p>
        </p:txBody>
      </p:sp>
      <p:sp>
        <p:nvSpPr>
          <p:cNvPr id="3" name="Content Placeholder 2">
            <a:extLst>
              <a:ext uri="{FF2B5EF4-FFF2-40B4-BE49-F238E27FC236}">
                <a16:creationId xmlns:a16="http://schemas.microsoft.com/office/drawing/2014/main" id="{7C1D5C94-8B0A-8608-5F42-6B78AB56E3D7}"/>
              </a:ext>
            </a:extLst>
          </p:cNvPr>
          <p:cNvSpPr>
            <a:spLocks noGrp="1"/>
          </p:cNvSpPr>
          <p:nvPr>
            <p:ph idx="1"/>
          </p:nvPr>
        </p:nvSpPr>
        <p:spPr>
          <a:xfrm>
            <a:off x="1716833" y="1186812"/>
            <a:ext cx="9787779" cy="5575938"/>
          </a:xfrm>
        </p:spPr>
        <p:txBody>
          <a:bodyPr>
            <a:noAutofit/>
          </a:bodyPr>
          <a:lstStyle/>
          <a:p>
            <a:pPr marL="0" algn="just">
              <a:lnSpc>
                <a:spcPct val="115000"/>
              </a:lnSpc>
              <a:spcAft>
                <a:spcPts val="800"/>
              </a:spcAft>
            </a:pPr>
            <a:r>
              <a:rPr lang="en-US" sz="2000" dirty="0">
                <a:solidFill>
                  <a:schemeClr val="tx1">
                    <a:lumMod val="95000"/>
                    <a:lumOff val="5000"/>
                  </a:schemeClr>
                </a:solidFill>
              </a:rPr>
              <a:t>Analyze the impact of India's suspension of the Indus Waters Treaty in April 2025 on the strategic stability between India and Pakistan. How did this move affect bilateral relations and the concept of deterrence in South Asia</a:t>
            </a:r>
            <a:r>
              <a:rPr lang="en-US" sz="2000" b="1" dirty="0">
                <a:solidFill>
                  <a:schemeClr val="tx1">
                    <a:lumMod val="95000"/>
                    <a:lumOff val="5000"/>
                  </a:schemeClr>
                </a:solidFill>
              </a:rPr>
              <a:t>?</a:t>
            </a:r>
          </a:p>
          <a:p>
            <a:pPr marL="0" algn="just">
              <a:lnSpc>
                <a:spcPct val="115000"/>
              </a:lnSpc>
              <a:spcAft>
                <a:spcPts val="800"/>
              </a:spcAft>
            </a:pPr>
            <a:r>
              <a:rPr lang="en-US" sz="2000" kern="100" dirty="0">
                <a:solidFill>
                  <a:schemeClr val="tx1">
                    <a:lumMod val="95000"/>
                    <a:lumOff val="5000"/>
                  </a:schemeClr>
                </a:solidFill>
                <a:cs typeface="Arial" panose="020B0604020202020204" pitchFamily="34" charset="0"/>
              </a:rPr>
              <a:t>Evaluate the role of international diplomacy, particularly the U.S.-brokered ceasefire, in de-escalating the recent military confrontation between India and Pakistan. What does this incident reveal about the effectiveness of deterrence and the influence of external actors in South Asian conflicts</a:t>
            </a:r>
            <a:r>
              <a:rPr lang="en-US" sz="2000" b="1" kern="100" dirty="0">
                <a:solidFill>
                  <a:schemeClr val="tx1">
                    <a:lumMod val="95000"/>
                    <a:lumOff val="5000"/>
                  </a:schemeClr>
                </a:solidFill>
                <a:cs typeface="Arial" panose="020B0604020202020204" pitchFamily="34" charset="0"/>
              </a:rPr>
              <a:t>?</a:t>
            </a:r>
          </a:p>
          <a:p>
            <a:pPr marL="0" algn="just">
              <a:lnSpc>
                <a:spcPct val="115000"/>
              </a:lnSpc>
              <a:spcAft>
                <a:spcPts val="800"/>
              </a:spcAft>
            </a:pPr>
            <a:r>
              <a:rPr lang="en-US" sz="2000" kern="100" dirty="0">
                <a:solidFill>
                  <a:schemeClr val="tx1">
                    <a:lumMod val="95000"/>
                    <a:lumOff val="5000"/>
                  </a:schemeClr>
                </a:solidFill>
                <a:effectLst/>
                <a:ea typeface="Aptos" panose="020B0004020202020204" pitchFamily="34" charset="0"/>
                <a:cs typeface="Arial" panose="020B0604020202020204" pitchFamily="34" charset="0"/>
              </a:rPr>
              <a:t>How is India's rising economic and military power affecting the balance of power in South Asia, and what are the implications for Pakistan’s security and strategic decision-making</a:t>
            </a:r>
            <a:r>
              <a:rPr lang="en-US" sz="2000" b="1" kern="100" dirty="0">
                <a:solidFill>
                  <a:schemeClr val="tx1">
                    <a:lumMod val="95000"/>
                    <a:lumOff val="5000"/>
                  </a:schemeClr>
                </a:solidFill>
                <a:effectLst/>
                <a:ea typeface="Aptos" panose="020B0004020202020204" pitchFamily="34" charset="0"/>
                <a:cs typeface="Arial" panose="020B0604020202020204" pitchFamily="34" charset="0"/>
              </a:rPr>
              <a:t>?</a:t>
            </a:r>
          </a:p>
          <a:p>
            <a:pPr marL="0" algn="just">
              <a:lnSpc>
                <a:spcPct val="115000"/>
              </a:lnSpc>
              <a:spcAft>
                <a:spcPts val="800"/>
              </a:spcAft>
            </a:pPr>
            <a:r>
              <a:rPr lang="en-US" sz="2000" dirty="0">
                <a:solidFill>
                  <a:schemeClr val="tx1">
                    <a:lumMod val="95000"/>
                    <a:lumOff val="5000"/>
                  </a:schemeClr>
                </a:solidFill>
              </a:rPr>
              <a:t>How is India's ongoing internal situation, including issues related to Kashmir and domestic political shifts, influencing its water-sharing policies with Pakistan</a:t>
            </a:r>
            <a:r>
              <a:rPr lang="en-US" sz="2000" b="1" kern="100" dirty="0">
                <a:solidFill>
                  <a:schemeClr val="tx1">
                    <a:lumMod val="95000"/>
                    <a:lumOff val="5000"/>
                  </a:schemeClr>
                </a:solidFill>
                <a:effectLst/>
                <a:ea typeface="Aptos" panose="020B0004020202020204" pitchFamily="34" charset="0"/>
                <a:cs typeface="Arial" panose="020B0604020202020204" pitchFamily="34" charset="0"/>
              </a:rPr>
              <a:t>?</a:t>
            </a:r>
          </a:p>
          <a:p>
            <a:pPr marL="0" marR="0" indent="0" algn="just">
              <a:lnSpc>
                <a:spcPct val="115000"/>
              </a:lnSpc>
              <a:spcAft>
                <a:spcPts val="800"/>
              </a:spcAft>
              <a:buNone/>
            </a:pPr>
            <a:endParaRPr lang="en-US" sz="2000" kern="100" dirty="0">
              <a:solidFill>
                <a:schemeClr val="tx1">
                  <a:lumMod val="95000"/>
                  <a:lumOff val="5000"/>
                </a:schemeClr>
              </a:solidFill>
              <a:effectLst/>
              <a:ea typeface="Aptos" panose="020B0004020202020204" pitchFamily="34" charset="0"/>
              <a:cs typeface="Arial" panose="020B0604020202020204" pitchFamily="34" charset="0"/>
            </a:endParaRPr>
          </a:p>
        </p:txBody>
      </p:sp>
      <p:sp>
        <p:nvSpPr>
          <p:cNvPr id="4" name="Footer Placeholder 3">
            <a:extLst>
              <a:ext uri="{FF2B5EF4-FFF2-40B4-BE49-F238E27FC236}">
                <a16:creationId xmlns:a16="http://schemas.microsoft.com/office/drawing/2014/main" id="{7EFE9CD3-7A54-5013-D0C3-582E36976DC4}"/>
              </a:ext>
            </a:extLst>
          </p:cNvPr>
          <p:cNvSpPr>
            <a:spLocks noGrp="1"/>
          </p:cNvSpPr>
          <p:nvPr>
            <p:ph type="ftr" sz="quarter" idx="11"/>
          </p:nvPr>
        </p:nvSpPr>
        <p:spPr/>
        <p:txBody>
          <a:bodyPr/>
          <a:lstStyle/>
          <a:p>
            <a:r>
              <a:rPr lang="en-US" dirty="0"/>
              <a:t>Lecture by: Dr. Zahid Mehmood Zahid, Assistant Professor of IR, Islamabad</a:t>
            </a:r>
          </a:p>
        </p:txBody>
      </p:sp>
    </p:spTree>
    <p:extLst>
      <p:ext uri="{BB962C8B-B14F-4D97-AF65-F5344CB8AC3E}">
        <p14:creationId xmlns:p14="http://schemas.microsoft.com/office/powerpoint/2010/main" val="426500951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D6B035-EC43-48B1-8425-6B1824272794}"/>
              </a:ext>
            </a:extLst>
          </p:cNvPr>
          <p:cNvSpPr>
            <a:spLocks noGrp="1"/>
          </p:cNvSpPr>
          <p:nvPr>
            <p:ph type="title"/>
          </p:nvPr>
        </p:nvSpPr>
        <p:spPr>
          <a:xfrm>
            <a:off x="1881809" y="624110"/>
            <a:ext cx="9622803" cy="562701"/>
          </a:xfrm>
        </p:spPr>
        <p:txBody>
          <a:bodyPr>
            <a:normAutofit fontScale="90000"/>
          </a:bodyPr>
          <a:lstStyle/>
          <a:p>
            <a:endParaRPr lang="en-US" sz="3200" b="1" dirty="0">
              <a:solidFill>
                <a:schemeClr val="tx1">
                  <a:lumMod val="95000"/>
                  <a:lumOff val="5000"/>
                </a:schemeClr>
              </a:solidFill>
            </a:endParaRPr>
          </a:p>
        </p:txBody>
      </p:sp>
      <p:sp>
        <p:nvSpPr>
          <p:cNvPr id="3" name="Content Placeholder 2">
            <a:extLst>
              <a:ext uri="{FF2B5EF4-FFF2-40B4-BE49-F238E27FC236}">
                <a16:creationId xmlns:a16="http://schemas.microsoft.com/office/drawing/2014/main" id="{9FE8BF89-E4D9-4E5A-8FFB-2D61D23B718C}"/>
              </a:ext>
            </a:extLst>
          </p:cNvPr>
          <p:cNvSpPr>
            <a:spLocks noGrp="1"/>
          </p:cNvSpPr>
          <p:nvPr>
            <p:ph idx="1"/>
          </p:nvPr>
        </p:nvSpPr>
        <p:spPr>
          <a:xfrm>
            <a:off x="1881809" y="1311964"/>
            <a:ext cx="9622803" cy="5450785"/>
          </a:xfrm>
        </p:spPr>
        <p:txBody>
          <a:bodyPr>
            <a:normAutofit/>
          </a:bodyPr>
          <a:lstStyle/>
          <a:p>
            <a:pPr marL="0" marR="0" indent="0" algn="just">
              <a:lnSpc>
                <a:spcPct val="107000"/>
              </a:lnSpc>
              <a:spcBef>
                <a:spcPts val="0"/>
              </a:spcBef>
              <a:spcAft>
                <a:spcPts val="800"/>
              </a:spcAft>
              <a:buNone/>
            </a:pPr>
            <a:r>
              <a:rPr lang="en-US" sz="2800" b="1" spc="-10" dirty="0">
                <a:solidFill>
                  <a:schemeClr val="tx1">
                    <a:lumMod val="95000"/>
                    <a:lumOff val="5000"/>
                  </a:schemeClr>
                </a:solidFill>
                <a:effectLst/>
                <a:ea typeface="Aptos" panose="020B0004020202020204" pitchFamily="34" charset="0"/>
                <a:cs typeface="Arial" panose="020B0604020202020204" pitchFamily="34" charset="0"/>
              </a:rPr>
              <a:t>Peacemaking </a:t>
            </a:r>
            <a:endParaRPr lang="en-US" sz="2000" dirty="0">
              <a:solidFill>
                <a:schemeClr val="tx1">
                  <a:lumMod val="95000"/>
                  <a:lumOff val="5000"/>
                </a:schemeClr>
              </a:solidFill>
              <a:effectLst/>
              <a:ea typeface="Aptos" panose="020B0004020202020204" pitchFamily="34" charset="0"/>
              <a:cs typeface="Arial" panose="020B0604020202020204" pitchFamily="34" charset="0"/>
            </a:endParaRPr>
          </a:p>
          <a:p>
            <a:pPr marL="0" marR="0" algn="just">
              <a:lnSpc>
                <a:spcPct val="107000"/>
              </a:lnSpc>
              <a:spcBef>
                <a:spcPts val="0"/>
              </a:spcBef>
              <a:spcAft>
                <a:spcPts val="800"/>
              </a:spcAft>
            </a:pPr>
            <a:r>
              <a:rPr lang="en-US" sz="2400" dirty="0">
                <a:solidFill>
                  <a:schemeClr val="tx1">
                    <a:lumMod val="95000"/>
                    <a:lumOff val="5000"/>
                  </a:schemeClr>
                </a:solidFill>
                <a:effectLst/>
                <a:ea typeface="Times New Roman" panose="02020603050405020304" pitchFamily="18" charset="0"/>
                <a:cs typeface="Arial" panose="020B0604020202020204" pitchFamily="34" charset="0"/>
              </a:rPr>
              <a:t>Agreeing to end active conflict/war through negotiations. </a:t>
            </a:r>
          </a:p>
          <a:p>
            <a:pPr marL="0" marR="0" algn="just">
              <a:lnSpc>
                <a:spcPct val="107000"/>
              </a:lnSpc>
              <a:spcBef>
                <a:spcPts val="0"/>
              </a:spcBef>
              <a:spcAft>
                <a:spcPts val="800"/>
              </a:spcAft>
            </a:pPr>
            <a:r>
              <a:rPr lang="en-US" sz="2400" dirty="0">
                <a:solidFill>
                  <a:srgbClr val="FF0000"/>
                </a:solidFill>
                <a:ea typeface="Times New Roman" panose="02020603050405020304" pitchFamily="18" charset="0"/>
                <a:cs typeface="Arial" panose="020B0604020202020204" pitchFamily="34" charset="0"/>
              </a:rPr>
              <a:t>It is short-term process.</a:t>
            </a:r>
            <a:endParaRPr lang="en-US" sz="2400" dirty="0">
              <a:solidFill>
                <a:srgbClr val="FF0000"/>
              </a:solidFill>
              <a:effectLst/>
              <a:ea typeface="Times New Roman" panose="02020603050405020304" pitchFamily="18" charset="0"/>
              <a:cs typeface="Arial" panose="020B0604020202020204" pitchFamily="34" charset="0"/>
            </a:endParaRPr>
          </a:p>
          <a:p>
            <a:pPr marL="0" marR="0" indent="0" algn="just">
              <a:lnSpc>
                <a:spcPct val="107000"/>
              </a:lnSpc>
              <a:spcBef>
                <a:spcPts val="0"/>
              </a:spcBef>
              <a:spcAft>
                <a:spcPts val="800"/>
              </a:spcAft>
              <a:buNone/>
            </a:pPr>
            <a:r>
              <a:rPr lang="en-US" sz="2400" b="1" dirty="0">
                <a:solidFill>
                  <a:schemeClr val="tx1">
                    <a:lumMod val="95000"/>
                    <a:lumOff val="5000"/>
                  </a:schemeClr>
                </a:solidFill>
                <a:effectLst/>
                <a:ea typeface="Times New Roman" panose="02020603050405020304" pitchFamily="18" charset="0"/>
                <a:cs typeface="Arial" panose="020B0604020202020204" pitchFamily="34" charset="0"/>
              </a:rPr>
              <a:t>It Involves:</a:t>
            </a:r>
            <a:endParaRPr lang="en-US" sz="2000" dirty="0">
              <a:solidFill>
                <a:schemeClr val="tx1">
                  <a:lumMod val="95000"/>
                  <a:lumOff val="5000"/>
                </a:schemeClr>
              </a:solidFill>
              <a:effectLst/>
              <a:ea typeface="Aptos" panose="020B0004020202020204" pitchFamily="34" charset="0"/>
              <a:cs typeface="Arial" panose="020B0604020202020204" pitchFamily="34" charset="0"/>
            </a:endParaRPr>
          </a:p>
          <a:p>
            <a:pPr marR="0" lvl="0" algn="just">
              <a:lnSpc>
                <a:spcPct val="107000"/>
              </a:lnSpc>
              <a:spcBef>
                <a:spcPts val="0"/>
              </a:spcBef>
              <a:spcAft>
                <a:spcPts val="800"/>
              </a:spcAft>
              <a:buFont typeface="Wingdings" panose="05000000000000000000" pitchFamily="2" charset="2"/>
              <a:buChar char="§"/>
              <a:tabLst>
                <a:tab pos="457200" algn="l"/>
              </a:tabLst>
            </a:pPr>
            <a:r>
              <a:rPr lang="en-US" sz="2400" b="1" dirty="0">
                <a:solidFill>
                  <a:schemeClr val="tx1">
                    <a:lumMod val="95000"/>
                    <a:lumOff val="5000"/>
                  </a:schemeClr>
                </a:solidFill>
                <a:effectLst/>
                <a:ea typeface="Times New Roman" panose="02020603050405020304" pitchFamily="18" charset="0"/>
                <a:cs typeface="Arial" panose="020B0604020202020204" pitchFamily="34" charset="0"/>
              </a:rPr>
              <a:t>Immediate focus (ceasefire through peace agreement) </a:t>
            </a:r>
          </a:p>
          <a:p>
            <a:pPr marR="0" lvl="0" algn="just">
              <a:lnSpc>
                <a:spcPct val="107000"/>
              </a:lnSpc>
              <a:spcBef>
                <a:spcPts val="0"/>
              </a:spcBef>
              <a:spcAft>
                <a:spcPts val="800"/>
              </a:spcAft>
              <a:buFont typeface="Wingdings" panose="05000000000000000000" pitchFamily="2" charset="2"/>
              <a:buChar char="§"/>
              <a:tabLst>
                <a:tab pos="457200" algn="l"/>
              </a:tabLst>
            </a:pPr>
            <a:r>
              <a:rPr lang="en-US" sz="2400" b="1" dirty="0">
                <a:solidFill>
                  <a:schemeClr val="tx1">
                    <a:lumMod val="95000"/>
                    <a:lumOff val="5000"/>
                  </a:schemeClr>
                </a:solidFill>
                <a:effectLst/>
                <a:ea typeface="Times New Roman" panose="02020603050405020304" pitchFamily="18" charset="0"/>
                <a:cs typeface="Arial" panose="020B0604020202020204" pitchFamily="34" charset="0"/>
              </a:rPr>
              <a:t>Negotiation &amp; Mediation:</a:t>
            </a:r>
            <a:endParaRPr lang="en-US" sz="2000" dirty="0">
              <a:solidFill>
                <a:schemeClr val="tx1">
                  <a:lumMod val="95000"/>
                  <a:lumOff val="5000"/>
                </a:schemeClr>
              </a:solidFill>
              <a:effectLst/>
              <a:ea typeface="Aptos" panose="020B0004020202020204" pitchFamily="34" charset="0"/>
              <a:cs typeface="Arial" panose="020B0604020202020204" pitchFamily="34" charset="0"/>
            </a:endParaRPr>
          </a:p>
          <a:p>
            <a:pPr marR="0" lvl="1" algn="just">
              <a:lnSpc>
                <a:spcPct val="107000"/>
              </a:lnSpc>
              <a:spcBef>
                <a:spcPts val="0"/>
              </a:spcBef>
              <a:spcAft>
                <a:spcPts val="800"/>
              </a:spcAft>
              <a:buSzPts val="1000"/>
              <a:buFont typeface="Wingdings" panose="05000000000000000000" pitchFamily="2" charset="2"/>
              <a:buChar char="§"/>
              <a:tabLst>
                <a:tab pos="914400" algn="l"/>
              </a:tabLst>
            </a:pPr>
            <a:r>
              <a:rPr lang="en-US" sz="2400" dirty="0">
                <a:solidFill>
                  <a:schemeClr val="tx1">
                    <a:lumMod val="95000"/>
                    <a:lumOff val="5000"/>
                  </a:schemeClr>
                </a:solidFill>
                <a:effectLst/>
                <a:ea typeface="Times New Roman" panose="02020603050405020304" pitchFamily="18" charset="0"/>
                <a:cs typeface="Times New Roman" panose="02020603050405020304" pitchFamily="18" charset="0"/>
              </a:rPr>
              <a:t>It involves direct negotiation between conflicting parties, often facilitated by third-party mediators.</a:t>
            </a:r>
            <a:endParaRPr lang="en-US" sz="2000" dirty="0">
              <a:solidFill>
                <a:schemeClr val="tx1">
                  <a:lumMod val="95000"/>
                  <a:lumOff val="5000"/>
                </a:schemeClr>
              </a:solidFill>
              <a:effectLst/>
              <a:ea typeface="Aptos" panose="020B0004020202020204" pitchFamily="34" charset="0"/>
              <a:cs typeface="Times New Roman" panose="02020603050405020304" pitchFamily="18" charset="0"/>
            </a:endParaRPr>
          </a:p>
          <a:p>
            <a:pPr marR="0" lvl="0" algn="just">
              <a:lnSpc>
                <a:spcPct val="107000"/>
              </a:lnSpc>
              <a:spcBef>
                <a:spcPts val="0"/>
              </a:spcBef>
              <a:spcAft>
                <a:spcPts val="800"/>
              </a:spcAft>
              <a:buFont typeface="Wingdings" panose="05000000000000000000" pitchFamily="2" charset="2"/>
              <a:buChar char="§"/>
              <a:tabLst>
                <a:tab pos="457200" algn="l"/>
              </a:tabLst>
            </a:pPr>
            <a:r>
              <a:rPr lang="en-US" sz="2400" b="1" dirty="0">
                <a:solidFill>
                  <a:schemeClr val="tx1">
                    <a:lumMod val="95000"/>
                    <a:lumOff val="5000"/>
                  </a:schemeClr>
                </a:solidFill>
                <a:effectLst/>
                <a:ea typeface="Times New Roman" panose="02020603050405020304" pitchFamily="18" charset="0"/>
                <a:cs typeface="Arial" panose="020B0604020202020204" pitchFamily="34" charset="0"/>
              </a:rPr>
              <a:t>Solution through </a:t>
            </a:r>
            <a:r>
              <a:rPr lang="en-US" sz="2400" b="1" dirty="0">
                <a:solidFill>
                  <a:schemeClr val="tx1">
                    <a:lumMod val="95000"/>
                    <a:lumOff val="5000"/>
                  </a:schemeClr>
                </a:solidFill>
                <a:ea typeface="Times New Roman" panose="02020603050405020304" pitchFamily="18" charset="0"/>
                <a:cs typeface="Arial" panose="020B0604020202020204" pitchFamily="34" charset="0"/>
              </a:rPr>
              <a:t>addressing the ‘immediate’ cause.</a:t>
            </a:r>
          </a:p>
          <a:p>
            <a:pPr marR="0" lvl="0" algn="just">
              <a:lnSpc>
                <a:spcPct val="107000"/>
              </a:lnSpc>
              <a:spcBef>
                <a:spcPts val="0"/>
              </a:spcBef>
              <a:spcAft>
                <a:spcPts val="800"/>
              </a:spcAft>
              <a:buFont typeface="Wingdings" panose="05000000000000000000" pitchFamily="2" charset="2"/>
              <a:buChar char="§"/>
              <a:tabLst>
                <a:tab pos="457200" algn="l"/>
              </a:tabLst>
            </a:pPr>
            <a:r>
              <a:rPr lang="en-US" sz="2400" b="1" dirty="0">
                <a:solidFill>
                  <a:schemeClr val="tx1">
                    <a:lumMod val="95000"/>
                    <a:lumOff val="5000"/>
                  </a:schemeClr>
                </a:solidFill>
                <a:effectLst/>
                <a:ea typeface="Times New Roman" panose="02020603050405020304" pitchFamily="18" charset="0"/>
                <a:cs typeface="Arial" panose="020B0604020202020204" pitchFamily="34" charset="0"/>
              </a:rPr>
              <a:t>Diplomacy</a:t>
            </a:r>
            <a:r>
              <a:rPr lang="en-US" sz="2400" b="1" dirty="0">
                <a:solidFill>
                  <a:schemeClr val="tx1">
                    <a:lumMod val="95000"/>
                    <a:lumOff val="5000"/>
                  </a:schemeClr>
                </a:solidFill>
                <a:ea typeface="Times New Roman" panose="02020603050405020304" pitchFamily="18" charset="0"/>
                <a:cs typeface="Arial" panose="020B0604020202020204" pitchFamily="34" charset="0"/>
              </a:rPr>
              <a:t> (all the stakeholders and guarantors) </a:t>
            </a:r>
            <a:r>
              <a:rPr lang="en-US" sz="2800" dirty="0">
                <a:solidFill>
                  <a:schemeClr val="tx1">
                    <a:lumMod val="95000"/>
                    <a:lumOff val="5000"/>
                  </a:schemeClr>
                </a:solidFill>
                <a:effectLst/>
                <a:ea typeface="Aptos" panose="020B0004020202020204" pitchFamily="34" charset="0"/>
                <a:cs typeface="Arial" panose="020B0604020202020204" pitchFamily="34" charset="0"/>
              </a:rPr>
              <a:t> </a:t>
            </a:r>
            <a:endParaRPr lang="en-US" sz="2000" dirty="0">
              <a:solidFill>
                <a:schemeClr val="tx1">
                  <a:lumMod val="95000"/>
                  <a:lumOff val="5000"/>
                </a:schemeClr>
              </a:solidFill>
              <a:effectLst/>
              <a:ea typeface="Aptos" panose="020B0004020202020204" pitchFamily="34" charset="0"/>
              <a:cs typeface="Arial" panose="020B0604020202020204" pitchFamily="34" charset="0"/>
            </a:endParaRPr>
          </a:p>
        </p:txBody>
      </p:sp>
      <p:sp>
        <p:nvSpPr>
          <p:cNvPr id="4" name="Footer Placeholder 3">
            <a:extLst>
              <a:ext uri="{FF2B5EF4-FFF2-40B4-BE49-F238E27FC236}">
                <a16:creationId xmlns:a16="http://schemas.microsoft.com/office/drawing/2014/main" id="{78CC32B3-AF87-4EDE-BEA9-618D9B1637D8}"/>
              </a:ext>
            </a:extLst>
          </p:cNvPr>
          <p:cNvSpPr>
            <a:spLocks noGrp="1"/>
          </p:cNvSpPr>
          <p:nvPr>
            <p:ph type="ftr" sz="quarter" idx="11"/>
          </p:nvPr>
        </p:nvSpPr>
        <p:spPr/>
        <p:txBody>
          <a:bodyPr/>
          <a:lstStyle/>
          <a:p>
            <a:r>
              <a:rPr lang="en-US"/>
              <a:t>Lecture by: Dr. Zahid Mehmood Zahid, Assistant Professor of IR, Islamabad</a:t>
            </a:r>
            <a:endParaRPr lang="en-US" dirty="0"/>
          </a:p>
        </p:txBody>
      </p:sp>
    </p:spTree>
    <p:extLst>
      <p:ext uri="{BB962C8B-B14F-4D97-AF65-F5344CB8AC3E}">
        <p14:creationId xmlns:p14="http://schemas.microsoft.com/office/powerpoint/2010/main" val="42632297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D6B035-EC43-48B1-8425-6B1824272794}"/>
              </a:ext>
            </a:extLst>
          </p:cNvPr>
          <p:cNvSpPr>
            <a:spLocks noGrp="1"/>
          </p:cNvSpPr>
          <p:nvPr>
            <p:ph type="title"/>
          </p:nvPr>
        </p:nvSpPr>
        <p:spPr>
          <a:xfrm>
            <a:off x="1881809" y="624110"/>
            <a:ext cx="9622803" cy="562701"/>
          </a:xfrm>
        </p:spPr>
        <p:txBody>
          <a:bodyPr>
            <a:normAutofit fontScale="90000"/>
          </a:bodyPr>
          <a:lstStyle/>
          <a:p>
            <a:endParaRPr lang="en-US" sz="3200" b="1" dirty="0">
              <a:solidFill>
                <a:schemeClr val="tx1">
                  <a:lumMod val="95000"/>
                  <a:lumOff val="5000"/>
                </a:schemeClr>
              </a:solidFill>
            </a:endParaRPr>
          </a:p>
        </p:txBody>
      </p:sp>
      <p:sp>
        <p:nvSpPr>
          <p:cNvPr id="3" name="Content Placeholder 2">
            <a:extLst>
              <a:ext uri="{FF2B5EF4-FFF2-40B4-BE49-F238E27FC236}">
                <a16:creationId xmlns:a16="http://schemas.microsoft.com/office/drawing/2014/main" id="{9FE8BF89-E4D9-4E5A-8FFB-2D61D23B718C}"/>
              </a:ext>
            </a:extLst>
          </p:cNvPr>
          <p:cNvSpPr>
            <a:spLocks noGrp="1"/>
          </p:cNvSpPr>
          <p:nvPr>
            <p:ph idx="1"/>
          </p:nvPr>
        </p:nvSpPr>
        <p:spPr>
          <a:xfrm>
            <a:off x="1881809" y="1311964"/>
            <a:ext cx="9622803" cy="5450785"/>
          </a:xfrm>
        </p:spPr>
        <p:txBody>
          <a:bodyPr>
            <a:normAutofit/>
          </a:bodyPr>
          <a:lstStyle/>
          <a:p>
            <a:pPr marL="0" marR="0" indent="0" algn="just">
              <a:lnSpc>
                <a:spcPct val="107000"/>
              </a:lnSpc>
              <a:spcBef>
                <a:spcPts val="0"/>
              </a:spcBef>
              <a:spcAft>
                <a:spcPts val="800"/>
              </a:spcAft>
              <a:buNone/>
            </a:pPr>
            <a:r>
              <a:rPr lang="en-US" sz="2400" b="1" dirty="0">
                <a:solidFill>
                  <a:schemeClr val="tx1">
                    <a:lumMod val="95000"/>
                    <a:lumOff val="5000"/>
                  </a:schemeClr>
                </a:solidFill>
                <a:effectLst/>
                <a:ea typeface="Aptos" panose="020B0004020202020204" pitchFamily="34" charset="0"/>
                <a:cs typeface="Arial" panose="020B0604020202020204" pitchFamily="34" charset="0"/>
              </a:rPr>
              <a:t>Peacebuilding </a:t>
            </a:r>
            <a:endParaRPr lang="en-US" sz="2400" dirty="0">
              <a:solidFill>
                <a:schemeClr val="tx1">
                  <a:lumMod val="95000"/>
                  <a:lumOff val="5000"/>
                </a:schemeClr>
              </a:solidFill>
              <a:effectLst/>
              <a:ea typeface="Aptos" panose="020B0004020202020204" pitchFamily="34" charset="0"/>
              <a:cs typeface="Arial" panose="020B0604020202020204" pitchFamily="34" charset="0"/>
            </a:endParaRPr>
          </a:p>
          <a:p>
            <a:pPr marL="0" marR="0">
              <a:lnSpc>
                <a:spcPct val="107000"/>
              </a:lnSpc>
              <a:spcBef>
                <a:spcPts val="0"/>
              </a:spcBef>
              <a:spcAft>
                <a:spcPts val="800"/>
              </a:spcAft>
            </a:pPr>
            <a:r>
              <a:rPr lang="en-US" sz="2400" dirty="0">
                <a:solidFill>
                  <a:schemeClr val="tx1">
                    <a:lumMod val="95000"/>
                    <a:lumOff val="5000"/>
                  </a:schemeClr>
                </a:solidFill>
                <a:effectLst/>
                <a:ea typeface="Times New Roman" panose="02020603050405020304" pitchFamily="18" charset="0"/>
                <a:cs typeface="Arial" panose="020B0604020202020204" pitchFamily="34" charset="0"/>
              </a:rPr>
              <a:t>Creating the conditions for sustainable peace by addressing 	the root causes of conflict.</a:t>
            </a:r>
          </a:p>
          <a:p>
            <a:pPr marL="0" marR="0">
              <a:lnSpc>
                <a:spcPct val="107000"/>
              </a:lnSpc>
              <a:spcBef>
                <a:spcPts val="0"/>
              </a:spcBef>
              <a:spcAft>
                <a:spcPts val="800"/>
              </a:spcAft>
            </a:pPr>
            <a:r>
              <a:rPr lang="en-US" sz="2400" dirty="0">
                <a:solidFill>
                  <a:srgbClr val="FF0000"/>
                </a:solidFill>
                <a:ea typeface="Times New Roman" panose="02020603050405020304" pitchFamily="18" charset="0"/>
                <a:cs typeface="Arial" panose="020B0604020202020204" pitchFamily="34" charset="0"/>
              </a:rPr>
              <a:t>It is long-term process.</a:t>
            </a:r>
            <a:endParaRPr lang="en-US" sz="2400" dirty="0">
              <a:solidFill>
                <a:srgbClr val="FF0000"/>
              </a:solidFill>
              <a:effectLst/>
              <a:ea typeface="Times New Roman" panose="02020603050405020304" pitchFamily="18" charset="0"/>
              <a:cs typeface="Arial" panose="020B0604020202020204" pitchFamily="34" charset="0"/>
            </a:endParaRPr>
          </a:p>
          <a:p>
            <a:pPr marL="0" marR="0" indent="0">
              <a:lnSpc>
                <a:spcPct val="107000"/>
              </a:lnSpc>
              <a:spcBef>
                <a:spcPts val="0"/>
              </a:spcBef>
              <a:spcAft>
                <a:spcPts val="800"/>
              </a:spcAft>
              <a:buNone/>
            </a:pPr>
            <a:r>
              <a:rPr lang="en-US" sz="2400" b="1" dirty="0">
                <a:solidFill>
                  <a:schemeClr val="tx1">
                    <a:lumMod val="95000"/>
                    <a:lumOff val="5000"/>
                  </a:schemeClr>
                </a:solidFill>
                <a:ea typeface="Times New Roman" panose="02020603050405020304" pitchFamily="18" charset="0"/>
                <a:cs typeface="Arial" panose="020B0604020202020204" pitchFamily="34" charset="0"/>
              </a:rPr>
              <a:t>It Involves:</a:t>
            </a:r>
          </a:p>
          <a:p>
            <a:pPr>
              <a:lnSpc>
                <a:spcPct val="107000"/>
              </a:lnSpc>
              <a:spcBef>
                <a:spcPts val="0"/>
              </a:spcBef>
              <a:spcAft>
                <a:spcPts val="800"/>
              </a:spcAft>
              <a:buFont typeface="Wingdings" panose="05000000000000000000" pitchFamily="2" charset="2"/>
              <a:buChar char="§"/>
            </a:pPr>
            <a:r>
              <a:rPr lang="en-US" sz="2400" dirty="0">
                <a:solidFill>
                  <a:schemeClr val="tx1">
                    <a:lumMod val="95000"/>
                    <a:lumOff val="5000"/>
                  </a:schemeClr>
                </a:solidFill>
                <a:effectLst/>
                <a:ea typeface="Times New Roman" panose="02020603050405020304" pitchFamily="18" charset="0"/>
                <a:cs typeface="Arial" panose="020B0604020202020204" pitchFamily="34" charset="0"/>
              </a:rPr>
              <a:t>Reconciliation </a:t>
            </a:r>
          </a:p>
          <a:p>
            <a:pPr>
              <a:lnSpc>
                <a:spcPct val="107000"/>
              </a:lnSpc>
              <a:spcBef>
                <a:spcPts val="0"/>
              </a:spcBef>
              <a:spcAft>
                <a:spcPts val="800"/>
              </a:spcAft>
              <a:buFont typeface="Wingdings" panose="05000000000000000000" pitchFamily="2" charset="2"/>
              <a:buChar char="§"/>
            </a:pPr>
            <a:r>
              <a:rPr lang="en-US" sz="2400" dirty="0">
                <a:solidFill>
                  <a:schemeClr val="tx1">
                    <a:lumMod val="95000"/>
                    <a:lumOff val="5000"/>
                  </a:schemeClr>
                </a:solidFill>
                <a:effectLst/>
                <a:ea typeface="Times New Roman" panose="02020603050405020304" pitchFamily="18" charset="0"/>
                <a:cs typeface="Arial" panose="020B0604020202020204" pitchFamily="34" charset="0"/>
              </a:rPr>
              <a:t>Social Cohesion </a:t>
            </a:r>
          </a:p>
          <a:p>
            <a:pPr>
              <a:lnSpc>
                <a:spcPct val="107000"/>
              </a:lnSpc>
              <a:spcBef>
                <a:spcPts val="0"/>
              </a:spcBef>
              <a:spcAft>
                <a:spcPts val="800"/>
              </a:spcAft>
              <a:buFont typeface="Wingdings" panose="05000000000000000000" pitchFamily="2" charset="2"/>
              <a:buChar char="§"/>
            </a:pPr>
            <a:r>
              <a:rPr lang="en-US" sz="2400" dirty="0">
                <a:solidFill>
                  <a:schemeClr val="tx1">
                    <a:lumMod val="95000"/>
                    <a:lumOff val="5000"/>
                  </a:schemeClr>
                </a:solidFill>
                <a:effectLst/>
                <a:ea typeface="Times New Roman" panose="02020603050405020304" pitchFamily="18" charset="0"/>
                <a:cs typeface="Arial" panose="020B0604020202020204" pitchFamily="34" charset="0"/>
              </a:rPr>
              <a:t>Economic Development </a:t>
            </a:r>
          </a:p>
          <a:p>
            <a:pPr marL="0" marR="0" indent="0">
              <a:lnSpc>
                <a:spcPct val="107000"/>
              </a:lnSpc>
              <a:spcBef>
                <a:spcPts val="0"/>
              </a:spcBef>
              <a:spcAft>
                <a:spcPts val="800"/>
              </a:spcAft>
              <a:buNone/>
            </a:pPr>
            <a:r>
              <a:rPr lang="en-US" sz="2400" b="1" dirty="0">
                <a:solidFill>
                  <a:schemeClr val="tx1">
                    <a:lumMod val="95000"/>
                    <a:lumOff val="5000"/>
                  </a:schemeClr>
                </a:solidFill>
                <a:ea typeface="Times New Roman" panose="02020603050405020304" pitchFamily="18" charset="0"/>
                <a:cs typeface="Arial" panose="020B0604020202020204" pitchFamily="34" charset="0"/>
              </a:rPr>
              <a:t>Through –  </a:t>
            </a:r>
            <a:r>
              <a:rPr lang="en-US" sz="2400" dirty="0">
                <a:solidFill>
                  <a:schemeClr val="tx1">
                    <a:lumMod val="95000"/>
                    <a:lumOff val="5000"/>
                  </a:schemeClr>
                </a:solidFill>
                <a:effectLst/>
                <a:ea typeface="Aptos" panose="020B0004020202020204" pitchFamily="34" charset="0"/>
                <a:cs typeface="Arial" panose="020B0604020202020204" pitchFamily="34" charset="0"/>
              </a:rPr>
              <a:t>Community Engagement and sustainable institutions 	(prevention)</a:t>
            </a:r>
            <a:endParaRPr lang="en-US" sz="2400" b="1" dirty="0">
              <a:solidFill>
                <a:schemeClr val="tx1">
                  <a:lumMod val="95000"/>
                  <a:lumOff val="5000"/>
                </a:schemeClr>
              </a:solidFill>
            </a:endParaRPr>
          </a:p>
        </p:txBody>
      </p:sp>
      <p:sp>
        <p:nvSpPr>
          <p:cNvPr id="4" name="Footer Placeholder 3">
            <a:extLst>
              <a:ext uri="{FF2B5EF4-FFF2-40B4-BE49-F238E27FC236}">
                <a16:creationId xmlns:a16="http://schemas.microsoft.com/office/drawing/2014/main" id="{78CC32B3-AF87-4EDE-BEA9-618D9B1637D8}"/>
              </a:ext>
            </a:extLst>
          </p:cNvPr>
          <p:cNvSpPr>
            <a:spLocks noGrp="1"/>
          </p:cNvSpPr>
          <p:nvPr>
            <p:ph type="ftr" sz="quarter" idx="11"/>
          </p:nvPr>
        </p:nvSpPr>
        <p:spPr/>
        <p:txBody>
          <a:bodyPr/>
          <a:lstStyle/>
          <a:p>
            <a:r>
              <a:rPr lang="en-US"/>
              <a:t>Lecture by: Dr. Zahid Mehmood Zahid, Assistant Professor of IR, Islamabad</a:t>
            </a:r>
            <a:endParaRPr lang="en-US" dirty="0"/>
          </a:p>
        </p:txBody>
      </p:sp>
    </p:spTree>
    <p:extLst>
      <p:ext uri="{BB962C8B-B14F-4D97-AF65-F5344CB8AC3E}">
        <p14:creationId xmlns:p14="http://schemas.microsoft.com/office/powerpoint/2010/main" val="36459833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D6B035-EC43-48B1-8425-6B1824272794}"/>
              </a:ext>
            </a:extLst>
          </p:cNvPr>
          <p:cNvSpPr>
            <a:spLocks noGrp="1"/>
          </p:cNvSpPr>
          <p:nvPr>
            <p:ph type="title"/>
          </p:nvPr>
        </p:nvSpPr>
        <p:spPr>
          <a:xfrm>
            <a:off x="1881809" y="624110"/>
            <a:ext cx="9622803" cy="562701"/>
          </a:xfrm>
        </p:spPr>
        <p:txBody>
          <a:bodyPr>
            <a:normAutofit fontScale="90000"/>
          </a:bodyPr>
          <a:lstStyle/>
          <a:p>
            <a:endParaRPr lang="en-US" sz="3200" b="1" dirty="0">
              <a:solidFill>
                <a:schemeClr val="tx1">
                  <a:lumMod val="95000"/>
                  <a:lumOff val="5000"/>
                </a:schemeClr>
              </a:solidFill>
            </a:endParaRPr>
          </a:p>
        </p:txBody>
      </p:sp>
      <p:sp>
        <p:nvSpPr>
          <p:cNvPr id="3" name="Content Placeholder 2">
            <a:extLst>
              <a:ext uri="{FF2B5EF4-FFF2-40B4-BE49-F238E27FC236}">
                <a16:creationId xmlns:a16="http://schemas.microsoft.com/office/drawing/2014/main" id="{9FE8BF89-E4D9-4E5A-8FFB-2D61D23B718C}"/>
              </a:ext>
            </a:extLst>
          </p:cNvPr>
          <p:cNvSpPr>
            <a:spLocks noGrp="1"/>
          </p:cNvSpPr>
          <p:nvPr>
            <p:ph idx="1"/>
          </p:nvPr>
        </p:nvSpPr>
        <p:spPr>
          <a:xfrm>
            <a:off x="1881809" y="1311964"/>
            <a:ext cx="9622803" cy="5450785"/>
          </a:xfrm>
        </p:spPr>
        <p:txBody>
          <a:bodyPr>
            <a:normAutofit/>
          </a:bodyPr>
          <a:lstStyle/>
          <a:p>
            <a:pPr marL="0" indent="0" algn="ctr">
              <a:buNone/>
            </a:pPr>
            <a:endParaRPr lang="en-US" sz="2600" b="1" dirty="0">
              <a:solidFill>
                <a:schemeClr val="tx1"/>
              </a:solidFill>
            </a:endParaRPr>
          </a:p>
          <a:p>
            <a:pPr marL="0" indent="0" algn="ctr">
              <a:buNone/>
            </a:pPr>
            <a:endParaRPr lang="en-US" sz="3200" b="1" dirty="0">
              <a:solidFill>
                <a:schemeClr val="tx1">
                  <a:lumMod val="95000"/>
                  <a:lumOff val="5000"/>
                </a:schemeClr>
              </a:solidFill>
            </a:endParaRPr>
          </a:p>
          <a:p>
            <a:pPr marL="0" indent="0" algn="ctr">
              <a:buNone/>
            </a:pPr>
            <a:r>
              <a:rPr lang="en-US" sz="3200" b="1" dirty="0">
                <a:solidFill>
                  <a:schemeClr val="tx1">
                    <a:lumMod val="95000"/>
                    <a:lumOff val="5000"/>
                  </a:schemeClr>
                </a:solidFill>
              </a:rPr>
              <a:t>Q/A</a:t>
            </a:r>
          </a:p>
          <a:p>
            <a:pPr marL="0" indent="0" algn="ctr">
              <a:buNone/>
            </a:pPr>
            <a:r>
              <a:rPr lang="en-US" sz="3200" b="1" dirty="0">
                <a:solidFill>
                  <a:schemeClr val="tx1">
                    <a:lumMod val="95000"/>
                    <a:lumOff val="5000"/>
                  </a:schemeClr>
                </a:solidFill>
              </a:rPr>
              <a:t>Discussion</a:t>
            </a:r>
          </a:p>
        </p:txBody>
      </p:sp>
      <p:sp>
        <p:nvSpPr>
          <p:cNvPr id="4" name="Footer Placeholder 3">
            <a:extLst>
              <a:ext uri="{FF2B5EF4-FFF2-40B4-BE49-F238E27FC236}">
                <a16:creationId xmlns:a16="http://schemas.microsoft.com/office/drawing/2014/main" id="{78CC32B3-AF87-4EDE-BEA9-618D9B1637D8}"/>
              </a:ext>
            </a:extLst>
          </p:cNvPr>
          <p:cNvSpPr>
            <a:spLocks noGrp="1"/>
          </p:cNvSpPr>
          <p:nvPr>
            <p:ph type="ftr" sz="quarter" idx="11"/>
          </p:nvPr>
        </p:nvSpPr>
        <p:spPr/>
        <p:txBody>
          <a:bodyPr/>
          <a:lstStyle/>
          <a:p>
            <a:r>
              <a:rPr lang="en-US" dirty="0"/>
              <a:t>Lecture by: Dr. Zahid Mehmood Zahid, Assistant Professor of IR, Islamabad</a:t>
            </a:r>
          </a:p>
        </p:txBody>
      </p:sp>
    </p:spTree>
    <p:extLst>
      <p:ext uri="{BB962C8B-B14F-4D97-AF65-F5344CB8AC3E}">
        <p14:creationId xmlns:p14="http://schemas.microsoft.com/office/powerpoint/2010/main" val="12645158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97B140-579A-92B5-E855-3F0A4927E963}"/>
              </a:ext>
            </a:extLst>
          </p:cNvPr>
          <p:cNvSpPr>
            <a:spLocks noGrp="1"/>
          </p:cNvSpPr>
          <p:nvPr>
            <p:ph type="title"/>
          </p:nvPr>
        </p:nvSpPr>
        <p:spPr>
          <a:xfrm>
            <a:off x="1763486" y="624110"/>
            <a:ext cx="9741127" cy="616861"/>
          </a:xfrm>
        </p:spPr>
        <p:txBody>
          <a:bodyPr>
            <a:normAutofit fontScale="90000"/>
          </a:bodyPr>
          <a:lstStyle/>
          <a:p>
            <a:r>
              <a:rPr lang="en-US" b="1" dirty="0">
                <a:solidFill>
                  <a:schemeClr val="tx1"/>
                </a:solidFill>
              </a:rPr>
              <a:t>Peace or War: Choice for India and Pakistan?</a:t>
            </a:r>
          </a:p>
        </p:txBody>
      </p:sp>
      <p:sp>
        <p:nvSpPr>
          <p:cNvPr id="3" name="Content Placeholder 2">
            <a:extLst>
              <a:ext uri="{FF2B5EF4-FFF2-40B4-BE49-F238E27FC236}">
                <a16:creationId xmlns:a16="http://schemas.microsoft.com/office/drawing/2014/main" id="{3041E966-3025-FB2C-B1F8-94E15CB265D8}"/>
              </a:ext>
            </a:extLst>
          </p:cNvPr>
          <p:cNvSpPr>
            <a:spLocks noGrp="1"/>
          </p:cNvSpPr>
          <p:nvPr>
            <p:ph idx="1"/>
          </p:nvPr>
        </p:nvSpPr>
        <p:spPr>
          <a:xfrm>
            <a:off x="1763486" y="1455575"/>
            <a:ext cx="9741126" cy="5197151"/>
          </a:xfrm>
        </p:spPr>
        <p:txBody>
          <a:bodyPr>
            <a:normAutofit lnSpcReduction="10000"/>
          </a:bodyPr>
          <a:lstStyle/>
          <a:p>
            <a:pPr marL="0" indent="0" algn="ctr">
              <a:buNone/>
            </a:pPr>
            <a:r>
              <a:rPr lang="en-US" sz="2800" dirty="0">
                <a:solidFill>
                  <a:schemeClr val="tx1">
                    <a:lumMod val="95000"/>
                    <a:lumOff val="5000"/>
                  </a:schemeClr>
                </a:solidFill>
              </a:rPr>
              <a:t>Co-existence or Co-destruction</a:t>
            </a:r>
          </a:p>
          <a:p>
            <a:pPr marL="0" indent="0" algn="ctr">
              <a:buNone/>
            </a:pPr>
            <a:endParaRPr lang="en-US" sz="2800" dirty="0">
              <a:solidFill>
                <a:schemeClr val="tx1">
                  <a:lumMod val="95000"/>
                  <a:lumOff val="5000"/>
                </a:schemeClr>
              </a:solidFill>
            </a:endParaRPr>
          </a:p>
          <a:p>
            <a:pPr marL="0" indent="0" algn="ctr">
              <a:buNone/>
            </a:pPr>
            <a:r>
              <a:rPr lang="en-US" sz="2800" dirty="0">
                <a:solidFill>
                  <a:schemeClr val="tx1">
                    <a:lumMod val="95000"/>
                    <a:lumOff val="5000"/>
                  </a:schemeClr>
                </a:solidFill>
              </a:rPr>
              <a:t>Peace is not the absence of conflict, it is the ability to handle conflict by peaceful means.</a:t>
            </a:r>
          </a:p>
          <a:p>
            <a:pPr marL="0" indent="0" algn="ctr">
              <a:buNone/>
            </a:pPr>
            <a:endParaRPr lang="en-US" sz="2800" b="1" dirty="0">
              <a:solidFill>
                <a:schemeClr val="tx1">
                  <a:lumMod val="95000"/>
                  <a:lumOff val="5000"/>
                </a:schemeClr>
              </a:solidFill>
            </a:endParaRPr>
          </a:p>
          <a:p>
            <a:pPr marL="0" indent="0" algn="ctr">
              <a:buNone/>
            </a:pPr>
            <a:r>
              <a:rPr lang="en-US" sz="2800" dirty="0">
                <a:solidFill>
                  <a:schemeClr val="tx1">
                    <a:lumMod val="95000"/>
                    <a:lumOff val="5000"/>
                  </a:schemeClr>
                </a:solidFill>
              </a:rPr>
              <a:t>Peace cannot be kept by force; it can only be achieved by understanding.</a:t>
            </a:r>
          </a:p>
          <a:p>
            <a:pPr marL="0" indent="0" algn="ctr">
              <a:buNone/>
            </a:pPr>
            <a:endParaRPr lang="en-US" sz="2800" b="1" dirty="0">
              <a:solidFill>
                <a:schemeClr val="tx1">
                  <a:lumMod val="95000"/>
                  <a:lumOff val="5000"/>
                </a:schemeClr>
              </a:solidFill>
            </a:endParaRPr>
          </a:p>
          <a:p>
            <a:pPr marL="0" indent="0" algn="ctr">
              <a:buNone/>
            </a:pPr>
            <a:r>
              <a:rPr lang="en-US" sz="2800" dirty="0">
                <a:solidFill>
                  <a:schemeClr val="tx1">
                    <a:lumMod val="95000"/>
                    <a:lumOff val="5000"/>
                  </a:schemeClr>
                </a:solidFill>
              </a:rPr>
              <a:t>If states are free to fight, they also are free to refrain from fighting. War is costly and rarely profitable; therefore, strong incentives exist to refrain from it.</a:t>
            </a:r>
            <a:endParaRPr lang="en-US" sz="2800" b="1" dirty="0">
              <a:solidFill>
                <a:schemeClr val="tx1">
                  <a:lumMod val="95000"/>
                  <a:lumOff val="5000"/>
                </a:schemeClr>
              </a:solidFill>
            </a:endParaRPr>
          </a:p>
        </p:txBody>
      </p:sp>
      <p:sp>
        <p:nvSpPr>
          <p:cNvPr id="4" name="Footer Placeholder 3">
            <a:extLst>
              <a:ext uri="{FF2B5EF4-FFF2-40B4-BE49-F238E27FC236}">
                <a16:creationId xmlns:a16="http://schemas.microsoft.com/office/drawing/2014/main" id="{690CE25B-61D7-9079-3E80-09837761E5A1}"/>
              </a:ext>
            </a:extLst>
          </p:cNvPr>
          <p:cNvSpPr>
            <a:spLocks noGrp="1"/>
          </p:cNvSpPr>
          <p:nvPr>
            <p:ph type="ftr" sz="quarter" idx="11"/>
          </p:nvPr>
        </p:nvSpPr>
        <p:spPr/>
        <p:txBody>
          <a:bodyPr/>
          <a:lstStyle/>
          <a:p>
            <a:r>
              <a:rPr lang="en-US"/>
              <a:t>Lecture by: Dr. Zahid Mehmood Zahid, Assistant Professor of IR, Islamabad</a:t>
            </a:r>
            <a:endParaRPr lang="en-US" dirty="0"/>
          </a:p>
        </p:txBody>
      </p:sp>
    </p:spTree>
    <p:extLst>
      <p:ext uri="{BB962C8B-B14F-4D97-AF65-F5344CB8AC3E}">
        <p14:creationId xmlns:p14="http://schemas.microsoft.com/office/powerpoint/2010/main" val="35817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D6B035-EC43-48B1-8425-6B1824272794}"/>
              </a:ext>
            </a:extLst>
          </p:cNvPr>
          <p:cNvSpPr>
            <a:spLocks noGrp="1"/>
          </p:cNvSpPr>
          <p:nvPr>
            <p:ph type="title"/>
          </p:nvPr>
        </p:nvSpPr>
        <p:spPr>
          <a:xfrm>
            <a:off x="1881809" y="624110"/>
            <a:ext cx="9622803" cy="562701"/>
          </a:xfrm>
        </p:spPr>
        <p:txBody>
          <a:bodyPr>
            <a:normAutofit fontScale="90000"/>
          </a:bodyPr>
          <a:lstStyle/>
          <a:p>
            <a:r>
              <a:rPr lang="en-US" sz="3200" b="1" dirty="0">
                <a:solidFill>
                  <a:schemeClr val="tx1">
                    <a:lumMod val="95000"/>
                    <a:lumOff val="5000"/>
                  </a:schemeClr>
                </a:solidFill>
              </a:rPr>
              <a:t>Pak-India Relations </a:t>
            </a:r>
          </a:p>
        </p:txBody>
      </p:sp>
      <p:sp>
        <p:nvSpPr>
          <p:cNvPr id="3" name="Content Placeholder 2">
            <a:extLst>
              <a:ext uri="{FF2B5EF4-FFF2-40B4-BE49-F238E27FC236}">
                <a16:creationId xmlns:a16="http://schemas.microsoft.com/office/drawing/2014/main" id="{9FE8BF89-E4D9-4E5A-8FFB-2D61D23B718C}"/>
              </a:ext>
            </a:extLst>
          </p:cNvPr>
          <p:cNvSpPr>
            <a:spLocks noGrp="1"/>
          </p:cNvSpPr>
          <p:nvPr>
            <p:ph idx="1"/>
          </p:nvPr>
        </p:nvSpPr>
        <p:spPr>
          <a:xfrm>
            <a:off x="1881809" y="1311964"/>
            <a:ext cx="9622803" cy="5450785"/>
          </a:xfrm>
        </p:spPr>
        <p:txBody>
          <a:bodyPr>
            <a:noAutofit/>
          </a:bodyPr>
          <a:lstStyle/>
          <a:p>
            <a:pPr marL="0" indent="0" algn="just">
              <a:buNone/>
            </a:pPr>
            <a:r>
              <a:rPr lang="en-US" sz="2600" b="1" dirty="0">
                <a:solidFill>
                  <a:schemeClr val="tx1">
                    <a:lumMod val="95000"/>
                    <a:lumOff val="5000"/>
                  </a:schemeClr>
                </a:solidFill>
              </a:rPr>
              <a:t>The Context: A Troubling Legacy</a:t>
            </a:r>
          </a:p>
          <a:p>
            <a:pPr marL="0" indent="0" algn="just">
              <a:buNone/>
            </a:pPr>
            <a:endParaRPr lang="en-US" sz="2600" dirty="0">
              <a:solidFill>
                <a:schemeClr val="tx1">
                  <a:lumMod val="95000"/>
                  <a:lumOff val="5000"/>
                </a:schemeClr>
              </a:solidFill>
              <a:ea typeface="Aptos" panose="020B0004020202020204" pitchFamily="34" charset="0"/>
              <a:cs typeface="Arial" panose="020B0604020202020204" pitchFamily="34" charset="0"/>
            </a:endParaRPr>
          </a:p>
          <a:p>
            <a:pPr marL="0" algn="just">
              <a:lnSpc>
                <a:spcPct val="107000"/>
              </a:lnSpc>
              <a:spcBef>
                <a:spcPts val="0"/>
              </a:spcBef>
              <a:spcAft>
                <a:spcPts val="800"/>
              </a:spcAft>
            </a:pPr>
            <a:r>
              <a:rPr lang="en-US" sz="2600" dirty="0">
                <a:solidFill>
                  <a:schemeClr val="tx1"/>
                </a:solidFill>
                <a:ea typeface="Aptos" panose="020B0004020202020204" pitchFamily="34" charset="0"/>
                <a:cs typeface="Arial" panose="020B0604020202020204" pitchFamily="34" charset="0"/>
              </a:rPr>
              <a:t>Relationship</a:t>
            </a:r>
            <a:r>
              <a:rPr lang="en-US" sz="2600" dirty="0">
                <a:solidFill>
                  <a:schemeClr val="tx1"/>
                </a:solidFill>
                <a:effectLst/>
                <a:ea typeface="Aptos" panose="020B0004020202020204" pitchFamily="34" charset="0"/>
                <a:cs typeface="Arial" panose="020B0604020202020204" pitchFamily="34" charset="0"/>
              </a:rPr>
              <a:t> </a:t>
            </a:r>
            <a:r>
              <a:rPr lang="en-US" sz="2600" dirty="0">
                <a:solidFill>
                  <a:schemeClr val="tx1"/>
                </a:solidFill>
                <a:ea typeface="Aptos" panose="020B0004020202020204" pitchFamily="34" charset="0"/>
                <a:cs typeface="Arial" panose="020B0604020202020204" pitchFamily="34" charset="0"/>
              </a:rPr>
              <a:t>have</a:t>
            </a:r>
            <a:r>
              <a:rPr lang="en-US" sz="2600" dirty="0">
                <a:solidFill>
                  <a:schemeClr val="tx1"/>
                </a:solidFill>
                <a:effectLst/>
                <a:ea typeface="Aptos" panose="020B0004020202020204" pitchFamily="34" charset="0"/>
                <a:cs typeface="Arial" panose="020B0604020202020204" pitchFamily="34" charset="0"/>
              </a:rPr>
              <a:t> been characterized by conflict </a:t>
            </a:r>
            <a:r>
              <a:rPr lang="en-US" sz="2600" dirty="0">
                <a:solidFill>
                  <a:schemeClr val="tx1"/>
                </a:solidFill>
                <a:ea typeface="Aptos" panose="020B0004020202020204" pitchFamily="34" charset="0"/>
                <a:cs typeface="Arial" panose="020B0604020202020204" pitchFamily="34" charset="0"/>
              </a:rPr>
              <a:t>&amp;</a:t>
            </a:r>
            <a:r>
              <a:rPr lang="en-US" sz="2600" dirty="0">
                <a:solidFill>
                  <a:schemeClr val="tx1"/>
                </a:solidFill>
                <a:effectLst/>
                <a:ea typeface="Aptos" panose="020B0004020202020204" pitchFamily="34" charset="0"/>
                <a:cs typeface="Arial" panose="020B0604020202020204" pitchFamily="34" charset="0"/>
              </a:rPr>
              <a:t> lack   	of trust. </a:t>
            </a:r>
            <a:r>
              <a:rPr lang="en-US" sz="2600" b="1" dirty="0">
                <a:solidFill>
                  <a:schemeClr val="tx1"/>
                </a:solidFill>
                <a:effectLst/>
                <a:ea typeface="Aptos" panose="020B0004020202020204" pitchFamily="34" charset="0"/>
                <a:cs typeface="Arial" panose="020B0604020202020204" pitchFamily="34" charset="0"/>
              </a:rPr>
              <a:t>WHY?</a:t>
            </a:r>
          </a:p>
          <a:p>
            <a:pPr marL="0" algn="just">
              <a:lnSpc>
                <a:spcPct val="107000"/>
              </a:lnSpc>
              <a:spcBef>
                <a:spcPts val="0"/>
              </a:spcBef>
              <a:spcAft>
                <a:spcPts val="800"/>
              </a:spcAft>
            </a:pPr>
            <a:endParaRPr lang="en-US" sz="2600" dirty="0">
              <a:solidFill>
                <a:schemeClr val="tx1"/>
              </a:solidFill>
              <a:ea typeface="Aptos" panose="020B0004020202020204" pitchFamily="34" charset="0"/>
              <a:cs typeface="Arial" panose="020B0604020202020204" pitchFamily="34" charset="0"/>
            </a:endParaRPr>
          </a:p>
          <a:p>
            <a:pPr marL="0" algn="just">
              <a:lnSpc>
                <a:spcPct val="107000"/>
              </a:lnSpc>
              <a:spcBef>
                <a:spcPts val="0"/>
              </a:spcBef>
              <a:spcAft>
                <a:spcPts val="800"/>
              </a:spcAft>
            </a:pPr>
            <a:r>
              <a:rPr lang="en-US" sz="2600" dirty="0">
                <a:solidFill>
                  <a:schemeClr val="tx1"/>
                </a:solidFill>
                <a:ea typeface="Aptos" panose="020B0004020202020204" pitchFamily="34" charset="0"/>
                <a:cs typeface="Arial" panose="020B0604020202020204" pitchFamily="34" charset="0"/>
              </a:rPr>
              <a:t>Historical animosity, territorial disputes, religious identities, and geopolitical trends have shaped the relations.</a:t>
            </a:r>
          </a:p>
          <a:p>
            <a:pPr marL="0" algn="just">
              <a:lnSpc>
                <a:spcPct val="107000"/>
              </a:lnSpc>
              <a:spcBef>
                <a:spcPts val="0"/>
              </a:spcBef>
              <a:spcAft>
                <a:spcPts val="800"/>
              </a:spcAft>
            </a:pPr>
            <a:endParaRPr lang="en-US" sz="2800" spc="-10" dirty="0">
              <a:solidFill>
                <a:schemeClr val="tx1"/>
              </a:solidFill>
              <a:ea typeface="Aptos" panose="020B0004020202020204" pitchFamily="34" charset="0"/>
              <a:cs typeface="Arial" panose="020B0604020202020204" pitchFamily="34" charset="0"/>
            </a:endParaRPr>
          </a:p>
          <a:p>
            <a:pPr marL="0" algn="just">
              <a:lnSpc>
                <a:spcPct val="107000"/>
              </a:lnSpc>
              <a:spcBef>
                <a:spcPts val="0"/>
              </a:spcBef>
              <a:spcAft>
                <a:spcPts val="800"/>
              </a:spcAft>
            </a:pPr>
            <a:r>
              <a:rPr lang="en-US" sz="2800" spc="-10" dirty="0">
                <a:solidFill>
                  <a:schemeClr val="tx1"/>
                </a:solidFill>
                <a:ea typeface="Aptos" panose="020B0004020202020204" pitchFamily="34" charset="0"/>
                <a:cs typeface="Arial" panose="020B0604020202020204" pitchFamily="34" charset="0"/>
              </a:rPr>
              <a:t>NATIONALISM above everything and ZERO-SUM relationship.</a:t>
            </a:r>
            <a:endParaRPr lang="en-US" sz="2800" spc="-10" dirty="0">
              <a:solidFill>
                <a:schemeClr val="tx1"/>
              </a:solidFill>
              <a:effectLst/>
              <a:ea typeface="Aptos" panose="020B0004020202020204" pitchFamily="34" charset="0"/>
              <a:cs typeface="Arial" panose="020B0604020202020204" pitchFamily="34" charset="0"/>
            </a:endParaRPr>
          </a:p>
          <a:p>
            <a:pPr marL="0" algn="just">
              <a:lnSpc>
                <a:spcPct val="107000"/>
              </a:lnSpc>
              <a:spcBef>
                <a:spcPts val="0"/>
              </a:spcBef>
              <a:spcAft>
                <a:spcPts val="800"/>
              </a:spcAft>
            </a:pPr>
            <a:endParaRPr lang="en-US" sz="2400" spc="-10" dirty="0">
              <a:solidFill>
                <a:schemeClr val="tx1">
                  <a:lumMod val="95000"/>
                  <a:lumOff val="5000"/>
                </a:schemeClr>
              </a:solidFill>
              <a:effectLst/>
              <a:ea typeface="Aptos" panose="020B0004020202020204" pitchFamily="34" charset="0"/>
              <a:cs typeface="Arial" panose="020B0604020202020204" pitchFamily="34" charset="0"/>
            </a:endParaRPr>
          </a:p>
          <a:p>
            <a:pPr marL="0" algn="just">
              <a:lnSpc>
                <a:spcPct val="107000"/>
              </a:lnSpc>
              <a:spcBef>
                <a:spcPts val="0"/>
              </a:spcBef>
              <a:spcAft>
                <a:spcPts val="800"/>
              </a:spcAft>
            </a:pPr>
            <a:endParaRPr lang="en-US" sz="2400" spc="-10" dirty="0">
              <a:solidFill>
                <a:schemeClr val="tx1">
                  <a:lumMod val="95000"/>
                  <a:lumOff val="5000"/>
                </a:schemeClr>
              </a:solidFill>
              <a:effectLst/>
              <a:ea typeface="Aptos" panose="020B0004020202020204" pitchFamily="34" charset="0"/>
              <a:cs typeface="Arial" panose="020B0604020202020204" pitchFamily="34" charset="0"/>
            </a:endParaRPr>
          </a:p>
          <a:p>
            <a:pPr marL="0" algn="just">
              <a:lnSpc>
                <a:spcPct val="107000"/>
              </a:lnSpc>
              <a:spcBef>
                <a:spcPts val="0"/>
              </a:spcBef>
              <a:spcAft>
                <a:spcPts val="800"/>
              </a:spcAft>
            </a:pPr>
            <a:endParaRPr lang="en-US" sz="2400" spc="-10" dirty="0">
              <a:solidFill>
                <a:srgbClr val="FF0000"/>
              </a:solidFill>
              <a:ea typeface="Aptos" panose="020B0004020202020204" pitchFamily="34" charset="0"/>
              <a:cs typeface="Arial" panose="020B0604020202020204" pitchFamily="34" charset="0"/>
            </a:endParaRPr>
          </a:p>
          <a:p>
            <a:pPr marL="0" marR="0" algn="just">
              <a:lnSpc>
                <a:spcPct val="107000"/>
              </a:lnSpc>
              <a:spcBef>
                <a:spcPts val="0"/>
              </a:spcBef>
              <a:spcAft>
                <a:spcPts val="800"/>
              </a:spcAft>
            </a:pPr>
            <a:endParaRPr lang="en-US" sz="2400" spc="-10" dirty="0">
              <a:solidFill>
                <a:schemeClr val="tx1">
                  <a:lumMod val="95000"/>
                  <a:lumOff val="5000"/>
                </a:schemeClr>
              </a:solidFill>
              <a:ea typeface="Aptos" panose="020B0004020202020204" pitchFamily="34" charset="0"/>
              <a:cs typeface="Arial" panose="020B0604020202020204" pitchFamily="34" charset="0"/>
            </a:endParaRPr>
          </a:p>
          <a:p>
            <a:pPr marL="0" indent="0" algn="ctr">
              <a:buNone/>
            </a:pPr>
            <a:endParaRPr lang="en-US" sz="2400" b="1" dirty="0">
              <a:solidFill>
                <a:schemeClr val="tx1">
                  <a:lumMod val="95000"/>
                  <a:lumOff val="5000"/>
                </a:schemeClr>
              </a:solidFill>
            </a:endParaRPr>
          </a:p>
          <a:p>
            <a:pPr marL="0" indent="0" algn="just">
              <a:lnSpc>
                <a:spcPct val="107000"/>
              </a:lnSpc>
              <a:spcBef>
                <a:spcPts val="0"/>
              </a:spcBef>
              <a:spcAft>
                <a:spcPts val="800"/>
              </a:spcAft>
              <a:buNone/>
            </a:pPr>
            <a:endParaRPr lang="en-US" sz="2200" b="1" dirty="0">
              <a:solidFill>
                <a:schemeClr val="tx1">
                  <a:lumMod val="95000"/>
                  <a:lumOff val="5000"/>
                </a:schemeClr>
              </a:solidFill>
            </a:endParaRPr>
          </a:p>
        </p:txBody>
      </p:sp>
      <p:sp>
        <p:nvSpPr>
          <p:cNvPr id="4" name="Footer Placeholder 3">
            <a:extLst>
              <a:ext uri="{FF2B5EF4-FFF2-40B4-BE49-F238E27FC236}">
                <a16:creationId xmlns:a16="http://schemas.microsoft.com/office/drawing/2014/main" id="{78CC32B3-AF87-4EDE-BEA9-618D9B1637D8}"/>
              </a:ext>
            </a:extLst>
          </p:cNvPr>
          <p:cNvSpPr>
            <a:spLocks noGrp="1"/>
          </p:cNvSpPr>
          <p:nvPr>
            <p:ph type="ftr" sz="quarter" idx="11"/>
          </p:nvPr>
        </p:nvSpPr>
        <p:spPr/>
        <p:txBody>
          <a:bodyPr/>
          <a:lstStyle/>
          <a:p>
            <a:r>
              <a:rPr lang="en-US" dirty="0"/>
              <a:t>Lecture by: Dr. Zahid Mehmood Zahid, Assistant Professor of IR, Islamabad</a:t>
            </a:r>
          </a:p>
        </p:txBody>
      </p:sp>
    </p:spTree>
    <p:extLst>
      <p:ext uri="{BB962C8B-B14F-4D97-AF65-F5344CB8AC3E}">
        <p14:creationId xmlns:p14="http://schemas.microsoft.com/office/powerpoint/2010/main" val="32346791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D6B035-EC43-48B1-8425-6B1824272794}"/>
              </a:ext>
            </a:extLst>
          </p:cNvPr>
          <p:cNvSpPr>
            <a:spLocks noGrp="1"/>
          </p:cNvSpPr>
          <p:nvPr>
            <p:ph type="title"/>
          </p:nvPr>
        </p:nvSpPr>
        <p:spPr>
          <a:xfrm>
            <a:off x="1881809" y="624110"/>
            <a:ext cx="9622803" cy="562701"/>
          </a:xfrm>
        </p:spPr>
        <p:txBody>
          <a:bodyPr>
            <a:noAutofit/>
          </a:bodyPr>
          <a:lstStyle/>
          <a:p>
            <a:r>
              <a:rPr lang="en-US" sz="2800" b="1" dirty="0">
                <a:solidFill>
                  <a:schemeClr val="tx1">
                    <a:lumMod val="95000"/>
                    <a:lumOff val="5000"/>
                  </a:schemeClr>
                </a:solidFill>
              </a:rPr>
              <a:t>History of occasional optimism &amp; often gloom </a:t>
            </a:r>
          </a:p>
        </p:txBody>
      </p:sp>
      <p:sp>
        <p:nvSpPr>
          <p:cNvPr id="3" name="Content Placeholder 2">
            <a:extLst>
              <a:ext uri="{FF2B5EF4-FFF2-40B4-BE49-F238E27FC236}">
                <a16:creationId xmlns:a16="http://schemas.microsoft.com/office/drawing/2014/main" id="{9FE8BF89-E4D9-4E5A-8FFB-2D61D23B718C}"/>
              </a:ext>
            </a:extLst>
          </p:cNvPr>
          <p:cNvSpPr>
            <a:spLocks noGrp="1"/>
          </p:cNvSpPr>
          <p:nvPr>
            <p:ph idx="1"/>
          </p:nvPr>
        </p:nvSpPr>
        <p:spPr>
          <a:xfrm>
            <a:off x="1881809" y="1311964"/>
            <a:ext cx="9622803" cy="5450785"/>
          </a:xfrm>
        </p:spPr>
        <p:txBody>
          <a:bodyPr>
            <a:normAutofit/>
          </a:bodyPr>
          <a:lstStyle/>
          <a:p>
            <a:pPr algn="just"/>
            <a:r>
              <a:rPr lang="en-US" sz="2600" b="1" dirty="0">
                <a:solidFill>
                  <a:schemeClr val="tx1">
                    <a:lumMod val="95000"/>
                    <a:lumOff val="5000"/>
                  </a:schemeClr>
                </a:solidFill>
              </a:rPr>
              <a:t>Pre-Partition </a:t>
            </a:r>
            <a:r>
              <a:rPr lang="en-US" sz="2600" dirty="0">
                <a:solidFill>
                  <a:schemeClr val="tx1">
                    <a:lumMod val="95000"/>
                    <a:lumOff val="5000"/>
                  </a:schemeClr>
                </a:solidFill>
              </a:rPr>
              <a:t>(Opposing Ideologies/religious identities)</a:t>
            </a:r>
          </a:p>
          <a:p>
            <a:pPr algn="just"/>
            <a:endParaRPr lang="en-US" sz="2600" b="1" dirty="0">
              <a:solidFill>
                <a:schemeClr val="tx1">
                  <a:lumMod val="95000"/>
                  <a:lumOff val="5000"/>
                </a:schemeClr>
              </a:solidFill>
            </a:endParaRPr>
          </a:p>
          <a:p>
            <a:pPr algn="just"/>
            <a:endParaRPr lang="en-US" sz="2600" b="1" dirty="0">
              <a:solidFill>
                <a:schemeClr val="tx1">
                  <a:lumMod val="95000"/>
                  <a:lumOff val="5000"/>
                </a:schemeClr>
              </a:solidFill>
            </a:endParaRPr>
          </a:p>
          <a:p>
            <a:pPr algn="just"/>
            <a:r>
              <a:rPr lang="en-US" sz="2600" b="1" dirty="0">
                <a:solidFill>
                  <a:schemeClr val="tx1">
                    <a:lumMod val="95000"/>
                    <a:lumOff val="5000"/>
                  </a:schemeClr>
                </a:solidFill>
              </a:rPr>
              <a:t>Partition and Aftermath </a:t>
            </a:r>
            <a:r>
              <a:rPr lang="en-US" sz="2600" dirty="0">
                <a:solidFill>
                  <a:schemeClr val="tx1">
                    <a:lumMod val="95000"/>
                    <a:lumOff val="5000"/>
                  </a:schemeClr>
                </a:solidFill>
              </a:rPr>
              <a:t>(Disputes and Wars)</a:t>
            </a:r>
          </a:p>
          <a:p>
            <a:pPr lvl="1" algn="just"/>
            <a:r>
              <a:rPr lang="en-US" sz="2400" dirty="0">
                <a:solidFill>
                  <a:schemeClr val="tx1">
                    <a:lumMod val="95000"/>
                    <a:lumOff val="5000"/>
                  </a:schemeClr>
                </a:solidFill>
              </a:rPr>
              <a:t>Communalism 1.2 Million killings, Disputes over territories and assets, 1948, 1965, 1971, Kargil conflict.</a:t>
            </a:r>
          </a:p>
          <a:p>
            <a:pPr algn="just"/>
            <a:endParaRPr lang="en-US" sz="2600" b="1" dirty="0">
              <a:solidFill>
                <a:schemeClr val="tx1">
                  <a:lumMod val="95000"/>
                  <a:lumOff val="5000"/>
                </a:schemeClr>
              </a:solidFill>
            </a:endParaRPr>
          </a:p>
          <a:p>
            <a:pPr algn="just"/>
            <a:r>
              <a:rPr lang="en-US" sz="2600" b="1" dirty="0">
                <a:solidFill>
                  <a:schemeClr val="tx1">
                    <a:lumMod val="95000"/>
                    <a:lumOff val="5000"/>
                  </a:schemeClr>
                </a:solidFill>
              </a:rPr>
              <a:t>Cold War </a:t>
            </a:r>
            <a:r>
              <a:rPr lang="en-US" sz="2600" dirty="0">
                <a:solidFill>
                  <a:schemeClr val="tx1">
                    <a:lumMod val="95000"/>
                    <a:lumOff val="5000"/>
                  </a:schemeClr>
                </a:solidFill>
              </a:rPr>
              <a:t>(Geopolitics competition) </a:t>
            </a:r>
          </a:p>
          <a:p>
            <a:pPr lvl="1" indent="-342900" algn="just"/>
            <a:r>
              <a:rPr lang="en-US" sz="2400" dirty="0">
                <a:solidFill>
                  <a:schemeClr val="tx1">
                    <a:lumMod val="95000"/>
                    <a:lumOff val="5000"/>
                  </a:schemeClr>
                </a:solidFill>
              </a:rPr>
              <a:t>Indian nuclearization 1974, Siachen 1984, Kashmir Intifada 1989 – kept rivalry alive.</a:t>
            </a:r>
          </a:p>
          <a:p>
            <a:pPr algn="just"/>
            <a:endParaRPr lang="en-US" sz="2600" dirty="0">
              <a:solidFill>
                <a:schemeClr val="tx1">
                  <a:lumMod val="95000"/>
                  <a:lumOff val="5000"/>
                </a:schemeClr>
              </a:solidFill>
            </a:endParaRPr>
          </a:p>
        </p:txBody>
      </p:sp>
      <p:sp>
        <p:nvSpPr>
          <p:cNvPr id="4" name="Footer Placeholder 3">
            <a:extLst>
              <a:ext uri="{FF2B5EF4-FFF2-40B4-BE49-F238E27FC236}">
                <a16:creationId xmlns:a16="http://schemas.microsoft.com/office/drawing/2014/main" id="{78CC32B3-AF87-4EDE-BEA9-618D9B1637D8}"/>
              </a:ext>
            </a:extLst>
          </p:cNvPr>
          <p:cNvSpPr>
            <a:spLocks noGrp="1"/>
          </p:cNvSpPr>
          <p:nvPr>
            <p:ph type="ftr" sz="quarter" idx="11"/>
          </p:nvPr>
        </p:nvSpPr>
        <p:spPr/>
        <p:txBody>
          <a:bodyPr/>
          <a:lstStyle/>
          <a:p>
            <a:r>
              <a:rPr lang="en-US"/>
              <a:t>Lecture by: Dr. Zahid Mehmood Zahid, Assistant Professor of IR, Islamabad</a:t>
            </a:r>
            <a:endParaRPr lang="en-US" dirty="0"/>
          </a:p>
        </p:txBody>
      </p:sp>
    </p:spTree>
    <p:extLst>
      <p:ext uri="{BB962C8B-B14F-4D97-AF65-F5344CB8AC3E}">
        <p14:creationId xmlns:p14="http://schemas.microsoft.com/office/powerpoint/2010/main" val="173107741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D6B035-EC43-48B1-8425-6B1824272794}"/>
              </a:ext>
            </a:extLst>
          </p:cNvPr>
          <p:cNvSpPr>
            <a:spLocks noGrp="1"/>
          </p:cNvSpPr>
          <p:nvPr>
            <p:ph type="title"/>
          </p:nvPr>
        </p:nvSpPr>
        <p:spPr>
          <a:xfrm>
            <a:off x="1881809" y="624110"/>
            <a:ext cx="9622803" cy="562701"/>
          </a:xfrm>
        </p:spPr>
        <p:txBody>
          <a:bodyPr>
            <a:normAutofit fontScale="90000"/>
          </a:bodyPr>
          <a:lstStyle/>
          <a:p>
            <a:r>
              <a:rPr lang="en-US" sz="3200" b="1" dirty="0">
                <a:solidFill>
                  <a:schemeClr val="tx1">
                    <a:lumMod val="95000"/>
                    <a:lumOff val="5000"/>
                  </a:schemeClr>
                </a:solidFill>
              </a:rPr>
              <a:t>Rare opportunities for peace – Crisis stability</a:t>
            </a:r>
          </a:p>
        </p:txBody>
      </p:sp>
      <p:sp>
        <p:nvSpPr>
          <p:cNvPr id="3" name="Content Placeholder 2">
            <a:extLst>
              <a:ext uri="{FF2B5EF4-FFF2-40B4-BE49-F238E27FC236}">
                <a16:creationId xmlns:a16="http://schemas.microsoft.com/office/drawing/2014/main" id="{9FE8BF89-E4D9-4E5A-8FFB-2D61D23B718C}"/>
              </a:ext>
            </a:extLst>
          </p:cNvPr>
          <p:cNvSpPr>
            <a:spLocks noGrp="1"/>
          </p:cNvSpPr>
          <p:nvPr>
            <p:ph idx="1"/>
          </p:nvPr>
        </p:nvSpPr>
        <p:spPr>
          <a:xfrm>
            <a:off x="1881809" y="1311964"/>
            <a:ext cx="9622803" cy="5450785"/>
          </a:xfrm>
        </p:spPr>
        <p:txBody>
          <a:bodyPr>
            <a:normAutofit fontScale="92500" lnSpcReduction="10000"/>
          </a:bodyPr>
          <a:lstStyle/>
          <a:p>
            <a:pPr algn="just"/>
            <a:r>
              <a:rPr lang="en-US" sz="2600" b="1" dirty="0">
                <a:solidFill>
                  <a:schemeClr val="tx1"/>
                </a:solidFill>
              </a:rPr>
              <a:t>Nuclearization, Balance of Threat, &amp; Regional instability</a:t>
            </a:r>
          </a:p>
          <a:p>
            <a:pPr lvl="1" algn="just"/>
            <a:r>
              <a:rPr lang="en-US" sz="2400" dirty="0">
                <a:solidFill>
                  <a:schemeClr val="tx1"/>
                </a:solidFill>
              </a:rPr>
              <a:t>1998 nuclearization and BOT, </a:t>
            </a:r>
          </a:p>
          <a:p>
            <a:pPr lvl="1" algn="just"/>
            <a:r>
              <a:rPr lang="en-US" sz="2400" dirty="0">
                <a:solidFill>
                  <a:schemeClr val="tx1"/>
                </a:solidFill>
              </a:rPr>
              <a:t>Lahore Process Feb 1999,</a:t>
            </a:r>
          </a:p>
          <a:p>
            <a:pPr lvl="1" algn="just"/>
            <a:r>
              <a:rPr lang="en-US" sz="2400" dirty="0">
                <a:solidFill>
                  <a:schemeClr val="tx1"/>
                </a:solidFill>
              </a:rPr>
              <a:t>Kargil 1999 (Koh Paima).</a:t>
            </a:r>
          </a:p>
          <a:p>
            <a:pPr algn="just"/>
            <a:r>
              <a:rPr lang="en-US" sz="2600" b="1" dirty="0">
                <a:solidFill>
                  <a:schemeClr val="tx1"/>
                </a:solidFill>
              </a:rPr>
              <a:t>21</a:t>
            </a:r>
            <a:r>
              <a:rPr lang="en-US" sz="2600" b="1" baseline="30000" dirty="0">
                <a:solidFill>
                  <a:schemeClr val="tx1"/>
                </a:solidFill>
              </a:rPr>
              <a:t>st</a:t>
            </a:r>
            <a:r>
              <a:rPr lang="en-US" sz="2600" b="1" dirty="0">
                <a:solidFill>
                  <a:schemeClr val="tx1"/>
                </a:solidFill>
              </a:rPr>
              <a:t> Century and Renewed Rivalry </a:t>
            </a:r>
          </a:p>
          <a:p>
            <a:pPr lvl="1" algn="just"/>
            <a:r>
              <a:rPr lang="en-US" sz="2400" dirty="0">
                <a:solidFill>
                  <a:schemeClr val="tx1"/>
                </a:solidFill>
              </a:rPr>
              <a:t>Agra Summit 2001 (Musharraf 4 Point Formula), </a:t>
            </a:r>
          </a:p>
          <a:p>
            <a:pPr lvl="1" algn="just"/>
            <a:r>
              <a:rPr lang="en-US" sz="2400" dirty="0">
                <a:solidFill>
                  <a:schemeClr val="tx1"/>
                </a:solidFill>
              </a:rPr>
              <a:t>9/11 and Indian military use in Kashmir, </a:t>
            </a:r>
          </a:p>
          <a:p>
            <a:pPr lvl="1" algn="just"/>
            <a:r>
              <a:rPr lang="en-US" sz="2600" dirty="0">
                <a:solidFill>
                  <a:schemeClr val="tx1"/>
                </a:solidFill>
              </a:rPr>
              <a:t>Indian Parliament Attack, Military Standoff 2001-2002,</a:t>
            </a:r>
          </a:p>
          <a:p>
            <a:pPr algn="just"/>
            <a:r>
              <a:rPr lang="en-US" sz="3000" b="1" dirty="0">
                <a:solidFill>
                  <a:schemeClr val="tx1"/>
                </a:solidFill>
              </a:rPr>
              <a:t>Composite Dialogue Process 2004</a:t>
            </a:r>
            <a:endParaRPr lang="en-US" sz="3000" dirty="0">
              <a:solidFill>
                <a:schemeClr val="tx1"/>
              </a:solidFill>
            </a:endParaRPr>
          </a:p>
          <a:p>
            <a:pPr lvl="1" algn="just"/>
            <a:r>
              <a:rPr lang="en-US" sz="2400" dirty="0">
                <a:solidFill>
                  <a:schemeClr val="tx1"/>
                </a:solidFill>
              </a:rPr>
              <a:t>Occasional diplomatic &amp; people to people contacts,</a:t>
            </a:r>
          </a:p>
          <a:p>
            <a:pPr lvl="1" algn="just"/>
            <a:r>
              <a:rPr lang="en-US" sz="2400" dirty="0" err="1">
                <a:solidFill>
                  <a:schemeClr val="tx1"/>
                </a:solidFill>
              </a:rPr>
              <a:t>Samjhouta</a:t>
            </a:r>
            <a:r>
              <a:rPr lang="en-US" sz="2400" dirty="0">
                <a:solidFill>
                  <a:schemeClr val="tx1"/>
                </a:solidFill>
              </a:rPr>
              <a:t> Express Blast 2007</a:t>
            </a:r>
          </a:p>
          <a:p>
            <a:pPr lvl="1" algn="just"/>
            <a:r>
              <a:rPr lang="en-US" sz="2400" dirty="0">
                <a:solidFill>
                  <a:schemeClr val="tx1"/>
                </a:solidFill>
              </a:rPr>
              <a:t>Mumbai Attacks 2008</a:t>
            </a:r>
          </a:p>
          <a:p>
            <a:pPr marL="457200" lvl="1" indent="0" algn="just">
              <a:buNone/>
            </a:pPr>
            <a:endParaRPr lang="en-US" sz="2400" dirty="0">
              <a:solidFill>
                <a:schemeClr val="tx1"/>
              </a:solidFill>
            </a:endParaRPr>
          </a:p>
        </p:txBody>
      </p:sp>
      <p:sp>
        <p:nvSpPr>
          <p:cNvPr id="4" name="Footer Placeholder 3">
            <a:extLst>
              <a:ext uri="{FF2B5EF4-FFF2-40B4-BE49-F238E27FC236}">
                <a16:creationId xmlns:a16="http://schemas.microsoft.com/office/drawing/2014/main" id="{78CC32B3-AF87-4EDE-BEA9-618D9B1637D8}"/>
              </a:ext>
            </a:extLst>
          </p:cNvPr>
          <p:cNvSpPr>
            <a:spLocks noGrp="1"/>
          </p:cNvSpPr>
          <p:nvPr>
            <p:ph type="ftr" sz="quarter" idx="11"/>
          </p:nvPr>
        </p:nvSpPr>
        <p:spPr/>
        <p:txBody>
          <a:bodyPr/>
          <a:lstStyle/>
          <a:p>
            <a:r>
              <a:rPr lang="en-US"/>
              <a:t>Lecture by: Dr. Zahid Mehmood Zahid, Assistant Professor of IR, Islamabad</a:t>
            </a:r>
            <a:endParaRPr lang="en-US" dirty="0"/>
          </a:p>
        </p:txBody>
      </p:sp>
    </p:spTree>
    <p:extLst>
      <p:ext uri="{BB962C8B-B14F-4D97-AF65-F5344CB8AC3E}">
        <p14:creationId xmlns:p14="http://schemas.microsoft.com/office/powerpoint/2010/main" val="7735705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D6B035-EC43-48B1-8425-6B1824272794}"/>
              </a:ext>
            </a:extLst>
          </p:cNvPr>
          <p:cNvSpPr>
            <a:spLocks noGrp="1"/>
          </p:cNvSpPr>
          <p:nvPr>
            <p:ph type="title"/>
          </p:nvPr>
        </p:nvSpPr>
        <p:spPr>
          <a:xfrm>
            <a:off x="1881809" y="624110"/>
            <a:ext cx="9622803" cy="562701"/>
          </a:xfrm>
        </p:spPr>
        <p:txBody>
          <a:bodyPr>
            <a:normAutofit fontScale="90000"/>
          </a:bodyPr>
          <a:lstStyle/>
          <a:p>
            <a:r>
              <a:rPr lang="en-US" sz="3200" b="1" dirty="0">
                <a:solidFill>
                  <a:schemeClr val="tx1">
                    <a:lumMod val="95000"/>
                    <a:lumOff val="5000"/>
                  </a:schemeClr>
                </a:solidFill>
              </a:rPr>
              <a:t>Eight Agenda Items of CDP</a:t>
            </a:r>
          </a:p>
        </p:txBody>
      </p:sp>
      <p:sp>
        <p:nvSpPr>
          <p:cNvPr id="3" name="Content Placeholder 2">
            <a:extLst>
              <a:ext uri="{FF2B5EF4-FFF2-40B4-BE49-F238E27FC236}">
                <a16:creationId xmlns:a16="http://schemas.microsoft.com/office/drawing/2014/main" id="{9FE8BF89-E4D9-4E5A-8FFB-2D61D23B718C}"/>
              </a:ext>
            </a:extLst>
          </p:cNvPr>
          <p:cNvSpPr>
            <a:spLocks noGrp="1"/>
          </p:cNvSpPr>
          <p:nvPr>
            <p:ph idx="1"/>
          </p:nvPr>
        </p:nvSpPr>
        <p:spPr>
          <a:xfrm>
            <a:off x="1881809" y="1311964"/>
            <a:ext cx="9622803" cy="5450785"/>
          </a:xfrm>
        </p:spPr>
        <p:txBody>
          <a:bodyPr>
            <a:normAutofit/>
          </a:bodyPr>
          <a:lstStyle/>
          <a:p>
            <a:pPr marL="514350" indent="-514350" algn="just">
              <a:buFont typeface="+mj-lt"/>
              <a:buAutoNum type="arabicPeriod"/>
            </a:pPr>
            <a:r>
              <a:rPr lang="en-US" sz="2600" dirty="0">
                <a:solidFill>
                  <a:schemeClr val="tx1"/>
                </a:solidFill>
                <a:ea typeface="+mj-ea"/>
                <a:cs typeface="+mj-cs"/>
              </a:rPr>
              <a:t>Peace and Security including confidence-building measures (CBMs)</a:t>
            </a:r>
          </a:p>
          <a:p>
            <a:pPr marL="514350" indent="-514350" algn="just">
              <a:buFont typeface="+mj-lt"/>
              <a:buAutoNum type="arabicPeriod"/>
            </a:pPr>
            <a:r>
              <a:rPr lang="en-US" sz="2600" dirty="0">
                <a:solidFill>
                  <a:schemeClr val="tx1"/>
                </a:solidFill>
                <a:ea typeface="+mj-ea"/>
                <a:cs typeface="+mj-cs"/>
              </a:rPr>
              <a:t>Jammu and Kashmir (J&amp;K)</a:t>
            </a:r>
          </a:p>
          <a:p>
            <a:pPr marL="514350" indent="-514350" algn="just">
              <a:buFont typeface="+mj-lt"/>
              <a:buAutoNum type="arabicPeriod"/>
            </a:pPr>
            <a:r>
              <a:rPr lang="en-US" sz="2600" dirty="0">
                <a:solidFill>
                  <a:schemeClr val="tx1"/>
                </a:solidFill>
                <a:ea typeface="+mj-ea"/>
                <a:cs typeface="+mj-cs"/>
              </a:rPr>
              <a:t> Siachen</a:t>
            </a:r>
          </a:p>
          <a:p>
            <a:pPr marL="514350" indent="-514350" algn="just">
              <a:buFont typeface="+mj-lt"/>
              <a:buAutoNum type="arabicPeriod"/>
            </a:pPr>
            <a:r>
              <a:rPr lang="en-US" sz="2600" dirty="0">
                <a:solidFill>
                  <a:schemeClr val="tx1"/>
                </a:solidFill>
                <a:ea typeface="+mj-ea"/>
                <a:cs typeface="+mj-cs"/>
              </a:rPr>
              <a:t> Wullar Barrage (</a:t>
            </a:r>
            <a:r>
              <a:rPr lang="en-US" sz="2600" dirty="0" err="1">
                <a:solidFill>
                  <a:schemeClr val="tx1"/>
                </a:solidFill>
                <a:ea typeface="+mj-ea"/>
                <a:cs typeface="+mj-cs"/>
              </a:rPr>
              <a:t>Jehlum</a:t>
            </a:r>
            <a:r>
              <a:rPr lang="en-US" sz="2600" dirty="0">
                <a:solidFill>
                  <a:schemeClr val="tx1"/>
                </a:solidFill>
                <a:ea typeface="+mj-ea"/>
                <a:cs typeface="+mj-cs"/>
              </a:rPr>
              <a:t> river)</a:t>
            </a:r>
          </a:p>
          <a:p>
            <a:pPr marL="514350" indent="-514350" algn="just">
              <a:buFont typeface="+mj-lt"/>
              <a:buAutoNum type="arabicPeriod"/>
            </a:pPr>
            <a:r>
              <a:rPr lang="en-US" sz="2600" dirty="0">
                <a:solidFill>
                  <a:schemeClr val="tx1"/>
                </a:solidFill>
                <a:ea typeface="+mj-ea"/>
                <a:cs typeface="+mj-cs"/>
              </a:rPr>
              <a:t> Sir Creek (96 KM – Gujrat and Sindh, Thalweg principle)</a:t>
            </a:r>
          </a:p>
          <a:p>
            <a:pPr marL="514350" indent="-514350" algn="just">
              <a:buFont typeface="+mj-lt"/>
              <a:buAutoNum type="arabicPeriod"/>
            </a:pPr>
            <a:r>
              <a:rPr lang="en-US" sz="2600" dirty="0">
                <a:solidFill>
                  <a:schemeClr val="tx1"/>
                </a:solidFill>
                <a:ea typeface="+mj-ea"/>
                <a:cs typeface="+mj-cs"/>
              </a:rPr>
              <a:t> Economic and commercial cooperation</a:t>
            </a:r>
          </a:p>
          <a:p>
            <a:pPr marL="514350" indent="-514350" algn="just">
              <a:buFont typeface="+mj-lt"/>
              <a:buAutoNum type="arabicPeriod"/>
            </a:pPr>
            <a:r>
              <a:rPr lang="en-US" sz="2600" dirty="0">
                <a:solidFill>
                  <a:schemeClr val="tx1"/>
                </a:solidFill>
                <a:ea typeface="+mj-ea"/>
                <a:cs typeface="+mj-cs"/>
              </a:rPr>
              <a:t> Terrorism and drug trafficking</a:t>
            </a:r>
          </a:p>
          <a:p>
            <a:pPr marL="514350" indent="-514350" algn="just">
              <a:buFont typeface="+mj-lt"/>
              <a:buAutoNum type="arabicPeriod"/>
            </a:pPr>
            <a:r>
              <a:rPr lang="en-US" sz="2600" dirty="0">
                <a:solidFill>
                  <a:schemeClr val="tx1"/>
                </a:solidFill>
                <a:ea typeface="+mj-ea"/>
                <a:cs typeface="+mj-cs"/>
              </a:rPr>
              <a:t> Promotion of friendly exchanges in various fields</a:t>
            </a:r>
          </a:p>
        </p:txBody>
      </p:sp>
      <p:sp>
        <p:nvSpPr>
          <p:cNvPr id="4" name="Footer Placeholder 3">
            <a:extLst>
              <a:ext uri="{FF2B5EF4-FFF2-40B4-BE49-F238E27FC236}">
                <a16:creationId xmlns:a16="http://schemas.microsoft.com/office/drawing/2014/main" id="{78CC32B3-AF87-4EDE-BEA9-618D9B1637D8}"/>
              </a:ext>
            </a:extLst>
          </p:cNvPr>
          <p:cNvSpPr>
            <a:spLocks noGrp="1"/>
          </p:cNvSpPr>
          <p:nvPr>
            <p:ph type="ftr" sz="quarter" idx="11"/>
          </p:nvPr>
        </p:nvSpPr>
        <p:spPr/>
        <p:txBody>
          <a:bodyPr/>
          <a:lstStyle/>
          <a:p>
            <a:r>
              <a:rPr lang="en-US"/>
              <a:t>Lecture by: Dr. Zahid Mehmood Zahid, Assistant Professor of IR, Islamabad</a:t>
            </a:r>
            <a:endParaRPr lang="en-US" dirty="0"/>
          </a:p>
        </p:txBody>
      </p:sp>
    </p:spTree>
    <p:extLst>
      <p:ext uri="{BB962C8B-B14F-4D97-AF65-F5344CB8AC3E}">
        <p14:creationId xmlns:p14="http://schemas.microsoft.com/office/powerpoint/2010/main" val="1917248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D6B035-EC43-48B1-8425-6B1824272794}"/>
              </a:ext>
            </a:extLst>
          </p:cNvPr>
          <p:cNvSpPr>
            <a:spLocks noGrp="1"/>
          </p:cNvSpPr>
          <p:nvPr>
            <p:ph type="title"/>
          </p:nvPr>
        </p:nvSpPr>
        <p:spPr>
          <a:xfrm>
            <a:off x="1881809" y="624110"/>
            <a:ext cx="9622803" cy="562701"/>
          </a:xfrm>
        </p:spPr>
        <p:txBody>
          <a:bodyPr>
            <a:normAutofit fontScale="90000"/>
          </a:bodyPr>
          <a:lstStyle/>
          <a:p>
            <a:r>
              <a:rPr lang="en-US" sz="3200" b="1" dirty="0">
                <a:solidFill>
                  <a:schemeClr val="tx1"/>
                </a:solidFill>
              </a:rPr>
              <a:t>Musharraf’s Four Point Kashmir Formula (2001)</a:t>
            </a:r>
            <a:br>
              <a:rPr lang="en-US" sz="3200" b="1" dirty="0">
                <a:solidFill>
                  <a:schemeClr val="tx1"/>
                </a:solidFill>
              </a:rPr>
            </a:br>
            <a:endParaRPr lang="en-US" sz="3200" b="1" dirty="0">
              <a:solidFill>
                <a:schemeClr val="tx1">
                  <a:lumMod val="95000"/>
                  <a:lumOff val="5000"/>
                </a:schemeClr>
              </a:solidFill>
            </a:endParaRPr>
          </a:p>
        </p:txBody>
      </p:sp>
      <p:sp>
        <p:nvSpPr>
          <p:cNvPr id="3" name="Content Placeholder 2">
            <a:extLst>
              <a:ext uri="{FF2B5EF4-FFF2-40B4-BE49-F238E27FC236}">
                <a16:creationId xmlns:a16="http://schemas.microsoft.com/office/drawing/2014/main" id="{9FE8BF89-E4D9-4E5A-8FFB-2D61D23B718C}"/>
              </a:ext>
            </a:extLst>
          </p:cNvPr>
          <p:cNvSpPr>
            <a:spLocks noGrp="1"/>
          </p:cNvSpPr>
          <p:nvPr>
            <p:ph idx="1"/>
          </p:nvPr>
        </p:nvSpPr>
        <p:spPr>
          <a:xfrm>
            <a:off x="1881809" y="1311964"/>
            <a:ext cx="9622803" cy="5450785"/>
          </a:xfrm>
        </p:spPr>
        <p:txBody>
          <a:bodyPr>
            <a:normAutofit/>
          </a:bodyPr>
          <a:lstStyle/>
          <a:p>
            <a:pPr algn="just"/>
            <a:endParaRPr lang="en-US" sz="2600" dirty="0">
              <a:solidFill>
                <a:schemeClr val="tx1"/>
              </a:solidFill>
            </a:endParaRPr>
          </a:p>
          <a:p>
            <a:pPr algn="just"/>
            <a:r>
              <a:rPr lang="en-US" sz="2600" dirty="0">
                <a:solidFill>
                  <a:schemeClr val="tx1"/>
                </a:solidFill>
              </a:rPr>
              <a:t>Demilitarization  (Kashmir)</a:t>
            </a:r>
          </a:p>
          <a:p>
            <a:pPr algn="just"/>
            <a:endParaRPr lang="en-US" sz="2600" dirty="0">
              <a:solidFill>
                <a:schemeClr val="tx1"/>
              </a:solidFill>
            </a:endParaRPr>
          </a:p>
          <a:p>
            <a:pPr algn="just"/>
            <a:r>
              <a:rPr lang="en-US" sz="2600" dirty="0">
                <a:solidFill>
                  <a:schemeClr val="tx1"/>
                </a:solidFill>
              </a:rPr>
              <a:t>Self-governance (autonomy and self-rule)</a:t>
            </a:r>
          </a:p>
          <a:p>
            <a:pPr algn="just"/>
            <a:endParaRPr lang="en-US" sz="2600" dirty="0">
              <a:solidFill>
                <a:schemeClr val="tx1"/>
              </a:solidFill>
            </a:endParaRPr>
          </a:p>
          <a:p>
            <a:pPr algn="just"/>
            <a:r>
              <a:rPr lang="en-US" sz="2600" dirty="0">
                <a:solidFill>
                  <a:schemeClr val="tx1"/>
                </a:solidFill>
              </a:rPr>
              <a:t>Joint Mechanisms (bilateral institutions)</a:t>
            </a:r>
          </a:p>
          <a:p>
            <a:pPr algn="just"/>
            <a:endParaRPr lang="en-US" sz="2600" dirty="0">
              <a:solidFill>
                <a:schemeClr val="tx1"/>
              </a:solidFill>
            </a:endParaRPr>
          </a:p>
          <a:p>
            <a:pPr algn="just"/>
            <a:r>
              <a:rPr lang="en-US" sz="2600" dirty="0">
                <a:solidFill>
                  <a:schemeClr val="tx1"/>
                </a:solidFill>
              </a:rPr>
              <a:t>Soft Borders (free movement, people to people) .</a:t>
            </a:r>
          </a:p>
        </p:txBody>
      </p:sp>
      <p:sp>
        <p:nvSpPr>
          <p:cNvPr id="4" name="Footer Placeholder 3">
            <a:extLst>
              <a:ext uri="{FF2B5EF4-FFF2-40B4-BE49-F238E27FC236}">
                <a16:creationId xmlns:a16="http://schemas.microsoft.com/office/drawing/2014/main" id="{78CC32B3-AF87-4EDE-BEA9-618D9B1637D8}"/>
              </a:ext>
            </a:extLst>
          </p:cNvPr>
          <p:cNvSpPr>
            <a:spLocks noGrp="1"/>
          </p:cNvSpPr>
          <p:nvPr>
            <p:ph type="ftr" sz="quarter" idx="11"/>
          </p:nvPr>
        </p:nvSpPr>
        <p:spPr/>
        <p:txBody>
          <a:bodyPr/>
          <a:lstStyle/>
          <a:p>
            <a:r>
              <a:rPr lang="en-US"/>
              <a:t>Lecture by: Dr. Zahid Mehmood Zahid, Assistant Professor of IR, Islamabad</a:t>
            </a:r>
            <a:endParaRPr lang="en-US" dirty="0"/>
          </a:p>
        </p:txBody>
      </p:sp>
    </p:spTree>
    <p:extLst>
      <p:ext uri="{BB962C8B-B14F-4D97-AF65-F5344CB8AC3E}">
        <p14:creationId xmlns:p14="http://schemas.microsoft.com/office/powerpoint/2010/main" val="9944180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D6B035-EC43-48B1-8425-6B1824272794}"/>
              </a:ext>
            </a:extLst>
          </p:cNvPr>
          <p:cNvSpPr>
            <a:spLocks noGrp="1"/>
          </p:cNvSpPr>
          <p:nvPr>
            <p:ph type="title"/>
          </p:nvPr>
        </p:nvSpPr>
        <p:spPr>
          <a:xfrm>
            <a:off x="1881809" y="624110"/>
            <a:ext cx="9622803" cy="562701"/>
          </a:xfrm>
        </p:spPr>
        <p:txBody>
          <a:bodyPr>
            <a:normAutofit fontScale="90000"/>
          </a:bodyPr>
          <a:lstStyle/>
          <a:p>
            <a:r>
              <a:rPr lang="en-US" sz="3200" b="1" dirty="0">
                <a:solidFill>
                  <a:schemeClr val="tx1"/>
                </a:solidFill>
              </a:rPr>
              <a:t>Relations since 2008 </a:t>
            </a:r>
            <a:br>
              <a:rPr lang="en-US" sz="3200" b="1" dirty="0">
                <a:solidFill>
                  <a:schemeClr val="tx1"/>
                </a:solidFill>
              </a:rPr>
            </a:br>
            <a:endParaRPr lang="en-US" sz="3200" b="1" dirty="0">
              <a:solidFill>
                <a:schemeClr val="tx1">
                  <a:lumMod val="95000"/>
                  <a:lumOff val="5000"/>
                </a:schemeClr>
              </a:solidFill>
            </a:endParaRPr>
          </a:p>
        </p:txBody>
      </p:sp>
      <p:sp>
        <p:nvSpPr>
          <p:cNvPr id="3" name="Content Placeholder 2">
            <a:extLst>
              <a:ext uri="{FF2B5EF4-FFF2-40B4-BE49-F238E27FC236}">
                <a16:creationId xmlns:a16="http://schemas.microsoft.com/office/drawing/2014/main" id="{9FE8BF89-E4D9-4E5A-8FFB-2D61D23B718C}"/>
              </a:ext>
            </a:extLst>
          </p:cNvPr>
          <p:cNvSpPr>
            <a:spLocks noGrp="1"/>
          </p:cNvSpPr>
          <p:nvPr>
            <p:ph idx="1"/>
          </p:nvPr>
        </p:nvSpPr>
        <p:spPr>
          <a:xfrm>
            <a:off x="1881809" y="1311964"/>
            <a:ext cx="9622803" cy="5450785"/>
          </a:xfrm>
        </p:spPr>
        <p:txBody>
          <a:bodyPr>
            <a:normAutofit fontScale="92500" lnSpcReduction="20000"/>
          </a:bodyPr>
          <a:lstStyle/>
          <a:p>
            <a:pPr algn="just"/>
            <a:r>
              <a:rPr lang="en-US" sz="2600" spc="-10" dirty="0">
                <a:solidFill>
                  <a:schemeClr val="tx1"/>
                </a:solidFill>
                <a:ea typeface="Aptos" panose="020B0004020202020204" pitchFamily="34" charset="0"/>
                <a:cs typeface="Arial" panose="020B0604020202020204" pitchFamily="34" charset="0"/>
              </a:rPr>
              <a:t>Terrorism accusations against each other – diplomatic stalemate – talks, IPL, Bollywood halted.</a:t>
            </a:r>
          </a:p>
          <a:p>
            <a:pPr algn="just"/>
            <a:r>
              <a:rPr lang="en-US" sz="2600" spc="-10" dirty="0">
                <a:solidFill>
                  <a:schemeClr val="tx1"/>
                </a:solidFill>
                <a:ea typeface="Aptos" panose="020B0004020202020204" pitchFamily="34" charset="0"/>
                <a:cs typeface="Arial" panose="020B0604020202020204" pitchFamily="34" charset="0"/>
              </a:rPr>
              <a:t>LoC clashes and killings,</a:t>
            </a:r>
          </a:p>
          <a:p>
            <a:pPr marL="0" indent="0" algn="just">
              <a:buNone/>
            </a:pPr>
            <a:r>
              <a:rPr lang="en-US" sz="2600" b="1" spc="-10" dirty="0">
                <a:solidFill>
                  <a:schemeClr val="tx1"/>
                </a:solidFill>
                <a:ea typeface="Aptos" panose="020B0004020202020204" pitchFamily="34" charset="0"/>
                <a:cs typeface="Arial" panose="020B0604020202020204" pitchFamily="34" charset="0"/>
              </a:rPr>
              <a:t>Realist Modi’s India and Pakistan – engagement and collapse</a:t>
            </a:r>
          </a:p>
          <a:p>
            <a:pPr marL="0" algn="just">
              <a:lnSpc>
                <a:spcPct val="115000"/>
              </a:lnSpc>
              <a:spcAft>
                <a:spcPts val="800"/>
              </a:spcAft>
            </a:pPr>
            <a:r>
              <a:rPr lang="en-US" sz="2600" spc="-10" dirty="0">
                <a:solidFill>
                  <a:schemeClr val="tx1"/>
                </a:solidFill>
                <a:cs typeface="Arial" panose="020B0604020202020204" pitchFamily="34" charset="0"/>
              </a:rPr>
              <a:t>Outreach – invited PM NS to the inaugural ceremony 2014, the Ufa Summit 2015.  </a:t>
            </a:r>
          </a:p>
          <a:p>
            <a:pPr marL="0" algn="just">
              <a:lnSpc>
                <a:spcPct val="115000"/>
              </a:lnSpc>
              <a:spcAft>
                <a:spcPts val="800"/>
              </a:spcAft>
            </a:pPr>
            <a:r>
              <a:rPr lang="en-US" sz="2600" spc="-10" dirty="0">
                <a:solidFill>
                  <a:schemeClr val="tx1"/>
                </a:solidFill>
                <a:cs typeface="Arial" panose="020B0604020202020204" pitchFamily="34" charset="0"/>
              </a:rPr>
              <a:t>Pathankot Attack (Jan 2016), Sep 2016 Uri Attack, K. Jadhav arrested 2016.</a:t>
            </a:r>
          </a:p>
          <a:p>
            <a:pPr marL="0" algn="just">
              <a:lnSpc>
                <a:spcPct val="115000"/>
              </a:lnSpc>
              <a:spcAft>
                <a:spcPts val="800"/>
              </a:spcAft>
            </a:pPr>
            <a:r>
              <a:rPr lang="en-US" sz="2600" spc="-10" dirty="0">
                <a:solidFill>
                  <a:schemeClr val="tx1"/>
                </a:solidFill>
                <a:cs typeface="Arial" panose="020B0604020202020204" pitchFamily="34" charset="0"/>
              </a:rPr>
              <a:t>Modi’s hardline “non-contact warfare” – isolation, diplomatic boycott, water treaty threats, and media trial of Pakistan.</a:t>
            </a:r>
          </a:p>
          <a:p>
            <a:pPr marL="0" algn="just">
              <a:lnSpc>
                <a:spcPct val="115000"/>
              </a:lnSpc>
              <a:spcAft>
                <a:spcPts val="800"/>
              </a:spcAft>
            </a:pPr>
            <a:r>
              <a:rPr lang="en-US" sz="2600" spc="-10" dirty="0">
                <a:solidFill>
                  <a:schemeClr val="tx1"/>
                </a:solidFill>
                <a:cs typeface="Arial" panose="020B0604020202020204" pitchFamily="34" charset="0"/>
              </a:rPr>
              <a:t>Pulwama Attack (Feb 2019), </a:t>
            </a:r>
            <a:r>
              <a:rPr lang="en-US" sz="2600" spc="-10" dirty="0" err="1">
                <a:solidFill>
                  <a:schemeClr val="tx1"/>
                </a:solidFill>
                <a:cs typeface="Arial" panose="020B0604020202020204" pitchFamily="34" charset="0"/>
              </a:rPr>
              <a:t>Balakot</a:t>
            </a:r>
            <a:r>
              <a:rPr lang="en-US" sz="2600" spc="-10" dirty="0">
                <a:solidFill>
                  <a:schemeClr val="tx1"/>
                </a:solidFill>
                <a:cs typeface="Arial" panose="020B0604020202020204" pitchFamily="34" charset="0"/>
              </a:rPr>
              <a:t> Airstrike (Feb 2019), Pakistan retaliated and downed Indian jet – pilot captured.  </a:t>
            </a:r>
          </a:p>
          <a:p>
            <a:pPr marL="0" marR="0">
              <a:lnSpc>
                <a:spcPct val="115000"/>
              </a:lnSpc>
              <a:spcAft>
                <a:spcPts val="800"/>
              </a:spcAft>
              <a:buNone/>
            </a:pPr>
            <a:endParaRPr lang="en-US" sz="2600" spc="-10" dirty="0">
              <a:solidFill>
                <a:schemeClr val="tx1"/>
              </a:solidFill>
              <a:ea typeface="Aptos" panose="020B0004020202020204" pitchFamily="34" charset="0"/>
              <a:cs typeface="Arial" panose="020B0604020202020204" pitchFamily="34" charset="0"/>
            </a:endParaRPr>
          </a:p>
          <a:p>
            <a:pPr algn="just"/>
            <a:endParaRPr lang="en-US" sz="2600" spc="-10" dirty="0">
              <a:solidFill>
                <a:schemeClr val="tx1"/>
              </a:solidFill>
              <a:ea typeface="Aptos" panose="020B0004020202020204" pitchFamily="34" charset="0"/>
              <a:cs typeface="Arial" panose="020B0604020202020204" pitchFamily="34" charset="0"/>
            </a:endParaRPr>
          </a:p>
          <a:p>
            <a:pPr algn="just"/>
            <a:endParaRPr lang="en-US" sz="2600" spc="-10" dirty="0">
              <a:solidFill>
                <a:schemeClr val="tx1"/>
              </a:solidFill>
              <a:ea typeface="Aptos" panose="020B0004020202020204" pitchFamily="34" charset="0"/>
              <a:cs typeface="Arial" panose="020B0604020202020204" pitchFamily="34" charset="0"/>
            </a:endParaRPr>
          </a:p>
          <a:p>
            <a:pPr algn="just"/>
            <a:endParaRPr lang="en-US" sz="2600" spc="-10" dirty="0">
              <a:solidFill>
                <a:schemeClr val="tx1"/>
              </a:solidFill>
              <a:ea typeface="Aptos" panose="020B0004020202020204" pitchFamily="34" charset="0"/>
              <a:cs typeface="Arial" panose="020B0604020202020204" pitchFamily="34" charset="0"/>
            </a:endParaRPr>
          </a:p>
          <a:p>
            <a:pPr algn="just"/>
            <a:endParaRPr lang="en-US" sz="2600" spc="-10" dirty="0">
              <a:solidFill>
                <a:schemeClr val="tx1"/>
              </a:solidFill>
              <a:ea typeface="Aptos" panose="020B0004020202020204" pitchFamily="34" charset="0"/>
              <a:cs typeface="Arial" panose="020B0604020202020204" pitchFamily="34" charset="0"/>
            </a:endParaRPr>
          </a:p>
        </p:txBody>
      </p:sp>
      <p:sp>
        <p:nvSpPr>
          <p:cNvPr id="4" name="Footer Placeholder 3">
            <a:extLst>
              <a:ext uri="{FF2B5EF4-FFF2-40B4-BE49-F238E27FC236}">
                <a16:creationId xmlns:a16="http://schemas.microsoft.com/office/drawing/2014/main" id="{78CC32B3-AF87-4EDE-BEA9-618D9B1637D8}"/>
              </a:ext>
            </a:extLst>
          </p:cNvPr>
          <p:cNvSpPr>
            <a:spLocks noGrp="1"/>
          </p:cNvSpPr>
          <p:nvPr>
            <p:ph type="ftr" sz="quarter" idx="11"/>
          </p:nvPr>
        </p:nvSpPr>
        <p:spPr/>
        <p:txBody>
          <a:bodyPr/>
          <a:lstStyle/>
          <a:p>
            <a:r>
              <a:rPr lang="en-US" dirty="0"/>
              <a:t>Lecture by: Dr. Zahid Mehmood Zahid, Assistant Professor of IR, Islamabad</a:t>
            </a:r>
          </a:p>
        </p:txBody>
      </p:sp>
    </p:spTree>
    <p:extLst>
      <p:ext uri="{BB962C8B-B14F-4D97-AF65-F5344CB8AC3E}">
        <p14:creationId xmlns:p14="http://schemas.microsoft.com/office/powerpoint/2010/main" val="32290501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32FFE6-0C15-FFDB-96B9-CE0BCC8361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7E85A1-7AC9-906B-7753-1089FEA9FF83}"/>
              </a:ext>
            </a:extLst>
          </p:cNvPr>
          <p:cNvSpPr>
            <a:spLocks noGrp="1"/>
          </p:cNvSpPr>
          <p:nvPr>
            <p:ph type="title"/>
          </p:nvPr>
        </p:nvSpPr>
        <p:spPr>
          <a:xfrm>
            <a:off x="1881809" y="624110"/>
            <a:ext cx="9622803" cy="562701"/>
          </a:xfrm>
        </p:spPr>
        <p:txBody>
          <a:bodyPr>
            <a:normAutofit fontScale="90000"/>
          </a:bodyPr>
          <a:lstStyle/>
          <a:p>
            <a:r>
              <a:rPr lang="en-US" sz="3200" b="1" dirty="0">
                <a:solidFill>
                  <a:schemeClr val="tx1"/>
                </a:solidFill>
              </a:rPr>
              <a:t>Modi’s India and Pakistan  </a:t>
            </a:r>
            <a:br>
              <a:rPr lang="en-US" sz="3200" b="1" dirty="0">
                <a:solidFill>
                  <a:schemeClr val="tx1"/>
                </a:solidFill>
              </a:rPr>
            </a:br>
            <a:endParaRPr lang="en-US" sz="3200" b="1" dirty="0">
              <a:solidFill>
                <a:schemeClr val="tx1">
                  <a:lumMod val="95000"/>
                  <a:lumOff val="5000"/>
                </a:schemeClr>
              </a:solidFill>
            </a:endParaRPr>
          </a:p>
        </p:txBody>
      </p:sp>
      <p:sp>
        <p:nvSpPr>
          <p:cNvPr id="3" name="Content Placeholder 2">
            <a:extLst>
              <a:ext uri="{FF2B5EF4-FFF2-40B4-BE49-F238E27FC236}">
                <a16:creationId xmlns:a16="http://schemas.microsoft.com/office/drawing/2014/main" id="{CE3EE291-88B4-A342-6DA3-93D0D65E9CA0}"/>
              </a:ext>
            </a:extLst>
          </p:cNvPr>
          <p:cNvSpPr>
            <a:spLocks noGrp="1"/>
          </p:cNvSpPr>
          <p:nvPr>
            <p:ph idx="1"/>
          </p:nvPr>
        </p:nvSpPr>
        <p:spPr>
          <a:xfrm>
            <a:off x="1881809" y="1311964"/>
            <a:ext cx="9622803" cy="5450785"/>
          </a:xfrm>
        </p:spPr>
        <p:txBody>
          <a:bodyPr>
            <a:normAutofit fontScale="92500" lnSpcReduction="20000"/>
          </a:bodyPr>
          <a:lstStyle/>
          <a:p>
            <a:pPr marL="0" indent="0" algn="just">
              <a:lnSpc>
                <a:spcPct val="120000"/>
              </a:lnSpc>
              <a:spcAft>
                <a:spcPts val="800"/>
              </a:spcAft>
              <a:buNone/>
            </a:pPr>
            <a:r>
              <a:rPr lang="en-US" sz="2400" b="1" spc="-10" dirty="0">
                <a:solidFill>
                  <a:schemeClr val="tx1">
                    <a:lumMod val="95000"/>
                    <a:lumOff val="5000"/>
                  </a:schemeClr>
                </a:solidFill>
                <a:cs typeface="Arial" panose="020B0604020202020204" pitchFamily="34" charset="0"/>
              </a:rPr>
              <a:t>Geopolitical </a:t>
            </a:r>
            <a:r>
              <a:rPr lang="en-US" sz="2400" b="1" spc="-10" dirty="0">
                <a:solidFill>
                  <a:schemeClr val="tx1"/>
                </a:solidFill>
                <a:cs typeface="Arial" panose="020B0604020202020204" pitchFamily="34" charset="0"/>
              </a:rPr>
              <a:t>and economic profile, and domestic and FP of India</a:t>
            </a:r>
          </a:p>
          <a:p>
            <a:pPr marL="114300" indent="-457200" algn="just">
              <a:lnSpc>
                <a:spcPct val="120000"/>
              </a:lnSpc>
              <a:spcAft>
                <a:spcPts val="800"/>
              </a:spcAft>
            </a:pPr>
            <a:r>
              <a:rPr lang="en-US" sz="2400" spc="-10" dirty="0">
                <a:solidFill>
                  <a:schemeClr val="tx1"/>
                </a:solidFill>
                <a:cs typeface="Arial" panose="020B0604020202020204" pitchFamily="34" charset="0"/>
              </a:rPr>
              <a:t>Article 370 Abrogation, Pakistan labeled it a violation of UN 	resolutions and downgraded diplomatic ties.</a:t>
            </a:r>
          </a:p>
          <a:p>
            <a:pPr marL="114300" indent="-457200" algn="just">
              <a:lnSpc>
                <a:spcPct val="120000"/>
              </a:lnSpc>
              <a:spcAft>
                <a:spcPts val="800"/>
              </a:spcAft>
            </a:pPr>
            <a:r>
              <a:rPr lang="en-US" sz="2400" spc="-10" dirty="0">
                <a:solidFill>
                  <a:schemeClr val="tx1"/>
                </a:solidFill>
                <a:cs typeface="Arial" panose="020B0604020202020204" pitchFamily="34" charset="0"/>
              </a:rPr>
              <a:t>Demonized Pakistan as a ‘terror state” (FATF),</a:t>
            </a:r>
          </a:p>
          <a:p>
            <a:pPr marL="114300" indent="-457200" algn="just">
              <a:lnSpc>
                <a:spcPct val="120000"/>
              </a:lnSpc>
              <a:spcAft>
                <a:spcPts val="800"/>
              </a:spcAft>
            </a:pPr>
            <a:r>
              <a:rPr lang="en-US" sz="2400" spc="-10" dirty="0">
                <a:solidFill>
                  <a:schemeClr val="tx1"/>
                </a:solidFill>
                <a:cs typeface="Arial" panose="020B0604020202020204" pitchFamily="34" charset="0"/>
              </a:rPr>
              <a:t>Unilateralism – threatened abeyance IWT,</a:t>
            </a:r>
          </a:p>
          <a:p>
            <a:pPr marL="114300" indent="-457200" algn="just">
              <a:lnSpc>
                <a:spcPct val="120000"/>
              </a:lnSpc>
              <a:spcAft>
                <a:spcPts val="800"/>
              </a:spcAft>
            </a:pPr>
            <a:r>
              <a:rPr lang="en-US" sz="2400" spc="-10" dirty="0">
                <a:solidFill>
                  <a:schemeClr val="tx1"/>
                </a:solidFill>
                <a:cs typeface="Arial" panose="020B0604020202020204" pitchFamily="34" charset="0"/>
              </a:rPr>
              <a:t>Annexed Kashmir </a:t>
            </a:r>
          </a:p>
          <a:p>
            <a:pPr marL="114300" indent="-457200" algn="just">
              <a:lnSpc>
                <a:spcPct val="120000"/>
              </a:lnSpc>
              <a:spcAft>
                <a:spcPts val="800"/>
              </a:spcAft>
            </a:pPr>
            <a:r>
              <a:rPr lang="en-US" sz="2400" spc="-10" dirty="0">
                <a:solidFill>
                  <a:schemeClr val="tx1"/>
                </a:solidFill>
                <a:cs typeface="Arial" panose="020B0604020202020204" pitchFamily="34" charset="0"/>
              </a:rPr>
              <a:t>Opposed CPEC, undermined SAARC for economic isolation 	of 	Pakistan.</a:t>
            </a:r>
          </a:p>
          <a:p>
            <a:pPr lvl="1" algn="just">
              <a:lnSpc>
                <a:spcPct val="120000"/>
              </a:lnSpc>
              <a:buFont typeface="Wingdings" panose="05000000000000000000" pitchFamily="2" charset="2"/>
              <a:buChar char="§"/>
            </a:pPr>
            <a:r>
              <a:rPr lang="en-US" sz="2400" u="sng" spc="-10" dirty="0">
                <a:solidFill>
                  <a:schemeClr val="tx1"/>
                </a:solidFill>
                <a:ea typeface="Aptos" panose="020B0004020202020204" pitchFamily="34" charset="0"/>
                <a:cs typeface="Arial" panose="020B0604020202020204" pitchFamily="34" charset="0"/>
              </a:rPr>
              <a:t>Domestic transformation</a:t>
            </a:r>
            <a:r>
              <a:rPr lang="en-US" sz="2400" spc="-10" dirty="0">
                <a:solidFill>
                  <a:schemeClr val="tx1"/>
                </a:solidFill>
                <a:ea typeface="Aptos" panose="020B0004020202020204" pitchFamily="34" charset="0"/>
                <a:cs typeface="Arial" panose="020B0604020202020204" pitchFamily="34" charset="0"/>
              </a:rPr>
              <a:t> – secularism to </a:t>
            </a:r>
            <a:r>
              <a:rPr lang="en-US" sz="2400" spc="-10" dirty="0" err="1">
                <a:solidFill>
                  <a:schemeClr val="tx1"/>
                </a:solidFill>
                <a:ea typeface="Aptos" panose="020B0004020202020204" pitchFamily="34" charset="0"/>
                <a:cs typeface="Arial" panose="020B0604020202020204" pitchFamily="34" charset="0"/>
              </a:rPr>
              <a:t>safronization</a:t>
            </a:r>
            <a:endParaRPr lang="en-US" sz="2400" spc="-10" dirty="0">
              <a:solidFill>
                <a:schemeClr val="tx1"/>
              </a:solidFill>
              <a:ea typeface="Aptos" panose="020B0004020202020204" pitchFamily="34" charset="0"/>
              <a:cs typeface="Arial" panose="020B0604020202020204" pitchFamily="34" charset="0"/>
            </a:endParaRPr>
          </a:p>
          <a:p>
            <a:pPr lvl="1" algn="just">
              <a:lnSpc>
                <a:spcPct val="120000"/>
              </a:lnSpc>
              <a:buFont typeface="Wingdings" panose="05000000000000000000" pitchFamily="2" charset="2"/>
              <a:buChar char="§"/>
            </a:pPr>
            <a:r>
              <a:rPr lang="en-US" sz="2400" u="sng" spc="-10" dirty="0">
                <a:solidFill>
                  <a:schemeClr val="tx1"/>
                </a:solidFill>
                <a:ea typeface="Aptos" panose="020B0004020202020204" pitchFamily="34" charset="0"/>
                <a:cs typeface="Arial" panose="020B0604020202020204" pitchFamily="34" charset="0"/>
              </a:rPr>
              <a:t>Assertive FP </a:t>
            </a:r>
            <a:r>
              <a:rPr lang="en-US" sz="2400" spc="-10" dirty="0">
                <a:solidFill>
                  <a:schemeClr val="tx1"/>
                </a:solidFill>
                <a:ea typeface="Aptos" panose="020B0004020202020204" pitchFamily="34" charset="0"/>
                <a:cs typeface="Arial" panose="020B0604020202020204" pitchFamily="34" charset="0"/>
              </a:rPr>
              <a:t>– Uri, </a:t>
            </a:r>
            <a:r>
              <a:rPr lang="en-US" sz="2400" spc="-10" dirty="0" err="1">
                <a:solidFill>
                  <a:schemeClr val="tx1"/>
                </a:solidFill>
                <a:ea typeface="Aptos" panose="020B0004020202020204" pitchFamily="34" charset="0"/>
                <a:cs typeface="Arial" panose="020B0604020202020204" pitchFamily="34" charset="0"/>
              </a:rPr>
              <a:t>Balakot</a:t>
            </a:r>
            <a:r>
              <a:rPr lang="en-US" sz="2400" spc="-10" dirty="0">
                <a:solidFill>
                  <a:schemeClr val="tx1"/>
                </a:solidFill>
                <a:ea typeface="Aptos" panose="020B0004020202020204" pitchFamily="34" charset="0"/>
                <a:cs typeface="Arial" panose="020B0604020202020204" pitchFamily="34" charset="0"/>
              </a:rPr>
              <a:t>, ‘Op </a:t>
            </a:r>
            <a:r>
              <a:rPr lang="en-US" sz="2400" spc="-10" dirty="0" err="1">
                <a:solidFill>
                  <a:schemeClr val="tx1"/>
                </a:solidFill>
                <a:ea typeface="Aptos" panose="020B0004020202020204" pitchFamily="34" charset="0"/>
                <a:cs typeface="Arial" panose="020B0604020202020204" pitchFamily="34" charset="0"/>
              </a:rPr>
              <a:t>Sandoor</a:t>
            </a:r>
            <a:r>
              <a:rPr lang="en-US" sz="2400" spc="-10" dirty="0">
                <a:solidFill>
                  <a:schemeClr val="tx1"/>
                </a:solidFill>
                <a:ea typeface="Aptos" panose="020B0004020202020204" pitchFamily="34" charset="0"/>
                <a:cs typeface="Arial" panose="020B0604020202020204" pitchFamily="34" charset="0"/>
              </a:rPr>
              <a:t>’ Iran –oil, Russia – oil, and S400, against China.</a:t>
            </a:r>
          </a:p>
          <a:p>
            <a:pPr marL="114300" indent="-457200" algn="just">
              <a:lnSpc>
                <a:spcPct val="120000"/>
              </a:lnSpc>
              <a:spcAft>
                <a:spcPts val="800"/>
              </a:spcAft>
            </a:pPr>
            <a:endParaRPr lang="en-US" sz="2400" spc="-10" dirty="0">
              <a:solidFill>
                <a:schemeClr val="tx1"/>
              </a:solidFill>
              <a:cs typeface="Arial" panose="020B0604020202020204" pitchFamily="34" charset="0"/>
            </a:endParaRPr>
          </a:p>
          <a:p>
            <a:pPr algn="just"/>
            <a:endParaRPr lang="en-US" spc="-10" dirty="0">
              <a:solidFill>
                <a:schemeClr val="tx1"/>
              </a:solidFill>
              <a:ea typeface="Aptos" panose="020B0004020202020204" pitchFamily="34" charset="0"/>
              <a:cs typeface="Arial" panose="020B0604020202020204" pitchFamily="34" charset="0"/>
            </a:endParaRPr>
          </a:p>
          <a:p>
            <a:pPr algn="just"/>
            <a:endParaRPr lang="en-US" spc="-10" dirty="0">
              <a:solidFill>
                <a:schemeClr val="tx1"/>
              </a:solidFill>
              <a:ea typeface="Aptos" panose="020B0004020202020204" pitchFamily="34" charset="0"/>
              <a:cs typeface="Arial" panose="020B0604020202020204" pitchFamily="34" charset="0"/>
            </a:endParaRPr>
          </a:p>
          <a:p>
            <a:pPr algn="just"/>
            <a:endParaRPr lang="en-US" spc="-10" dirty="0">
              <a:solidFill>
                <a:schemeClr val="tx1"/>
              </a:solidFill>
              <a:ea typeface="Aptos" panose="020B0004020202020204" pitchFamily="34" charset="0"/>
              <a:cs typeface="Arial" panose="020B0604020202020204" pitchFamily="34" charset="0"/>
            </a:endParaRPr>
          </a:p>
          <a:p>
            <a:pPr algn="just"/>
            <a:endParaRPr lang="en-US" spc="-10" dirty="0">
              <a:solidFill>
                <a:schemeClr val="tx1"/>
              </a:solidFill>
              <a:ea typeface="Aptos" panose="020B0004020202020204" pitchFamily="34" charset="0"/>
              <a:cs typeface="Arial" panose="020B0604020202020204" pitchFamily="34" charset="0"/>
            </a:endParaRPr>
          </a:p>
        </p:txBody>
      </p:sp>
      <p:sp>
        <p:nvSpPr>
          <p:cNvPr id="4" name="Footer Placeholder 3">
            <a:extLst>
              <a:ext uri="{FF2B5EF4-FFF2-40B4-BE49-F238E27FC236}">
                <a16:creationId xmlns:a16="http://schemas.microsoft.com/office/drawing/2014/main" id="{E2CD51B8-14A4-318F-048C-E9E0787D3DF2}"/>
              </a:ext>
            </a:extLst>
          </p:cNvPr>
          <p:cNvSpPr>
            <a:spLocks noGrp="1"/>
          </p:cNvSpPr>
          <p:nvPr>
            <p:ph type="ftr" sz="quarter" idx="11"/>
          </p:nvPr>
        </p:nvSpPr>
        <p:spPr/>
        <p:txBody>
          <a:bodyPr/>
          <a:lstStyle/>
          <a:p>
            <a:r>
              <a:rPr lang="en-US" dirty="0"/>
              <a:t>Lecture by: Dr. Zahid Mehmood Zahid, Assistant Professor of IR, Islamabad</a:t>
            </a:r>
          </a:p>
        </p:txBody>
      </p:sp>
    </p:spTree>
    <p:extLst>
      <p:ext uri="{BB962C8B-B14F-4D97-AF65-F5344CB8AC3E}">
        <p14:creationId xmlns:p14="http://schemas.microsoft.com/office/powerpoint/2010/main" val="3326114304"/>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17216</TotalTime>
  <Words>1490</Words>
  <Application>Microsoft Office PowerPoint</Application>
  <PresentationFormat>Widescreen</PresentationFormat>
  <Paragraphs>188</Paragraphs>
  <Slides>17</Slides>
  <Notes>15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17</vt:i4>
      </vt:variant>
    </vt:vector>
  </HeadingPairs>
  <TitlesOfParts>
    <vt:vector size="25" baseType="lpstr">
      <vt:lpstr>Aptos</vt:lpstr>
      <vt:lpstr>Arial</vt:lpstr>
      <vt:lpstr>Calibri</vt:lpstr>
      <vt:lpstr>Century Gothic</vt:lpstr>
      <vt:lpstr>Times New Roman</vt:lpstr>
      <vt:lpstr>Wingdings</vt:lpstr>
      <vt:lpstr>Wingdings 3</vt:lpstr>
      <vt:lpstr>Wisp</vt:lpstr>
      <vt:lpstr>Lecture 2</vt:lpstr>
      <vt:lpstr>Peace or War: Choice for India and Pakistan?</vt:lpstr>
      <vt:lpstr>Pak-India Relations </vt:lpstr>
      <vt:lpstr>History of occasional optimism &amp; often gloom </vt:lpstr>
      <vt:lpstr>Rare opportunities for peace – Crisis stability</vt:lpstr>
      <vt:lpstr>Eight Agenda Items of CDP</vt:lpstr>
      <vt:lpstr>Musharraf’s Four Point Kashmir Formula (2001) </vt:lpstr>
      <vt:lpstr>Relations since 2008  </vt:lpstr>
      <vt:lpstr>Modi’s India and Pakistan   </vt:lpstr>
      <vt:lpstr>Modi’s India and Pakistan   </vt:lpstr>
      <vt:lpstr>SC: shaping security elites’ perception of each other.</vt:lpstr>
      <vt:lpstr>  Conclusion</vt:lpstr>
      <vt:lpstr>Way out/Suggestion </vt:lpstr>
      <vt:lpstr>Questions to Attempt</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Syllabus of IR</dc:title>
  <dc:creator>Zahid Mehmood</dc:creator>
  <cp:lastModifiedBy>Dr. Zahid   Mehmood Zahid</cp:lastModifiedBy>
  <cp:revision>690</cp:revision>
  <cp:lastPrinted>2022-11-28T11:55:32Z</cp:lastPrinted>
  <dcterms:created xsi:type="dcterms:W3CDTF">2016-02-14T04:35:29Z</dcterms:created>
  <dcterms:modified xsi:type="dcterms:W3CDTF">2025-06-02T04:08:41Z</dcterms:modified>
</cp:coreProperties>
</file>