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6"/>
  </p:notesMasterIdLst>
  <p:sldIdLst>
    <p:sldId id="404" r:id="rId2"/>
    <p:sldId id="299" r:id="rId3"/>
    <p:sldId id="318" r:id="rId4"/>
    <p:sldId id="288" r:id="rId5"/>
    <p:sldId id="411" r:id="rId6"/>
    <p:sldId id="302" r:id="rId7"/>
    <p:sldId id="405" r:id="rId8"/>
    <p:sldId id="366" r:id="rId9"/>
    <p:sldId id="412" r:id="rId10"/>
    <p:sldId id="333" r:id="rId11"/>
    <p:sldId id="292" r:id="rId12"/>
    <p:sldId id="367" r:id="rId13"/>
    <p:sldId id="368" r:id="rId14"/>
    <p:sldId id="345" r:id="rId15"/>
    <p:sldId id="395" r:id="rId16"/>
    <p:sldId id="268" r:id="rId17"/>
    <p:sldId id="373" r:id="rId18"/>
    <p:sldId id="374" r:id="rId19"/>
    <p:sldId id="375" r:id="rId20"/>
    <p:sldId id="381" r:id="rId21"/>
    <p:sldId id="410" r:id="rId22"/>
    <p:sldId id="295" r:id="rId23"/>
    <p:sldId id="396" r:id="rId24"/>
    <p:sldId id="350" r:id="rId25"/>
    <p:sldId id="351" r:id="rId26"/>
    <p:sldId id="352" r:id="rId27"/>
    <p:sldId id="353" r:id="rId28"/>
    <p:sldId id="279" r:id="rId29"/>
    <p:sldId id="309" r:id="rId30"/>
    <p:sldId id="369" r:id="rId31"/>
    <p:sldId id="376" r:id="rId32"/>
    <p:sldId id="409" r:id="rId33"/>
    <p:sldId id="413" r:id="rId34"/>
    <p:sldId id="414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863E74-EEB9-46BB-A2D4-71529019E36A}" type="doc">
      <dgm:prSet loTypeId="urn:microsoft.com/office/officeart/2005/8/layout/process2" loCatId="process" qsTypeId="urn:microsoft.com/office/officeart/2005/8/quickstyle/simple2" qsCatId="simple" csTypeId="urn:microsoft.com/office/officeart/2005/8/colors/accent1_2" csCatId="accent1" phldr="1"/>
      <dgm:spPr/>
    </dgm:pt>
    <dgm:pt modelId="{BFBA354B-A26B-4CBF-AA6C-D97C464FBBB3}">
      <dgm:prSet phldrT="[Text]" custT="1"/>
      <dgm:spPr/>
      <dgm:t>
        <a:bodyPr/>
        <a:lstStyle/>
        <a:p>
          <a:r>
            <a:rPr lang="en-US" sz="2000" b="1" kern="1200" dirty="0">
              <a:solidFill>
                <a:prstClr val="white"/>
              </a:solidFill>
              <a:latin typeface="Century Gothic"/>
              <a:ea typeface="+mn-ea"/>
              <a:cs typeface="+mn-cs"/>
            </a:rPr>
            <a:t>State</a:t>
          </a:r>
          <a:r>
            <a:rPr lang="en-US" sz="2400" b="1" kern="1200" dirty="0"/>
            <a:t> </a:t>
          </a:r>
          <a:r>
            <a:rPr lang="en-US" sz="2000" b="1" kern="1200" dirty="0"/>
            <a:t>(Hard)</a:t>
          </a:r>
          <a:endParaRPr lang="en-US" sz="2400" b="1" kern="1200" dirty="0"/>
        </a:p>
      </dgm:t>
    </dgm:pt>
    <dgm:pt modelId="{7439DAA6-41E6-4187-9CE6-4EF06688F69F}" type="parTrans" cxnId="{9190D9C8-6F39-43FA-A9D0-67C6846B72D2}">
      <dgm:prSet/>
      <dgm:spPr/>
      <dgm:t>
        <a:bodyPr/>
        <a:lstStyle/>
        <a:p>
          <a:endParaRPr lang="en-US"/>
        </a:p>
      </dgm:t>
    </dgm:pt>
    <dgm:pt modelId="{1547EBAC-C2E4-4BAE-994A-71F6F5AA70BF}" type="sibTrans" cxnId="{9190D9C8-6F39-43FA-A9D0-67C6846B72D2}">
      <dgm:prSet custT="1"/>
      <dgm:spPr/>
      <dgm:t>
        <a:bodyPr/>
        <a:lstStyle/>
        <a:p>
          <a:endParaRPr lang="en-US" sz="1800"/>
        </a:p>
      </dgm:t>
    </dgm:pt>
    <dgm:pt modelId="{214209F5-D140-4E1C-BCAF-13D3051D1545}">
      <dgm:prSet phldrT="[Text]" custT="1"/>
      <dgm:spPr/>
      <dgm:t>
        <a:bodyPr/>
        <a:lstStyle/>
        <a:p>
          <a:r>
            <a:rPr lang="en-US" sz="2000" b="1" dirty="0"/>
            <a:t>Non-State (Soft)</a:t>
          </a:r>
        </a:p>
      </dgm:t>
    </dgm:pt>
    <dgm:pt modelId="{71C5F1C4-7CDD-47D1-B0CA-F0575734CB06}" type="parTrans" cxnId="{B249BB17-86C6-47A0-BB26-1D961D5D6A2F}">
      <dgm:prSet/>
      <dgm:spPr/>
      <dgm:t>
        <a:bodyPr/>
        <a:lstStyle/>
        <a:p>
          <a:endParaRPr lang="en-US"/>
        </a:p>
      </dgm:t>
    </dgm:pt>
    <dgm:pt modelId="{8B7C5D46-FA97-43C4-B6AA-AAF13D9AD642}" type="sibTrans" cxnId="{B249BB17-86C6-47A0-BB26-1D961D5D6A2F}">
      <dgm:prSet/>
      <dgm:spPr/>
      <dgm:t>
        <a:bodyPr/>
        <a:lstStyle/>
        <a:p>
          <a:endParaRPr lang="en-US"/>
        </a:p>
      </dgm:t>
    </dgm:pt>
    <dgm:pt modelId="{C287D750-BBFC-46F1-895D-D02E47BDE48B}" type="pres">
      <dgm:prSet presAssocID="{53863E74-EEB9-46BB-A2D4-71529019E36A}" presName="linearFlow" presStyleCnt="0">
        <dgm:presLayoutVars>
          <dgm:resizeHandles val="exact"/>
        </dgm:presLayoutVars>
      </dgm:prSet>
      <dgm:spPr/>
    </dgm:pt>
    <dgm:pt modelId="{0EE5B05A-D558-45C8-95F3-70456509A590}" type="pres">
      <dgm:prSet presAssocID="{BFBA354B-A26B-4CBF-AA6C-D97C464FBBB3}" presName="node" presStyleLbl="node1" presStyleIdx="0" presStyleCnt="2" custFlipHor="1" custScaleX="14200" custScaleY="15784">
        <dgm:presLayoutVars>
          <dgm:bulletEnabled val="1"/>
        </dgm:presLayoutVars>
      </dgm:prSet>
      <dgm:spPr/>
    </dgm:pt>
    <dgm:pt modelId="{84E4E171-EEBC-495D-89EE-3324E80F8595}" type="pres">
      <dgm:prSet presAssocID="{1547EBAC-C2E4-4BAE-994A-71F6F5AA70BF}" presName="sibTrans" presStyleLbl="sibTrans2D1" presStyleIdx="0" presStyleCnt="1" custScaleX="76938" custScaleY="51363"/>
      <dgm:spPr/>
    </dgm:pt>
    <dgm:pt modelId="{CDBDE0DC-DB39-4824-8BDD-B8FD8AC2E34B}" type="pres">
      <dgm:prSet presAssocID="{1547EBAC-C2E4-4BAE-994A-71F6F5AA70BF}" presName="connectorText" presStyleLbl="sibTrans2D1" presStyleIdx="0" presStyleCnt="1"/>
      <dgm:spPr/>
    </dgm:pt>
    <dgm:pt modelId="{6BE71593-EFAA-420A-B34D-1CC408D3F2E7}" type="pres">
      <dgm:prSet presAssocID="{214209F5-D140-4E1C-BCAF-13D3051D1545}" presName="node" presStyleLbl="node1" presStyleIdx="1" presStyleCnt="2" custScaleX="13361" custScaleY="16044" custLinFactNeighborX="162" custLinFactNeighborY="-19981">
        <dgm:presLayoutVars>
          <dgm:bulletEnabled val="1"/>
        </dgm:presLayoutVars>
      </dgm:prSet>
      <dgm:spPr/>
    </dgm:pt>
  </dgm:ptLst>
  <dgm:cxnLst>
    <dgm:cxn modelId="{B249BB17-86C6-47A0-BB26-1D961D5D6A2F}" srcId="{53863E74-EEB9-46BB-A2D4-71529019E36A}" destId="{214209F5-D140-4E1C-BCAF-13D3051D1545}" srcOrd="1" destOrd="0" parTransId="{71C5F1C4-7CDD-47D1-B0CA-F0575734CB06}" sibTransId="{8B7C5D46-FA97-43C4-B6AA-AAF13D9AD642}"/>
    <dgm:cxn modelId="{EC6DC91C-52A7-4A0C-BCE9-9CABD9938A39}" type="presOf" srcId="{1547EBAC-C2E4-4BAE-994A-71F6F5AA70BF}" destId="{84E4E171-EEBC-495D-89EE-3324E80F8595}" srcOrd="0" destOrd="0" presId="urn:microsoft.com/office/officeart/2005/8/layout/process2"/>
    <dgm:cxn modelId="{A7F5232D-3882-4C2B-BE12-0D50A9923457}" type="presOf" srcId="{214209F5-D140-4E1C-BCAF-13D3051D1545}" destId="{6BE71593-EFAA-420A-B34D-1CC408D3F2E7}" srcOrd="0" destOrd="0" presId="urn:microsoft.com/office/officeart/2005/8/layout/process2"/>
    <dgm:cxn modelId="{459A763B-254B-4923-94C1-5AB863EF38D9}" type="presOf" srcId="{BFBA354B-A26B-4CBF-AA6C-D97C464FBBB3}" destId="{0EE5B05A-D558-45C8-95F3-70456509A590}" srcOrd="0" destOrd="0" presId="urn:microsoft.com/office/officeart/2005/8/layout/process2"/>
    <dgm:cxn modelId="{2BF6EE58-EC32-4AED-8A9B-2C353072EB35}" type="presOf" srcId="{53863E74-EEB9-46BB-A2D4-71529019E36A}" destId="{C287D750-BBFC-46F1-895D-D02E47BDE48B}" srcOrd="0" destOrd="0" presId="urn:microsoft.com/office/officeart/2005/8/layout/process2"/>
    <dgm:cxn modelId="{9190D9C8-6F39-43FA-A9D0-67C6846B72D2}" srcId="{53863E74-EEB9-46BB-A2D4-71529019E36A}" destId="{BFBA354B-A26B-4CBF-AA6C-D97C464FBBB3}" srcOrd="0" destOrd="0" parTransId="{7439DAA6-41E6-4187-9CE6-4EF06688F69F}" sibTransId="{1547EBAC-C2E4-4BAE-994A-71F6F5AA70BF}"/>
    <dgm:cxn modelId="{9F5451DF-AF1D-4310-A832-27D98BF1D896}" type="presOf" srcId="{1547EBAC-C2E4-4BAE-994A-71F6F5AA70BF}" destId="{CDBDE0DC-DB39-4824-8BDD-B8FD8AC2E34B}" srcOrd="1" destOrd="0" presId="urn:microsoft.com/office/officeart/2005/8/layout/process2"/>
    <dgm:cxn modelId="{908CBDB8-C005-4224-AD34-A5E4ECD3D700}" type="presParOf" srcId="{C287D750-BBFC-46F1-895D-D02E47BDE48B}" destId="{0EE5B05A-D558-45C8-95F3-70456509A590}" srcOrd="0" destOrd="0" presId="urn:microsoft.com/office/officeart/2005/8/layout/process2"/>
    <dgm:cxn modelId="{79CA5F46-42E1-4846-8D13-C609E8762729}" type="presParOf" srcId="{C287D750-BBFC-46F1-895D-D02E47BDE48B}" destId="{84E4E171-EEBC-495D-89EE-3324E80F8595}" srcOrd="1" destOrd="0" presId="urn:microsoft.com/office/officeart/2005/8/layout/process2"/>
    <dgm:cxn modelId="{8C09A842-36A1-4A0B-9E4C-310C875F1B7B}" type="presParOf" srcId="{84E4E171-EEBC-495D-89EE-3324E80F8595}" destId="{CDBDE0DC-DB39-4824-8BDD-B8FD8AC2E34B}" srcOrd="0" destOrd="0" presId="urn:microsoft.com/office/officeart/2005/8/layout/process2"/>
    <dgm:cxn modelId="{563782F5-EBB2-4D83-A00F-71966CCFE584}" type="presParOf" srcId="{C287D750-BBFC-46F1-895D-D02E47BDE48B}" destId="{6BE71593-EFAA-420A-B34D-1CC408D3F2E7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E5B05A-D558-45C8-95F3-70456509A590}">
      <dsp:nvSpPr>
        <dsp:cNvPr id="0" name=""/>
        <dsp:cNvSpPr/>
      </dsp:nvSpPr>
      <dsp:spPr>
        <a:xfrm flipH="1">
          <a:off x="1167937" y="473656"/>
          <a:ext cx="1597721" cy="8140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prstClr val="white"/>
              </a:solidFill>
              <a:latin typeface="Century Gothic"/>
              <a:ea typeface="+mn-ea"/>
              <a:cs typeface="+mn-cs"/>
            </a:rPr>
            <a:t>State</a:t>
          </a:r>
          <a:r>
            <a:rPr lang="en-US" sz="2400" b="1" kern="1200" dirty="0"/>
            <a:t> </a:t>
          </a:r>
          <a:r>
            <a:rPr lang="en-US" sz="2000" b="1" kern="1200" dirty="0"/>
            <a:t>(Hard)</a:t>
          </a:r>
          <a:endParaRPr lang="en-US" sz="2400" b="1" kern="1200" dirty="0"/>
        </a:p>
      </dsp:txBody>
      <dsp:txXfrm>
        <a:off x="1191780" y="497499"/>
        <a:ext cx="1550035" cy="766376"/>
      </dsp:txXfrm>
    </dsp:sp>
    <dsp:sp modelId="{84E4E171-EEBC-495D-89EE-3324E80F8595}">
      <dsp:nvSpPr>
        <dsp:cNvPr id="0" name=""/>
        <dsp:cNvSpPr/>
      </dsp:nvSpPr>
      <dsp:spPr>
        <a:xfrm rot="5373852">
          <a:off x="1521290" y="1479471"/>
          <a:ext cx="909192" cy="1192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 rot="-5400000">
        <a:off x="1617227" y="1620916"/>
        <a:ext cx="715244" cy="636434"/>
      </dsp:txXfrm>
    </dsp:sp>
    <dsp:sp modelId="{6BE71593-EFAA-420A-B34D-1CC408D3F2E7}">
      <dsp:nvSpPr>
        <dsp:cNvPr id="0" name=""/>
        <dsp:cNvSpPr/>
      </dsp:nvSpPr>
      <dsp:spPr>
        <a:xfrm>
          <a:off x="1233365" y="2863300"/>
          <a:ext cx="1503321" cy="8274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Non-State (Soft)</a:t>
          </a:r>
        </a:p>
      </dsp:txBody>
      <dsp:txXfrm>
        <a:off x="1257601" y="2887536"/>
        <a:ext cx="1454849" cy="779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6EB8D-37EA-4B5D-A662-47FA79AF222A}" type="datetimeFigureOut">
              <a:rPr lang="en-US" smtClean="0"/>
              <a:pPr/>
              <a:t>1/30/2025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B6F8B-EE24-457B-BCBA-E69C14EF2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9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25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14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31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0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6276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632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87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8FA22-F3FD-4C5C-AEF6-0035F9F9F039}" type="datetime1">
              <a:rPr lang="en-US" smtClean="0"/>
              <a:t>1/30/2025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0483-EDC8-4F90-9A0F-E3E00E705D7E}" type="datetime1">
              <a:rPr lang="en-US" smtClean="0"/>
              <a:t>1/30/2025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E51A-F99C-4075-A7E9-59C0FC8CF5F2}" type="datetime1">
              <a:rPr lang="en-US" smtClean="0"/>
              <a:t>1/30/2025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76901-1A2B-4831-8611-0C797EA768B5}" type="datetime1">
              <a:rPr lang="en-US" smtClean="0"/>
              <a:t>1/30/2025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DC64-427A-40FE-B49E-04DCB667B88C}" type="datetime1">
              <a:rPr lang="en-US" smtClean="0"/>
              <a:t>1/30/2025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0B70B-4F2D-4433-9A5B-08508295D068}" type="datetime1">
              <a:rPr lang="en-US" smtClean="0"/>
              <a:t>1/30/2025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E8227-8A24-4A9D-A0FF-AEC927D5CB09}" type="datetime1">
              <a:rPr lang="en-US" smtClean="0"/>
              <a:t>1/30/2025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F5FF6-1519-47A1-96DB-ABAAB093CC36}" type="datetime1">
              <a:rPr lang="en-US" smtClean="0"/>
              <a:t>1/30/2025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D1107-C842-4D74-B2CC-C432F0432D6E}" type="datetime1">
              <a:rPr lang="en-US" smtClean="0"/>
              <a:t>1/30/2025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2B415-92FE-41A1-9F22-24AC2BE8EDC4}" type="datetime1">
              <a:rPr lang="en-US" smtClean="0"/>
              <a:t>1/30/2025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15A91-FB05-4DF4-9319-574462451BD2}" type="datetime1">
              <a:rPr lang="en-US" smtClean="0"/>
              <a:t>1/30/2025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E63A-C982-47E1-AAF3-73D1757A0ACA}" type="datetime1">
              <a:rPr lang="en-US" smtClean="0"/>
              <a:t>1/30/2025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20B7-DE08-4C7D-BD32-BB4E80A495FC}" type="datetime1">
              <a:rPr lang="en-US" smtClean="0"/>
              <a:t>1/30/2025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FDED6-CC24-4B81-A821-57732187F834}" type="datetime1">
              <a:rPr lang="en-US" smtClean="0"/>
              <a:t>1/30/2025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A3BD6-24D2-48AA-AAB8-51CBB79676BB}" type="datetime1">
              <a:rPr lang="en-US" smtClean="0"/>
              <a:t>1/30/2025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8935E-C9C2-422E-AE73-839D5E2F998D}" type="datetime1">
              <a:rPr lang="en-US" smtClean="0"/>
              <a:t>1/30/2025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B6F11-3297-4597-91E3-D677C2EB48CF}" type="datetime1">
              <a:rPr lang="en-US" smtClean="0"/>
              <a:t>1/30/2025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/>
                </a:solidFill>
              </a:rPr>
              <a:t>Current Affairs </a:t>
            </a: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By </a:t>
            </a: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Zahid Mehmood Zahid (PhD - IR)</a:t>
            </a:r>
          </a:p>
          <a:p>
            <a:pPr marL="0" indent="0" algn="ctr">
              <a:buNone/>
            </a:pPr>
            <a:r>
              <a:rPr lang="en-US" sz="2600" b="1" dirty="0">
                <a:solidFill>
                  <a:schemeClr val="tx1"/>
                </a:solidFill>
              </a:rPr>
              <a:t>Assistant Professor </a:t>
            </a: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766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B2724-81A6-4CD5-BC49-6E0E39912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477" y="624110"/>
            <a:ext cx="9535135" cy="740456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How balancing is done?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42D88-FB23-4D78-9E43-3F3037223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166327"/>
            <a:ext cx="9521823" cy="544548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Internal balancing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(economy, weapons, etc.)</a:t>
            </a:r>
          </a:p>
          <a:p>
            <a:pPr algn="just">
              <a:lnSpc>
                <a:spcPct val="150000"/>
              </a:lnSpc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External balancing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(Alliances and Partnerships)</a:t>
            </a:r>
          </a:p>
          <a:p>
            <a:pPr algn="just">
              <a:lnSpc>
                <a:spcPct val="150000"/>
              </a:lnSpc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Soft balancing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6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attempts at restraining a threatening power through institutional delegitimization –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Diplomatic &amp; institutional)</a:t>
            </a:r>
          </a:p>
          <a:p>
            <a:pPr algn="just">
              <a:lnSpc>
                <a:spcPct val="150000"/>
              </a:lnSpc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Divide and Rule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(Germany after WWII)  </a:t>
            </a:r>
          </a:p>
          <a:p>
            <a:pPr algn="just">
              <a:lnSpc>
                <a:spcPct val="150000"/>
              </a:lnSpc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Armament &amp; Disarmament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(increasing or decreasing military capabilities for BOP)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CE03CE-8BA4-4EFF-9500-5511E377B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752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3207" y="624110"/>
            <a:ext cx="9591406" cy="558145"/>
          </a:xfrm>
        </p:spPr>
        <p:txBody>
          <a:bodyPr>
            <a:normAutofit fontScale="90000"/>
          </a:bodyPr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206" y="1581665"/>
            <a:ext cx="9591406" cy="50500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32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AU" sz="32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AU" sz="3200" b="1" dirty="0">
                <a:solidFill>
                  <a:schemeClr val="tx1"/>
                </a:solidFill>
              </a:rPr>
              <a:t>Foreign Policy: Determinants, decision making and analysis</a:t>
            </a:r>
            <a:endParaRPr lang="en-AU" sz="32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A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381087-9CF7-4ABE-B595-6A6C50AFA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171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5FFAF-6F2B-47AA-8FD3-F32E6EA2E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574" y="644729"/>
            <a:ext cx="9530038" cy="6613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Questions to Ponder!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CE0A0-7B6A-4F9E-9844-6A8A01C10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4574" y="1484243"/>
            <a:ext cx="9530038" cy="5194853"/>
          </a:xfrm>
        </p:spPr>
        <p:txBody>
          <a:bodyPr>
            <a:normAutofit/>
          </a:bodyPr>
          <a:lstStyle/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What is the purpose of the state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  <a:p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D291E7-66ED-4DD6-94F0-0F46472EF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286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6367" y="875211"/>
            <a:ext cx="9558246" cy="70420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 Definitions of Foreign Policy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177" y="1579419"/>
            <a:ext cx="9597435" cy="4952009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FP is "the art of establishing priorities among objectives and finding the means to achieve them." </a:t>
            </a:r>
            <a:r>
              <a:rPr lang="en-US" sz="2600" b="1" dirty="0">
                <a:solidFill>
                  <a:schemeClr val="tx1"/>
                </a:solidFill>
              </a:rPr>
              <a:t>Kissinger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“the totality of interactions by which a state pursues its objectives with actors in other states." </a:t>
            </a:r>
            <a:r>
              <a:rPr lang="en-US" sz="2600" b="1" dirty="0">
                <a:solidFill>
                  <a:schemeClr val="tx1"/>
                </a:solidFill>
              </a:rPr>
              <a:t>James Rosenau</a:t>
            </a:r>
          </a:p>
          <a:p>
            <a:pPr algn="just"/>
            <a:endParaRPr lang="en-US" sz="2600" b="1" u="sng" dirty="0">
              <a:solidFill>
                <a:schemeClr val="tx1"/>
              </a:solidFill>
            </a:endParaRPr>
          </a:p>
          <a:p>
            <a:pPr algn="just"/>
            <a:r>
              <a:rPr lang="en-US" sz="2600" u="sng" dirty="0">
                <a:solidFill>
                  <a:schemeClr val="tx1"/>
                </a:solidFill>
              </a:rPr>
              <a:t>FP is the establishment and development of relations with other states to promote and protect national interests by taking appropriate steps at the international level.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763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0139" y="624110"/>
            <a:ext cx="9694473" cy="661351"/>
          </a:xfrm>
        </p:spPr>
        <p:txBody>
          <a:bodyPr>
            <a:noAutofit/>
          </a:bodyPr>
          <a:lstStyle/>
          <a:p>
            <a:r>
              <a:rPr lang="en-AU" sz="2600" b="1" dirty="0">
                <a:solidFill>
                  <a:schemeClr val="tx1"/>
                </a:solidFill>
              </a:rPr>
              <a:t>Stages in FP DM (Initiation, Formulation, implementation)</a:t>
            </a:r>
            <a:br>
              <a:rPr lang="en-AU" sz="2400" dirty="0">
                <a:solidFill>
                  <a:schemeClr val="tx1"/>
                </a:solidFill>
              </a:rPr>
            </a:br>
            <a:endParaRPr lang="en-AU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3266" y="1285461"/>
            <a:ext cx="9771346" cy="5388293"/>
          </a:xfrm>
        </p:spPr>
        <p:txBody>
          <a:bodyPr>
            <a:normAutofit lnSpcReduction="10000"/>
          </a:bodyPr>
          <a:lstStyle/>
          <a:p>
            <a:pPr algn="just"/>
            <a:r>
              <a:rPr lang="en-A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Problem/Need for a decision/Assessment </a:t>
            </a:r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the Int. &amp; domestic political environment.</a:t>
            </a:r>
          </a:p>
          <a:p>
            <a:pPr algn="just"/>
            <a:endParaRPr lang="en-AU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A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Setting priorities.</a:t>
            </a:r>
          </a:p>
          <a:p>
            <a:pPr algn="just"/>
            <a:endParaRPr lang="en-A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Determination of FP </a:t>
            </a:r>
            <a:r>
              <a:rPr lang="en-A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Options.</a:t>
            </a:r>
          </a:p>
          <a:p>
            <a:pPr algn="just"/>
            <a:endParaRPr lang="en-A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Decision-making </a:t>
            </a:r>
            <a:r>
              <a:rPr lang="en-A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process/calculation</a:t>
            </a:r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algn="just"/>
            <a:endParaRPr lang="en-AU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A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Implementation </a:t>
            </a:r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a selected option – resource allocation.</a:t>
            </a:r>
          </a:p>
          <a:p>
            <a:pPr marL="0" indent="0">
              <a:buNone/>
            </a:pPr>
            <a:endParaRPr lang="en-AU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7FD503-112A-4D75-9131-2809E5B36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185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Permanent and Variables in FP DM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272209"/>
            <a:ext cx="9521823" cy="54611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Permanent Factors: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Geographical Factors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Historical and Cultural Factors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Ideology …….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Variable Factors: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Global Power Dynamics (Power Distribution) 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Interests 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Security Concerns and Threat Perceptions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Leadership and Domestic Politics</a:t>
            </a:r>
          </a:p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Int. Institutions.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 Zahid, Assistant Professor of IR, Islamabad.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412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9103" y="647115"/>
            <a:ext cx="9495510" cy="668502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/>
                </a:solidFill>
              </a:rPr>
              <a:t>  FP Decision Making structure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9103" y="1492898"/>
            <a:ext cx="9932687" cy="5167210"/>
          </a:xfrm>
        </p:spPr>
        <p:txBody>
          <a:bodyPr>
            <a:noAutofit/>
          </a:bodyPr>
          <a:lstStyle/>
          <a:p>
            <a:pPr algn="just"/>
            <a:r>
              <a:rPr lang="en-AU" sz="2800" dirty="0">
                <a:solidFill>
                  <a:schemeClr val="tx1"/>
                </a:solidFill>
              </a:rPr>
              <a:t>PM/President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National Security Council/Committee/Commission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Parliament/Congress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Cabinet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Foreign Ministry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Defence &amp; Intelligence Community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AU" sz="2600" dirty="0">
                <a:solidFill>
                  <a:srgbClr val="FF0000"/>
                </a:solidFill>
              </a:rPr>
              <a:t>Interest Groups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AU" sz="2600" dirty="0">
                <a:solidFill>
                  <a:srgbClr val="FF0000"/>
                </a:solidFill>
              </a:rPr>
              <a:t>Public opinion</a:t>
            </a:r>
          </a:p>
          <a:p>
            <a:pPr marL="0" lvl="0" indent="0" algn="just">
              <a:buNone/>
            </a:pPr>
            <a:endParaRPr lang="en-AU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84896F-8681-48A6-8694-97E70523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52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Foreign Policy Decision-Making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054359"/>
            <a:ext cx="9521823" cy="56789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Rational Actor Model (RAM)</a:t>
            </a:r>
            <a:endParaRPr lang="en-US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Assumes the decision-making actor is rational and can be relied on to make informed and calculated decisions.</a:t>
            </a:r>
          </a:p>
          <a:p>
            <a:pPr algn="just">
              <a:lnSpc>
                <a:spcPct val="150000"/>
              </a:lnSpc>
            </a:pP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Assumes – he has complete information for optimized decision-making.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Steps in Decision Making:</a:t>
            </a:r>
          </a:p>
          <a:p>
            <a:pPr algn="just">
              <a:lnSpc>
                <a:spcPct val="150000"/>
              </a:lnSpc>
            </a:pP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1- Identify the problem, 2 - Define desired objectives, 3 - Evaluate the options and consequences, 4 - Make the most rational decision with maximum benefits and least cost.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Examples: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dirty="0">
                <a:solidFill>
                  <a:srgbClr val="FF0000"/>
                </a:solidFill>
              </a:rPr>
              <a:t>Putin’s decisions and </a:t>
            </a:r>
            <a:r>
              <a:rPr lang="en-US" sz="2200" dirty="0" err="1">
                <a:solidFill>
                  <a:srgbClr val="FF0000"/>
                </a:solidFill>
              </a:rPr>
              <a:t>WoT</a:t>
            </a:r>
            <a:r>
              <a:rPr lang="en-US" sz="2200" dirty="0">
                <a:solidFill>
                  <a:srgbClr val="FF0000"/>
                </a:solidFill>
              </a:rPr>
              <a:t> entry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AU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buNone/>
            </a:pP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 Zahid, Assistant Professor of IR, Islamabad.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8655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/>
          </a:bodyPr>
          <a:lstStyle/>
          <a:p>
            <a:pPr algn="just"/>
            <a:r>
              <a: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Organizational Process Model (OPM)</a:t>
            </a:r>
            <a:endParaRPr lang="en-US" sz="3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272209"/>
            <a:ext cx="9521823" cy="5353878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Views Govt as a mix of powerful organizations working in concert.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SOPs – based on pre-established routines are followed.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Decentralization of responsibilities with subunits within organization.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Decision are made step-by-step (incrementalism).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Organizational priorities, goals, and policies.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Example: </a:t>
            </a:r>
            <a:r>
              <a:rPr lang="en-US" sz="2800" dirty="0">
                <a:solidFill>
                  <a:srgbClr val="FF0000"/>
                </a:solidFill>
              </a:rPr>
              <a:t>Detonation: PM, PAEC, KRL, GHQ, PIA, PAF, NLC.</a:t>
            </a:r>
          </a:p>
          <a:p>
            <a:pPr marL="0" indent="0" algn="just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 Zahid, Assistant Professor of IR, Islamabad.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7591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5E7C3-5080-4AE8-9F2B-5324A18D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2789" y="624110"/>
            <a:ext cx="9521824" cy="648099"/>
          </a:xfrm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>
                <a:solidFill>
                  <a:schemeClr val="tx1"/>
                </a:solidFill>
              </a:rPr>
              <a:t>  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Bureaucratic Politics Model/Govt Bargain Model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FA2ED-7BCE-4B38-B1F7-F1FFEE040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2789" y="1272209"/>
            <a:ext cx="9521823" cy="535387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Decision-making is done by a number of competing entities (organizations).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Each brings input to the DM process, with its own view of </a:t>
            </a:r>
            <a:r>
              <a:rPr lang="en-US" sz="28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personal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28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organizational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and </a:t>
            </a:r>
            <a:r>
              <a:rPr lang="en-US" sz="28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national interests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Collective decision is contingent upon successful negotiation, bargaining, and compromises among entities.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Players’ positions and priorities matter.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Example: </a:t>
            </a:r>
            <a:r>
              <a:rPr lang="en-US" sz="2800" dirty="0">
                <a:solidFill>
                  <a:srgbClr val="FF0000"/>
                </a:solidFill>
              </a:rPr>
              <a:t>Cuban Missile Crises, Iraq War 2003, JCPOA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9E6FB-8D0D-432D-A210-B1CE4A43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 Zahid, Assistant Professor of IR, Islamabad.  </a:t>
            </a:r>
          </a:p>
        </p:txBody>
      </p:sp>
    </p:spTree>
    <p:extLst>
      <p:ext uri="{BB962C8B-B14F-4D97-AF65-F5344CB8AC3E}">
        <p14:creationId xmlns:p14="http://schemas.microsoft.com/office/powerpoint/2010/main" val="217738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Syllabus of CA</a:t>
            </a:r>
            <a:b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5"/>
            <a:ext cx="9395791" cy="5314122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Key concepts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Sovereignty, National Interest, Balance of Power</a:t>
            </a:r>
          </a:p>
          <a:p>
            <a:pPr marL="514350" indent="-457200">
              <a:lnSpc>
                <a:spcPct val="107000"/>
              </a:lnSpc>
              <a:spcBef>
                <a:spcPts val="0"/>
              </a:spcBef>
            </a:pPr>
            <a:endParaRPr lang="en-US" sz="2600" b="1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514350" indent="-457200">
              <a:lnSpc>
                <a:spcPct val="107000"/>
              </a:lnSpc>
              <a:spcBef>
                <a:spcPts val="0"/>
              </a:spcBef>
            </a:pPr>
            <a:r>
              <a:rPr lang="en-US" sz="26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Foreign Policy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Determinants, Decision Making and Analysis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Pakistan’s National Interests, Challenges to the sovereignty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Afghanistan and Pak-Afghan Relations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Afghanistan in Cold War theater, Soviets invasion, Mujahedeen, Geneva Accord, Post Cold War Situation, Rise of Taliban, Al-Qaeda, 9/11, Operation Enduring Freedom, Bonn Conference, US engagement, and Withdrawal.</a:t>
            </a:r>
            <a:endParaRPr lang="en-US" sz="22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10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6367" y="609600"/>
            <a:ext cx="9558246" cy="768626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chemeClr val="tx1">
                    <a:lumMod val="95000"/>
                    <a:lumOff val="5000"/>
                  </a:schemeClr>
                </a:solidFill>
              </a:rPr>
              <a:t>Implementation 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of Foreign Policy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177" y="1378227"/>
            <a:ext cx="9597435" cy="515320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Foreign policy is implemented through: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Diplomacy 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Bilateral or multilateral negotiations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(trade, tariffs, aid, sanctions)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Military power &amp; interventions (alliances &amp; threats)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Media narratives (promotion of perspectives, Saddam, Bashar, Taliban)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8768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4E378-4ACF-52DB-A881-2AA41EFBD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461" y="624110"/>
            <a:ext cx="9657151" cy="64485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Tracks of Diplomacy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906313-AC6E-3327-B213-196915554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pic>
        <p:nvPicPr>
          <p:cNvPr id="11" name="Content Placeholder 10" descr="A diagram of a track&#10;&#10;Description automatically generated">
            <a:extLst>
              <a:ext uri="{FF2B5EF4-FFF2-40B4-BE49-F238E27FC236}">
                <a16:creationId xmlns:a16="http://schemas.microsoft.com/office/drawing/2014/main" id="{A9F914D4-4E7C-9536-C550-A0B6016B80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7461" y="1268963"/>
            <a:ext cx="8986191" cy="5350498"/>
          </a:xfrm>
        </p:spPr>
      </p:pic>
    </p:spTree>
    <p:extLst>
      <p:ext uri="{BB962C8B-B14F-4D97-AF65-F5344CB8AC3E}">
        <p14:creationId xmlns:p14="http://schemas.microsoft.com/office/powerpoint/2010/main" val="42504264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5555" y="662609"/>
            <a:ext cx="9519058" cy="60769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  Pakistan’s FP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6697" y="1270299"/>
            <a:ext cx="9437916" cy="5404822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endParaRPr lang="en-US" sz="2700" dirty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2700" dirty="0">
                <a:solidFill>
                  <a:schemeClr val="tx1"/>
                </a:solidFill>
              </a:rPr>
              <a:t>Promotion of Pakistan as a dynamic, progressive, moderate, and democratic Islamic country. </a:t>
            </a:r>
          </a:p>
          <a:p>
            <a:pPr marL="457200" lvl="1" indent="0" algn="just">
              <a:buNone/>
            </a:pPr>
            <a:endParaRPr lang="en-US" sz="2400" b="1" dirty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2700" dirty="0">
                <a:solidFill>
                  <a:schemeClr val="tx1"/>
                </a:solidFill>
              </a:rPr>
              <a:t>Friendly relations with all/especially major powers, &amp; immediate neighbors.</a:t>
            </a:r>
            <a:r>
              <a:rPr lang="en-US" sz="2700" b="1" dirty="0">
                <a:solidFill>
                  <a:schemeClr val="tx1"/>
                </a:solidFill>
              </a:rPr>
              <a:t> 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en-US" sz="2400" b="1" dirty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2700" dirty="0">
                <a:solidFill>
                  <a:schemeClr val="tx1"/>
                </a:solidFill>
              </a:rPr>
              <a:t>Safeguarding national security &amp; geostrategic interests, including Kashmir. (FP starts at home)</a:t>
            </a:r>
          </a:p>
          <a:p>
            <a:pPr marL="400050" lvl="1" indent="0" algn="just">
              <a:buNone/>
            </a:pP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7716E-4043-465B-B293-B01C9C9C8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3367" y="675861"/>
            <a:ext cx="9561245" cy="53008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434F9-E313-4631-B9B9-8A3FF8042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3367" y="1457739"/>
            <a:ext cx="9561245" cy="504319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4. Consolidating commercial &amp; economic cooperation with int. community.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</a:p>
          <a:p>
            <a:pPr marL="457200" lvl="1" indent="0" algn="just">
              <a:buNone/>
            </a:pPr>
            <a:endParaRPr lang="en-US" sz="2400" b="1" dirty="0">
              <a:solidFill>
                <a:schemeClr val="tx1"/>
              </a:solidFill>
            </a:endParaRP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5. Safeguarding the interests of Pakistanis abroad.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</a:p>
          <a:p>
            <a:pPr marL="457200" lvl="1" indent="0" algn="just">
              <a:buNone/>
            </a:pPr>
            <a:r>
              <a:rPr lang="en-US" sz="2400" b="1" dirty="0">
                <a:solidFill>
                  <a:schemeClr val="tx1"/>
                </a:solidFill>
              </a:rPr>
              <a:t> </a:t>
            </a:r>
            <a:endParaRPr lang="en-US" sz="2400" dirty="0">
              <a:solidFill>
                <a:schemeClr val="tx1"/>
              </a:solidFill>
            </a:endParaRP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tx1"/>
                </a:solidFill>
              </a:rPr>
              <a:t>6. Ensuring optimal utilization of national resources for 	regional &amp; int. cooperation. </a:t>
            </a:r>
          </a:p>
          <a:p>
            <a:pPr marL="457200" lvl="1" indent="0" algn="just">
              <a:buNone/>
            </a:pPr>
            <a:r>
              <a:rPr lang="en-US" sz="2400" b="1" dirty="0">
                <a:solidFill>
                  <a:schemeClr val="tx1"/>
                </a:solidFill>
              </a:rPr>
              <a:t> 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2A2E70-0218-4634-9F26-0FEF8F9F6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7533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Pak’s National Interests </a:t>
            </a:r>
            <a:b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</a:b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Territorial integrity and security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(India, Afghanistan) 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Counter terrorism and Internal stability 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Development and Prosperity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(Eco, infra, energy security) 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Political stability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(demo and good gov) 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Human Development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(education and Human dev)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Identity and cultural values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cultu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and </a:t>
            </a:r>
            <a:r>
              <a:rPr lang="en-US" sz="2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relig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harmony)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Access to resources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(water, energy, climate security) 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Tech advancement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(cyber and innovation)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9632838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Challenges to the Sovereignty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24947"/>
            <a:ext cx="9622803" cy="5437802"/>
          </a:xfrm>
        </p:spPr>
        <p:txBody>
          <a:bodyPr>
            <a:normAutofit/>
          </a:bodyPr>
          <a:lstStyle/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India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Cross Border terrorism (Afghan)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Terrorism and Extremism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Insurgency and Separatism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Dependence 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Political instability 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Climate vulnerability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22FDCC3-2E75-B647-DE73-8CE60803C6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2111946"/>
              </p:ext>
            </p:extLst>
          </p:nvPr>
        </p:nvGraphicFramePr>
        <p:xfrm>
          <a:off x="6923314" y="1390261"/>
          <a:ext cx="3933597" cy="5167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539876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Afghanistan in the Cold War Theater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Cold War geopolitics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Rise of PDPA (Leninist-Marxist Party)under Dawood and rise of resistance.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Refugees started entering Pakistan, 1975 abortive coup attempt.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  <a:ea typeface="Aptos" panose="020B0004020202020204" pitchFamily="34" charset="0"/>
                <a:cs typeface="Arial" panose="020B0604020202020204" pitchFamily="34" charset="0"/>
              </a:rPr>
              <a:t>Sur Inqilab </a:t>
            </a:r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(Red Revolution) April 1978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Comrade kills the comrade in October 1979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Soviets enter Afghanistan Dec 1979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Rise of Mujahedeen – a fusion of religion and geopolitics.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Pakistan becomes the front-line state in the last phase of the Cold War.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5620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Geneva Accord 1988,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Rise of Taliban (Appeal</a:t>
            </a: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?</a:t>
            </a: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.. Promise</a:t>
            </a:r>
            <a:r>
              <a:rPr lang="en-US" sz="24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?</a:t>
            </a: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),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Al-Qaeda Enters into Afghan Theater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9/11 and </a:t>
            </a:r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Operation Enduring Freedom and the Taliban govt is toppled,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Bonn Conference 2001, and </a:t>
            </a:r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US/NATO in Afghanistan till 2021.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Doha Process 2018 - 2021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Return of Taliban 2.O (resilience and failure of Int effort)</a:t>
            </a:r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8746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7807" y="705394"/>
            <a:ext cx="9466806" cy="593319"/>
          </a:xfrm>
        </p:spPr>
        <p:txBody>
          <a:bodyPr>
            <a:normAutofit/>
          </a:bodyPr>
          <a:lstStyle/>
          <a:p>
            <a:endParaRPr lang="en-AU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7806" y="1391478"/>
            <a:ext cx="9466806" cy="5166076"/>
          </a:xfrm>
        </p:spPr>
        <p:txBody>
          <a:bodyPr>
            <a:noAutofit/>
          </a:bodyPr>
          <a:lstStyle/>
          <a:p>
            <a:endParaRPr lang="en-AU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AU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Pak-Afghan Relations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AA12DF-CBB7-452A-AD13-66855702A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1752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3121" y="796833"/>
            <a:ext cx="9401492" cy="626330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Pak-Afghan relations</a:t>
            </a:r>
            <a:endParaRPr lang="en-AU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3118" y="1580606"/>
            <a:ext cx="9401493" cy="5077770"/>
          </a:xfrm>
        </p:spPr>
        <p:txBody>
          <a:bodyPr>
            <a:noAutofit/>
          </a:bodyPr>
          <a:lstStyle/>
          <a:p>
            <a:pPr lvl="0" algn="just"/>
            <a:r>
              <a:rPr lang="en-AU" sz="2400" dirty="0">
                <a:solidFill>
                  <a:schemeClr val="tx1"/>
                </a:solidFill>
              </a:rPr>
              <a:t>Afghanistan and Pakistan share more than 2600 KMs border (Durand Line).</a:t>
            </a:r>
          </a:p>
          <a:p>
            <a:pPr algn="just"/>
            <a:r>
              <a:rPr lang="en-AU" sz="2400" dirty="0">
                <a:solidFill>
                  <a:schemeClr val="tx1"/>
                </a:solidFill>
              </a:rPr>
              <a:t>Afghanistan has always maintained a hostile posture/attitude towards Pakistan.</a:t>
            </a:r>
          </a:p>
          <a:p>
            <a:pPr lvl="0" algn="just"/>
            <a:r>
              <a:rPr lang="en-AU" sz="2400" dirty="0">
                <a:solidFill>
                  <a:schemeClr val="tx1"/>
                </a:solidFill>
              </a:rPr>
              <a:t>Despite common culture, ethnicity, faith, history &amp; geo-political dilemmas, relations have been troublesome. </a:t>
            </a:r>
            <a:r>
              <a:rPr lang="en-AU" sz="2400" b="1" dirty="0">
                <a:solidFill>
                  <a:schemeClr val="tx1"/>
                </a:solidFill>
              </a:rPr>
              <a:t>WHY?</a:t>
            </a:r>
          </a:p>
          <a:p>
            <a:pPr lvl="0" algn="just"/>
            <a:r>
              <a:rPr lang="en-AU" sz="2400" dirty="0">
                <a:solidFill>
                  <a:srgbClr val="FF0000"/>
                </a:solidFill>
              </a:rPr>
              <a:t>Primarily because of ‘Durand Line’ issue.</a:t>
            </a:r>
          </a:p>
          <a:p>
            <a:pPr lvl="0" algn="just"/>
            <a:r>
              <a:rPr lang="en-AU" sz="2400" dirty="0">
                <a:solidFill>
                  <a:schemeClr val="tx1"/>
                </a:solidFill>
              </a:rPr>
              <a:t>Afghanistan opposed Pakistan’s entry into UNO.</a:t>
            </a:r>
          </a:p>
          <a:p>
            <a:pPr lvl="0" algn="just"/>
            <a:r>
              <a:rPr lang="en-AU" sz="2400" dirty="0">
                <a:solidFill>
                  <a:schemeClr val="tx1"/>
                </a:solidFill>
              </a:rPr>
              <a:t>July 26, 1949 – terminated all agreements with British including ‘Durand Agreement’ </a:t>
            </a:r>
          </a:p>
          <a:p>
            <a:pPr algn="just"/>
            <a:endParaRPr lang="en-AU" sz="24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DFA94F-B004-4DF9-B37C-5B04DD93D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951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Pak-India relations, 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Peace-making and Peace-Building in South Asia between India and Pakistan.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Pak-China Relations</a:t>
            </a:r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Pak-US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and Pak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-Russia Relations,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Pak-Turkey Relations </a:t>
            </a: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en-US" sz="22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en-US" sz="22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6791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D5705-9485-49C4-A71C-A5B224206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8313" y="624110"/>
            <a:ext cx="9596299" cy="674603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Pak-Afghan Relations: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927DB-E8F1-42D8-A577-56F4FCBA7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8313" y="1404730"/>
            <a:ext cx="9596299" cy="528761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Initial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1947 to 1979 (Afghan assertion and Pakistan’s Defensive behavior)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nd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1979 to 1989 (Soviets in Afghanistan, Pakistan diplomatic, Economic, and Security support to liberate Afghanistan)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rd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1989 to 1994 (Civil War, Pakistan’s diplomatic efforts for the peace &amp; stability in Afghanistan)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1996 to 2001 (Pak accords diplomatic recognition, economic and military support – using religion for national security &amp; strategic interests)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r>
              <a:rPr lang="en-US" sz="2800" b="1" baseline="30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Phase: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2001 to 2021 (</a:t>
            </a:r>
            <a:r>
              <a:rPr lang="en-US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WoT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Strategic Shift, multilateral relations between Pak-Afghanistan)</a:t>
            </a: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Latest Phase 2021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till date (Afghanistan under Taliban 2.O, From optimism to gloom)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01A113-23DB-4C62-A0DF-1F78E1772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4462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F51CC-A611-4BDE-9C9D-4FA941B42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575" y="624110"/>
            <a:ext cx="9530038" cy="661351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Latest Phase: Afghanistan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nder Taliban 2.O</a:t>
            </a:r>
            <a:b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0B6D5-5DA8-43BF-AF31-6AD352D2C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4574" y="1391478"/>
            <a:ext cx="9530038" cy="5317231"/>
          </a:xfrm>
        </p:spPr>
        <p:txBody>
          <a:bodyPr>
            <a:noAutofit/>
          </a:bodyPr>
          <a:lstStyle/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Taliban took over Kabul on August 15, 2021 &amp; consolidated their control.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Optimism turned into gloom.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Terrorism -</a:t>
            </a:r>
            <a:r>
              <a:rPr lang="en-US" sz="2600" b="0" i="0" dirty="0">
                <a:solidFill>
                  <a:srgbClr val="212529"/>
                </a:solidFill>
                <a:effectLst/>
              </a:rPr>
              <a:t> attacks rose to 28% in 2022 and 79% in 2023, 70% in 2024. </a:t>
            </a: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971550" lvl="1" indent="-514350" algn="just">
              <a:buFont typeface="+mj-lt"/>
              <a:buAutoNum type="romanU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Refugees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Border management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Trade to Central Asia increased since the Taliban in Power </a:t>
            </a:r>
          </a:p>
          <a:p>
            <a:pPr marL="971550" lvl="1" indent="-514350" algn="just">
              <a:buFont typeface="+mj-lt"/>
              <a:buAutoNum type="romanUcPeriod"/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Pakistan’s exports increased 75% in 2024, and imports decreased 8%. 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D3D58C-8FB6-494B-AEF9-5DE15EC78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810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6A87A-6DAF-38BF-4298-E76D8E98E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2147" y="624110"/>
            <a:ext cx="9722465" cy="539713"/>
          </a:xfrm>
        </p:spPr>
        <p:txBody>
          <a:bodyPr>
            <a:normAutofit/>
          </a:bodyPr>
          <a:lstStyle/>
          <a:p>
            <a:r>
              <a:rPr lang="en-US" sz="2800" b="1" dirty="0"/>
              <a:t>Why is there no peace &amp; stability in Afghanistan?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D95DE-36BF-9521-3F2E-DF85FCB85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2147" y="1306286"/>
            <a:ext cx="9722465" cy="5337110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Realism: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Lack of strong central authority (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Int. &amp;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in Afghanistan),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P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ower struggles - security dilemmas,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Strategic location – attracted regional and global powers.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Liberalism: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Weak institutions,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Lack of economic development,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and limited int. cooperation.</a:t>
            </a: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400" b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Constructivism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: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Identity (ethnic, religious) exploited by external actors, culture, and historical narratives in shaping Afghanistan's conflict. 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D63039-3D98-8A41-68E1-4BE3A6D5F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7730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9437D-069B-4C44-9F34-11D691932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583" y="689112"/>
            <a:ext cx="9477029" cy="58309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 Pak-Afghan: complicating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C654A-6CEA-489C-BC9B-CFEE481BC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7583" y="1470991"/>
            <a:ext cx="9477029" cy="5221357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Afghanistan is a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toxic mix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 of state collapse,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civil conflict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ethnic disintegration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, and </a:t>
            </a:r>
            <a:r>
              <a:rPr lang="en-US" sz="11200" u="sng" dirty="0">
                <a:solidFill>
                  <a:schemeClr val="bg2">
                    <a:lumMod val="10000"/>
                  </a:schemeClr>
                </a:solidFill>
              </a:rPr>
              <a:t>multisided intervention</a:t>
            </a:r>
            <a:r>
              <a:rPr lang="en-US" sz="11200" dirty="0">
                <a:solidFill>
                  <a:schemeClr val="bg2">
                    <a:lumMod val="10000"/>
                  </a:schemeClr>
                </a:solidFill>
              </a:rPr>
              <a:t> that has locked it in a self-perpetuation cycle that is beyond outside solution.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Turbulent/subjective history (ontologically historical)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Cross-border Terrorism and sovereignty.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Border closures and diplomatic strains.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Regional competition (Indian question). </a:t>
            </a:r>
            <a:endParaRPr lang="en-US" sz="11200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Recognition.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Refugees (Pak should not spoil its goodwill)</a:t>
            </a:r>
          </a:p>
          <a:p>
            <a:pPr algn="just"/>
            <a:r>
              <a:rPr lang="en-US" sz="1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Lack of Shared economic vision/trade issues.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6B30E2-10E4-4F04-9131-25C5916D7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2068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9437D-069B-4C44-9F34-11D691932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3357" y="624110"/>
            <a:ext cx="9331255" cy="581838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   Solution!</a:t>
            </a:r>
            <a:br>
              <a:rPr lang="en-US" sz="3600" b="1" dirty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C654A-6CEA-489C-BC9B-CFEE481BC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3357" y="1431235"/>
            <a:ext cx="9331255" cy="526111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Forget, learn, and move into the future.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Track I &amp; II dialogue – religious diplomacy.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Political Recognition (conditional)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Pakistan should engage Afghanistan multilaterally – based on ground realities.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Engaging friends (guarantors) and using trilateral mechanism (Pak-Afghan-China)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Refugee and border management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Dispute resolution mechanism for shared destiny.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Intelligence sharing for counter-terrorism.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Connectivity – shared economic vision (CASA &amp; TAPI).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6B30E2-10E4-4F04-9131-25C5916D7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1116414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343" y="624110"/>
            <a:ext cx="9632269" cy="766808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Sovereignty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2343" y="1494971"/>
            <a:ext cx="9632269" cy="5124193"/>
          </a:xfrm>
        </p:spPr>
        <p:txBody>
          <a:bodyPr>
            <a:noAutofit/>
          </a:bodyPr>
          <a:lstStyle/>
          <a:p>
            <a:pPr algn="just"/>
            <a:r>
              <a:rPr lang="en-US" sz="2400" dirty="0"/>
              <a:t>Right &amp; power of a state to govern itself without any   </a:t>
            </a:r>
            <a:r>
              <a:rPr lang="en-US" sz="2400" dirty="0">
                <a:solidFill>
                  <a:schemeClr val="tx1"/>
                </a:solidFill>
              </a:rPr>
              <a:t>internal or external interference.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Supreme authority over its territory, people, law making, politico-social affairs.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Independent foreign policy – relations and agreements.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State is recognized and acting as independent under I. Law.</a:t>
            </a:r>
          </a:p>
          <a:p>
            <a:pPr algn="just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Historical roots: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Westphalia 1648, ended ‘thirty years war’, and established principles of sovereignty: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Territorial Integrity, Political Independence, &amp; Non-interference.</a:t>
            </a:r>
            <a:r>
              <a:rPr lang="en-A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AU" sz="2400" dirty="0">
                <a:solidFill>
                  <a:schemeClr val="tx1"/>
                </a:solidFill>
              </a:rPr>
              <a:t>																</a:t>
            </a:r>
            <a:endParaRPr lang="en-AU" sz="2400" b="1" dirty="0">
              <a:solidFill>
                <a:schemeClr val="tx1"/>
              </a:solidFill>
            </a:endParaRPr>
          </a:p>
          <a:p>
            <a:pPr algn="just"/>
            <a:endParaRPr lang="en-AU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AU" sz="2400" dirty="0"/>
          </a:p>
          <a:p>
            <a:pPr marL="0" indent="0">
              <a:buNone/>
            </a:pPr>
            <a:endParaRPr lang="en-AU" sz="2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AU" sz="2400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E2AF99-0C51-4BD8-A8D1-6FEE9A53A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3249838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2343" y="624110"/>
            <a:ext cx="9632269" cy="654185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/>
                </a:solidFill>
              </a:rPr>
              <a:t>   Sovereignty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2343" y="1278295"/>
            <a:ext cx="9632269" cy="5340870"/>
          </a:xfrm>
        </p:spPr>
        <p:txBody>
          <a:bodyPr>
            <a:noAutofit/>
          </a:bodyPr>
          <a:lstStyle/>
          <a:p>
            <a:pPr algn="just"/>
            <a:endParaRPr lang="en-US" sz="2600" b="1" dirty="0">
              <a:solidFill>
                <a:schemeClr val="tx1"/>
              </a:solidFill>
            </a:endParaRP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Realism</a:t>
            </a:r>
            <a:r>
              <a:rPr lang="en-US" sz="2600" dirty="0">
                <a:solidFill>
                  <a:schemeClr val="tx1"/>
                </a:solidFill>
              </a:rPr>
              <a:t>: Sovereignty is absolute and </a:t>
            </a:r>
            <a:r>
              <a:rPr lang="en-US" sz="2600" dirty="0"/>
              <a:t>essential for state survival and security. </a:t>
            </a:r>
            <a:endParaRPr lang="en-US" sz="2600" dirty="0">
              <a:solidFill>
                <a:schemeClr val="tx1"/>
              </a:solidFill>
            </a:endParaRPr>
          </a:p>
          <a:p>
            <a:pPr algn="just"/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Liberalism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Sovereignty is flexible, states cooperate through int. institutions – </a:t>
            </a:r>
            <a:r>
              <a:rPr lang="en-US" sz="2600" dirty="0">
                <a:solidFill>
                  <a:srgbClr val="FF0000"/>
                </a:solidFill>
              </a:rPr>
              <a:t>sharing sovereignty to address global challenges.</a:t>
            </a:r>
          </a:p>
          <a:p>
            <a:pPr algn="just"/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Constructivism</a:t>
            </a:r>
            <a:r>
              <a:rPr lang="en-US" sz="2600" dirty="0">
                <a:solidFill>
                  <a:schemeClr val="tx1"/>
                </a:solidFill>
              </a:rPr>
              <a:t>: Sovereignty is socially constructed, shaped by states through int. norms, identities, and practices.</a:t>
            </a:r>
          </a:p>
          <a:p>
            <a:pPr algn="just"/>
            <a:endParaRPr lang="en-AU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E2AF99-0C51-4BD8-A8D1-6FEE9A53A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2397789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0813" y="624110"/>
            <a:ext cx="9443800" cy="631484"/>
          </a:xfrm>
        </p:spPr>
        <p:txBody>
          <a:bodyPr>
            <a:normAutofit fontScale="90000"/>
          </a:bodyPr>
          <a:lstStyle/>
          <a:p>
            <a:r>
              <a:rPr lang="en-AU" b="1" dirty="0">
                <a:solidFill>
                  <a:schemeClr val="tx1"/>
                </a:solidFill>
              </a:rPr>
              <a:t>  National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2788" y="1255595"/>
            <a:ext cx="9521823" cy="5500048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Objectives, goals, and ambitions – a state wishes to achieve in domestic and foreign affairs.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2400" u="sng" dirty="0">
                <a:solidFill>
                  <a:schemeClr val="tx1"/>
                </a:solidFill>
              </a:rPr>
              <a:t>Sovereignty, security, and economic well-being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It represents the priorities of a state.</a:t>
            </a:r>
          </a:p>
          <a:p>
            <a:pPr algn="just"/>
            <a:r>
              <a:rPr lang="en-US" sz="2600" dirty="0">
                <a:solidFill>
                  <a:srgbClr val="FF0000"/>
                </a:solidFill>
              </a:rPr>
              <a:t>In can be defined in multiple ways:</a:t>
            </a:r>
          </a:p>
          <a:p>
            <a:pPr marL="400050" lvl="1" indent="0" algn="just">
              <a:buNone/>
            </a:pPr>
            <a:r>
              <a:rPr lang="en-US" sz="2400" dirty="0">
                <a:solidFill>
                  <a:schemeClr val="tx1"/>
                </a:solidFill>
              </a:rPr>
              <a:t>USA, China, Russia, Ukraine, India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Pakistan, Afghanistan, etc.</a:t>
            </a:r>
          </a:p>
          <a:p>
            <a:pPr marL="0" indent="0">
              <a:buNone/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Types of National Interests</a:t>
            </a:r>
          </a:p>
          <a:p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Core/vital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(territorial integrity, sovereignty, and national security) </a:t>
            </a:r>
          </a:p>
          <a:p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Secondary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(Economy, ideology, political system, etc.)</a:t>
            </a:r>
          </a:p>
          <a:p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Variable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(short-term stance over certain issues)</a:t>
            </a:r>
          </a:p>
          <a:p>
            <a:endParaRPr lang="en-AU" sz="2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10BBC3-3523-4479-889E-2BA4F7D60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164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0813" y="624110"/>
            <a:ext cx="9443800" cy="631484"/>
          </a:xfrm>
        </p:spPr>
        <p:txBody>
          <a:bodyPr>
            <a:normAutofit fontScale="90000"/>
          </a:bodyPr>
          <a:lstStyle/>
          <a:p>
            <a:endParaRPr lang="en-AU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0811" y="1255595"/>
            <a:ext cx="9443800" cy="55000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endParaRPr lang="en-AU" sz="2000" dirty="0"/>
          </a:p>
          <a:p>
            <a:pPr marL="0" indent="0" algn="ctr">
              <a:buNone/>
            </a:pPr>
            <a:r>
              <a:rPr lang="en-A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Balance of Power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10BBC3-3523-4479-889E-2BA4F7D60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207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FF6B6-2F54-44AF-A9F0-1DC86E352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935" y="731520"/>
            <a:ext cx="9647677" cy="66185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Balance of Power (an even distribution of power)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6F98B-3339-4404-91E7-B2C9C30938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393371"/>
            <a:ext cx="9647677" cy="52251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Power: </a:t>
            </a:r>
            <a:r>
              <a:rPr lang="en-US" sz="2800" dirty="0">
                <a:solidFill>
                  <a:schemeClr val="tx1"/>
                </a:solidFill>
              </a:rPr>
              <a:t>ability to influence others. </a:t>
            </a:r>
            <a:r>
              <a:rPr lang="en-US" sz="2800" b="1" dirty="0">
                <a:solidFill>
                  <a:schemeClr val="tx1"/>
                </a:solidFill>
              </a:rPr>
              <a:t>J. Nye 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BOP refers to the distribution of power among states in the system (regional or international). 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It is significant in maintaining stability and preventing domination by any single power. </a:t>
            </a:r>
            <a:r>
              <a:rPr lang="en-US" sz="2800" b="1" dirty="0">
                <a:solidFill>
                  <a:schemeClr val="tx1"/>
                </a:solidFill>
              </a:rPr>
              <a:t>H.  Morgenthau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“Tendency of states to balance against potential threats to their security or power.”  </a:t>
            </a:r>
            <a:r>
              <a:rPr lang="en-US" sz="2800" b="1" dirty="0">
                <a:solidFill>
                  <a:schemeClr val="tx1"/>
                </a:solidFill>
              </a:rPr>
              <a:t>Kenneth Waltz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E37661-DD84-4E0C-B3AD-DDF086E74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046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E7CFE5-080E-FA8E-52C6-F1E2F13F03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2347F-C210-72BD-6411-FBBACE493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6935" y="731520"/>
            <a:ext cx="9647677" cy="66185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Principles of BOP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345AF-21B0-DB24-D99A-1CDD190DE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393371"/>
            <a:ext cx="9647677" cy="5225143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Distribution of power: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power is distributed to avoid domination.</a:t>
            </a:r>
          </a:p>
          <a:p>
            <a:pPr algn="just"/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Self-Help: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states act for their interests and seek to enhance their security by balancing against the powerful states.</a:t>
            </a:r>
          </a:p>
          <a:p>
            <a:pPr algn="just"/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Equilibrium &amp; alliances: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through military buildups and alliances states maintain the balance.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E7EE84-0930-5919-E6E3-25553132F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00760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19856</TotalTime>
  <Words>2399</Words>
  <Application>Microsoft Office PowerPoint</Application>
  <PresentationFormat>Widescreen</PresentationFormat>
  <Paragraphs>299</Paragraphs>
  <Slides>34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3" baseType="lpstr">
      <vt:lpstr>Aptos</vt:lpstr>
      <vt:lpstr>Arial</vt:lpstr>
      <vt:lpstr>Calibri</vt:lpstr>
      <vt:lpstr>Century Gothic</vt:lpstr>
      <vt:lpstr>Courier New</vt:lpstr>
      <vt:lpstr>Symbol</vt:lpstr>
      <vt:lpstr>Wingdings</vt:lpstr>
      <vt:lpstr>Wingdings 3</vt:lpstr>
      <vt:lpstr>Wisp</vt:lpstr>
      <vt:lpstr>PowerPoint Presentation</vt:lpstr>
      <vt:lpstr>Syllabus of CA </vt:lpstr>
      <vt:lpstr>PowerPoint Presentation</vt:lpstr>
      <vt:lpstr> Sovereignty</vt:lpstr>
      <vt:lpstr>   Sovereignty</vt:lpstr>
      <vt:lpstr>  National Interest</vt:lpstr>
      <vt:lpstr>PowerPoint Presentation</vt:lpstr>
      <vt:lpstr>Balance of Power (an even distribution of power)</vt:lpstr>
      <vt:lpstr>Principles of BOP</vt:lpstr>
      <vt:lpstr>How balancing is done?</vt:lpstr>
      <vt:lpstr>PowerPoint Presentation</vt:lpstr>
      <vt:lpstr>  Questions to Ponder!</vt:lpstr>
      <vt:lpstr>   Definitions of Foreign Policy  </vt:lpstr>
      <vt:lpstr>Stages in FP DM (Initiation, Formulation, implementation) </vt:lpstr>
      <vt:lpstr>Permanent and Variables in FP DM</vt:lpstr>
      <vt:lpstr>  FP Decision Making structure</vt:lpstr>
      <vt:lpstr>Foreign Policy Decision-Making Models</vt:lpstr>
      <vt:lpstr>  Organizational Process Model (OPM)</vt:lpstr>
      <vt:lpstr>  Bureaucratic Politics Model/Govt Bargain Model</vt:lpstr>
      <vt:lpstr>Implementation of Foreign Policy </vt:lpstr>
      <vt:lpstr>Tracks of Diplomacy </vt:lpstr>
      <vt:lpstr>    Pakistan’s FP Objectives</vt:lpstr>
      <vt:lpstr>PowerPoint Presentation</vt:lpstr>
      <vt:lpstr>Pak’s National Interests  </vt:lpstr>
      <vt:lpstr>Challenges to the Sovereignty </vt:lpstr>
      <vt:lpstr>Afghanistan in the Cold War Theater</vt:lpstr>
      <vt:lpstr>PowerPoint Presentation</vt:lpstr>
      <vt:lpstr>PowerPoint Presentation</vt:lpstr>
      <vt:lpstr>   Pak-Afghan relations</vt:lpstr>
      <vt:lpstr>   Pak-Afghan Relations:</vt:lpstr>
      <vt:lpstr>  Latest Phase: Afghanistan under Taliban 2.O </vt:lpstr>
      <vt:lpstr>Why is there no peace &amp; stability in Afghanistan?</vt:lpstr>
      <vt:lpstr> Pak-Afghan: complicating factors</vt:lpstr>
      <vt:lpstr>   Solution!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Syllabus of IR</dc:title>
  <dc:creator>Zahid Mehmood</dc:creator>
  <cp:lastModifiedBy>Dr. Zahid   Mehmood Zahid</cp:lastModifiedBy>
  <cp:revision>718</cp:revision>
  <cp:lastPrinted>2022-11-28T11:55:32Z</cp:lastPrinted>
  <dcterms:created xsi:type="dcterms:W3CDTF">2016-02-14T04:35:29Z</dcterms:created>
  <dcterms:modified xsi:type="dcterms:W3CDTF">2025-01-30T12:59:55Z</dcterms:modified>
</cp:coreProperties>
</file>